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9" r:id="rId2"/>
    <p:sldId id="260" r:id="rId3"/>
    <p:sldId id="319" r:id="rId4"/>
    <p:sldId id="261" r:id="rId5"/>
    <p:sldId id="262" r:id="rId6"/>
    <p:sldId id="320" r:id="rId7"/>
    <p:sldId id="324" r:id="rId8"/>
    <p:sldId id="263" r:id="rId9"/>
    <p:sldId id="325" r:id="rId10"/>
    <p:sldId id="337" r:id="rId11"/>
    <p:sldId id="338" r:id="rId12"/>
    <p:sldId id="336" r:id="rId13"/>
    <p:sldId id="326" r:id="rId14"/>
    <p:sldId id="331" r:id="rId15"/>
    <p:sldId id="327" r:id="rId16"/>
    <p:sldId id="329" r:id="rId17"/>
    <p:sldId id="335" r:id="rId18"/>
    <p:sldId id="330" r:id="rId19"/>
    <p:sldId id="333" r:id="rId20"/>
    <p:sldId id="339" r:id="rId21"/>
    <p:sldId id="340" r:id="rId22"/>
    <p:sldId id="342" r:id="rId23"/>
    <p:sldId id="344" r:id="rId24"/>
    <p:sldId id="29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50A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317" autoAdjust="0"/>
  </p:normalViewPr>
  <p:slideViewPr>
    <p:cSldViewPr snapToGrid="0" showGuides="1">
      <p:cViewPr varScale="1">
        <p:scale>
          <a:sx n="106" d="100"/>
          <a:sy n="106" d="100"/>
        </p:scale>
        <p:origin x="57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A8EB5-10FF-47FD-9F7E-7E9D684E31B5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8CB1A-4DC5-4664-A4E4-187FB5B93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532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명확한 타입이 있는 변수 즉</a:t>
            </a:r>
            <a:r>
              <a:rPr lang="en-US" altLang="ko-KR" dirty="0"/>
              <a:t>, </a:t>
            </a:r>
            <a:r>
              <a:rPr lang="ko-KR" altLang="en-US" dirty="0"/>
              <a:t>명시적인 변수에 대해서는 </a:t>
            </a:r>
            <a:endParaRPr lang="en-US" altLang="ko-KR" dirty="0"/>
          </a:p>
          <a:p>
            <a:r>
              <a:rPr lang="ko-KR" altLang="en-US" dirty="0"/>
              <a:t>아래와 같이 여기서 반복자를 통해서 명확한 타입이 있는 </a:t>
            </a:r>
            <a:endParaRPr lang="en-US" altLang="ko-KR" dirty="0"/>
          </a:p>
          <a:p>
            <a:r>
              <a:rPr lang="en-US" altLang="ko-KR" dirty="0" err="1"/>
              <a:t>typename</a:t>
            </a:r>
            <a:r>
              <a:rPr lang="en-US" altLang="ko-KR" dirty="0"/>
              <a:t> std::</a:t>
            </a:r>
            <a:r>
              <a:rPr lang="en-US" altLang="ko-KR" dirty="0" err="1"/>
              <a:t>iterator_traits</a:t>
            </a:r>
            <a:r>
              <a:rPr lang="en-US" altLang="ko-KR" dirty="0"/>
              <a:t>&lt;It&gt;::</a:t>
            </a:r>
            <a:r>
              <a:rPr lang="en-US" altLang="ko-KR" dirty="0" err="1"/>
              <a:t>value_type</a:t>
            </a:r>
            <a:r>
              <a:rPr lang="en-US" altLang="ko-KR" dirty="0"/>
              <a:t> </a:t>
            </a:r>
            <a:r>
              <a:rPr lang="ko-KR" altLang="en-US" dirty="0"/>
              <a:t>이라는 것을 항상 </a:t>
            </a:r>
            <a:r>
              <a:rPr lang="ko-KR" altLang="en-US" dirty="0" err="1"/>
              <a:t>일일히</a:t>
            </a:r>
            <a:r>
              <a:rPr lang="ko-KR" altLang="en-US" dirty="0"/>
              <a:t> 써야하는 비효율 적인 작업이 필요할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쓰지 않고 </a:t>
            </a:r>
            <a:r>
              <a:rPr lang="en-US" altLang="ko-KR" dirty="0"/>
              <a:t>auto</a:t>
            </a:r>
            <a:r>
              <a:rPr lang="ko-KR" altLang="en-US" dirty="0"/>
              <a:t>로 바꾸어 쓸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859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auto</a:t>
            </a:r>
            <a:r>
              <a:rPr lang="ko-KR" altLang="en-US" dirty="0"/>
              <a:t>를 </a:t>
            </a:r>
            <a:r>
              <a:rPr lang="ko-KR" altLang="en-US" dirty="0" err="1"/>
              <a:t>사용하게되면</a:t>
            </a:r>
            <a:r>
              <a:rPr lang="ko-KR" altLang="en-US" dirty="0"/>
              <a:t> 소스코드를 보기만 하면 형식을 추론할 수는 없지만 </a:t>
            </a:r>
            <a:r>
              <a:rPr lang="en-US" altLang="ko-KR" dirty="0"/>
              <a:t>IDE</a:t>
            </a:r>
            <a:r>
              <a:rPr lang="ko-KR" altLang="en-US" dirty="0"/>
              <a:t>의 기능으로 완화 되는 경우가 많기도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앞에서 배운 </a:t>
            </a:r>
            <a:r>
              <a:rPr lang="en-US" altLang="ko-KR" dirty="0"/>
              <a:t>auto</a:t>
            </a:r>
            <a:r>
              <a:rPr lang="ko-KR" altLang="en-US" dirty="0"/>
              <a:t>의 장점들이 </a:t>
            </a:r>
            <a:r>
              <a:rPr lang="ko-KR" altLang="en-US" dirty="0" err="1"/>
              <a:t>부곽되는</a:t>
            </a:r>
            <a:r>
              <a:rPr lang="ko-KR" altLang="en-US" dirty="0"/>
              <a:t> 곳에서 사용하시면 될 듯 싶습니다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923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std::vector&lt;bool&gt;</a:t>
            </a:r>
            <a:r>
              <a:rPr lang="ko-KR" altLang="en-US" dirty="0"/>
              <a:t>의 </a:t>
            </a:r>
            <a:r>
              <a:rPr lang="en-US" altLang="ko-KR" dirty="0"/>
              <a:t>operator[]</a:t>
            </a:r>
            <a:r>
              <a:rPr lang="ko-KR" altLang="en-US" dirty="0"/>
              <a:t>가 돌려주는 것은 </a:t>
            </a:r>
            <a:r>
              <a:rPr lang="en-US" altLang="ko-KR" dirty="0"/>
              <a:t>std::vector&lt;bool&gt;::reference </a:t>
            </a:r>
            <a:r>
              <a:rPr lang="ko-KR" altLang="en-US" dirty="0"/>
              <a:t>객체를 반환하기 때문입니다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627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&lt;bool&gt;</a:t>
            </a:r>
            <a:r>
              <a:rPr lang="ko-KR" altLang="en-US" dirty="0"/>
              <a:t>타입을 가지는 </a:t>
            </a:r>
            <a:r>
              <a:rPr lang="en-US" altLang="ko-KR" dirty="0"/>
              <a:t>vector </a:t>
            </a:r>
            <a:r>
              <a:rPr lang="ko-KR" altLang="en-US" dirty="0"/>
              <a:t>내부로 보면 </a:t>
            </a:r>
            <a:r>
              <a:rPr lang="en-US" altLang="ko-KR" dirty="0" err="1"/>
              <a:t>referenc</a:t>
            </a:r>
            <a:r>
              <a:rPr lang="ko-KR" altLang="en-US" dirty="0"/>
              <a:t>를 반환하는 것을 알 수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C++</a:t>
            </a:r>
            <a:r>
              <a:rPr lang="ko-KR" altLang="en-US" dirty="0"/>
              <a:t>는 비트에 대한 참조가 불가능 하기 때문에 </a:t>
            </a:r>
            <a:r>
              <a:rPr lang="en-US" altLang="ko-KR" dirty="0"/>
              <a:t>bool&amp; </a:t>
            </a:r>
            <a:r>
              <a:rPr lang="ko-KR" altLang="en-US" dirty="0"/>
              <a:t>처럼 작동하는 객체를 돌려줍니다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그래서 </a:t>
            </a:r>
            <a:r>
              <a:rPr lang="en-US" altLang="ko-KR" dirty="0"/>
              <a:t>reference</a:t>
            </a:r>
            <a:r>
              <a:rPr lang="ko-KR" altLang="en-US" dirty="0"/>
              <a:t>는 </a:t>
            </a:r>
            <a:r>
              <a:rPr lang="en-US" altLang="ko-KR" dirty="0"/>
              <a:t>bool&amp;</a:t>
            </a:r>
            <a:r>
              <a:rPr lang="ko-KR" altLang="en-US" dirty="0"/>
              <a:t> 타입으로 암묵적으로 형변환이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431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&lt;bool&gt;</a:t>
            </a:r>
            <a:r>
              <a:rPr lang="ko-KR" altLang="en-US" dirty="0"/>
              <a:t>타입을 가지는 </a:t>
            </a:r>
            <a:r>
              <a:rPr lang="en-US" altLang="ko-KR" dirty="0"/>
              <a:t>vector </a:t>
            </a:r>
            <a:r>
              <a:rPr lang="ko-KR" altLang="en-US" dirty="0"/>
              <a:t>내부로 보면 </a:t>
            </a:r>
            <a:r>
              <a:rPr lang="en-US" altLang="ko-KR" dirty="0" err="1"/>
              <a:t>referenc</a:t>
            </a:r>
            <a:r>
              <a:rPr lang="ko-KR" altLang="en-US" dirty="0"/>
              <a:t>를 반환하는 것을 알 수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C++</a:t>
            </a:r>
            <a:r>
              <a:rPr lang="ko-KR" altLang="en-US" dirty="0"/>
              <a:t>는 비트에 대한 참조가 불가능 하기 때문에 </a:t>
            </a:r>
            <a:r>
              <a:rPr lang="en-US" altLang="ko-KR" dirty="0"/>
              <a:t>bool&amp; </a:t>
            </a:r>
            <a:r>
              <a:rPr lang="ko-KR" altLang="en-US" dirty="0"/>
              <a:t>처럼 작동하는 객체를 돌려줍니다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그래서 </a:t>
            </a:r>
            <a:r>
              <a:rPr lang="en-US" altLang="ko-KR" dirty="0"/>
              <a:t>reference</a:t>
            </a:r>
            <a:r>
              <a:rPr lang="ko-KR" altLang="en-US" dirty="0"/>
              <a:t>는 </a:t>
            </a:r>
            <a:r>
              <a:rPr lang="en-US" altLang="ko-KR" dirty="0"/>
              <a:t>bool&amp;</a:t>
            </a:r>
            <a:r>
              <a:rPr lang="ko-KR" altLang="en-US" dirty="0"/>
              <a:t> 타입으로 암묵적으로 형변환이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926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847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882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&lt;bool&gt;</a:t>
            </a:r>
            <a:r>
              <a:rPr lang="ko-KR" altLang="en-US" dirty="0"/>
              <a:t>타입을 가지는 </a:t>
            </a:r>
            <a:r>
              <a:rPr lang="en-US" altLang="ko-KR" dirty="0"/>
              <a:t>vector </a:t>
            </a:r>
            <a:r>
              <a:rPr lang="ko-KR" altLang="en-US" dirty="0"/>
              <a:t>내부로 보면 </a:t>
            </a:r>
            <a:r>
              <a:rPr lang="en-US" altLang="ko-KR" dirty="0" err="1"/>
              <a:t>referenc</a:t>
            </a:r>
            <a:r>
              <a:rPr lang="ko-KR" altLang="en-US" dirty="0"/>
              <a:t>를 반환하는 것을 알 수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C++</a:t>
            </a:r>
            <a:r>
              <a:rPr lang="ko-KR" altLang="en-US" dirty="0"/>
              <a:t>는 비트에 대한 참조가 불가능 하기 때문에 </a:t>
            </a:r>
            <a:r>
              <a:rPr lang="en-US" altLang="ko-KR" dirty="0"/>
              <a:t>bool&amp; </a:t>
            </a:r>
            <a:r>
              <a:rPr lang="ko-KR" altLang="en-US" dirty="0"/>
              <a:t>처럼 작동하는 객체를 돌려줍니다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그래서 </a:t>
            </a:r>
            <a:r>
              <a:rPr lang="en-US" altLang="ko-KR" dirty="0"/>
              <a:t>reference</a:t>
            </a:r>
            <a:r>
              <a:rPr lang="ko-KR" altLang="en-US" dirty="0"/>
              <a:t>는 </a:t>
            </a:r>
            <a:r>
              <a:rPr lang="en-US" altLang="ko-KR" dirty="0"/>
              <a:t>bool&amp;</a:t>
            </a:r>
            <a:r>
              <a:rPr lang="ko-KR" altLang="en-US" dirty="0"/>
              <a:t> 타입으로 암묵적으로 형변환이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784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6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명확한 타입이 있는 변수 즉</a:t>
            </a:r>
            <a:r>
              <a:rPr lang="en-US" altLang="ko-KR" dirty="0"/>
              <a:t>, </a:t>
            </a:r>
            <a:r>
              <a:rPr lang="ko-KR" altLang="en-US" dirty="0"/>
              <a:t>명시적인 변수에 대해서는 </a:t>
            </a:r>
            <a:endParaRPr lang="en-US" altLang="ko-KR" dirty="0"/>
          </a:p>
          <a:p>
            <a:r>
              <a:rPr lang="ko-KR" altLang="en-US" dirty="0"/>
              <a:t>아래와 같이 여기서 </a:t>
            </a:r>
            <a:r>
              <a:rPr lang="en-US" altLang="ko-KR" dirty="0" err="1"/>
              <a:t>typename</a:t>
            </a:r>
            <a:r>
              <a:rPr lang="en-US" altLang="ko-KR" dirty="0"/>
              <a:t> std::</a:t>
            </a:r>
            <a:r>
              <a:rPr lang="en-US" altLang="ko-KR" dirty="0" err="1"/>
              <a:t>iterator_traits</a:t>
            </a:r>
            <a:r>
              <a:rPr lang="en-US" altLang="ko-KR" dirty="0"/>
              <a:t>&lt;It&gt;::</a:t>
            </a:r>
            <a:r>
              <a:rPr lang="en-US" altLang="ko-KR" dirty="0" err="1"/>
              <a:t>value_type</a:t>
            </a:r>
            <a:r>
              <a:rPr lang="en-US" altLang="ko-KR" dirty="0"/>
              <a:t> </a:t>
            </a:r>
            <a:r>
              <a:rPr lang="ko-KR" altLang="en-US" dirty="0"/>
              <a:t>이라는 것을 항상 </a:t>
            </a:r>
            <a:r>
              <a:rPr lang="ko-KR" altLang="en-US" dirty="0" err="1"/>
              <a:t>일일히</a:t>
            </a:r>
            <a:r>
              <a:rPr lang="ko-KR" altLang="en-US" dirty="0"/>
              <a:t> 써야하는 비효율 적인 작업이 필요할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쓰지 않고 </a:t>
            </a:r>
            <a:r>
              <a:rPr lang="en-US" altLang="ko-KR" dirty="0"/>
              <a:t>auto</a:t>
            </a:r>
            <a:r>
              <a:rPr lang="ko-KR" altLang="en-US" dirty="0"/>
              <a:t>로 바꾸어 쓸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34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auto</a:t>
            </a:r>
            <a:r>
              <a:rPr lang="ko-KR" altLang="en-US" dirty="0"/>
              <a:t>는 형식을 </a:t>
            </a:r>
            <a:r>
              <a:rPr lang="ko-KR" altLang="en-US" dirty="0" err="1"/>
              <a:t>추론해야하기</a:t>
            </a:r>
            <a:r>
              <a:rPr lang="ko-KR" altLang="en-US" dirty="0"/>
              <a:t> 때문에 초기화가 꼭 필요합니다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형식</a:t>
            </a:r>
            <a:r>
              <a:rPr lang="en-US" altLang="ko-KR" dirty="0"/>
              <a:t>(</a:t>
            </a:r>
            <a:r>
              <a:rPr lang="ko-KR" altLang="en-US" dirty="0"/>
              <a:t>타입</a:t>
            </a:r>
            <a:r>
              <a:rPr lang="en-US" altLang="ko-KR" dirty="0"/>
              <a:t>)</a:t>
            </a:r>
            <a:r>
              <a:rPr lang="ko-KR" altLang="en-US" dirty="0"/>
              <a:t> 추론이 불가는 경우를 말합니다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통해 책에서는 변수 초기화 누락을 방지할 수 있기도 하다</a:t>
            </a:r>
            <a:r>
              <a:rPr lang="en-US" altLang="ko-KR" dirty="0"/>
              <a:t>. </a:t>
            </a:r>
            <a:r>
              <a:rPr lang="ko-KR" altLang="en-US" dirty="0"/>
              <a:t>라고 말하는데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개인적으로는 초기화 할 때에는 </a:t>
            </a:r>
            <a:r>
              <a:rPr lang="en-US" altLang="ko-KR" dirty="0"/>
              <a:t>auto</a:t>
            </a:r>
            <a:r>
              <a:rPr lang="ko-KR" altLang="en-US" dirty="0"/>
              <a:t>를 사용하지 않는게 더 명시적이지 않나 생각이 듭니다</a:t>
            </a:r>
            <a:r>
              <a:rPr lang="en-US" altLang="ko-KR" dirty="0"/>
              <a:t>. (6</a:t>
            </a:r>
            <a:r>
              <a:rPr lang="ko-KR" altLang="en-US" dirty="0"/>
              <a:t>장에서도 그렇게 말하고있습니다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118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ko-KR" altLang="en-US" dirty="0"/>
              <a:t>겉으로 </a:t>
            </a:r>
            <a:r>
              <a:rPr lang="ko-KR" altLang="en-US" dirty="0" err="1"/>
              <a:t>봤을때</a:t>
            </a:r>
            <a:r>
              <a:rPr lang="ko-KR" altLang="en-US" dirty="0"/>
              <a:t> 복잡한 것을 </a:t>
            </a:r>
            <a:r>
              <a:rPr lang="en-US" altLang="ko-KR" dirty="0"/>
              <a:t>auto</a:t>
            </a:r>
            <a:r>
              <a:rPr lang="ko-KR" altLang="en-US" dirty="0"/>
              <a:t>로 대체 할 수 있다는 점의 장점이 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arenR"/>
            </a:pPr>
            <a:r>
              <a:rPr lang="en-US" altLang="ko-KR" dirty="0" err="1"/>
              <a:t>Fucntion</a:t>
            </a:r>
            <a:r>
              <a:rPr lang="ko-KR" altLang="en-US" dirty="0"/>
              <a:t>으로 선언된 변수의 형식은 </a:t>
            </a:r>
            <a:r>
              <a:rPr lang="en-US" altLang="ko-KR" dirty="0"/>
              <a:t>function </a:t>
            </a:r>
            <a:r>
              <a:rPr lang="ko-KR" altLang="en-US" dirty="0"/>
              <a:t>템플릿의 한 인스턴스이며</a:t>
            </a:r>
            <a:r>
              <a:rPr lang="en-US" altLang="ko-KR" dirty="0"/>
              <a:t>, </a:t>
            </a:r>
            <a:r>
              <a:rPr lang="ko-KR" altLang="en-US" dirty="0"/>
              <a:t>그 크기는 임의의 주어진 서명에 대해 고정되어 있습니다</a:t>
            </a:r>
            <a:r>
              <a:rPr lang="en-US" altLang="ko-KR" dirty="0"/>
              <a:t>. </a:t>
            </a:r>
            <a:r>
              <a:rPr lang="ko-KR" altLang="en-US" dirty="0"/>
              <a:t>즉 하나의 </a:t>
            </a:r>
            <a:r>
              <a:rPr lang="ko-KR" altLang="en-US" dirty="0" err="1"/>
              <a:t>객체과</a:t>
            </a:r>
            <a:r>
              <a:rPr lang="ko-KR" altLang="en-US" dirty="0"/>
              <a:t> 동일하다고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110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altLang="ko-KR" dirty="0"/>
              <a:t>Auto</a:t>
            </a:r>
            <a:r>
              <a:rPr lang="ko-KR" altLang="en-US" dirty="0"/>
              <a:t>로 선언된 </a:t>
            </a:r>
            <a:r>
              <a:rPr lang="ko-KR" altLang="en-US" dirty="0" err="1"/>
              <a:t>클로저를</a:t>
            </a:r>
            <a:r>
              <a:rPr lang="ko-KR" altLang="en-US" dirty="0"/>
              <a:t> 담는 변수는 그 </a:t>
            </a:r>
            <a:r>
              <a:rPr lang="ko-KR" altLang="en-US" dirty="0" err="1"/>
              <a:t>클로저와</a:t>
            </a:r>
            <a:r>
              <a:rPr lang="ko-KR" altLang="en-US" dirty="0"/>
              <a:t> 같은 형식이기 때문에 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ko-KR" altLang="en-US" dirty="0" err="1"/>
              <a:t>클로저에</a:t>
            </a:r>
            <a:r>
              <a:rPr lang="ko-KR" altLang="en-US" dirty="0"/>
              <a:t> 요구되는 만큼의 메모리만 사용한다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arenR"/>
            </a:pP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en-US" altLang="ko-KR" dirty="0" err="1"/>
              <a:t>functio</a:t>
            </a:r>
            <a:r>
              <a:rPr lang="ko-KR" altLang="en-US" dirty="0"/>
              <a:t>은 템플릿의 한 인스턴스이며 그 크기는 </a:t>
            </a:r>
            <a:r>
              <a:rPr lang="ko-KR" altLang="en-US" dirty="0" err="1"/>
              <a:t>고정되어있습니다</a:t>
            </a:r>
            <a:r>
              <a:rPr lang="en-US" altLang="ko-KR" dirty="0"/>
              <a:t>. </a:t>
            </a:r>
            <a:r>
              <a:rPr lang="ko-KR" altLang="en-US" dirty="0"/>
              <a:t>그 크기가 </a:t>
            </a:r>
            <a:r>
              <a:rPr lang="ko-KR" altLang="en-US" dirty="0" err="1"/>
              <a:t>클로저를</a:t>
            </a:r>
            <a:r>
              <a:rPr lang="ko-KR" altLang="en-US" dirty="0"/>
              <a:t> 저장하기에 부족할 수 있습니다</a:t>
            </a:r>
            <a:r>
              <a:rPr lang="en-US" altLang="ko-KR" dirty="0"/>
              <a:t>. </a:t>
            </a:r>
            <a:r>
              <a:rPr lang="ko-KR" altLang="en-US" dirty="0"/>
              <a:t>그런 경우는 </a:t>
            </a:r>
            <a:r>
              <a:rPr lang="ko-KR" altLang="en-US" dirty="0" err="1"/>
              <a:t>힙을</a:t>
            </a:r>
            <a:r>
              <a:rPr lang="ko-KR" altLang="en-US" dirty="0"/>
              <a:t> 할당해서 </a:t>
            </a:r>
            <a:r>
              <a:rPr lang="ko-KR" altLang="en-US" dirty="0" err="1"/>
              <a:t>클로저를</a:t>
            </a:r>
            <a:r>
              <a:rPr lang="ko-KR" altLang="en-US" dirty="0"/>
              <a:t> 저장하기 때문에 결론적으로 </a:t>
            </a:r>
            <a:r>
              <a:rPr lang="en-US" altLang="ko-KR" dirty="0"/>
              <a:t>auto</a:t>
            </a:r>
            <a:r>
              <a:rPr lang="ko-KR" altLang="en-US" dirty="0"/>
              <a:t>로 선언된 객체보다 더 많은 메모리를 소비합니다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arenR"/>
            </a:pPr>
            <a:r>
              <a:rPr lang="ko-KR" altLang="en-US" dirty="0"/>
              <a:t>또한 간접함수호출을 산출하는 구현때문에 </a:t>
            </a:r>
            <a:r>
              <a:rPr lang="en-US" altLang="ko-KR" dirty="0" err="1"/>
              <a:t>funtion</a:t>
            </a:r>
            <a:r>
              <a:rPr lang="ko-KR" altLang="en-US" dirty="0"/>
              <a:t>객체를 통해서 </a:t>
            </a:r>
            <a:r>
              <a:rPr lang="ko-KR" altLang="en-US" dirty="0" err="1"/>
              <a:t>클로저를</a:t>
            </a:r>
            <a:r>
              <a:rPr lang="ko-KR" altLang="en-US" dirty="0"/>
              <a:t> 호출하는 것은 </a:t>
            </a:r>
            <a:r>
              <a:rPr lang="en-US" altLang="ko-KR" dirty="0"/>
              <a:t>auto</a:t>
            </a:r>
            <a:r>
              <a:rPr lang="ko-KR" altLang="en-US" dirty="0"/>
              <a:t>보다 거의 느립니다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arenR"/>
            </a:pPr>
            <a:r>
              <a:rPr lang="ko-KR" altLang="en-US" dirty="0" err="1"/>
              <a:t>클로저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임시객체를 말하는 것이 맞나요</a:t>
            </a:r>
            <a:r>
              <a:rPr lang="en-US" altLang="ko-KR" dirty="0"/>
              <a:t>? </a:t>
            </a:r>
            <a:r>
              <a:rPr lang="ko-KR" altLang="en-US" dirty="0"/>
              <a:t>구글링을 해봐도 명확하게 설명해주는 곳이 없어서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976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명확한 타입이 있는 변수 즉</a:t>
            </a:r>
            <a:r>
              <a:rPr lang="en-US" altLang="ko-KR" dirty="0"/>
              <a:t>, </a:t>
            </a:r>
            <a:r>
              <a:rPr lang="ko-KR" altLang="en-US" dirty="0"/>
              <a:t>명시적인 변수에 대해서는 </a:t>
            </a:r>
            <a:endParaRPr lang="en-US" altLang="ko-KR" dirty="0"/>
          </a:p>
          <a:p>
            <a:r>
              <a:rPr lang="ko-KR" altLang="en-US" dirty="0"/>
              <a:t>아래와 같이 여기서 </a:t>
            </a:r>
            <a:r>
              <a:rPr lang="en-US" altLang="ko-KR" dirty="0" err="1"/>
              <a:t>typename</a:t>
            </a:r>
            <a:r>
              <a:rPr lang="en-US" altLang="ko-KR" dirty="0"/>
              <a:t> std::</a:t>
            </a:r>
            <a:r>
              <a:rPr lang="en-US" altLang="ko-KR" dirty="0" err="1"/>
              <a:t>iterator_traits</a:t>
            </a:r>
            <a:r>
              <a:rPr lang="en-US" altLang="ko-KR" dirty="0"/>
              <a:t>&lt;It&gt;::</a:t>
            </a:r>
            <a:r>
              <a:rPr lang="en-US" altLang="ko-KR" dirty="0" err="1"/>
              <a:t>value_type</a:t>
            </a:r>
            <a:r>
              <a:rPr lang="en-US" altLang="ko-KR" dirty="0"/>
              <a:t> </a:t>
            </a:r>
            <a:r>
              <a:rPr lang="ko-KR" altLang="en-US" dirty="0"/>
              <a:t>이라는 것을 항상 </a:t>
            </a:r>
            <a:r>
              <a:rPr lang="ko-KR" altLang="en-US" dirty="0" err="1"/>
              <a:t>일일히</a:t>
            </a:r>
            <a:r>
              <a:rPr lang="ko-KR" altLang="en-US" dirty="0"/>
              <a:t> 써야하는 비효율 적인 작업이 필요할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쓰지 않고 </a:t>
            </a:r>
            <a:r>
              <a:rPr lang="en-US" altLang="ko-KR" dirty="0"/>
              <a:t>auto</a:t>
            </a:r>
            <a:r>
              <a:rPr lang="ko-KR" altLang="en-US" dirty="0"/>
              <a:t>로 바꾸어 쓸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641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Auto</a:t>
            </a:r>
            <a:r>
              <a:rPr lang="ko-KR" altLang="en-US" dirty="0"/>
              <a:t>를 사용하게 되면 </a:t>
            </a:r>
            <a:endParaRPr lang="en-US" altLang="ko-KR" dirty="0"/>
          </a:p>
          <a:p>
            <a:r>
              <a:rPr lang="en-US" altLang="ko-KR" dirty="0"/>
              <a:t>32</a:t>
            </a:r>
            <a:r>
              <a:rPr lang="ko-KR" altLang="en-US" dirty="0"/>
              <a:t>비트에서의 </a:t>
            </a:r>
            <a:r>
              <a:rPr lang="en-US" altLang="ko-KR" dirty="0"/>
              <a:t>Std::vector&lt;int&gt;::</a:t>
            </a:r>
            <a:r>
              <a:rPr lang="en-US" altLang="ko-KR" dirty="0" err="1"/>
              <a:t>size_type</a:t>
            </a:r>
            <a:r>
              <a:rPr lang="en-US" altLang="ko-KR" dirty="0"/>
              <a:t> </a:t>
            </a:r>
            <a:r>
              <a:rPr lang="ko-KR" altLang="en-US" dirty="0"/>
              <a:t>과</a:t>
            </a:r>
            <a:endParaRPr lang="en-US" altLang="ko-KR" dirty="0"/>
          </a:p>
          <a:p>
            <a:r>
              <a:rPr lang="en-US" altLang="ko-KR" dirty="0"/>
              <a:t>64</a:t>
            </a:r>
            <a:r>
              <a:rPr lang="ko-KR" altLang="en-US" dirty="0"/>
              <a:t>비트에서의 </a:t>
            </a:r>
            <a:r>
              <a:rPr lang="en-US" altLang="ko-KR" dirty="0"/>
              <a:t>std::vector&lt;int&gt;::</a:t>
            </a:r>
            <a:r>
              <a:rPr lang="en-US" altLang="ko-KR" dirty="0" err="1"/>
              <a:t>size_type</a:t>
            </a:r>
            <a:r>
              <a:rPr lang="en-US" altLang="ko-KR" dirty="0"/>
              <a:t> </a:t>
            </a:r>
            <a:r>
              <a:rPr lang="ko-KR" altLang="en-US" dirty="0"/>
              <a:t>이 다르게 </a:t>
            </a:r>
            <a:r>
              <a:rPr lang="ko-KR" altLang="en-US" dirty="0" err="1"/>
              <a:t>나올때를</a:t>
            </a:r>
            <a:r>
              <a:rPr lang="ko-KR" altLang="en-US" dirty="0"/>
              <a:t> 대비 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612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32</a:t>
            </a:r>
            <a:r>
              <a:rPr lang="ko-KR" altLang="en-US" dirty="0"/>
              <a:t>비트 컴퓨터에서의 </a:t>
            </a:r>
            <a:r>
              <a:rPr lang="en-US" altLang="ko-KR" dirty="0"/>
              <a:t>int</a:t>
            </a:r>
            <a:r>
              <a:rPr lang="ko-KR" altLang="en-US" dirty="0"/>
              <a:t>는 </a:t>
            </a:r>
            <a:r>
              <a:rPr lang="en-US" altLang="ko-KR" dirty="0"/>
              <a:t>32</a:t>
            </a:r>
            <a:r>
              <a:rPr lang="ko-KR" altLang="en-US" dirty="0"/>
              <a:t>비트인 </a:t>
            </a:r>
            <a:r>
              <a:rPr lang="en-US" altLang="ko-KR" dirty="0" err="1"/>
              <a:t>unsgined</a:t>
            </a:r>
            <a:r>
              <a:rPr lang="ko-KR" altLang="en-US" dirty="0"/>
              <a:t>에서 잘 받을 수 있지만</a:t>
            </a:r>
            <a:endParaRPr lang="en-US" altLang="ko-KR" dirty="0"/>
          </a:p>
          <a:p>
            <a:r>
              <a:rPr lang="en-US" altLang="ko-KR" dirty="0"/>
              <a:t>64</a:t>
            </a:r>
            <a:r>
              <a:rPr lang="ko-KR" altLang="en-US" dirty="0"/>
              <a:t>비트 </a:t>
            </a:r>
            <a:r>
              <a:rPr lang="ko-KR" altLang="en-US" dirty="0" err="1"/>
              <a:t>컴퓨터에선의</a:t>
            </a:r>
            <a:r>
              <a:rPr lang="ko-KR" altLang="en-US" dirty="0"/>
              <a:t> </a:t>
            </a:r>
            <a:r>
              <a:rPr lang="en-US" altLang="ko-KR" dirty="0"/>
              <a:t>int</a:t>
            </a:r>
            <a:r>
              <a:rPr lang="ko-KR" altLang="en-US" dirty="0"/>
              <a:t>는 </a:t>
            </a:r>
            <a:r>
              <a:rPr lang="en-US" altLang="ko-KR" dirty="0"/>
              <a:t>64</a:t>
            </a:r>
            <a:r>
              <a:rPr lang="ko-KR" altLang="en-US" dirty="0"/>
              <a:t>비트로 나오기 때문에 </a:t>
            </a:r>
            <a:r>
              <a:rPr lang="en-US" altLang="ko-KR" dirty="0" err="1"/>
              <a:t>unsgined</a:t>
            </a:r>
            <a:r>
              <a:rPr lang="ko-KR" altLang="en-US" dirty="0"/>
              <a:t>에서 예상치 못한 일이 발생할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그러므로 </a:t>
            </a:r>
            <a:r>
              <a:rPr lang="en-US" altLang="ko-KR" dirty="0"/>
              <a:t>auto</a:t>
            </a:r>
            <a:r>
              <a:rPr lang="ko-KR" altLang="en-US" dirty="0"/>
              <a:t>를 사용하면 </a:t>
            </a:r>
            <a:r>
              <a:rPr lang="ko-KR" altLang="en-US" dirty="0" err="1"/>
              <a:t>개꿀띠</a:t>
            </a:r>
            <a:r>
              <a:rPr lang="ko-KR" altLang="en-US" dirty="0"/>
              <a:t> 이다</a:t>
            </a:r>
            <a:r>
              <a:rPr lang="en-US" altLang="ko-KR" dirty="0"/>
              <a:t>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978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책에서 </a:t>
            </a:r>
            <a:r>
              <a:rPr lang="en-US" altLang="ko-KR" dirty="0" err="1"/>
              <a:t>unorderedmap</a:t>
            </a:r>
            <a:r>
              <a:rPr lang="ko-KR" altLang="en-US" dirty="0"/>
              <a:t>의 </a:t>
            </a:r>
            <a:r>
              <a:rPr lang="en-US" altLang="ko-KR" dirty="0"/>
              <a:t>key </a:t>
            </a:r>
            <a:r>
              <a:rPr lang="ko-KR" altLang="en-US" dirty="0"/>
              <a:t>쪽이 </a:t>
            </a:r>
            <a:r>
              <a:rPr lang="en-US" altLang="ko-KR" dirty="0"/>
              <a:t>const</a:t>
            </a:r>
            <a:r>
              <a:rPr lang="ko-KR" altLang="en-US" dirty="0"/>
              <a:t>라고 하는데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Key_type</a:t>
            </a:r>
            <a:r>
              <a:rPr lang="ko-KR" altLang="en-US" dirty="0"/>
              <a:t>으로 보면</a:t>
            </a:r>
            <a:r>
              <a:rPr lang="en-US" altLang="ko-KR" dirty="0"/>
              <a:t>, const</a:t>
            </a:r>
            <a:r>
              <a:rPr lang="ko-KR" altLang="en-US" dirty="0"/>
              <a:t>가 나오지 않고</a:t>
            </a:r>
            <a:endParaRPr lang="en-US" altLang="ko-KR" dirty="0"/>
          </a:p>
          <a:p>
            <a:r>
              <a:rPr lang="ko-KR" altLang="en-US" dirty="0"/>
              <a:t>다른 문서를 찾아보아도 </a:t>
            </a:r>
            <a:r>
              <a:rPr lang="en-US" altLang="ko-KR" dirty="0"/>
              <a:t>const</a:t>
            </a:r>
            <a:r>
              <a:rPr lang="ko-KR" altLang="en-US" dirty="0"/>
              <a:t>임을 발견하지 못했습니다</a:t>
            </a:r>
            <a:r>
              <a:rPr lang="en-US" altLang="ko-KR" dirty="0"/>
              <a:t>. </a:t>
            </a:r>
            <a:r>
              <a:rPr lang="ko-KR" altLang="en-US" dirty="0"/>
              <a:t>뭔가 </a:t>
            </a:r>
            <a:r>
              <a:rPr lang="ko-KR" altLang="en-US" dirty="0" err="1"/>
              <a:t>이상항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022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DAAA6-B453-4ACE-A275-1133D3291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01D182-A8AA-4CCA-9720-1F0005707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D451E-9DD1-460C-94BC-589B41F5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76FF-E5C0-41EA-A81C-F1B6E0898CD2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CC89FE-7E9B-47F3-A9C6-A11216F9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91ADE-BE21-4628-99CC-9B621E4B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2D4-30CD-4CBC-B071-30CE5725A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63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CABD8-F40B-49C2-9DF5-16D82857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487B98-5A46-4F34-AAB6-2C24DB0EF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5B7128-6D31-4AF5-9605-EAABF25A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76FF-E5C0-41EA-A81C-F1B6E0898CD2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FD273-93FE-46EA-974F-A9E0A024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44ABB-0DA9-47FC-89D3-9141359FB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2D4-30CD-4CBC-B071-30CE5725A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50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80CEAF-9EAD-49FC-A4EA-F5289B172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9DEB68-E418-423B-A9EA-EE29891A8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7F7A41-3C01-4537-BDF2-2A10EB74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76FF-E5C0-41EA-A81C-F1B6E0898CD2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E764F3-1958-4227-972B-100A3680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31C5B-5E25-4AEA-8D0E-3F5C7FBF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2D4-30CD-4CBC-B071-30CE5725A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70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815A5-43F5-4EA5-9D4A-F876E2814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83719-EBCA-4F3F-BB74-A7748457D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6E6313-2EE4-4C7B-B6B4-7F4E349E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76FF-E5C0-41EA-A81C-F1B6E0898CD2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61DF6-32D7-4CD0-BEE7-8C587BC87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606DB5-B401-43CB-A060-FD7C5C05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2D4-30CD-4CBC-B071-30CE5725A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0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CC295-E92B-4751-8959-4A386DAF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4EE6C4-3FE3-409E-B6AF-65EAAEC0D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772F00-1E53-432C-8482-563E32EF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76FF-E5C0-41EA-A81C-F1B6E0898CD2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43DC9F-7E2C-4BFA-8B9D-57C9ABFC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A94194-24D5-4B20-91A1-3D1C4BAC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2D4-30CD-4CBC-B071-30CE5725A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45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4DE5C-5D61-4636-B53D-93840A70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91786F-9408-4183-9126-72597ACCD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57A6C7-9D3E-4FE9-8AD7-909530CC3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E5D0BC-2992-4CA9-A5B3-376312B7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76FF-E5C0-41EA-A81C-F1B6E0898CD2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4E1CC4-1071-4C2F-A1CA-F8F8491C2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8CE135-F892-4C24-96B1-0896A3F7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2D4-30CD-4CBC-B071-30CE5725A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19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CF42A-900B-43C7-9FF1-D4B5FE05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EACD3C-6D6C-4AA3-86FA-EFAE587EA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36A6E0-BAB6-4F76-B561-1FBC231BC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AA1B69-59CC-4EA6-9378-6D3512479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5D6199-09ED-4CD6-B257-0FB0C44B8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08852D-A7A1-4A31-8720-F1E62050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76FF-E5C0-41EA-A81C-F1B6E0898CD2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603C2F-96B5-4CFD-8677-DB9C9B64F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822737-7DE7-4C25-A90C-EF3501AB0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2D4-30CD-4CBC-B071-30CE5725A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78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2625A-0396-4393-AADE-B314BE03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F9E07F-B2BD-49CC-9348-2CC0574F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76FF-E5C0-41EA-A81C-F1B6E0898CD2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41F6A6-0684-4257-8BAC-BB51DBDD7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298536-BFE6-4C93-979D-E59517A1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2D4-30CD-4CBC-B071-30CE5725A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2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B28EFC-285E-4975-A6CD-E3F9736B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76FF-E5C0-41EA-A81C-F1B6E0898CD2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0E073F-5C9A-4765-98C5-439A6A9C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9414EE-A17E-4838-97E5-72ACD5BA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2D4-30CD-4CBC-B071-30CE5725A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01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0D54D-3178-4530-A6C3-3599A7367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6523BB-8DD0-455E-9D02-AEE6B9DE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B9B8DA-1DF1-4452-989E-FDBDFC82D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3537E0-E298-4A32-A9FA-0028517F0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76FF-E5C0-41EA-A81C-F1B6E0898CD2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F7304E-3958-43DE-B641-A39FE036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796AC0-89FE-4088-AD70-C84E0BCE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2D4-30CD-4CBC-B071-30CE5725A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25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DE1F4-6381-47F6-86BC-C07E176F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3E307D-A9DD-4150-ACE3-355EB77FB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1170FE-0F7A-4C10-ABCF-88FC32D90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1C1F2-C5C4-4615-BAF2-97DA045E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76FF-E5C0-41EA-A81C-F1B6E0898CD2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617C6E-A8F7-4F09-80E9-76CF8516A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53689F-60BC-476C-AD1E-65604E4C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2D4-30CD-4CBC-B071-30CE5725A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11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33B76D-D02A-4F0A-90BD-D2D9D339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71EB12-1B27-48B4-B78B-6361A27FB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A319CC-FE1D-4B8B-8FA6-CC9277D54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76FF-E5C0-41EA-A81C-F1B6E0898CD2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97D794-36F5-46D0-B026-2FCDE6166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20D736-BC2E-4670-9A4F-1C4D78CAA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FA2D4-30CD-4CBC-B071-30CE5725A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29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13018-50AD-4368-BF5C-6F184680D4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Modern </a:t>
            </a:r>
            <a:r>
              <a:rPr lang="en-US" altLang="ko-KR" dirty="0" err="1"/>
              <a:t>Cpp</a:t>
            </a:r>
            <a:r>
              <a:rPr lang="en-US" altLang="ko-KR" dirty="0"/>
              <a:t> Study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D697A7-FC2C-40AB-A743-1A17A4A1C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 </a:t>
            </a:r>
            <a:r>
              <a:rPr lang="en-US" altLang="ko-KR" dirty="0"/>
              <a:t>– Auto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A84C13-3F7D-408A-9877-934DB779CB84}"/>
              </a:ext>
            </a:extLst>
          </p:cNvPr>
          <p:cNvSpPr/>
          <p:nvPr/>
        </p:nvSpPr>
        <p:spPr>
          <a:xfrm>
            <a:off x="9689478" y="5349875"/>
            <a:ext cx="21130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dirty="0"/>
              <a:t>마비노기 </a:t>
            </a:r>
            <a:r>
              <a:rPr lang="ko-KR" altLang="en-US" dirty="0" err="1"/>
              <a:t>기술유닛</a:t>
            </a:r>
            <a:br>
              <a:rPr lang="en-US" altLang="ko-KR" dirty="0"/>
            </a:br>
            <a:r>
              <a:rPr lang="ko-KR" altLang="en-US" dirty="0"/>
              <a:t>박현우</a:t>
            </a:r>
          </a:p>
        </p:txBody>
      </p:sp>
    </p:spTree>
    <p:extLst>
      <p:ext uri="{BB962C8B-B14F-4D97-AF65-F5344CB8AC3E}">
        <p14:creationId xmlns:p14="http://schemas.microsoft.com/office/powerpoint/2010/main" val="2478198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8E0B4EB-AEDE-4C44-B56E-8DF6895C9AA9}"/>
              </a:ext>
            </a:extLst>
          </p:cNvPr>
          <p:cNvSpPr txBox="1">
            <a:spLocks/>
          </p:cNvSpPr>
          <p:nvPr/>
        </p:nvSpPr>
        <p:spPr>
          <a:xfrm>
            <a:off x="590550" y="1690688"/>
            <a:ext cx="10515600" cy="4351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7B58DA-2214-4D0B-B668-41DE2557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std::function</a:t>
            </a:r>
            <a:r>
              <a:rPr lang="ko-KR" altLang="en-US" dirty="0"/>
              <a:t>과 </a:t>
            </a:r>
            <a:r>
              <a:rPr lang="en-US" altLang="ko-KR" dirty="0"/>
              <a:t>auto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BD8375-4D48-43BB-A6BE-AA6A07E6D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66" y="3704893"/>
            <a:ext cx="10480384" cy="6191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F684324-3ED1-466B-A9BC-498DA181F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458" y="1842743"/>
            <a:ext cx="10287000" cy="619125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2AA1CCE5-DEF0-4D3E-B0C9-637E0EECA10F}"/>
              </a:ext>
            </a:extLst>
          </p:cNvPr>
          <p:cNvSpPr/>
          <p:nvPr/>
        </p:nvSpPr>
        <p:spPr>
          <a:xfrm>
            <a:off x="5454519" y="2598853"/>
            <a:ext cx="531283" cy="98107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130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C6E5AFA0-CB92-458E-865A-8F66CF57C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std::function</a:t>
            </a:r>
            <a:r>
              <a:rPr lang="ko-KR" altLang="en-US" dirty="0"/>
              <a:t>과 </a:t>
            </a:r>
            <a:r>
              <a:rPr lang="en-US" altLang="ko-KR" dirty="0"/>
              <a:t>auto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B68967-8F2A-43FC-9E26-278EF50FC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60265"/>
            <a:ext cx="6648073" cy="513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83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8E0B4EB-AEDE-4C44-B56E-8DF6895C9AA9}"/>
              </a:ext>
            </a:extLst>
          </p:cNvPr>
          <p:cNvSpPr txBox="1">
            <a:spLocks/>
          </p:cNvSpPr>
          <p:nvPr/>
        </p:nvSpPr>
        <p:spPr>
          <a:xfrm>
            <a:off x="590550" y="1690688"/>
            <a:ext cx="10515600" cy="4351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7B58DA-2214-4D0B-B668-41DE2557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</a:t>
            </a:r>
            <a:r>
              <a:rPr lang="ko-KR" altLang="en-US" dirty="0"/>
              <a:t>의 위엄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807931E-CCEE-46CB-B4D0-D628C2E9B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47453" y="5165095"/>
            <a:ext cx="1793983" cy="3125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10B185-7A0A-4F4B-A0E4-04750C3E0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16251"/>
            <a:ext cx="7343775" cy="981075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2156AE0F-F5F1-44FD-B085-22466D9D80F6}"/>
              </a:ext>
            </a:extLst>
          </p:cNvPr>
          <p:cNvSpPr/>
          <p:nvPr/>
        </p:nvSpPr>
        <p:spPr>
          <a:xfrm>
            <a:off x="3978804" y="3997326"/>
            <a:ext cx="531283" cy="98107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80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B58DA-2214-4D0B-B668-41DE2557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auto</a:t>
            </a:r>
            <a:r>
              <a:rPr lang="en-US" altLang="ko-KR" dirty="0"/>
              <a:t> </a:t>
            </a:r>
            <a:r>
              <a:rPr lang="ko-KR" altLang="en-US" dirty="0"/>
              <a:t>에 대해 알아보자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553610-5BB9-4D3A-9AE9-32712D703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형식</a:t>
            </a:r>
            <a:r>
              <a:rPr lang="en-US" altLang="ko-KR" dirty="0"/>
              <a:t> </a:t>
            </a:r>
            <a:r>
              <a:rPr lang="ko-KR" altLang="en-US" dirty="0"/>
              <a:t>단축</a:t>
            </a:r>
            <a:r>
              <a:rPr lang="en-US" altLang="ko-KR" dirty="0"/>
              <a:t>(type shortcut) </a:t>
            </a:r>
            <a:r>
              <a:rPr lang="ko-KR" altLang="en-US" dirty="0"/>
              <a:t>피하기</a:t>
            </a:r>
            <a:endParaRPr lang="en-US" altLang="ko-KR" dirty="0"/>
          </a:p>
          <a:p>
            <a:pPr lvl="1"/>
            <a:r>
              <a:rPr lang="ko-KR" altLang="en-US" dirty="0"/>
              <a:t>포팅</a:t>
            </a:r>
            <a:r>
              <a:rPr lang="en-US" altLang="ko-KR" dirty="0"/>
              <a:t>?!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38D730-94F1-4712-9197-001CF6115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835" y="2529720"/>
            <a:ext cx="66579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B58DA-2214-4D0B-B668-41DE2557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형식</a:t>
            </a:r>
            <a:r>
              <a:rPr lang="en-US" altLang="ko-KR" dirty="0"/>
              <a:t> </a:t>
            </a:r>
            <a:r>
              <a:rPr lang="ko-KR" altLang="en-US" dirty="0"/>
              <a:t>단축</a:t>
            </a:r>
            <a:r>
              <a:rPr lang="en-US" altLang="ko-KR" dirty="0"/>
              <a:t>(type shortcut) </a:t>
            </a:r>
            <a:r>
              <a:rPr lang="ko-KR" altLang="en-US" dirty="0"/>
              <a:t>피하기</a:t>
            </a: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875D667-B7B9-4051-B1F5-2A0EEFEC31B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32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비트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vs 64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비트</a:t>
            </a: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chemeClr val="accent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std::vector&lt;int&gt;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…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chemeClr val="accent2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unsigned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sz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v.</a:t>
            </a:r>
            <a:r>
              <a:rPr lang="en-US" altLang="ko-KR" sz="2000" dirty="0" err="1">
                <a:solidFill>
                  <a:schemeClr val="accent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size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 //</a:t>
            </a:r>
            <a:r>
              <a:rPr lang="en-US" altLang="ko-KR" sz="2000" dirty="0">
                <a:solidFill>
                  <a:schemeClr val="accent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std::vector&lt;int&gt;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size_type</a:t>
            </a: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auto    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sz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v.</a:t>
            </a:r>
            <a:r>
              <a:rPr lang="en-US" altLang="ko-KR" sz="2000" dirty="0" err="1">
                <a:solidFill>
                  <a:schemeClr val="accent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size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 //</a:t>
            </a:r>
            <a:r>
              <a:rPr lang="en-US" altLang="ko-KR" sz="2000" dirty="0">
                <a:solidFill>
                  <a:schemeClr val="accent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std::vector&lt;int&gt;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size_type</a:t>
            </a: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42EDC304-CD00-4B5F-9426-D02FB1CE25AB}"/>
              </a:ext>
            </a:extLst>
          </p:cNvPr>
          <p:cNvSpPr/>
          <p:nvPr/>
        </p:nvSpPr>
        <p:spPr>
          <a:xfrm>
            <a:off x="4612546" y="4001294"/>
            <a:ext cx="531283" cy="98107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19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B58DA-2214-4D0B-B668-41DE2557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auto</a:t>
            </a:r>
            <a:r>
              <a:rPr lang="en-US" altLang="ko-KR" dirty="0"/>
              <a:t> </a:t>
            </a:r>
            <a:r>
              <a:rPr lang="ko-KR" altLang="en-US" dirty="0"/>
              <a:t>에 대해 알아보자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553610-5BB9-4D3A-9AE9-32712D703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std::</a:t>
            </a:r>
            <a:r>
              <a:rPr lang="en-US" altLang="ko-KR" dirty="0" err="1"/>
              <a:t>unordered_map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B67B5F-CC26-4A70-BA58-8811DFD8A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53" y="2448774"/>
            <a:ext cx="3778596" cy="39366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D71E9C0-D2E5-4003-A357-D12EC599A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815" y="2898901"/>
            <a:ext cx="62388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82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B58DA-2214-4D0B-B668-41DE2557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auto</a:t>
            </a:r>
            <a:r>
              <a:rPr lang="en-US" altLang="ko-KR" dirty="0"/>
              <a:t> </a:t>
            </a:r>
            <a:r>
              <a:rPr lang="ko-KR" altLang="en-US" dirty="0"/>
              <a:t>에 대해 알아보자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553610-5BB9-4D3A-9AE9-32712D703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auto</a:t>
            </a:r>
            <a:r>
              <a:rPr lang="ko-KR" altLang="en-US" dirty="0"/>
              <a:t>가 유용하기만 한 것일까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소스코드의</a:t>
            </a:r>
            <a:r>
              <a:rPr lang="en-US" altLang="ko-KR" dirty="0"/>
              <a:t> </a:t>
            </a:r>
            <a:r>
              <a:rPr lang="ko-KR" altLang="en-US" dirty="0"/>
              <a:t>가독성</a:t>
            </a:r>
            <a:r>
              <a:rPr lang="en-US" altLang="ko-KR" dirty="0"/>
              <a:t>(readability)</a:t>
            </a:r>
            <a:r>
              <a:rPr lang="ko-KR" altLang="en-US" dirty="0"/>
              <a:t>이 떨어진다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481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B58DA-2214-4D0B-B668-41DE2557D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63" y="2537956"/>
            <a:ext cx="10892073" cy="1325563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</a:rPr>
              <a:t>Section6 :</a:t>
            </a:r>
            <a:br>
              <a:rPr lang="en-US" altLang="ko-KR" sz="1200" b="1" dirty="0">
                <a:solidFill>
                  <a:schemeClr val="accent1"/>
                </a:solidFill>
              </a:rPr>
            </a:br>
            <a:r>
              <a:rPr lang="en-US" altLang="ko-KR" sz="2400" dirty="0"/>
              <a:t>auto</a:t>
            </a:r>
            <a:r>
              <a:rPr lang="ko-KR" altLang="en-US" sz="2400" dirty="0"/>
              <a:t>가 </a:t>
            </a:r>
            <a:r>
              <a:rPr lang="ko-KR" altLang="en-US" sz="2400" b="1" dirty="0"/>
              <a:t>원치 않은 형식으로 연역될 때</a:t>
            </a:r>
            <a:r>
              <a:rPr lang="ko-KR" altLang="en-US" sz="2400" dirty="0"/>
              <a:t>에는 </a:t>
            </a:r>
            <a:r>
              <a:rPr lang="ko-KR" altLang="en-US" sz="2400" b="1" dirty="0"/>
              <a:t>명시적 형식의 초기치를 </a:t>
            </a:r>
            <a:r>
              <a:rPr lang="ko-KR" altLang="en-US" sz="2400" dirty="0"/>
              <a:t>사용하라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147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B58DA-2214-4D0B-B668-41DE2557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6"/>
                </a:solidFill>
              </a:rPr>
              <a:t>auto</a:t>
            </a:r>
            <a:r>
              <a:rPr lang="en-US" altLang="ko-KR" dirty="0"/>
              <a:t> </a:t>
            </a:r>
            <a:r>
              <a:rPr lang="ko-KR" altLang="en-US" dirty="0"/>
              <a:t>가 말을 안 들을 때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553610-5BB9-4D3A-9AE9-32712D703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Bool 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B30447-00EC-4C0D-A0FB-1D3162192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735" y="4364346"/>
            <a:ext cx="4352395" cy="10546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9431508-3CE2-41BE-BD3E-FC2FFB169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499" y="4364346"/>
            <a:ext cx="5241893" cy="10546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B2A7FF3-A318-40DA-B1CF-5AA7D0FD07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735" y="2393961"/>
            <a:ext cx="5159265" cy="62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8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EEAA2B4-D677-4824-BA71-5BD379E1DCC8}"/>
              </a:ext>
            </a:extLst>
          </p:cNvPr>
          <p:cNvSpPr txBox="1">
            <a:spLocks/>
          </p:cNvSpPr>
          <p:nvPr/>
        </p:nvSpPr>
        <p:spPr>
          <a:xfrm>
            <a:off x="838200" y="1962292"/>
            <a:ext cx="10515600" cy="4351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30BCF0-86D0-4E42-B294-CA58D559A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743575" cy="314325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7F93397B-C4D4-4BA6-989B-826AA7AB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vector&lt;bool&gt; </a:t>
            </a:r>
            <a:r>
              <a:rPr lang="ko-KR" altLang="en-US" dirty="0"/>
              <a:t>을 받을 때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620B02-59FD-4CCD-B368-10E6175F6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104825"/>
            <a:ext cx="4352395" cy="105467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A3743B8-687B-4B64-802F-8BDA6397C443}"/>
              </a:ext>
            </a:extLst>
          </p:cNvPr>
          <p:cNvSpPr/>
          <p:nvPr/>
        </p:nvSpPr>
        <p:spPr>
          <a:xfrm>
            <a:off x="4715695" y="5389118"/>
            <a:ext cx="6805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>
                <a:solidFill>
                  <a:schemeClr val="bg1"/>
                </a:solidFill>
              </a:rPr>
              <a:t>vector&lt;bool&gt;::reference</a:t>
            </a:r>
            <a:r>
              <a:rPr lang="ko-KR" altLang="en-US" dirty="0">
                <a:solidFill>
                  <a:schemeClr val="bg1"/>
                </a:solidFill>
              </a:rPr>
              <a:t>는 </a:t>
            </a:r>
            <a:r>
              <a:rPr lang="en-US" altLang="ko-KR" dirty="0">
                <a:solidFill>
                  <a:schemeClr val="bg1"/>
                </a:solidFill>
              </a:rPr>
              <a:t>bool</a:t>
            </a:r>
            <a:r>
              <a:rPr lang="ko-KR" altLang="en-US" dirty="0">
                <a:solidFill>
                  <a:schemeClr val="bg1"/>
                </a:solidFill>
              </a:rPr>
              <a:t>로 암묵적 형변환이 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355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FCAAF88-9EE2-47A3-892B-21BA07837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941" y="1952575"/>
            <a:ext cx="6858000" cy="3857625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AB9F9447-37EE-4BD1-8218-D2A329658CF7}"/>
              </a:ext>
            </a:extLst>
          </p:cNvPr>
          <p:cNvSpPr txBox="1">
            <a:spLocks/>
          </p:cNvSpPr>
          <p:nvPr/>
        </p:nvSpPr>
        <p:spPr>
          <a:xfrm>
            <a:off x="2596458" y="4194740"/>
            <a:ext cx="40471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>
                <a:solidFill>
                  <a:schemeClr val="bg1"/>
                </a:solidFill>
              </a:rPr>
              <a:t>드루와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</a:rPr>
              <a:t>드루와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27E959-3E25-462F-92CA-0B84AD5D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</a:t>
            </a:r>
            <a:r>
              <a:rPr lang="ko-KR" altLang="en-US" dirty="0"/>
              <a:t>를 </a:t>
            </a:r>
            <a:r>
              <a:rPr lang="ko-KR" altLang="en-US" dirty="0" err="1"/>
              <a:t>알고싶어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14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42507DA-7CA0-4262-8E9B-9CBA4A4B9C12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F93397B-C4D4-4BA6-989B-826AA7AB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vector&lt;bool&gt; </a:t>
            </a:r>
            <a:r>
              <a:rPr lang="ko-KR" altLang="en-US" dirty="0"/>
              <a:t>을 받을 때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8CD62F-B8A4-40D0-BFCE-AB1E97239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241893" cy="10546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03B029D-893B-4DCA-8BCF-28C39DEA51B2}"/>
              </a:ext>
            </a:extLst>
          </p:cNvPr>
          <p:cNvSpPr/>
          <p:nvPr/>
        </p:nvSpPr>
        <p:spPr>
          <a:xfrm>
            <a:off x="759331" y="3059668"/>
            <a:ext cx="87015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>
                <a:solidFill>
                  <a:schemeClr val="bg1"/>
                </a:solidFill>
              </a:rPr>
              <a:t>vector&lt;bool&gt;::reference</a:t>
            </a:r>
            <a:r>
              <a:rPr lang="ko-KR" altLang="en-US" dirty="0">
                <a:solidFill>
                  <a:schemeClr val="bg1"/>
                </a:solidFill>
              </a:rPr>
              <a:t>를 </a:t>
            </a:r>
            <a:r>
              <a:rPr lang="ko-KR" altLang="en-US" dirty="0" err="1">
                <a:solidFill>
                  <a:schemeClr val="bg1"/>
                </a:solidFill>
              </a:rPr>
              <a:t>반환함으로서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다음줄이 되면 해당하는 객체가 사라지기 때문에 </a:t>
            </a:r>
            <a:r>
              <a:rPr lang="en-US" altLang="ko-KR" dirty="0">
                <a:solidFill>
                  <a:schemeClr val="bg1"/>
                </a:solidFill>
              </a:rPr>
              <a:t>dangle pointer</a:t>
            </a:r>
            <a:r>
              <a:rPr lang="ko-KR" altLang="en-US" dirty="0">
                <a:solidFill>
                  <a:schemeClr val="bg1"/>
                </a:solidFill>
              </a:rPr>
              <a:t>가 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89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F93397B-C4D4-4BA6-989B-826AA7AB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vector&lt;bool&gt; </a:t>
            </a:r>
            <a:r>
              <a:rPr lang="ko-KR" altLang="en-US" dirty="0"/>
              <a:t>을 받을 때</a:t>
            </a: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C324945-E74B-4A5B-8E4C-879F8F0A1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std::vector&lt;bool&gt;::reference</a:t>
            </a:r>
            <a:r>
              <a:rPr lang="ko-KR" altLang="en-US" sz="2400" dirty="0"/>
              <a:t>는 대리자 클래스</a:t>
            </a:r>
            <a:r>
              <a:rPr lang="en-US" altLang="ko-KR" sz="2400" dirty="0"/>
              <a:t>(proxy class) </a:t>
            </a:r>
            <a:r>
              <a:rPr lang="ko-KR" altLang="en-US" sz="2400" dirty="0"/>
              <a:t>입니다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000" dirty="0"/>
              <a:t>std::vector&lt;bool&gt;::reference</a:t>
            </a:r>
            <a:r>
              <a:rPr lang="ko-KR" altLang="en-US" sz="2000" dirty="0"/>
              <a:t>가 마지 비트에 대한 참조를 돌려주는 것처럼 만든다</a:t>
            </a:r>
            <a:r>
              <a:rPr lang="en-US" altLang="ko-KR" sz="2000" dirty="0"/>
              <a:t>.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r>
              <a:rPr lang="ko-KR" altLang="en-US" sz="2000" u="sng" dirty="0"/>
              <a:t>이렇게 </a:t>
            </a:r>
            <a:r>
              <a:rPr lang="en-US" altLang="ko-KR" sz="2000" u="sng" dirty="0"/>
              <a:t>“</a:t>
            </a:r>
            <a:r>
              <a:rPr lang="ko-KR" altLang="en-US" sz="2000" u="sng" dirty="0"/>
              <a:t>보이지 않는＂ 대리자 클래스는 </a:t>
            </a:r>
            <a:r>
              <a:rPr lang="en-US" altLang="ko-KR" sz="2000" u="sng" dirty="0"/>
              <a:t>auto</a:t>
            </a:r>
            <a:r>
              <a:rPr lang="ko-KR" altLang="en-US" sz="2000" u="sng" dirty="0"/>
              <a:t>와 잘 맞지 않습니다</a:t>
            </a:r>
            <a:r>
              <a:rPr lang="en-US" altLang="ko-KR" sz="2000" u="sn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1253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F93397B-C4D4-4BA6-989B-826AA7AB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vector&lt;bool&gt; </a:t>
            </a:r>
            <a:r>
              <a:rPr lang="ko-KR" altLang="en-US" dirty="0"/>
              <a:t>을 받을 때</a:t>
            </a: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C324945-E74B-4A5B-8E4C-879F8F0A1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그럼 대리자일때는 무조건 </a:t>
            </a:r>
            <a:r>
              <a:rPr lang="en-US" altLang="ko-KR" sz="2400" dirty="0"/>
              <a:t>auto</a:t>
            </a:r>
            <a:r>
              <a:rPr lang="ko-KR" altLang="en-US" sz="2400" dirty="0"/>
              <a:t>사용 금지</a:t>
            </a:r>
            <a:r>
              <a:rPr lang="en-US" altLang="ko-KR" sz="2400" dirty="0"/>
              <a:t>?</a:t>
            </a:r>
          </a:p>
          <a:p>
            <a:pPr lvl="1"/>
            <a:endParaRPr lang="en-US" altLang="ko-KR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605FDF-F86C-48EE-8141-7183E34D5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751" y="2627344"/>
            <a:ext cx="3153860" cy="289923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6DEDA15-EFBA-453B-A4E6-F2FBD79A2DF9}"/>
              </a:ext>
            </a:extLst>
          </p:cNvPr>
          <p:cNvSpPr/>
          <p:nvPr/>
        </p:nvSpPr>
        <p:spPr>
          <a:xfrm>
            <a:off x="4681162" y="3892296"/>
            <a:ext cx="6675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b="1" dirty="0">
                <a:solidFill>
                  <a:schemeClr val="accent1"/>
                </a:solidFill>
              </a:rPr>
              <a:t>형식 명시 초기치 관용구</a:t>
            </a:r>
            <a:r>
              <a:rPr lang="en-US" altLang="ko-KR" b="1" dirty="0"/>
              <a:t>(explicitly typed initializer idiom)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A9C23C-1891-4A95-B366-99BBAF11D493}"/>
              </a:ext>
            </a:extLst>
          </p:cNvPr>
          <p:cNvSpPr/>
          <p:nvPr/>
        </p:nvSpPr>
        <p:spPr>
          <a:xfrm>
            <a:off x="5567356" y="4396565"/>
            <a:ext cx="5787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는 </a:t>
            </a:r>
            <a:r>
              <a:rPr lang="en-US" altLang="ko-KR" b="1" dirty="0"/>
              <a:t>auto</a:t>
            </a:r>
            <a:r>
              <a:rPr lang="ko-KR" altLang="en-US" b="1" dirty="0"/>
              <a:t>님 편하게 그냥 명시적으로 타입캐스팅 해줘라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68701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42507DA-7CA0-4262-8E9B-9CBA4A4B9C12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F93397B-C4D4-4BA6-989B-826AA7AB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vector&lt;bool&gt; </a:t>
            </a:r>
            <a:r>
              <a:rPr lang="ko-KR" altLang="en-US" dirty="0"/>
              <a:t>을 받을 때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8CD62F-B8A4-40D0-BFCE-AB1E97239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241893" cy="105467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CF7B12D-D067-4636-997B-ED286D52D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585" y="4396255"/>
            <a:ext cx="8662931" cy="1171626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ABEC95E1-125F-4BAA-AA7B-78A26B794230}"/>
              </a:ext>
            </a:extLst>
          </p:cNvPr>
          <p:cNvSpPr/>
          <p:nvPr/>
        </p:nvSpPr>
        <p:spPr>
          <a:xfrm rot="19278114">
            <a:off x="5391144" y="3016251"/>
            <a:ext cx="531283" cy="98107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60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593CF-565D-494C-9F03-1C40A09C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3077A9-29E8-4110-B0F9-F86DB2582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Modern Effective C++</a:t>
            </a:r>
          </a:p>
          <a:p>
            <a:endParaRPr lang="en-US" altLang="ko-KR" dirty="0"/>
          </a:p>
          <a:p>
            <a:r>
              <a:rPr lang="ko-KR" altLang="en-US" dirty="0"/>
              <a:t>많은 블로그들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6626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B58DA-2214-4D0B-B668-41DE2557D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63" y="2537956"/>
            <a:ext cx="10892073" cy="1325563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accent1"/>
                </a:solidFill>
              </a:rPr>
              <a:t>Section5:</a:t>
            </a:r>
            <a:r>
              <a:rPr lang="en-US" altLang="ko-KR" sz="1200" dirty="0"/>
              <a:t>  </a:t>
            </a:r>
            <a:r>
              <a:rPr lang="ko-KR" altLang="en-US" sz="3600" u="sng" dirty="0"/>
              <a:t>명시적 형식 선언</a:t>
            </a:r>
            <a:r>
              <a:rPr lang="ko-KR" altLang="en-US" sz="3600" dirty="0"/>
              <a:t> 보다는 </a:t>
            </a:r>
            <a:r>
              <a:rPr lang="en-US" altLang="ko-KR" sz="3600" dirty="0"/>
              <a:t>auto</a:t>
            </a:r>
            <a:r>
              <a:rPr lang="ko-KR" altLang="en-US" sz="3600" dirty="0"/>
              <a:t>를 선호하라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47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B58DA-2214-4D0B-B668-41DE2557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auto</a:t>
            </a:r>
            <a:r>
              <a:rPr lang="en-US" altLang="ko-KR" dirty="0"/>
              <a:t> </a:t>
            </a:r>
            <a:r>
              <a:rPr lang="ko-KR" altLang="en-US" dirty="0"/>
              <a:t>에 대해 알아보자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553610-5BB9-4D3A-9AE9-32712D703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auto</a:t>
            </a:r>
            <a:r>
              <a:rPr lang="ko-KR" altLang="en-US" dirty="0"/>
              <a:t>를 아예 포기하고 형식을 명시적으로 지정하는 것을 최대한 피하는 것이 좋기 때문이다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b="1" dirty="0">
                <a:solidFill>
                  <a:schemeClr val="accent1"/>
                </a:solidFill>
              </a:rPr>
              <a:t>명시적으로 표기가 가능할 </a:t>
            </a:r>
            <a:r>
              <a:rPr lang="ko-KR" altLang="en-US" dirty="0">
                <a:solidFill>
                  <a:schemeClr val="accent1"/>
                </a:solidFill>
              </a:rPr>
              <a:t>때는 </a:t>
            </a:r>
            <a:r>
              <a:rPr lang="en-US" altLang="ko-KR" dirty="0">
                <a:solidFill>
                  <a:schemeClr val="accent1"/>
                </a:solidFill>
              </a:rPr>
              <a:t>auto</a:t>
            </a:r>
            <a:r>
              <a:rPr lang="ko-KR" altLang="en-US" dirty="0">
                <a:solidFill>
                  <a:schemeClr val="accent1"/>
                </a:solidFill>
              </a:rPr>
              <a:t>를 써주는게 좋다</a:t>
            </a:r>
            <a:r>
              <a:rPr lang="en-US" altLang="ko-KR" dirty="0">
                <a:solidFill>
                  <a:schemeClr val="accent1"/>
                </a:solidFill>
              </a:rPr>
              <a:t>(?)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18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B58DA-2214-4D0B-B668-41DE2557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무엇이 명시적인가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875D667-B7B9-4051-B1F5-2A0EEFEC3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690688"/>
            <a:ext cx="10763250" cy="48133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typename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chemeClr val="accent4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void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dwim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2000" b="1" dirty="0">
                <a:solidFill>
                  <a:schemeClr val="accent4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b, </a:t>
            </a:r>
            <a:r>
              <a:rPr lang="en-US" altLang="ko-KR" sz="2000" b="1" dirty="0">
                <a:solidFill>
                  <a:schemeClr val="accent4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for(   ; b != e; ++b)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{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	</a:t>
            </a:r>
            <a:r>
              <a:rPr lang="en-US" altLang="ko-KR" sz="1800" dirty="0" err="1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typename</a:t>
            </a:r>
            <a:r>
              <a:rPr lang="en-US" altLang="ko-KR" sz="18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std::</a:t>
            </a:r>
            <a:r>
              <a:rPr lang="en-US" altLang="ko-KR" sz="1800" dirty="0" err="1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iterator_traits</a:t>
            </a:r>
            <a:r>
              <a:rPr lang="en-US" altLang="ko-KR" sz="18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1800" b="1" dirty="0">
                <a:solidFill>
                  <a:schemeClr val="accent4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It</a:t>
            </a:r>
            <a:r>
              <a:rPr lang="en-US" altLang="ko-KR" sz="18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&gt;::</a:t>
            </a:r>
            <a:r>
              <a:rPr lang="en-US" altLang="ko-KR" sz="1800" dirty="0" err="1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value_type</a:t>
            </a:r>
            <a:r>
              <a:rPr lang="en-US" altLang="ko-KR" sz="18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curValue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* b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	…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	…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}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55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B58DA-2214-4D0B-B668-41DE2557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</a:t>
            </a:r>
            <a:r>
              <a:rPr lang="ko-KR" altLang="en-US" dirty="0"/>
              <a:t>의 위엄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875D667-B7B9-4051-B1F5-2A0EEFEC3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690688"/>
            <a:ext cx="10763250" cy="48133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typename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chemeClr val="accent4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void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dwim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2000" b="1" dirty="0">
                <a:solidFill>
                  <a:schemeClr val="accent4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b, </a:t>
            </a:r>
            <a:r>
              <a:rPr lang="en-US" altLang="ko-KR" sz="2000" b="1" dirty="0">
                <a:solidFill>
                  <a:schemeClr val="accent4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for(   ; b != e; ++b)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{</a:t>
            </a:r>
          </a:p>
          <a:p>
            <a:pPr marL="0" lvl="0" indent="0" defTabSz="576000">
              <a:buNone/>
            </a:pPr>
            <a:r>
              <a:rPr lang="en-US" altLang="ko-KR" sz="2000" dirty="0">
                <a:solidFill>
                  <a:prstClr val="white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	</a:t>
            </a:r>
            <a:r>
              <a:rPr lang="en-US" altLang="ko-KR" sz="2000" b="1" dirty="0" err="1">
                <a:solidFill>
                  <a:schemeClr val="accent6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</a:t>
            </a:r>
            <a:r>
              <a:rPr lang="en-US" altLang="ko-KR" sz="1800" dirty="0" err="1">
                <a:latin typeface="Consolas" panose="020B0609020204030204" pitchFamily="49" charset="0"/>
                <a:ea typeface="돋움체" panose="020B0609000101010101" pitchFamily="49" charset="-127"/>
              </a:rPr>
              <a:t>name</a:t>
            </a:r>
            <a:r>
              <a:rPr lang="en-US" altLang="ko-KR" sz="1800" dirty="0">
                <a:latin typeface="Consolas" panose="020B0609020204030204" pitchFamily="49" charset="0"/>
                <a:ea typeface="돋움체" panose="020B0609000101010101" pitchFamily="49" charset="-127"/>
              </a:rPr>
              <a:t> std::</a:t>
            </a:r>
            <a:r>
              <a:rPr lang="en-US" altLang="ko-KR" sz="1800" dirty="0" err="1">
                <a:latin typeface="Consolas" panose="020B0609020204030204" pitchFamily="49" charset="0"/>
                <a:ea typeface="돋움체" panose="020B0609000101010101" pitchFamily="49" charset="-127"/>
              </a:rPr>
              <a:t>iterator_traits</a:t>
            </a:r>
            <a:r>
              <a:rPr lang="en-US" altLang="ko-KR" sz="1800" dirty="0"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1800" b="1" dirty="0">
                <a:latin typeface="Consolas" panose="020B0609020204030204" pitchFamily="49" charset="0"/>
                <a:ea typeface="돋움체" panose="020B0609000101010101" pitchFamily="49" charset="-127"/>
              </a:rPr>
              <a:t>It</a:t>
            </a:r>
            <a:r>
              <a:rPr lang="en-US" altLang="ko-KR" sz="1800" dirty="0">
                <a:latin typeface="Consolas" panose="020B0609020204030204" pitchFamily="49" charset="0"/>
                <a:ea typeface="돋움체" panose="020B0609000101010101" pitchFamily="49" charset="-127"/>
              </a:rPr>
              <a:t>&gt;::</a:t>
            </a:r>
            <a:r>
              <a:rPr lang="en-US" altLang="ko-KR" sz="1800" dirty="0" err="1">
                <a:latin typeface="Consolas" panose="020B0609020204030204" pitchFamily="49" charset="0"/>
                <a:ea typeface="돋움체" panose="020B0609000101010101" pitchFamily="49" charset="-127"/>
              </a:rPr>
              <a:t>value_type</a:t>
            </a:r>
            <a:r>
              <a:rPr lang="en-US" altLang="ko-KR" sz="18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b="1" dirty="0" err="1">
                <a:solidFill>
                  <a:prstClr val="white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curValue</a:t>
            </a:r>
            <a:r>
              <a:rPr lang="en-US" altLang="ko-KR" sz="2000" dirty="0">
                <a:solidFill>
                  <a:prstClr val="white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* b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	…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	…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}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2387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B58DA-2214-4D0B-B668-41DE2557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auto</a:t>
            </a:r>
            <a:r>
              <a:rPr lang="en-US" altLang="ko-KR" dirty="0"/>
              <a:t> </a:t>
            </a:r>
            <a:r>
              <a:rPr lang="ko-KR" altLang="en-US" dirty="0"/>
              <a:t>에 대해 알아보자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553610-5BB9-4D3A-9AE9-32712D703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명시적이지 않을 때는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048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B58DA-2214-4D0B-B668-41DE2557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명시적이지 않을 때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875D667-B7B9-4051-B1F5-2A0EEFEC31B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ADB3F73-7164-4515-9E3B-5468E3F4711E}"/>
              </a:ext>
            </a:extLst>
          </p:cNvPr>
          <p:cNvGrpSpPr/>
          <p:nvPr/>
        </p:nvGrpSpPr>
        <p:grpSpPr>
          <a:xfrm>
            <a:off x="1521622" y="2020946"/>
            <a:ext cx="8672505" cy="2241872"/>
            <a:chOff x="1633296" y="2156558"/>
            <a:chExt cx="8672505" cy="224187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8982ECB-A886-4F8B-A548-7210C37F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3296" y="2156558"/>
              <a:ext cx="8672505" cy="2241872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3E5CADD-6969-46DE-8B29-05C0E1F23154}"/>
                </a:ext>
              </a:extLst>
            </p:cNvPr>
            <p:cNvSpPr/>
            <p:nvPr/>
          </p:nvSpPr>
          <p:spPr>
            <a:xfrm>
              <a:off x="1633296" y="3501292"/>
              <a:ext cx="1795704" cy="668197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40ABD0C-78B5-45E8-9B40-B6FB4F693D90}"/>
              </a:ext>
            </a:extLst>
          </p:cNvPr>
          <p:cNvGrpSpPr/>
          <p:nvPr/>
        </p:nvGrpSpPr>
        <p:grpSpPr>
          <a:xfrm>
            <a:off x="5153576" y="3819477"/>
            <a:ext cx="4092024" cy="2357486"/>
            <a:chOff x="5175250" y="4060777"/>
            <a:chExt cx="3863424" cy="2241872"/>
          </a:xfrm>
        </p:grpSpPr>
        <p:sp>
          <p:nvSpPr>
            <p:cNvPr id="6" name="화살표: 아래쪽 5">
              <a:extLst>
                <a:ext uri="{FF2B5EF4-FFF2-40B4-BE49-F238E27FC236}">
                  <a16:creationId xmlns:a16="http://schemas.microsoft.com/office/drawing/2014/main" id="{F7D5B180-BF11-42B1-9141-0A70C6E855AF}"/>
                </a:ext>
              </a:extLst>
            </p:cNvPr>
            <p:cNvSpPr/>
            <p:nvPr/>
          </p:nvSpPr>
          <p:spPr>
            <a:xfrm>
              <a:off x="5700712" y="4060777"/>
              <a:ext cx="790575" cy="1365129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내용 개체 틀 2">
              <a:extLst>
                <a:ext uri="{FF2B5EF4-FFF2-40B4-BE49-F238E27FC236}">
                  <a16:creationId xmlns:a16="http://schemas.microsoft.com/office/drawing/2014/main" id="{638FC20F-89A0-42D4-9E33-0A69CF94F5A8}"/>
                </a:ext>
              </a:extLst>
            </p:cNvPr>
            <p:cNvSpPr txBox="1">
              <a:spLocks/>
            </p:cNvSpPr>
            <p:nvPr/>
          </p:nvSpPr>
          <p:spPr>
            <a:xfrm>
              <a:off x="5175250" y="5451222"/>
              <a:ext cx="3863424" cy="85142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2400" b="1" dirty="0">
                  <a:solidFill>
                    <a:schemeClr val="bg1"/>
                  </a:solidFill>
                </a:rPr>
                <a:t>초기화 꼭 필요</a:t>
              </a:r>
              <a:r>
                <a:rPr lang="en-US" altLang="ko-KR" sz="2400" b="1" dirty="0">
                  <a:solidFill>
                    <a:schemeClr val="bg1"/>
                  </a:solidFill>
                </a:rPr>
                <a:t>. </a:t>
              </a:r>
            </a:p>
            <a:p>
              <a:pPr marL="0" indent="0">
                <a:buNone/>
              </a:pPr>
              <a:r>
                <a:rPr lang="en-US" altLang="ko-KR" sz="2400" b="1" dirty="0">
                  <a:solidFill>
                    <a:schemeClr val="accent1"/>
                  </a:solidFill>
                </a:rPr>
                <a:t>auto</a:t>
              </a:r>
              <a:r>
                <a:rPr lang="en-US" altLang="ko-KR" sz="2400" b="1" dirty="0">
                  <a:solidFill>
                    <a:schemeClr val="bg1"/>
                  </a:solidFill>
                </a:rPr>
                <a:t> x2 = 0;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159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B58DA-2214-4D0B-B668-41DE2557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auto</a:t>
            </a:r>
            <a:r>
              <a:rPr lang="en-US" altLang="ko-KR" dirty="0"/>
              <a:t> </a:t>
            </a:r>
            <a:r>
              <a:rPr lang="ko-KR" altLang="en-US" dirty="0"/>
              <a:t>에 대해 알아보자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553610-5BB9-4D3A-9AE9-32712D703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람다식의 리턴을 받는다 즉</a:t>
            </a:r>
            <a:endParaRPr lang="en-US" altLang="ko-KR" dirty="0"/>
          </a:p>
          <a:p>
            <a:pPr lvl="1"/>
            <a:r>
              <a:rPr lang="en-US" altLang="ko-KR" dirty="0"/>
              <a:t>std::function</a:t>
            </a:r>
            <a:r>
              <a:rPr lang="ko-KR" altLang="en-US" dirty="0"/>
              <a:t>객체를 대체할 수 있는 </a:t>
            </a:r>
            <a:r>
              <a:rPr lang="en-US" altLang="ko-KR" dirty="0"/>
              <a:t>auto</a:t>
            </a:r>
          </a:p>
          <a:p>
            <a:pPr marL="457200" lvl="1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F797C5-3158-4AD9-B35B-B86CF3310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253" y="1825625"/>
            <a:ext cx="39244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1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920</Words>
  <Application>Microsoft Office PowerPoint</Application>
  <PresentationFormat>와이드스크린</PresentationFormat>
  <Paragraphs>159</Paragraphs>
  <Slides>24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나눔바른고딕</vt:lpstr>
      <vt:lpstr>돋움체</vt:lpstr>
      <vt:lpstr>맑은 고딕</vt:lpstr>
      <vt:lpstr>Arial</vt:lpstr>
      <vt:lpstr>Consolas</vt:lpstr>
      <vt:lpstr>Symbol</vt:lpstr>
      <vt:lpstr>Office 테마</vt:lpstr>
      <vt:lpstr>Modern Cpp Study</vt:lpstr>
      <vt:lpstr>auto를 알고싶어?</vt:lpstr>
      <vt:lpstr>Section5:  명시적 형식 선언 보다는 auto를 선호하라</vt:lpstr>
      <vt:lpstr>auto 에 대해 알아보자 1</vt:lpstr>
      <vt:lpstr>무엇이 명시적인가?</vt:lpstr>
      <vt:lpstr>auto의 위엄</vt:lpstr>
      <vt:lpstr>auto 에 대해 알아보자 2</vt:lpstr>
      <vt:lpstr>명시적이지 않을 때</vt:lpstr>
      <vt:lpstr>auto 에 대해 알아보자 3</vt:lpstr>
      <vt:lpstr>std::function과 auto</vt:lpstr>
      <vt:lpstr>std::function과 auto</vt:lpstr>
      <vt:lpstr>auto의 위엄</vt:lpstr>
      <vt:lpstr>auto 에 대해 알아보자 4</vt:lpstr>
      <vt:lpstr>형식 단축(type shortcut) 피하기</vt:lpstr>
      <vt:lpstr>auto 에 대해 알아보자 5</vt:lpstr>
      <vt:lpstr>auto 에 대해 알아보자 6</vt:lpstr>
      <vt:lpstr>Section6 : auto가 원치 않은 형식으로 연역될 때에는 명시적 형식의 초기치를 사용하라</vt:lpstr>
      <vt:lpstr>auto 가 말을 안 들을 때 1</vt:lpstr>
      <vt:lpstr>vector&lt;bool&gt; 을 받을 때</vt:lpstr>
      <vt:lpstr>vector&lt;bool&gt; 을 받을 때</vt:lpstr>
      <vt:lpstr>vector&lt;bool&gt; 을 받을 때</vt:lpstr>
      <vt:lpstr>vector&lt;bool&gt; 을 받을 때</vt:lpstr>
      <vt:lpstr>vector&lt;bool&gt; 을 받을 때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Cpp Study</dc:title>
  <dc:creator>RammerChoi</dc:creator>
  <cp:lastModifiedBy>박현우 [balxbalta]</cp:lastModifiedBy>
  <cp:revision>84</cp:revision>
  <dcterms:created xsi:type="dcterms:W3CDTF">2018-10-22T11:43:24Z</dcterms:created>
  <dcterms:modified xsi:type="dcterms:W3CDTF">2018-10-30T18:30:24Z</dcterms:modified>
</cp:coreProperties>
</file>