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ustri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ustri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371fd13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371fd13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371fd134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371fd13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371fd134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371fd13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8371fd134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8371fd134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파노라마 그림">
  <p:cSld name="캡션 있는 파노라마 그림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캡션">
  <p:cSld name="제목 및 캡션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인용문">
  <p:cSld name="캡션 있는 인용문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ko-KR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ko-KR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명함">
  <p:cSld name="명함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열">
  <p:cSld name="3열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그림 열 3개">
  <p:cSld name="그림 열 3개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1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1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1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1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i="0" sz="4000" u="none" cap="none" strike="noStrike">
                <a:solidFill>
                  <a:schemeClr val="lt2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◈"/>
              <a:defRPr i="0" sz="2000" u="none" cap="none" strike="noStrike">
                <a:solidFill>
                  <a:schemeClr val="lt2"/>
                </a:solidFill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Char char="◈"/>
              <a:defRPr i="0" sz="1800" u="none" cap="none" strike="noStrike">
                <a:solidFill>
                  <a:schemeClr val="lt2"/>
                </a:solidFill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Char char="◈"/>
              <a:defRPr i="0" sz="1600" u="none" cap="none" strike="noStrike">
                <a:solidFill>
                  <a:schemeClr val="lt2"/>
                </a:solidFill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Char char="◈"/>
              <a:defRPr i="0" sz="1400" u="none" cap="none" strike="noStrike">
                <a:solidFill>
                  <a:schemeClr val="lt2"/>
                </a:solidFill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Char char="◈"/>
              <a:defRPr i="0" sz="1400" u="none" cap="none" strike="noStrike">
                <a:solidFill>
                  <a:schemeClr val="lt2"/>
                </a:solidFill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Char char="◈"/>
              <a:defRPr i="0" sz="1400" u="none" cap="none" strike="noStrike">
                <a:solidFill>
                  <a:schemeClr val="lt2"/>
                </a:solidFill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Char char="◈"/>
              <a:defRPr i="0" sz="1400" u="none" cap="none" strike="noStrike">
                <a:solidFill>
                  <a:schemeClr val="lt2"/>
                </a:solidFill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Char char="◈"/>
              <a:defRPr i="0" sz="1400" u="none" cap="none" strike="noStrike">
                <a:solidFill>
                  <a:schemeClr val="lt2"/>
                </a:solidFill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Char char="◈"/>
              <a:defRPr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모던CPP 스터디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1370693" y="4284139"/>
            <a:ext cx="9440034" cy="1615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13"/>
              <a:buNone/>
            </a:pPr>
            <a:r>
              <a:rPr lang="ko-KR" sz="2590">
                <a:latin typeface="Arial"/>
                <a:ea typeface="Arial"/>
                <a:cs typeface="Arial"/>
                <a:sym typeface="Arial"/>
              </a:rPr>
              <a:t>항목 10: 범위 없는 </a:t>
            </a:r>
            <a:r>
              <a:rPr lang="ko-KR" sz="2590" cap="none"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lang="ko-KR" sz="2590">
                <a:latin typeface="Arial"/>
                <a:ea typeface="Arial"/>
                <a:cs typeface="Arial"/>
                <a:sym typeface="Arial"/>
              </a:rPr>
              <a:t>보다 범위 있는 </a:t>
            </a:r>
            <a:r>
              <a:rPr lang="ko-KR" sz="2590" cap="none"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lang="ko-KR" sz="2590">
                <a:latin typeface="Arial"/>
                <a:ea typeface="Arial"/>
                <a:cs typeface="Arial"/>
                <a:sym typeface="Arial"/>
              </a:rPr>
              <a:t>을 선호하라</a:t>
            </a:r>
            <a:endParaRPr sz="25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18"/>
              </a:spcBef>
              <a:spcAft>
                <a:spcPts val="0"/>
              </a:spcAft>
              <a:buSzPts val="1813"/>
              <a:buNone/>
            </a:pPr>
            <a:r>
              <a:rPr lang="ko-KR" sz="2590">
                <a:latin typeface="Arial"/>
                <a:ea typeface="Arial"/>
                <a:cs typeface="Arial"/>
                <a:sym typeface="Arial"/>
              </a:rPr>
              <a:t>항목 12: 재정의 함수들을 override로 선언하라</a:t>
            </a:r>
            <a:endParaRPr sz="25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18"/>
              </a:spcBef>
              <a:spcAft>
                <a:spcPts val="0"/>
              </a:spcAft>
              <a:buSzPts val="1813"/>
              <a:buNone/>
            </a:pPr>
            <a:r>
              <a:rPr lang="ko-KR" sz="2590">
                <a:latin typeface="Arial"/>
                <a:ea typeface="Arial"/>
                <a:cs typeface="Arial"/>
                <a:sym typeface="Arial"/>
              </a:rPr>
              <a:t>항목 13: iterator보다 const_iterator를 선호하라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Arial"/>
              <a:buNone/>
            </a:pPr>
            <a:r>
              <a:rPr lang="ko-KR" sz="2700">
                <a:latin typeface="Arial"/>
                <a:ea typeface="Arial"/>
                <a:cs typeface="Arial"/>
                <a:sym typeface="Arial"/>
              </a:rPr>
              <a:t>항목 10: 범위 없는 enum보다 범위 있는 enum을 선호하라</a:t>
            </a:r>
            <a:endParaRPr sz="2700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913796" y="1732449"/>
            <a:ext cx="4899176" cy="48642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◈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C++89의 enum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368381" y="1732449"/>
            <a:ext cx="4899176" cy="48642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◈"/>
            </a:pPr>
            <a:r>
              <a:rPr i="0" lang="ko-KR" sz="2000" u="none" cap="none" strike="noStrike">
                <a:solidFill>
                  <a:schemeClr val="lt2"/>
                </a:solidFill>
              </a:rPr>
              <a:t>C++11의 enum</a:t>
            </a:r>
            <a:endParaRPr i="0" sz="1800" u="none" cap="none" strike="noStrike">
              <a:solidFill>
                <a:schemeClr val="lt2"/>
              </a:solidFill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94" y="4985655"/>
            <a:ext cx="4444866" cy="63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94" y="2278645"/>
            <a:ext cx="2872775" cy="181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0675" y="4985655"/>
            <a:ext cx="5876583" cy="84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0675" y="2209118"/>
            <a:ext cx="3075096" cy="2483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1295401" y="970547"/>
            <a:ext cx="9601196" cy="49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04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EFEFE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848" y="1580050"/>
            <a:ext cx="6263655" cy="439030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ustria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범위 없는 enum은 암묵적 형변환이 될 수 있다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ko-KR"/>
              <a:t>범위 있는 enum은 명시적 캐스팅한 후 가능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95" y="1669275"/>
            <a:ext cx="4882462" cy="402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69275"/>
            <a:ext cx="5169116" cy="410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ko-KR"/>
              <a:t>전방 선언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95" y="1710417"/>
            <a:ext cx="3544408" cy="22084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140450" y="1660475"/>
            <a:ext cx="61272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ko-KR" sz="1500">
                <a:solidFill>
                  <a:schemeClr val="lt1"/>
                </a:solidFill>
              </a:rPr>
              <a:t>책 내용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i="0" lang="ko-KR" sz="1500" u="none" cap="none" strike="noStrike">
                <a:solidFill>
                  <a:schemeClr val="lt1"/>
                </a:solidFill>
              </a:rPr>
              <a:t>C++98 에서는 전방선언 불가능</a:t>
            </a:r>
            <a:endParaRPr i="0" sz="1500" u="none" cap="none" strike="noStrike">
              <a:solidFill>
                <a:schemeClr val="lt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i="0" lang="ko-KR" sz="1500" u="none" cap="none" strike="noStrike">
                <a:solidFill>
                  <a:schemeClr val="lt1"/>
                </a:solidFill>
              </a:rPr>
              <a:t>C++11 에서는 전방선언 일부가능</a:t>
            </a:r>
            <a:endParaRPr i="0" sz="1500" u="none" cap="none" strike="noStrike">
              <a:solidFill>
                <a:schemeClr val="lt1"/>
              </a:solidFill>
            </a:endParaRPr>
          </a:p>
          <a:p>
            <a:pPr indent="-3238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</a:pPr>
            <a:r>
              <a:rPr i="0" lang="ko-KR" sz="1500" u="none" cap="none" strike="noStrike">
                <a:solidFill>
                  <a:schemeClr val="lt1"/>
                </a:solidFill>
              </a:rPr>
              <a:t>바탕 형식(underlying type)이 있으면 가능</a:t>
            </a:r>
            <a:endParaRPr i="0" sz="1500" u="none" cap="none" strike="noStrike">
              <a:solidFill>
                <a:schemeClr val="lt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lt1"/>
              </a:solidFill>
            </a:endParaRPr>
          </a:p>
          <a:p>
            <a:pPr indent="-2667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i="0" lang="ko-KR" sz="1500" u="none" cap="none" strike="noStrike">
                <a:solidFill>
                  <a:schemeClr val="lt1"/>
                </a:solidFill>
              </a:rPr>
              <a:t>VS 2010에서는 일부 가능</a:t>
            </a:r>
            <a:endParaRPr i="0" sz="1500" u="none" cap="none" strike="noStrike">
              <a:solidFill>
                <a:schemeClr val="lt1"/>
              </a:solidFill>
            </a:endParaRPr>
          </a:p>
          <a:p>
            <a:pPr indent="-2667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i="0" lang="ko-KR" sz="1500" u="none" cap="none" strike="noStrike">
                <a:solidFill>
                  <a:schemeClr val="lt1"/>
                </a:solidFill>
              </a:rPr>
              <a:t>바탕 형식(underlying type)</a:t>
            </a:r>
            <a:r>
              <a:rPr lang="ko-KR" sz="1500">
                <a:solidFill>
                  <a:schemeClr val="lt1"/>
                </a:solidFill>
              </a:rPr>
              <a:t>을 지정하면 불가능</a:t>
            </a:r>
            <a:endParaRPr i="0" sz="1500" u="none" cap="none" strike="noStrike">
              <a:solidFill>
                <a:schemeClr val="lt1"/>
              </a:solidFill>
            </a:endParaRPr>
          </a:p>
          <a:p>
            <a:pPr indent="-2667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i="0" lang="ko-KR" sz="1500" u="none" cap="none" strike="noStrike">
                <a:solidFill>
                  <a:schemeClr val="lt1"/>
                </a:solidFill>
              </a:rPr>
              <a:t>enum ETest : short;</a:t>
            </a:r>
            <a:endParaRPr sz="1500"/>
          </a:p>
          <a:p>
            <a:pPr indent="-2667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i="0" lang="ko-KR" sz="1500" u="none" cap="none" strike="noStrike">
                <a:solidFill>
                  <a:schemeClr val="lt1"/>
                </a:solidFill>
              </a:rPr>
              <a:t>VS 2015에서는 전부 가능</a:t>
            </a:r>
            <a:endParaRPr sz="1500"/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95" y="4371938"/>
            <a:ext cx="3544408" cy="214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5140450" y="4371941"/>
            <a:ext cx="6127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i="0" lang="ko-KR" sz="1800" u="none" cap="none" strike="noStrike">
                <a:solidFill>
                  <a:schemeClr val="lt1"/>
                </a:solidFill>
              </a:rPr>
              <a:t>VS 2010에서는 일부만 가능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80" name="Google Shape;180;p23"/>
          <p:cNvGrpSpPr/>
          <p:nvPr/>
        </p:nvGrpSpPr>
        <p:grpSpPr>
          <a:xfrm>
            <a:off x="5140450" y="5511125"/>
            <a:ext cx="5989676" cy="849956"/>
            <a:chOff x="5140450" y="5148500"/>
            <a:chExt cx="5989676" cy="849956"/>
          </a:xfrm>
        </p:grpSpPr>
        <p:pic>
          <p:nvPicPr>
            <p:cNvPr id="181" name="Google Shape;18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40450" y="5148500"/>
              <a:ext cx="5989675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40450" y="5453297"/>
              <a:ext cx="5989676" cy="5451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그밖에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◈"/>
            </a:pPr>
            <a:r>
              <a:rPr lang="ko-KR"/>
              <a:t>범위 없는 enum 의 장점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ko-KR"/>
              <a:t>암묵적 형변환 : 템플릿 인자로 쓸 수 있다.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600"/>
              </a:spcBef>
              <a:spcAft>
                <a:spcPts val="0"/>
              </a:spcAft>
              <a:buSzPts val="1260"/>
              <a:buChar char="◈"/>
            </a:pPr>
            <a:r>
              <a:rPr lang="ko-KR"/>
              <a:t>enum class 를 템플릿 인자로 쓰는 방법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ko-KR"/>
              <a:t>enum class를 인자로 받아 정수를 반환하는 constexpr 함수를 만들어 사용한다.</a:t>
            </a:r>
            <a:endParaRPr/>
          </a:p>
          <a:p>
            <a:pPr indent="0" lvl="0" marL="13716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ko-KR"/>
              <a:t>-&gt; 컴파일 타임에 상수로 변환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항목 12: 재정의 함수들을 override로 선언하라</a:t>
            </a:r>
            <a:endParaRPr sz="3600"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457200" rtl="0" algn="l">
              <a:spcBef>
                <a:spcPts val="360"/>
              </a:spcBef>
              <a:spcAft>
                <a:spcPts val="0"/>
              </a:spcAft>
              <a:buSzPts val="1250"/>
              <a:buAutoNum type="arabicPeriod"/>
            </a:pPr>
            <a:r>
              <a:rPr lang="ko-KR" sz="1800"/>
              <a:t>장점</a:t>
            </a:r>
            <a:endParaRPr sz="18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AutoNum type="alphaLcPeriod"/>
            </a:pPr>
            <a:r>
              <a:rPr lang="ko-KR"/>
              <a:t>기반 클래스의 멤버 함수를 오버라이딩한다는 것을 명시적으로 표시하여 실수를 방지한다.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ko-KR" sz="1800"/>
              <a:t>함수명과 시그니처가 다를 경우 컴파일 오류</a:t>
            </a:r>
            <a:endParaRPr sz="18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AutoNum type="alphaLcPeriod"/>
            </a:pPr>
            <a:r>
              <a:rPr lang="ko-KR"/>
              <a:t>기반 클래스 멤버 함수의 함수명, 시그니처를 수정했을 때, 실수로 파생 클래스를 수정하지 않았다면 컴파일 시에 이를 캐치할 수 있다.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spcBef>
                <a:spcPts val="600"/>
              </a:spcBef>
              <a:spcAft>
                <a:spcPts val="0"/>
              </a:spcAft>
              <a:buSzPts val="1250"/>
              <a:buAutoNum type="arabicPeriod"/>
            </a:pPr>
            <a:r>
              <a:rPr lang="ko-KR" sz="1800"/>
              <a:t>마비노기 프로젝트 코딩 컨벤션</a:t>
            </a:r>
            <a:endParaRPr sz="18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AutoNum type="alphaLcPeriod"/>
            </a:pPr>
            <a:r>
              <a:rPr lang="ko-KR"/>
              <a:t>기반 클래스의 멤버 함수를 오버라이딩 할 때 override 키워드와 virtual 키워드는 항상 사용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913800" y="461725"/>
            <a:ext cx="5278800" cy="609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AutoNum type="arabicPeriod"/>
            </a:pPr>
            <a:r>
              <a:rPr lang="ko-KR"/>
              <a:t>재정의 조건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ko-KR"/>
              <a:t>기반 클래스 함수가 반드시 가상 함수이어야 한다.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ko-KR"/>
              <a:t>기반 함수와 파생 함수의 이름이 반드시 동일해야 한다.(단, 소멸자 예외)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ko-KR"/>
              <a:t>기반 함수와 파생 함수의 매개변수 형식들이 반드시 동일해야 한다.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ko-KR"/>
              <a:t>기반 함수와 파생 함수의 const성이 반드시 동일해야 한다.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ko-KR"/>
              <a:t>기반 함수와 파생 함수의 반환 형식과 예외 명세(exception specification)가 반드시 호환되어야 한다.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AutoNum type="alphaLcPeriod"/>
            </a:pPr>
            <a:r>
              <a:rPr lang="ko-KR"/>
              <a:t>(C++11 추가) 멤버 함수들의</a:t>
            </a:r>
            <a:r>
              <a:rPr lang="ko-KR">
                <a:solidFill>
                  <a:srgbClr val="B7B7B7"/>
                </a:solidFill>
              </a:rPr>
              <a:t> </a:t>
            </a:r>
            <a:r>
              <a:rPr b="1" lang="ko-KR">
                <a:solidFill>
                  <a:schemeClr val="accent1"/>
                </a:solidFill>
              </a:rPr>
              <a:t>참조 한정사(reference qualifier)</a:t>
            </a:r>
            <a:r>
              <a:rPr lang="ko-KR"/>
              <a:t>들이 반드시 동일해야 한다.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125" y="461725"/>
            <a:ext cx="3581400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0125" y="4738275"/>
            <a:ext cx="31718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항목 13: iterator보다 const_iterator를 선호하라</a:t>
            </a:r>
            <a:endParaRPr sz="3600"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913800" y="1732450"/>
            <a:ext cx="10353900" cy="48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AutoNum type="arabicPeriod"/>
            </a:pPr>
            <a:r>
              <a:rPr lang="ko-KR"/>
              <a:t>const 키워드의 장점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ko-KR"/>
              <a:t>변수의 값(멤버 함수에 사용했을 때는 멤버 변수의 값)이 변하지 않음을 명시하여 이에 반하는 코드를 작성할 경우 에러를 발생시켜 실수를 줄인다.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ko-KR"/>
              <a:t>c++98에서는 const_iterator를 얻기 어려웠지만 c++11에서는 쉬워졌다.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ko-KR"/>
              <a:t> cbegin(), cend(), crbegin(), crend()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ko-KR"/>
              <a:t>최대한 일반적인 코드(템플릿)를 작성할 때는 비멤버 begin, end 함수를 사용하라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ko-KR"/>
              <a:t>c++11에서 비멤버 begin, 비멤버 end 추가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ko-KR"/>
              <a:t>c++14에서 비멤버 버전 cbegin, cend, rbegin, rend, crbegin, crend 추가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AutoNum type="romanLcPeriod"/>
            </a:pPr>
            <a:r>
              <a:rPr lang="ko-KR"/>
              <a:t>c++11에서 직접 비멤버 begin 구현하는 방법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625" y="5332351"/>
            <a:ext cx="6694075" cy="12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슬레이트">
  <a:themeElements>
    <a:clrScheme name="슬레이트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