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882" r:id="rId2"/>
  </p:sldMasterIdLst>
  <p:notesMasterIdLst>
    <p:notesMasterId r:id="rId33"/>
  </p:notesMasterIdLst>
  <p:sldIdLst>
    <p:sldId id="256" r:id="rId3"/>
    <p:sldId id="266" r:id="rId4"/>
    <p:sldId id="257" r:id="rId5"/>
    <p:sldId id="267" r:id="rId6"/>
    <p:sldId id="268" r:id="rId7"/>
    <p:sldId id="269" r:id="rId8"/>
    <p:sldId id="270" r:id="rId9"/>
    <p:sldId id="275" r:id="rId10"/>
    <p:sldId id="272" r:id="rId11"/>
    <p:sldId id="273" r:id="rId12"/>
    <p:sldId id="274" r:id="rId13"/>
    <p:sldId id="276" r:id="rId14"/>
    <p:sldId id="277" r:id="rId15"/>
    <p:sldId id="279" r:id="rId16"/>
    <p:sldId id="280" r:id="rId17"/>
    <p:sldId id="286" r:id="rId18"/>
    <p:sldId id="281" r:id="rId19"/>
    <p:sldId id="282" r:id="rId20"/>
    <p:sldId id="287" r:id="rId21"/>
    <p:sldId id="284" r:id="rId22"/>
    <p:sldId id="290" r:id="rId23"/>
    <p:sldId id="291" r:id="rId24"/>
    <p:sldId id="289" r:id="rId25"/>
    <p:sldId id="285" r:id="rId26"/>
    <p:sldId id="292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Wingdings 2" panose="05020102010507070707" pitchFamily="18" charset="2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023"/>
    <a:srgbClr val="D06423"/>
    <a:srgbClr val="557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08" autoAdjust="0"/>
  </p:normalViewPr>
  <p:slideViewPr>
    <p:cSldViewPr snapToGrid="0">
      <p:cViewPr varScale="1">
        <p:scale>
          <a:sx n="94" d="100"/>
          <a:sy n="94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11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말씀드리고 </a:t>
            </a:r>
            <a:r>
              <a:rPr lang="ko-KR" altLang="en-US" dirty="0" err="1"/>
              <a:t>싶은것은</a:t>
            </a:r>
            <a:r>
              <a:rPr lang="ko-KR" altLang="en-US" dirty="0"/>
              <a:t> 두가지 입니다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dirty="0"/>
              <a:t>삭제자의 형식이 포인터 형식의 일부가 </a:t>
            </a:r>
            <a:r>
              <a:rPr lang="ko-KR" altLang="en-US" dirty="0" err="1"/>
              <a:t>아니게되었으므로</a:t>
            </a:r>
            <a:r>
              <a:rPr lang="ko-KR" altLang="en-US" dirty="0"/>
              <a:t> </a:t>
            </a:r>
            <a:r>
              <a:rPr lang="en-US" altLang="ko-KR" dirty="0"/>
              <a:t>spw1, spw2</a:t>
            </a:r>
            <a:r>
              <a:rPr lang="ko-KR" altLang="en-US" dirty="0"/>
              <a:t>는 같은 타입으로써 </a:t>
            </a:r>
            <a:r>
              <a:rPr lang="en-US" altLang="ko-KR" dirty="0"/>
              <a:t>container</a:t>
            </a:r>
            <a:r>
              <a:rPr lang="ko-KR" altLang="en-US" dirty="0"/>
              <a:t>에 들어갈 수 있게 되었습니다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dirty="0" err="1"/>
              <a:t>Shared_ptr</a:t>
            </a:r>
            <a:r>
              <a:rPr lang="ko-KR" altLang="en-US" dirty="0"/>
              <a:t>을 </a:t>
            </a:r>
            <a:r>
              <a:rPr lang="en-US" altLang="ko-KR" dirty="0"/>
              <a:t>vector</a:t>
            </a:r>
            <a:r>
              <a:rPr lang="ko-KR" altLang="en-US" dirty="0"/>
              <a:t>에 투입하게 되어도 </a:t>
            </a:r>
            <a:r>
              <a:rPr lang="en-US" altLang="ko-KR" dirty="0"/>
              <a:t>ref count</a:t>
            </a:r>
            <a:r>
              <a:rPr lang="ko-KR" altLang="en-US" dirty="0"/>
              <a:t>가 증가하게 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이걸 이용하면</a:t>
            </a:r>
            <a:r>
              <a:rPr lang="en-US" altLang="ko-KR" dirty="0"/>
              <a:t>,,,, </a:t>
            </a:r>
            <a:r>
              <a:rPr lang="ko-KR" altLang="en-US" dirty="0"/>
              <a:t>아까 말씀드린 </a:t>
            </a:r>
            <a:r>
              <a:rPr lang="en-US" altLang="ko-KR" dirty="0"/>
              <a:t>effect </a:t>
            </a:r>
            <a:r>
              <a:rPr lang="ko-KR" altLang="en-US" dirty="0"/>
              <a:t>클라이언트 </a:t>
            </a:r>
            <a:r>
              <a:rPr lang="ko-KR" altLang="en-US" dirty="0" err="1"/>
              <a:t>크래시등</a:t>
            </a:r>
            <a:r>
              <a:rPr lang="ko-KR" altLang="en-US" dirty="0"/>
              <a:t> 고쳐질 수 있는 것이 많겠지만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매우매우</a:t>
            </a:r>
            <a:r>
              <a:rPr lang="ko-KR" altLang="en-US" dirty="0"/>
              <a:t> 대규모 작업이므로 </a:t>
            </a:r>
            <a:r>
              <a:rPr lang="en-US" altLang="ko-KR" dirty="0"/>
              <a:t>pass.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30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Make_share</a:t>
            </a:r>
            <a:r>
              <a:rPr lang="ko-KR" altLang="en-US" dirty="0"/>
              <a:t>는 공유 포인터가 가리킬 객체를 새로 생성하기 때문에</a:t>
            </a:r>
            <a:r>
              <a:rPr lang="en-US" altLang="ko-KR" dirty="0"/>
              <a:t>, </a:t>
            </a:r>
            <a:r>
              <a:rPr lang="en-US" altLang="ko-KR" dirty="0" err="1"/>
              <a:t>make_shared</a:t>
            </a:r>
            <a:r>
              <a:rPr lang="ko-KR" altLang="en-US" dirty="0"/>
              <a:t>가 호출되는 시점에서 그 객체에 대한 제어 블록이 이미 존재할 가능성은 </a:t>
            </a:r>
            <a:r>
              <a:rPr lang="ko-KR" altLang="en-US" dirty="0" err="1"/>
              <a:t>전혀없다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Unique_ptr</a:t>
            </a:r>
            <a:r>
              <a:rPr lang="en-US" altLang="ko-KR" dirty="0"/>
              <a:t> </a:t>
            </a:r>
            <a:r>
              <a:rPr lang="ko-KR" altLang="en-US" dirty="0"/>
              <a:t>에 의해서 객체가 </a:t>
            </a:r>
            <a:r>
              <a:rPr lang="ko-KR" altLang="en-US" dirty="0" err="1"/>
              <a:t>생성될때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 dirty="0"/>
              <a:t>은 제어블록을 사용하지 않으므로</a:t>
            </a:r>
            <a:r>
              <a:rPr lang="en-US" altLang="ko-KR" dirty="0"/>
              <a:t>, </a:t>
            </a:r>
            <a:r>
              <a:rPr lang="ko-KR" altLang="en-US" dirty="0"/>
              <a:t>제어블록이 이미 존재할 가능성은 아예 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Raw</a:t>
            </a:r>
            <a:r>
              <a:rPr lang="ko-KR" altLang="en-US" dirty="0"/>
              <a:t>포인터로 </a:t>
            </a:r>
            <a:r>
              <a:rPr lang="en-US" altLang="ko-KR" dirty="0" err="1"/>
              <a:t>stared_ptr</a:t>
            </a:r>
            <a:r>
              <a:rPr lang="en-US" altLang="ko-KR" dirty="0"/>
              <a:t> </a:t>
            </a:r>
            <a:r>
              <a:rPr lang="ko-KR" altLang="en-US" dirty="0"/>
              <a:t>생성자를 호출하면 제어 블록이 생성 됩니다</a:t>
            </a:r>
            <a:r>
              <a:rPr lang="en-US" altLang="ko-KR" dirty="0"/>
              <a:t>. 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29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Make_share</a:t>
            </a:r>
            <a:r>
              <a:rPr lang="ko-KR" altLang="en-US" dirty="0"/>
              <a:t>는 공유 포인터가 가리킬 객체를 새로 생성하기 때문에</a:t>
            </a:r>
            <a:r>
              <a:rPr lang="en-US" altLang="ko-KR" dirty="0"/>
              <a:t>, </a:t>
            </a:r>
            <a:r>
              <a:rPr lang="en-US" altLang="ko-KR" dirty="0" err="1"/>
              <a:t>make_shared</a:t>
            </a:r>
            <a:r>
              <a:rPr lang="ko-KR" altLang="en-US" dirty="0"/>
              <a:t>가 호출되는 시점에서 그 객체에 대한 제어 블록이 이미 존재할 가능성은 </a:t>
            </a:r>
            <a:r>
              <a:rPr lang="ko-KR" altLang="en-US" dirty="0" err="1"/>
              <a:t>전혀없다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Unique_ptr</a:t>
            </a:r>
            <a:r>
              <a:rPr lang="en-US" altLang="ko-KR" dirty="0"/>
              <a:t> </a:t>
            </a:r>
            <a:r>
              <a:rPr lang="ko-KR" altLang="en-US" dirty="0"/>
              <a:t>에 의해서 객체가 </a:t>
            </a:r>
            <a:r>
              <a:rPr lang="ko-KR" altLang="en-US" dirty="0" err="1"/>
              <a:t>생성될때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 dirty="0"/>
              <a:t>은 제어블록을 사용하지 않으므로</a:t>
            </a:r>
            <a:r>
              <a:rPr lang="en-US" altLang="ko-KR" dirty="0"/>
              <a:t>, </a:t>
            </a:r>
            <a:r>
              <a:rPr lang="ko-KR" altLang="en-US" dirty="0"/>
              <a:t>제어블록이 이미 존재할 가능성은 아예 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하나의 객체에 대해서 참조 횟수가 </a:t>
            </a:r>
            <a:r>
              <a:rPr lang="en-US" altLang="ko-KR" dirty="0"/>
              <a:t>1</a:t>
            </a:r>
            <a:r>
              <a:rPr lang="ko-KR" altLang="en-US" dirty="0"/>
              <a:t>개 짜리인 </a:t>
            </a:r>
            <a:r>
              <a:rPr lang="en-US" altLang="ko-KR" dirty="0" err="1"/>
              <a:t>shared_ptr</a:t>
            </a:r>
            <a:r>
              <a:rPr lang="ko-KR" altLang="en-US" dirty="0"/>
              <a:t>이 두개가 </a:t>
            </a:r>
            <a:r>
              <a:rPr lang="ko-KR" altLang="en-US" dirty="0" err="1"/>
              <a:t>생겨버리기</a:t>
            </a:r>
            <a:r>
              <a:rPr lang="ko-KR" altLang="en-US" dirty="0"/>
              <a:t> 때문에 무제가 발생하게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25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14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Weak_ptr</a:t>
            </a:r>
            <a:r>
              <a:rPr lang="ko-KR" altLang="en-US" dirty="0"/>
              <a:t>은 </a:t>
            </a:r>
            <a:r>
              <a:rPr lang="en-US" altLang="ko-KR" dirty="0"/>
              <a:t>expired()</a:t>
            </a:r>
            <a:r>
              <a:rPr lang="ko-KR" altLang="en-US" dirty="0"/>
              <a:t>이라는 멤버 함수를 통해서 자신이 가리키는 대상이 파괴되었는지 검사를 할 수 있습니다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10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 </a:t>
            </a:r>
            <a:r>
              <a:rPr lang="en-US" altLang="ko-KR" dirty="0" err="1"/>
              <a:t>ptr</a:t>
            </a:r>
            <a:r>
              <a:rPr lang="ko-KR" altLang="en-US" dirty="0"/>
              <a:t>로 </a:t>
            </a:r>
            <a:r>
              <a:rPr lang="ko-KR" altLang="en-US" dirty="0" err="1"/>
              <a:t>가지고와서</a:t>
            </a:r>
            <a:r>
              <a:rPr lang="ko-KR" altLang="en-US" dirty="0"/>
              <a:t> </a:t>
            </a:r>
            <a:r>
              <a:rPr lang="en-US" altLang="ko-KR" dirty="0"/>
              <a:t>spw2</a:t>
            </a:r>
            <a:r>
              <a:rPr lang="ko-KR" altLang="en-US" dirty="0"/>
              <a:t>에서는 사용이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경우는 </a:t>
            </a:r>
            <a:r>
              <a:rPr lang="en-US" altLang="ko-KR" dirty="0" err="1"/>
              <a:t>shared_ptr</a:t>
            </a:r>
            <a:r>
              <a:rPr lang="ko-KR" altLang="en-US" dirty="0"/>
              <a:t>이 말 그대로 하나의 객체를 두개의  </a:t>
            </a:r>
            <a:r>
              <a:rPr lang="en-US" altLang="ko-KR" dirty="0" err="1"/>
              <a:t>shred_ptr</a:t>
            </a:r>
            <a:r>
              <a:rPr lang="ko-KR" altLang="en-US" dirty="0"/>
              <a:t>이 가리키는게 되어서 </a:t>
            </a:r>
            <a:r>
              <a:rPr lang="en-US" altLang="ko-KR" dirty="0"/>
              <a:t>reference count</a:t>
            </a:r>
            <a:r>
              <a:rPr lang="ko-KR" altLang="en-US" dirty="0"/>
              <a:t>가 올라가게 되는 것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Spw2</a:t>
            </a:r>
            <a:r>
              <a:rPr lang="ko-KR" altLang="en-US" dirty="0"/>
              <a:t>로 넘어가게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생성자를 통해서도 얻어올 수 있습니다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7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en-US" altLang="ko-KR" dirty="0"/>
              <a:t>factory</a:t>
            </a:r>
            <a:r>
              <a:rPr lang="ko-KR" altLang="en-US" dirty="0"/>
              <a:t> 함수가 주어진 고유 </a:t>
            </a:r>
            <a:r>
              <a:rPr lang="en-US" altLang="ko-KR" dirty="0"/>
              <a:t>id</a:t>
            </a:r>
            <a:r>
              <a:rPr lang="ko-KR" altLang="en-US" dirty="0"/>
              <a:t>에 해당하는 읽기 전용 객체를 가리키는 </a:t>
            </a:r>
            <a:r>
              <a:rPr lang="en-US" altLang="ko-KR" dirty="0"/>
              <a:t>smart pointe</a:t>
            </a:r>
            <a:r>
              <a:rPr lang="ko-KR" altLang="en-US" dirty="0"/>
              <a:t>를 돌려준다고 가정하면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유일무이한 </a:t>
            </a:r>
            <a:r>
              <a:rPr lang="en-US" altLang="ko-KR" dirty="0"/>
              <a:t>pointe</a:t>
            </a:r>
            <a:r>
              <a:rPr lang="ko-KR" altLang="en-US" dirty="0" err="1"/>
              <a:t>이어야하므노</a:t>
            </a:r>
            <a:r>
              <a:rPr lang="ko-KR" altLang="en-US" dirty="0"/>
              <a:t> </a:t>
            </a:r>
            <a:r>
              <a:rPr lang="en-US" altLang="ko-KR" dirty="0"/>
              <a:t>unique</a:t>
            </a:r>
            <a:r>
              <a:rPr lang="ko-KR" altLang="en-US" dirty="0"/>
              <a:t>를 생각하기 쉽습니다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비용이 큰 </a:t>
            </a:r>
            <a:r>
              <a:rPr lang="en-US" altLang="ko-KR" dirty="0"/>
              <a:t>read </a:t>
            </a:r>
            <a:r>
              <a:rPr lang="ko-KR" altLang="en-US" dirty="0"/>
              <a:t>라 가정하고</a:t>
            </a:r>
            <a:r>
              <a:rPr lang="en-US" altLang="ko-KR" dirty="0"/>
              <a:t>, id</a:t>
            </a:r>
            <a:r>
              <a:rPr lang="ko-KR" altLang="en-US" dirty="0"/>
              <a:t>들이 반복해서 사용되는 경우가 많다면</a:t>
            </a:r>
            <a:r>
              <a:rPr lang="en-US" altLang="ko-KR" dirty="0"/>
              <a:t>, </a:t>
            </a:r>
            <a:r>
              <a:rPr lang="ko-KR" altLang="en-US" dirty="0" err="1"/>
              <a:t>위와같이</a:t>
            </a:r>
            <a:r>
              <a:rPr lang="ko-KR" altLang="en-US" dirty="0"/>
              <a:t> </a:t>
            </a:r>
            <a:r>
              <a:rPr lang="ko-KR" altLang="en-US" dirty="0" err="1"/>
              <a:t>캐싱을</a:t>
            </a:r>
            <a:r>
              <a:rPr lang="ko-KR" altLang="en-US" dirty="0"/>
              <a:t> 이용하여 </a:t>
            </a:r>
            <a:r>
              <a:rPr lang="en-US" altLang="ko-KR" dirty="0" err="1"/>
              <a:t>weak_ptr</a:t>
            </a:r>
            <a:r>
              <a:rPr lang="ko-KR" altLang="en-US" dirty="0"/>
              <a:t>을 </a:t>
            </a:r>
            <a:r>
              <a:rPr lang="ko-KR" altLang="en-US" dirty="0" err="1"/>
              <a:t>이용하면됩니다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443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왼쪽에 감시자 패턴이 대강 </a:t>
            </a:r>
            <a:r>
              <a:rPr lang="ko-KR" altLang="en-US" dirty="0" err="1"/>
              <a:t>이런식으로</a:t>
            </a:r>
            <a:r>
              <a:rPr lang="ko-KR" altLang="en-US" dirty="0"/>
              <a:t> 되어있다고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객체가 파괴되었는지 알 기 위해서 </a:t>
            </a:r>
            <a:r>
              <a:rPr lang="en-US" altLang="ko-KR" dirty="0"/>
              <a:t>std::</a:t>
            </a:r>
            <a:r>
              <a:rPr lang="en-US" altLang="ko-KR" dirty="0" err="1"/>
              <a:t>weak_ptr</a:t>
            </a:r>
            <a:r>
              <a:rPr lang="ko-KR" altLang="en-US" dirty="0"/>
              <a:t>로 가리키도록 한다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474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59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6</a:t>
            </a:r>
            <a:r>
              <a:rPr lang="ko-KR" altLang="en-US" dirty="0"/>
              <a:t>번에서 </a:t>
            </a:r>
            <a:r>
              <a:rPr lang="ko-KR" altLang="en-US" dirty="0" err="1"/>
              <a:t>댕글링에</a:t>
            </a:r>
            <a:r>
              <a:rPr lang="ko-KR" altLang="en-US" dirty="0"/>
              <a:t> 의해 </a:t>
            </a:r>
            <a:r>
              <a:rPr lang="en-US" altLang="ko-KR" dirty="0"/>
              <a:t>effect </a:t>
            </a:r>
            <a:r>
              <a:rPr lang="ko-KR" altLang="en-US" dirty="0"/>
              <a:t>부분에서 클라이언트 </a:t>
            </a:r>
            <a:r>
              <a:rPr lang="ko-KR" altLang="en-US" dirty="0" err="1"/>
              <a:t>크래시가</a:t>
            </a:r>
            <a:r>
              <a:rPr lang="ko-KR" altLang="en-US" dirty="0"/>
              <a:t> 발생해서 긴급점검이 들어갔던 적이 있습니다</a:t>
            </a:r>
            <a:r>
              <a:rPr lang="en-US" altLang="ko-KR" dirty="0"/>
              <a:t>. </a:t>
            </a:r>
            <a:r>
              <a:rPr lang="ko-KR" altLang="en-US" dirty="0"/>
              <a:t>아 물론 제가 작성한 코드였습니다 </a:t>
            </a:r>
            <a:r>
              <a:rPr lang="ko-KR" altLang="en-US" dirty="0" err="1"/>
              <a:t>ㅎ</a:t>
            </a:r>
            <a:r>
              <a:rPr lang="en-US" altLang="ko-KR" dirty="0"/>
              <a:t>_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댕글링을</a:t>
            </a:r>
            <a:r>
              <a:rPr lang="ko-KR" altLang="en-US" dirty="0"/>
              <a:t> 발생하지 않도록 설계를 한다고 하더라도 </a:t>
            </a:r>
            <a:r>
              <a:rPr lang="en-US" altLang="ko-KR" dirty="0"/>
              <a:t>100</a:t>
            </a:r>
            <a:r>
              <a:rPr lang="ko-KR" altLang="en-US" dirty="0"/>
              <a:t>프로 사고를 막지 못하는 경우가 </a:t>
            </a:r>
            <a:r>
              <a:rPr lang="ko-KR" altLang="en-US" dirty="0" err="1"/>
              <a:t>있긴합니다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이렇기 때문에 </a:t>
            </a:r>
            <a:r>
              <a:rPr lang="en-US" altLang="ko-KR" dirty="0"/>
              <a:t>smart pointer</a:t>
            </a:r>
            <a:r>
              <a:rPr lang="ko-KR" altLang="en-US" dirty="0"/>
              <a:t>를 사용하고 싶기도 하지만</a:t>
            </a:r>
            <a:r>
              <a:rPr lang="en-US" altLang="ko-KR" dirty="0"/>
              <a:t>, </a:t>
            </a:r>
            <a:r>
              <a:rPr lang="ko-KR" altLang="en-US" dirty="0"/>
              <a:t>장단점이 </a:t>
            </a:r>
            <a:r>
              <a:rPr lang="ko-KR" altLang="en-US" dirty="0" err="1"/>
              <a:t>있는것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272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경우 왼쪽에 객체의 타입을 </a:t>
            </a:r>
            <a:r>
              <a:rPr lang="ko-KR" altLang="en-US" dirty="0" err="1"/>
              <a:t>두번쓸</a:t>
            </a:r>
            <a:r>
              <a:rPr lang="ko-KR" altLang="en-US" dirty="0"/>
              <a:t> 필요 없이 한번만 작성해도 된다는 이점이 있습니다</a:t>
            </a:r>
            <a:r>
              <a:rPr lang="en-US" altLang="ko-KR" dirty="0"/>
              <a:t>. (</a:t>
            </a:r>
            <a:r>
              <a:rPr lang="ko-KR" altLang="en-US" dirty="0"/>
              <a:t>코드 중복을 피할 수 있습니다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코드는 예외에 대한 예시인데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</a:t>
            </a:r>
            <a:r>
              <a:rPr lang="ko-KR" altLang="en-US" dirty="0" err="1"/>
              <a:t>보시는것과</a:t>
            </a:r>
            <a:r>
              <a:rPr lang="ko-KR" altLang="en-US" dirty="0"/>
              <a:t> 같이 인자로 </a:t>
            </a:r>
            <a:r>
              <a:rPr lang="en-US" altLang="ko-KR" dirty="0"/>
              <a:t>new </a:t>
            </a:r>
            <a:r>
              <a:rPr lang="ko-KR" altLang="en-US" dirty="0"/>
              <a:t>생성자를 통해서 객체를 넘겨주게 되는데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+mn-ea"/>
              </a:rPr>
              <a:t>이는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자체는 </a:t>
            </a:r>
            <a:r>
              <a:rPr lang="en-US" altLang="ko-KR" dirty="0">
                <a:latin typeface="+mn-ea"/>
              </a:rPr>
              <a:t>atomic</a:t>
            </a:r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컴파일러의 동작이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atomic</a:t>
            </a:r>
            <a:r>
              <a:rPr lang="ko-KR" altLang="en-US" dirty="0">
                <a:latin typeface="+mn-ea"/>
              </a:rPr>
              <a:t>을 오히려 방해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한다고 생각이 듭니다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484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New</a:t>
            </a:r>
            <a:r>
              <a:rPr lang="ko-KR" altLang="en-US" dirty="0"/>
              <a:t>를 사용하는 경우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Widget </a:t>
            </a:r>
            <a:r>
              <a:rPr lang="ko-KR" altLang="en-US" dirty="0"/>
              <a:t>객체를 위한 메모리 할당이 한번 일어나게 되고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Shared_ptr</a:t>
            </a:r>
            <a:r>
              <a:rPr lang="ko-KR" altLang="en-US" dirty="0"/>
              <a:t>이기 때문에 제어블록에 대한 메모리 할당이 한번 더 일어나게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79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코드와 같이 </a:t>
            </a:r>
            <a:r>
              <a:rPr lang="en-US" altLang="ko-KR" dirty="0"/>
              <a:t>new</a:t>
            </a:r>
            <a:r>
              <a:rPr lang="ko-KR" altLang="en-US" dirty="0"/>
              <a:t>를 이용해서 커스텀 삭제자를 연결해준 ㄴ 것은 아무 문제가 없지만</a:t>
            </a:r>
            <a:r>
              <a:rPr lang="en-US" altLang="ko-KR" dirty="0"/>
              <a:t>, make</a:t>
            </a:r>
            <a:r>
              <a:rPr lang="ko-KR" altLang="en-US" dirty="0"/>
              <a:t>로는 이런 것을 하지 못합니다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코드를 보면 중괄호 초기화를 통해서 </a:t>
            </a:r>
            <a:r>
              <a:rPr lang="en-US" altLang="ko-KR" dirty="0" err="1"/>
              <a:t>initializer_list</a:t>
            </a:r>
            <a:r>
              <a:rPr lang="ko-KR" altLang="en-US" dirty="0"/>
              <a:t>를 받는 버전을 선택하게 하고 싶으면</a:t>
            </a:r>
            <a:r>
              <a:rPr lang="en-US" altLang="ko-KR" dirty="0"/>
              <a:t>, (10, 20)</a:t>
            </a:r>
            <a:r>
              <a:rPr lang="ko-KR" altLang="en-US" dirty="0"/>
              <a:t>방식이 아니라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객체를 생성 한 후에 인자로 넘겨주면 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072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제어 블록을 참조하는 </a:t>
            </a:r>
            <a:r>
              <a:rPr lang="en-US" altLang="ko-KR" dirty="0" err="1"/>
              <a:t>weak_ptr</a:t>
            </a:r>
            <a:r>
              <a:rPr lang="ko-KR" altLang="en-US" dirty="0"/>
              <a:t>들이 존재하는 한</a:t>
            </a:r>
            <a:r>
              <a:rPr lang="en-US" altLang="ko-KR" dirty="0"/>
              <a:t>, </a:t>
            </a:r>
            <a:r>
              <a:rPr lang="ko-KR" altLang="en-US" dirty="0"/>
              <a:t>제어블록은 계속해서 </a:t>
            </a:r>
            <a:r>
              <a:rPr lang="ko-KR" altLang="en-US" dirty="0" err="1"/>
              <a:t>존재해야합니다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결론적으로 </a:t>
            </a:r>
            <a:r>
              <a:rPr lang="en-US" altLang="ko-KR" dirty="0" err="1"/>
              <a:t>shared_ptr</a:t>
            </a:r>
            <a:r>
              <a:rPr lang="ko-KR" altLang="en-US" dirty="0"/>
              <a:t>과 </a:t>
            </a:r>
            <a:r>
              <a:rPr lang="en-US" altLang="ko-KR" dirty="0" err="1"/>
              <a:t>weak_ptr</a:t>
            </a:r>
            <a:r>
              <a:rPr lang="ko-KR" altLang="en-US" dirty="0"/>
              <a:t> 둘다 </a:t>
            </a:r>
            <a:r>
              <a:rPr lang="ko-KR" altLang="en-US" dirty="0" err="1"/>
              <a:t>파되된</a:t>
            </a:r>
            <a:r>
              <a:rPr lang="ko-KR" altLang="en-US" dirty="0"/>
              <a:t> 후에만 해제할 수 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 경우 메모리가 넉넉하지 않은 시스템에서</a:t>
            </a:r>
            <a:r>
              <a:rPr lang="en-US" altLang="ko-KR" dirty="0"/>
              <a:t>, </a:t>
            </a:r>
            <a:r>
              <a:rPr lang="ko-KR" altLang="en-US" dirty="0"/>
              <a:t>뭐 오래 살아남는 경우에 대한 코드를 짜고 싶었는데</a:t>
            </a:r>
            <a:r>
              <a:rPr lang="en-US" altLang="ko-KR" dirty="0"/>
              <a:t>;;; </a:t>
            </a:r>
            <a:r>
              <a:rPr lang="ko-KR" altLang="en-US" dirty="0"/>
              <a:t>적절한 예시를 찾지 </a:t>
            </a:r>
            <a:r>
              <a:rPr lang="ko-KR" altLang="en-US" dirty="0" err="1"/>
              <a:t>모샜습니다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092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클래스의 자료 멤버들을 구현클래스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를 가리키는 포인터로 대체하고</a:t>
            </a:r>
            <a:r>
              <a:rPr lang="en-US" altLang="ko-KR" dirty="0"/>
              <a:t>, </a:t>
            </a:r>
            <a:r>
              <a:rPr lang="ko-KR" altLang="en-US" dirty="0"/>
              <a:t>일차 클래스에 쓰이는 자료 멤버들을 그 구현 클래스로 옮기고</a:t>
            </a:r>
            <a:r>
              <a:rPr lang="en-US" altLang="ko-KR" dirty="0"/>
              <a:t>, </a:t>
            </a:r>
            <a:r>
              <a:rPr lang="ko-KR" altLang="en-US" dirty="0"/>
              <a:t>포인터를 통해서 그 자료 멤버들에 간접적으로 접근하는 기법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해서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-&gt; e</a:t>
            </a:r>
            <a:r>
              <a:rPr lang="ko-KR" altLang="en-US" dirty="0"/>
              <a:t>클래스 구현과 클래스 클라이언트 사이의 컴파일 의존성을 줄임으로서 </a:t>
            </a:r>
            <a:r>
              <a:rPr lang="ko-KR" altLang="en-US" dirty="0" err="1"/>
              <a:t>빌드시간을</a:t>
            </a:r>
            <a:r>
              <a:rPr lang="ko-KR" altLang="en-US" dirty="0"/>
              <a:t> 줄이는 목적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C++ 98 </a:t>
            </a:r>
            <a:r>
              <a:rPr lang="ko-KR" altLang="en-US" dirty="0"/>
              <a:t>코드는 </a:t>
            </a:r>
            <a:r>
              <a:rPr lang="ko-KR" altLang="en-US" dirty="0" err="1"/>
              <a:t>생포인터를</a:t>
            </a:r>
            <a:r>
              <a:rPr lang="ko-KR" altLang="en-US" dirty="0"/>
              <a:t> 이용한 다는 것과  </a:t>
            </a:r>
            <a:r>
              <a:rPr lang="en-US" altLang="ko-KR" dirty="0"/>
              <a:t>new, delete</a:t>
            </a:r>
            <a:r>
              <a:rPr lang="ko-KR" altLang="en-US" dirty="0"/>
              <a:t>를 이용한 다는 </a:t>
            </a:r>
            <a:r>
              <a:rPr lang="ko-KR" altLang="en-US" dirty="0" err="1"/>
              <a:t>ㅓㅈㅁ이</a:t>
            </a:r>
            <a:r>
              <a:rPr lang="ko-KR" altLang="en-US" dirty="0"/>
              <a:t> 있어서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C++ 11/14</a:t>
            </a:r>
            <a:r>
              <a:rPr lang="ko-KR" altLang="en-US" dirty="0"/>
              <a:t>에서는 이와 같이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를 사용할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소멸자가 없다는 것이 특징입니다</a:t>
            </a:r>
            <a:r>
              <a:rPr lang="en-US" altLang="ko-KR" dirty="0"/>
              <a:t>. </a:t>
            </a:r>
            <a:r>
              <a:rPr lang="en-US" altLang="ko-KR" dirty="0" err="1"/>
              <a:t>Unique_ptr</a:t>
            </a:r>
            <a:r>
              <a:rPr lang="ko-KR" altLang="en-US" dirty="0"/>
              <a:t>을 </a:t>
            </a:r>
            <a:r>
              <a:rPr lang="ko-KR" altLang="en-US" dirty="0" err="1"/>
              <a:t>이요했기</a:t>
            </a:r>
            <a:r>
              <a:rPr lang="ko-KR" altLang="en-US" dirty="0"/>
              <a:t> 때문에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06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표준라이브러리 </a:t>
            </a:r>
            <a:r>
              <a:rPr lang="ko-KR" altLang="en-US" dirty="0" err="1"/>
              <a:t>구현들에서</a:t>
            </a:r>
            <a:r>
              <a:rPr lang="ko-KR" altLang="en-US" dirty="0"/>
              <a:t> </a:t>
            </a:r>
            <a:r>
              <a:rPr lang="ko-KR" altLang="en-US" dirty="0" err="1"/>
              <a:t>삭제자</a:t>
            </a:r>
            <a:r>
              <a:rPr lang="ko-KR" altLang="en-US" dirty="0"/>
              <a:t> 함수는 </a:t>
            </a:r>
            <a:r>
              <a:rPr lang="en-US" altLang="ko-KR" dirty="0"/>
              <a:t>delete</a:t>
            </a:r>
            <a:r>
              <a:rPr lang="ko-KR" altLang="en-US" dirty="0"/>
              <a:t>를 적용하지 전에</a:t>
            </a:r>
            <a:r>
              <a:rPr lang="en-US" altLang="ko-KR" dirty="0"/>
              <a:t>, </a:t>
            </a:r>
            <a:r>
              <a:rPr lang="ko-KR" altLang="en-US" dirty="0"/>
              <a:t>생 포이터가 불완전한 형식을 가지고 있지 않는지를 </a:t>
            </a:r>
            <a:r>
              <a:rPr lang="en-US" altLang="ko-KR" dirty="0"/>
              <a:t>C++11</a:t>
            </a:r>
            <a:r>
              <a:rPr lang="ko-KR" altLang="en-US" dirty="0"/>
              <a:t>의 </a:t>
            </a:r>
            <a:r>
              <a:rPr lang="en-US" altLang="ko-KR" dirty="0" err="1"/>
              <a:t>static_assert</a:t>
            </a:r>
            <a:r>
              <a:rPr lang="ko-KR" altLang="en-US" dirty="0"/>
              <a:t>를 이용해서 점검을 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491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</a:t>
            </a:r>
            <a:r>
              <a:rPr lang="en-US" altLang="ko-KR" dirty="0"/>
              <a:t> : 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05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</a:t>
            </a:r>
            <a:r>
              <a:rPr lang="en-US" altLang="ko-KR" dirty="0"/>
              <a:t> : 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72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</a:t>
            </a:r>
            <a:r>
              <a:rPr lang="en-US" altLang="ko-KR" dirty="0"/>
              <a:t> : 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529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</a:t>
            </a:r>
            <a:r>
              <a:rPr lang="en-US" altLang="ko-KR" dirty="0"/>
              <a:t> : 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2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 포인터가 </a:t>
            </a:r>
            <a:r>
              <a:rPr lang="ko-KR" altLang="en-US" dirty="0" err="1"/>
              <a:t>강력크하긴하지만</a:t>
            </a:r>
            <a:r>
              <a:rPr lang="en-US" altLang="ko-KR" dirty="0"/>
              <a:t>, </a:t>
            </a:r>
            <a:r>
              <a:rPr lang="ko-KR" altLang="en-US" dirty="0"/>
              <a:t>선호해야 마땅하다는 말은 부정적으로 보이긴 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원인</a:t>
            </a:r>
            <a:r>
              <a:rPr lang="en-US" altLang="ko-KR" dirty="0"/>
              <a:t> : 	`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0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독점적 소유권 </a:t>
            </a:r>
            <a:r>
              <a:rPr lang="en-US" altLang="ko-KR" dirty="0"/>
              <a:t>– </a:t>
            </a:r>
            <a:r>
              <a:rPr lang="ko-KR" altLang="en-US" dirty="0"/>
              <a:t>하나의  유니크 포인터는 하나의 객체를 가지고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항상 자신이 가리키는 객체를 소유하게 되며 유니크 포인터가 다른 포인터를 가리키려고 하면</a:t>
            </a:r>
            <a:r>
              <a:rPr lang="en-US" altLang="ko-KR" dirty="0"/>
              <a:t>, </a:t>
            </a:r>
            <a:r>
              <a:rPr lang="ko-KR" altLang="en-US" dirty="0"/>
              <a:t>원본 포인터에 대한 객체를 소멸시키고 대상 포인터로 옮겨집니다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47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/>
              <a:t>true</a:t>
            </a:r>
            <a:r>
              <a:rPr lang="ko-KR" altLang="en-US" dirty="0"/>
              <a:t>이어서 </a:t>
            </a:r>
            <a:r>
              <a:rPr lang="ko-KR" altLang="en-US" dirty="0" err="1"/>
              <a:t>어짜피</a:t>
            </a:r>
            <a:r>
              <a:rPr lang="ko-KR" altLang="en-US" dirty="0"/>
              <a:t> </a:t>
            </a:r>
            <a:r>
              <a:rPr lang="en-US" altLang="ko-KR" dirty="0"/>
              <a:t>stock</a:t>
            </a:r>
            <a:r>
              <a:rPr lang="ko-KR" altLang="en-US" dirty="0"/>
              <a:t>으로만 가겠지만 여기서 </a:t>
            </a:r>
            <a:r>
              <a:rPr lang="ko-KR" altLang="en-US" dirty="0" err="1"/>
              <a:t>중요한것은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makeInvestment</a:t>
            </a:r>
            <a:r>
              <a:rPr lang="en-US" altLang="ko-KR" dirty="0"/>
              <a:t>()</a:t>
            </a:r>
            <a:r>
              <a:rPr lang="ko-KR" altLang="en-US" dirty="0"/>
              <a:t>를 생성하면 알아서 해당 포인터의 진짜 타입에 맞게 생성과 해제를 해준다는 것이고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삭제자를 사용하면</a:t>
            </a:r>
            <a:r>
              <a:rPr lang="en-US" altLang="ko-KR" dirty="0"/>
              <a:t>, </a:t>
            </a:r>
            <a:r>
              <a:rPr lang="ko-KR" altLang="en-US" dirty="0"/>
              <a:t>객체를 </a:t>
            </a:r>
            <a:r>
              <a:rPr lang="ko-KR" altLang="en-US" dirty="0" err="1"/>
              <a:t>삭제할때</a:t>
            </a:r>
            <a:r>
              <a:rPr lang="ko-KR" altLang="en-US" dirty="0"/>
              <a:t> 필요한 작업을 다 수행할 수 </a:t>
            </a:r>
            <a:r>
              <a:rPr lang="ko-KR" altLang="en-US" dirty="0" err="1"/>
              <a:t>이씁니다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주의할 점은 </a:t>
            </a:r>
            <a:r>
              <a:rPr lang="ko-KR" altLang="en-US" dirty="0" err="1"/>
              <a:t>이런식으로</a:t>
            </a:r>
            <a:r>
              <a:rPr lang="ko-KR" altLang="en-US" dirty="0"/>
              <a:t> 커스텀 삭제자를 사용할 때 그만큼 포인터의 크기가 증가하게 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4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Ptr1.reset(new </a:t>
            </a:r>
            <a:r>
              <a:rPr lang="en-US" altLang="ko-KR" dirty="0" err="1"/>
              <a:t>RealEstate</a:t>
            </a:r>
            <a:r>
              <a:rPr lang="en-US" altLang="ko-KR" dirty="0"/>
              <a:t>()); </a:t>
            </a:r>
            <a:r>
              <a:rPr lang="ko-KR" altLang="en-US" dirty="0"/>
              <a:t>가 되면 </a:t>
            </a:r>
            <a:r>
              <a:rPr lang="en-US" altLang="ko-KR" dirty="0"/>
              <a:t>new</a:t>
            </a:r>
            <a:r>
              <a:rPr lang="ko-KR" altLang="en-US" dirty="0"/>
              <a:t>가 불리게 되어서 </a:t>
            </a:r>
            <a:r>
              <a:rPr lang="en-US" altLang="ko-KR" dirty="0" err="1"/>
              <a:t>RealEstate</a:t>
            </a:r>
            <a:r>
              <a:rPr lang="en-US" altLang="ko-KR" dirty="0"/>
              <a:t>() </a:t>
            </a:r>
            <a:r>
              <a:rPr lang="ko-KR" altLang="en-US" dirty="0"/>
              <a:t>객체가 생성하게 되고 </a:t>
            </a:r>
            <a:r>
              <a:rPr lang="en-US" altLang="ko-KR" dirty="0"/>
              <a:t>reset</a:t>
            </a:r>
            <a:r>
              <a:rPr lang="ko-KR" altLang="en-US" dirty="0" err="1"/>
              <a:t>함수에의해서</a:t>
            </a:r>
            <a:r>
              <a:rPr lang="ko-KR" altLang="en-US" dirty="0"/>
              <a:t> </a:t>
            </a:r>
            <a:r>
              <a:rPr lang="en-US" altLang="ko-KR" dirty="0"/>
              <a:t>ptr1</a:t>
            </a:r>
            <a:r>
              <a:rPr lang="ko-KR" altLang="en-US" dirty="0"/>
              <a:t>이 가리키는 것이 </a:t>
            </a:r>
            <a:r>
              <a:rPr lang="ko-KR" altLang="en-US" dirty="0" err="1"/>
              <a:t>바뀌어야하니까</a:t>
            </a:r>
            <a:r>
              <a:rPr lang="ko-KR" altLang="en-US" dirty="0"/>
              <a:t> 기존의 </a:t>
            </a:r>
            <a:r>
              <a:rPr lang="en-US" altLang="ko-KR" dirty="0" err="1"/>
              <a:t>makeInvestment</a:t>
            </a:r>
            <a:r>
              <a:rPr lang="en-US" altLang="ko-KR" dirty="0"/>
              <a:t>()</a:t>
            </a:r>
            <a:r>
              <a:rPr lang="ko-KR" altLang="en-US" dirty="0"/>
              <a:t>로 생성했던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Stock </a:t>
            </a:r>
            <a:r>
              <a:rPr lang="ko-KR" altLang="en-US" dirty="0"/>
              <a:t>객체는 소멸하게 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객체가 소멸을 하면서 </a:t>
            </a:r>
            <a:r>
              <a:rPr lang="en-US" altLang="ko-KR" dirty="0"/>
              <a:t>ptr1</a:t>
            </a:r>
            <a:r>
              <a:rPr lang="ko-KR" altLang="en-US" dirty="0"/>
              <a:t>이 </a:t>
            </a:r>
            <a:r>
              <a:rPr lang="en-US" altLang="ko-KR" dirty="0" err="1"/>
              <a:t>ealEstate</a:t>
            </a:r>
            <a:r>
              <a:rPr lang="en-US" altLang="ko-KR" dirty="0"/>
              <a:t> </a:t>
            </a:r>
            <a:r>
              <a:rPr lang="ko-KR" altLang="en-US" dirty="0"/>
              <a:t>객체를 가리키게 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53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하나의 </a:t>
            </a:r>
            <a:r>
              <a:rPr lang="en-US" altLang="ko-KR" dirty="0" err="1"/>
              <a:t>shared_ptr</a:t>
            </a:r>
            <a:r>
              <a:rPr lang="ko-KR" altLang="en-US" dirty="0"/>
              <a:t>가 객체를 소유하는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 _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은 객체가 더 이상 필요하지 않게 된 시점에서 객체가 </a:t>
            </a:r>
            <a:r>
              <a:rPr lang="ko-KR" altLang="en-US" dirty="0" err="1"/>
              <a:t>파괴됨을보장하ㅣㄱ</a:t>
            </a:r>
            <a:r>
              <a:rPr lang="ko-KR" altLang="en-US" dirty="0"/>
              <a:t> 위해 협동한다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Ref </a:t>
            </a:r>
            <a:r>
              <a:rPr lang="en-US" altLang="ko-KR" dirty="0" err="1"/>
              <a:t>cnt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이면 그 자원을 가리키는 </a:t>
            </a:r>
            <a:r>
              <a:rPr lang="en-US" altLang="ko-KR" dirty="0" err="1"/>
              <a:t>shared_ptr</a:t>
            </a:r>
            <a:r>
              <a:rPr lang="ko-KR" altLang="en-US" dirty="0"/>
              <a:t>이 더 이상 없다는 뜻이고 </a:t>
            </a:r>
            <a:r>
              <a:rPr lang="en-US" altLang="ko-KR" dirty="0" err="1"/>
              <a:t>shared_ptr</a:t>
            </a:r>
            <a:r>
              <a:rPr lang="ko-KR" altLang="en-US" dirty="0"/>
              <a:t>은 자원을 파괴합니다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56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하나의 </a:t>
            </a:r>
            <a:r>
              <a:rPr lang="en-US" altLang="ko-KR" dirty="0" err="1"/>
              <a:t>shared_ptr</a:t>
            </a:r>
            <a:r>
              <a:rPr lang="ko-KR" altLang="en-US" dirty="0"/>
              <a:t>가 객체를 소유하는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 _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은 객체가 더 이상 필요하지 않게 된 시점에서 객체가 </a:t>
            </a:r>
            <a:r>
              <a:rPr lang="ko-KR" altLang="en-US" dirty="0" err="1"/>
              <a:t>파괴됨을보장하ㅣㄱ</a:t>
            </a:r>
            <a:r>
              <a:rPr lang="ko-KR" altLang="en-US" dirty="0"/>
              <a:t> 위해 협동한다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Ref </a:t>
            </a:r>
            <a:r>
              <a:rPr lang="en-US" altLang="ko-KR" dirty="0" err="1"/>
              <a:t>cnt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이면 그 자원을 가리키는 </a:t>
            </a:r>
            <a:r>
              <a:rPr lang="en-US" altLang="ko-KR" dirty="0" err="1"/>
              <a:t>shared_ptr</a:t>
            </a:r>
            <a:r>
              <a:rPr lang="ko-KR" altLang="en-US" dirty="0"/>
              <a:t>이 더 이상 없다는 뜻이고 </a:t>
            </a:r>
            <a:r>
              <a:rPr lang="en-US" altLang="ko-KR" dirty="0" err="1"/>
              <a:t>shared_ptr</a:t>
            </a:r>
            <a:r>
              <a:rPr lang="ko-KR" altLang="en-US" dirty="0"/>
              <a:t>은 자원을 파괴합니다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1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빠져있는</a:t>
            </a:r>
            <a:r>
              <a:rPr lang="ko-KR" altLang="en-US" dirty="0"/>
              <a:t> 상태에서 두번째 인자로만 넘겨주면</a:t>
            </a:r>
            <a:r>
              <a:rPr lang="en-US" altLang="ko-KR" dirty="0"/>
              <a:t>, </a:t>
            </a:r>
            <a:r>
              <a:rPr lang="ko-KR" altLang="en-US" dirty="0" err="1"/>
              <a:t>딜리트로</a:t>
            </a:r>
            <a:r>
              <a:rPr lang="ko-KR" altLang="en-US" dirty="0"/>
              <a:t> 사용이 가능하게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 궁금한 것이 </a:t>
            </a:r>
            <a:r>
              <a:rPr lang="en-US" altLang="ko-KR" dirty="0" err="1"/>
              <a:t>unique_ptr</a:t>
            </a:r>
            <a:r>
              <a:rPr lang="en-US" altLang="ko-KR" dirty="0"/>
              <a:t>, </a:t>
            </a:r>
            <a:r>
              <a:rPr lang="en-US" altLang="ko-KR" dirty="0" err="1"/>
              <a:t>shared_ptr</a:t>
            </a:r>
            <a:r>
              <a:rPr lang="ko-KR" altLang="en-US" dirty="0"/>
              <a:t>을 억지로 </a:t>
            </a:r>
            <a:r>
              <a:rPr lang="en-US" altLang="ko-KR" dirty="0" err="1"/>
              <a:t>nullptr</a:t>
            </a:r>
            <a:r>
              <a:rPr lang="ko-KR" altLang="en-US" dirty="0"/>
              <a:t>를 넣으면 소멸자가 불린다는 사실</a:t>
            </a:r>
            <a:r>
              <a:rPr lang="en-US" altLang="ko-KR" dirty="0"/>
              <a:t>! </a:t>
            </a:r>
            <a:r>
              <a:rPr lang="ko-KR" altLang="en-US" dirty="0" err="1"/>
              <a:t>알고계셨나요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3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2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1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0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7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3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6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84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764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978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982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698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604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531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134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29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64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US" altLang="ko-KR" sz="5400" dirty="0">
                <a:latin typeface="Arial"/>
                <a:ea typeface="Arial"/>
                <a:cs typeface="Arial"/>
                <a:sym typeface="Arial"/>
              </a:rPr>
              <a:t>Effective modern</a:t>
            </a:r>
            <a:br>
              <a:rPr lang="en-US" altLang="ko-KR" sz="54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5400" dirty="0">
                <a:latin typeface="Arial"/>
                <a:ea typeface="Arial"/>
                <a:cs typeface="Arial"/>
                <a:sym typeface="Arial"/>
              </a:rPr>
              <a:t>C++ study</a:t>
            </a:r>
            <a:endParaRPr lang="en-US" sz="54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SzPts val="1813"/>
              <a:buNone/>
            </a:pPr>
            <a:r>
              <a:rPr lang="en-US" dirty="0"/>
              <a:t>Chapter 4 :</a:t>
            </a:r>
          </a:p>
          <a:p>
            <a:pPr marL="0" lvl="0" indent="0" algn="l" rtl="0">
              <a:spcBef>
                <a:spcPts val="0"/>
              </a:spcBef>
              <a:buSzPts val="1813"/>
              <a:buNone/>
            </a:pPr>
            <a:r>
              <a:rPr lang="en-US" dirty="0"/>
              <a:t>Smart</a:t>
            </a:r>
            <a:r>
              <a:rPr lang="en-US" altLang="ko-KR" dirty="0"/>
              <a:t> Pointer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서로 다른 커스텀 </a:t>
            </a:r>
            <a:r>
              <a:rPr lang="ko-KR" altLang="en-US" sz="2400" dirty="0" err="1">
                <a:latin typeface="+mn-ea"/>
                <a:ea typeface="+mn-ea"/>
                <a:cs typeface="Arial"/>
                <a:sym typeface="Arial"/>
              </a:rPr>
              <a:t>삭제자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962F1F-D33C-4D10-8B7B-83B97CDE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68" y="895061"/>
            <a:ext cx="499408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서로 다른 커스텀 </a:t>
            </a:r>
            <a:r>
              <a:rPr lang="ko-KR" altLang="en-US" sz="2400" dirty="0" err="1">
                <a:latin typeface="+mn-ea"/>
                <a:ea typeface="+mn-ea"/>
                <a:cs typeface="Arial"/>
                <a:sym typeface="Arial"/>
              </a:rPr>
              <a:t>삭제자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F0AC1C-7AC5-419A-ADC5-DBC42D71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784013"/>
            <a:ext cx="4969626" cy="6073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E4E676-86A9-4453-A62E-154D83BCC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81" y="4318952"/>
            <a:ext cx="3792061" cy="2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제어 블록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(control block)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 생성에 관해서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.</a:t>
            </a:r>
            <a:endParaRPr sz="2400" dirty="0"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79F68-7C81-4C6E-96C0-4542B7A50CF0}"/>
              </a:ext>
            </a:extLst>
          </p:cNvPr>
          <p:cNvGrpSpPr/>
          <p:nvPr/>
        </p:nvGrpSpPr>
        <p:grpSpPr>
          <a:xfrm>
            <a:off x="1106834" y="962082"/>
            <a:ext cx="7102446" cy="2478059"/>
            <a:chOff x="913794" y="3261360"/>
            <a:chExt cx="7549486" cy="301960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65A82A-1BE6-4A25-BF45-519B9C2ED7A4}"/>
                </a:ext>
              </a:extLst>
            </p:cNvPr>
            <p:cNvSpPr/>
            <p:nvPr/>
          </p:nvSpPr>
          <p:spPr>
            <a:xfrm>
              <a:off x="995680" y="367792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467772-610B-47A1-888D-43C9A2C062A1}"/>
                </a:ext>
              </a:extLst>
            </p:cNvPr>
            <p:cNvSpPr/>
            <p:nvPr/>
          </p:nvSpPr>
          <p:spPr>
            <a:xfrm>
              <a:off x="995680" y="4231640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9759E1-8240-4BDB-B228-04B8315B0D07}"/>
                </a:ext>
              </a:extLst>
            </p:cNvPr>
            <p:cNvSpPr/>
            <p:nvPr/>
          </p:nvSpPr>
          <p:spPr>
            <a:xfrm>
              <a:off x="6299200" y="368031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51601C-5509-4B7C-B062-DDB3A012A3C1}"/>
                </a:ext>
              </a:extLst>
            </p:cNvPr>
            <p:cNvSpPr/>
            <p:nvPr/>
          </p:nvSpPr>
          <p:spPr>
            <a:xfrm>
              <a:off x="6299200" y="478744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A000EB-323A-4D2C-A8C9-EDA6E7DD53AF}"/>
                </a:ext>
              </a:extLst>
            </p:cNvPr>
            <p:cNvSpPr/>
            <p:nvPr/>
          </p:nvSpPr>
          <p:spPr>
            <a:xfrm>
              <a:off x="6299200" y="528528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8B54634-C256-4A70-BCE9-7A2A773E6BB9}"/>
                </a:ext>
              </a:extLst>
            </p:cNvPr>
            <p:cNvSpPr/>
            <p:nvPr/>
          </p:nvSpPr>
          <p:spPr>
            <a:xfrm>
              <a:off x="6299200" y="578312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C20DCD-84A8-4C50-A103-4FAB19BC7133}"/>
                </a:ext>
              </a:extLst>
            </p:cNvPr>
            <p:cNvSpPr txBox="1"/>
            <p:nvPr/>
          </p:nvSpPr>
          <p:spPr>
            <a:xfrm>
              <a:off x="913794" y="3261360"/>
              <a:ext cx="262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std::</a:t>
              </a:r>
              <a:r>
                <a:rPr lang="en-US" altLang="ko-KR" b="1" dirty="0" err="1"/>
                <a:t>shared_ptr</a:t>
              </a:r>
              <a:r>
                <a:rPr lang="en-US" altLang="ko-KR" b="1" dirty="0"/>
                <a:t>&lt;T&gt;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849E28-69D8-4C1A-9492-1B75389714C1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59760" y="4480560"/>
              <a:ext cx="3139440" cy="306889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4047F20-5411-4D43-ABD7-8BA70ED33D6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159760" y="3926840"/>
              <a:ext cx="3139440" cy="2390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676D8E0-0985-4C9D-A09B-071F2D37FC3C}"/>
              </a:ext>
            </a:extLst>
          </p:cNvPr>
          <p:cNvSpPr txBox="1"/>
          <p:nvPr/>
        </p:nvSpPr>
        <p:spPr>
          <a:xfrm>
            <a:off x="1106834" y="368876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make_shared</a:t>
            </a:r>
            <a:r>
              <a:rPr lang="ko-KR" altLang="en-US" dirty="0">
                <a:latin typeface="+mn-ea"/>
              </a:rPr>
              <a:t>는 항상 제어블록을 생성합니다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23003-2C43-494B-A930-0962A2CBE679}"/>
              </a:ext>
            </a:extLst>
          </p:cNvPr>
          <p:cNvSpPr txBox="1"/>
          <p:nvPr/>
        </p:nvSpPr>
        <p:spPr>
          <a:xfrm>
            <a:off x="1106833" y="4086090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로 부터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F2AED-8641-48AD-85FB-1023D48EFDCE}"/>
              </a:ext>
            </a:extLst>
          </p:cNvPr>
          <p:cNvSpPr txBox="1"/>
          <p:nvPr/>
        </p:nvSpPr>
        <p:spPr>
          <a:xfrm>
            <a:off x="1116993" y="4509693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Raw </a:t>
            </a:r>
            <a:r>
              <a:rPr lang="ko-KR" altLang="en-US" dirty="0">
                <a:latin typeface="+mn-ea"/>
              </a:rPr>
              <a:t>포인터로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생성자를 호출하면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8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제어 블록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(control block)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 생성에 관해서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.2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F2AED-8641-48AD-85FB-1023D48EFDCE}"/>
              </a:ext>
            </a:extLst>
          </p:cNvPr>
          <p:cNvSpPr txBox="1"/>
          <p:nvPr/>
        </p:nvSpPr>
        <p:spPr>
          <a:xfrm>
            <a:off x="911794" y="710395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Raw </a:t>
            </a:r>
            <a:r>
              <a:rPr lang="ko-KR" altLang="en-US" dirty="0">
                <a:latin typeface="+mn-ea"/>
              </a:rPr>
              <a:t>포인터로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생성자를 호출하면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F8A5D0-AD98-4F07-9EB5-C4AA68E1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517412"/>
            <a:ext cx="7069360" cy="49174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2584B-A27B-4A6C-B0A8-2218A645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23" y="3183652"/>
            <a:ext cx="5220677" cy="325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15F292-635C-4058-BFB3-B76BD7F64576}"/>
              </a:ext>
            </a:extLst>
          </p:cNvPr>
          <p:cNvSpPr txBox="1"/>
          <p:nvPr/>
        </p:nvSpPr>
        <p:spPr>
          <a:xfrm>
            <a:off x="911794" y="107972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생성자에 </a:t>
            </a:r>
            <a:r>
              <a:rPr lang="en-US" altLang="ko-KR" dirty="0">
                <a:latin typeface="+mn-ea"/>
              </a:rPr>
              <a:t>raw pointer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넘겨주는일을</a:t>
            </a:r>
            <a:r>
              <a:rPr lang="ko-KR" altLang="en-US" dirty="0">
                <a:latin typeface="+mn-ea"/>
              </a:rPr>
              <a:t> 피하거나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비교적 안정적인 방법을 사용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E42B3-CD01-4D38-A7BB-94A48D492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23" y="3712380"/>
            <a:ext cx="6743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 결론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4C01-0306-4B80-840A-081D9574DDBC}"/>
              </a:ext>
            </a:extLst>
          </p:cNvPr>
          <p:cNvSpPr txBox="1"/>
          <p:nvPr/>
        </p:nvSpPr>
        <p:spPr>
          <a:xfrm>
            <a:off x="913794" y="1120676"/>
            <a:ext cx="96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제어블록의 크기는 몇 워드 정도이지만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커스텀 삭제자나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할당자</a:t>
            </a:r>
            <a:r>
              <a:rPr lang="ko-KR" altLang="en-US" dirty="0">
                <a:latin typeface="+mn-ea"/>
              </a:rPr>
              <a:t> 때문에 더 커질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비용의 문제 </a:t>
            </a:r>
            <a:r>
              <a:rPr lang="en-US" altLang="ko-KR" dirty="0">
                <a:latin typeface="+mn-ea"/>
              </a:rPr>
              <a:t>: reference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count</a:t>
            </a:r>
            <a:r>
              <a:rPr lang="ko-KR" altLang="en-US" dirty="0">
                <a:latin typeface="+mn-ea"/>
              </a:rPr>
              <a:t>와 관련해서 </a:t>
            </a:r>
            <a:r>
              <a:rPr lang="en-US" altLang="ko-KR" dirty="0">
                <a:latin typeface="+mn-ea"/>
              </a:rPr>
              <a:t>atomic</a:t>
            </a:r>
            <a:r>
              <a:rPr lang="ko-KR" altLang="en-US" dirty="0">
                <a:latin typeface="+mn-ea"/>
              </a:rPr>
              <a:t>하게 동작을 </a:t>
            </a:r>
            <a:r>
              <a:rPr lang="ko-KR" altLang="en-US" dirty="0" err="1">
                <a:latin typeface="+mn-ea"/>
              </a:rPr>
              <a:t>해야하기</a:t>
            </a:r>
            <a:r>
              <a:rPr lang="ko-KR" altLang="en-US" dirty="0">
                <a:latin typeface="+mn-ea"/>
              </a:rPr>
              <a:t> 때문에 비용이 조금 </a:t>
            </a:r>
            <a:r>
              <a:rPr lang="ko-KR" altLang="en-US" dirty="0" err="1">
                <a:latin typeface="+mn-ea"/>
              </a:rPr>
              <a:t>비싸지긴</a:t>
            </a:r>
            <a:r>
              <a:rPr lang="ko-KR" altLang="en-US" dirty="0">
                <a:latin typeface="+mn-ea"/>
              </a:rPr>
              <a:t> 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동적할당 자원의 수명이 자동으로 관리된다는 이점이 생기긴 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 에서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생성할 수 있다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역은 참이 아니다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014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3" y="123070"/>
            <a:ext cx="9697252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20: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처럼 작동하되 </a:t>
            </a:r>
            <a:r>
              <a:rPr lang="ko-KR" altLang="en-US" sz="2400" u="sng" dirty="0">
                <a:latin typeface="+mn-ea"/>
                <a:ea typeface="+mn-ea"/>
                <a:cs typeface="Arial"/>
                <a:sym typeface="Arial"/>
              </a:rPr>
              <a:t>대상을 잃을 수도 있는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포인터가 필요하면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weak_ptr</a:t>
            </a:r>
            <a:r>
              <a:rPr lang="en-US" altLang="ko-KR" sz="2000" b="1" cap="none" dirty="0">
                <a:ln>
                  <a:noFill/>
                </a:ln>
                <a:solidFill>
                  <a:srgbClr val="FF000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913794" y="894767"/>
            <a:ext cx="9697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std::</a:t>
            </a:r>
            <a:r>
              <a:rPr lang="en-US" altLang="ko-KR" dirty="0" err="1">
                <a:solidFill>
                  <a:srgbClr val="92D050"/>
                </a:solidFill>
                <a:latin typeface="+mn-ea"/>
              </a:rPr>
              <a:t>unique_ptr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?</a:t>
            </a:r>
          </a:p>
          <a:p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과 비슷하지만 참조 횟수에 영향을 미치지 않는 포인터가 필요한 경우에 사용을 하는 </a:t>
            </a:r>
            <a:r>
              <a:rPr lang="en-US" altLang="ko-KR" dirty="0" err="1">
                <a:latin typeface="+mn-ea"/>
              </a:rPr>
              <a:t>weak_ptr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은 자신이 가리키는 대상이 파괴되었는지를 검출할 수 있어야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E99A4A-ABB0-4791-9A4A-69EDCB54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42" y="2649093"/>
            <a:ext cx="5040058" cy="38330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EBBE16-CBCD-469A-A4D7-79B2F2DD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3693"/>
            <a:ext cx="4038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3" y="123070"/>
            <a:ext cx="9697252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weak_ptr</a:t>
            </a:r>
            <a:r>
              <a:rPr lang="en-US" altLang="ko-KR" sz="2000" b="1" cap="none" dirty="0">
                <a:ln>
                  <a:noFill/>
                </a:ln>
                <a:solidFill>
                  <a:srgbClr val="FF0000"/>
                </a:solidFill>
                <a:effectLst/>
                <a:cs typeface="+mn-cs"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  <a:cs typeface="+mn-cs"/>
              </a:rPr>
              <a:t>을 이용해서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  <a:cs typeface="+mn-cs"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cs typeface="+mn-cs"/>
              </a:rPr>
              <a:t> </a:t>
            </a:r>
            <a:r>
              <a:rPr lang="ko-KR" altLang="en-US" sz="2000" b="1" cap="none" dirty="0" err="1">
                <a:ln>
                  <a:noFill/>
                </a:ln>
                <a:solidFill>
                  <a:srgbClr val="A9E023"/>
                </a:solidFill>
                <a:effectLst/>
                <a:cs typeface="+mn-cs"/>
              </a:rPr>
              <a:t>얻어오기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cs typeface="+mn-cs"/>
              </a:rPr>
              <a:t>.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6D632-856A-41A5-B4CA-171F0A59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19" y="3726180"/>
            <a:ext cx="5019675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05D081-1EE4-4044-A098-05D0C1615E46}"/>
              </a:ext>
            </a:extLst>
          </p:cNvPr>
          <p:cNvSpPr txBox="1"/>
          <p:nvPr/>
        </p:nvSpPr>
        <p:spPr>
          <a:xfrm>
            <a:off x="913794" y="894767"/>
            <a:ext cx="969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 자체로는 역참조가 불가능 하므로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err="1">
                <a:latin typeface="+mn-ea"/>
              </a:rPr>
              <a:t>얻어옴으로서</a:t>
            </a:r>
            <a:r>
              <a:rPr lang="ko-KR" altLang="en-US" dirty="0">
                <a:latin typeface="+mn-ea"/>
              </a:rPr>
              <a:t> 어느정도 해결이 가능합니다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0E278D-C7D2-4F30-800C-6B0B02494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53" y="2025491"/>
            <a:ext cx="4291308" cy="4254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A1140B-6EAE-4A5C-890C-B185F2237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19" y="2025491"/>
            <a:ext cx="3486150" cy="1571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11D22-76BD-41B9-B3E0-C76C607FB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19" y="5701295"/>
            <a:ext cx="5057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3" y="123070"/>
            <a:ext cx="9697252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weak_ptr</a:t>
            </a:r>
            <a:r>
              <a:rPr lang="en-US" altLang="ko-KR" sz="2000" b="1" cap="none" dirty="0">
                <a:ln>
                  <a:noFill/>
                </a:ln>
                <a:solidFill>
                  <a:srgbClr val="FF0000"/>
                </a:solidFill>
                <a:effectLst/>
                <a:cs typeface="+mn-cs"/>
              </a:rPr>
              <a:t> </a:t>
            </a:r>
            <a:r>
              <a:rPr lang="ko-KR" altLang="en-US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를 유용하게 사용하는 방법</a:t>
            </a:r>
            <a:r>
              <a:rPr lang="en-US" altLang="ko-KR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(1) : </a:t>
            </a:r>
            <a:r>
              <a:rPr lang="ko-KR" altLang="en-US" sz="2400" b="1" cap="none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캐싱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936F6-D1ED-45E9-9E53-40AA9522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3" y="1264099"/>
            <a:ext cx="6696075" cy="355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65A49-9708-4BD5-98CB-44F12C3FC9BB}"/>
              </a:ext>
            </a:extLst>
          </p:cNvPr>
          <p:cNvSpPr txBox="1"/>
          <p:nvPr/>
        </p:nvSpPr>
        <p:spPr>
          <a:xfrm>
            <a:off x="913794" y="89476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en-US" altLang="ko-KR" dirty="0">
                <a:latin typeface="+mn-ea"/>
              </a:rPr>
              <a:t>&lt;const widget&gt; </a:t>
            </a:r>
            <a:r>
              <a:rPr lang="en-US" altLang="ko-KR" dirty="0" err="1">
                <a:latin typeface="+mn-ea"/>
              </a:rPr>
              <a:t>loadWidget</a:t>
            </a:r>
            <a:r>
              <a:rPr lang="en-US" altLang="ko-KR" dirty="0">
                <a:latin typeface="+mn-ea"/>
              </a:rPr>
              <a:t>(int id);</a:t>
            </a:r>
          </a:p>
        </p:txBody>
      </p:sp>
    </p:spTree>
    <p:extLst>
      <p:ext uri="{BB962C8B-B14F-4D97-AF65-F5344CB8AC3E}">
        <p14:creationId xmlns:p14="http://schemas.microsoft.com/office/powerpoint/2010/main" val="415087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25120" y="123070"/>
            <a:ext cx="11744959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weak_ptr</a:t>
            </a:r>
            <a:r>
              <a:rPr lang="en-US" altLang="ko-KR" sz="2000" b="1" cap="none" dirty="0">
                <a:ln>
                  <a:noFill/>
                </a:ln>
                <a:solidFill>
                  <a:srgbClr val="FF0000"/>
                </a:solidFill>
                <a:effectLst/>
                <a:cs typeface="+mn-cs"/>
              </a:rPr>
              <a:t> </a:t>
            </a:r>
            <a:r>
              <a:rPr lang="ko-KR" altLang="en-US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Arial"/>
                <a:sym typeface="Arial"/>
              </a:rPr>
              <a:t>를 유용하게 사용하는 방법</a:t>
            </a:r>
            <a:r>
              <a:rPr lang="en-US" altLang="ko-KR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Arial"/>
                <a:sym typeface="Arial"/>
              </a:rPr>
              <a:t>(2)</a:t>
            </a:r>
            <a:r>
              <a:rPr lang="en-US" altLang="ko-KR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 : observer pattern </a:t>
            </a:r>
            <a:r>
              <a:rPr lang="ko-KR" altLang="en-US" sz="24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과  순환고리 방지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11009-E13F-4A34-8FB7-400A5E15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750060"/>
            <a:ext cx="3371850" cy="2247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1E306D-CB7B-4C04-9F89-75F9D44E7277}"/>
              </a:ext>
            </a:extLst>
          </p:cNvPr>
          <p:cNvSpPr/>
          <p:nvPr/>
        </p:nvSpPr>
        <p:spPr>
          <a:xfrm>
            <a:off x="121920" y="1049415"/>
            <a:ext cx="8656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그림출처</a:t>
            </a:r>
            <a:r>
              <a:rPr lang="ko-KR" altLang="en-US" sz="1200" dirty="0"/>
              <a:t> </a:t>
            </a:r>
            <a:r>
              <a:rPr lang="en-US" altLang="ko-KR" sz="1200" dirty="0"/>
              <a:t>: http://kimsunzun.tistory.com/entry/Observer%EA%B0%90%EC%8B%9C%EC%9E%90%ED%8C%A8%ED%84%B4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D3382-E0D3-4FC0-9B8E-38214DF4D056}"/>
              </a:ext>
            </a:extLst>
          </p:cNvPr>
          <p:cNvSpPr txBox="1"/>
          <p:nvPr/>
        </p:nvSpPr>
        <p:spPr>
          <a:xfrm>
            <a:off x="254000" y="4083051"/>
            <a:ext cx="969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세 개 중에 어느 객체가 파괴 되었는지 알기 위해 </a:t>
            </a:r>
            <a:r>
              <a:rPr lang="en-US" altLang="ko-KR" sz="1400" dirty="0" err="1">
                <a:latin typeface="+mn-ea"/>
              </a:rPr>
              <a:t>weak_ptr</a:t>
            </a:r>
            <a:r>
              <a:rPr lang="ko-KR" altLang="en-US" sz="1400" dirty="0">
                <a:latin typeface="+mn-ea"/>
              </a:rPr>
              <a:t>로 객체를 가리키도록 설계합니다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8B5A9-666A-497C-9180-BDCC956CB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688910"/>
            <a:ext cx="7000875" cy="942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FAC1A-3309-45FD-A0B3-C34E2068F0F2}"/>
              </a:ext>
            </a:extLst>
          </p:cNvPr>
          <p:cNvSpPr txBox="1"/>
          <p:nvPr/>
        </p:nvSpPr>
        <p:spPr>
          <a:xfrm>
            <a:off x="253999" y="5776078"/>
            <a:ext cx="969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raw_pointer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유효성 검사 불가능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2. </a:t>
            </a:r>
            <a:r>
              <a:rPr lang="en-US" altLang="ko-KR" sz="1400" dirty="0" err="1">
                <a:latin typeface="+mn-ea"/>
              </a:rPr>
              <a:t>shared_ptr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 err="1">
                <a:latin typeface="+mn-ea"/>
              </a:rPr>
              <a:t>순환참조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데드락같은</a:t>
            </a:r>
            <a:r>
              <a:rPr lang="en-US" altLang="ko-KR" sz="1400" dirty="0">
                <a:latin typeface="+mn-ea"/>
              </a:rPr>
              <a:t>..)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3. </a:t>
            </a:r>
            <a:r>
              <a:rPr lang="en-US" altLang="ko-KR" sz="1400" dirty="0" err="1">
                <a:latin typeface="+mn-ea"/>
              </a:rPr>
              <a:t>weak_ptr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딱 알맞다</a:t>
            </a:r>
            <a:r>
              <a:rPr lang="en-US" altLang="ko-KR" sz="1400" dirty="0">
                <a:latin typeface="+mn-ea"/>
              </a:rPr>
              <a:t>. A</a:t>
            </a:r>
            <a:r>
              <a:rPr lang="ko-KR" altLang="en-US" sz="1400" dirty="0">
                <a:latin typeface="+mn-ea"/>
              </a:rPr>
              <a:t>객체가 사라진다 </a:t>
            </a:r>
            <a:r>
              <a:rPr lang="ko-KR" altLang="en-US" sz="1400" dirty="0" err="1">
                <a:latin typeface="+mn-ea"/>
              </a:rPr>
              <a:t>하더라고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weak_ptr</a:t>
            </a:r>
            <a:r>
              <a:rPr lang="ko-KR" altLang="en-US" sz="1400" dirty="0">
                <a:latin typeface="+mn-ea"/>
              </a:rPr>
              <a:t>로 </a:t>
            </a:r>
            <a:r>
              <a:rPr lang="en-US" altLang="ko-KR" sz="1400" dirty="0">
                <a:latin typeface="+mn-ea"/>
              </a:rPr>
              <a:t>expire </a:t>
            </a:r>
            <a:r>
              <a:rPr lang="ko-KR" altLang="en-US" sz="1400" dirty="0">
                <a:latin typeface="+mn-ea"/>
              </a:rPr>
              <a:t>확인가능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 err="1">
                <a:latin typeface="+mn-ea"/>
              </a:rPr>
              <a:t>shared_ptr</a:t>
            </a:r>
            <a:r>
              <a:rPr lang="ko-KR" altLang="en-US" sz="1400" dirty="0">
                <a:latin typeface="+mn-ea"/>
              </a:rPr>
              <a:t>의 참조변수에 영향을 주지 않으므로 </a:t>
            </a:r>
            <a:r>
              <a:rPr lang="ko-KR" altLang="en-US" sz="1400" dirty="0" err="1">
                <a:latin typeface="+mn-ea"/>
              </a:rPr>
              <a:t>순환참조</a:t>
            </a:r>
            <a:r>
              <a:rPr lang="ko-KR" altLang="en-US" sz="1400" dirty="0">
                <a:latin typeface="+mn-ea"/>
              </a:rPr>
              <a:t> 파괴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1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64C01-0306-4B80-840A-081D9574DDBC}"/>
              </a:ext>
            </a:extLst>
          </p:cNvPr>
          <p:cNvSpPr txBox="1"/>
          <p:nvPr/>
        </p:nvSpPr>
        <p:spPr>
          <a:xfrm>
            <a:off x="913794" y="1120676"/>
            <a:ext cx="96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weak_ptr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과 본질적으로 같습니다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 도 제어 블록을 사용합니다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은 소유권 공유에 참여 하지 않습니다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은 제어블록 포인터의 두번째에 존재하는 약한 회수에만 영향을 줍니다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74DBFF-4DCE-492F-A292-C4E205209CD4}"/>
              </a:ext>
            </a:extLst>
          </p:cNvPr>
          <p:cNvGrpSpPr/>
          <p:nvPr/>
        </p:nvGrpSpPr>
        <p:grpSpPr>
          <a:xfrm>
            <a:off x="1340514" y="2387045"/>
            <a:ext cx="7102446" cy="2478059"/>
            <a:chOff x="913794" y="3261360"/>
            <a:chExt cx="7549486" cy="301960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C61A1A-B15B-406F-9A37-549B51266016}"/>
                </a:ext>
              </a:extLst>
            </p:cNvPr>
            <p:cNvSpPr/>
            <p:nvPr/>
          </p:nvSpPr>
          <p:spPr>
            <a:xfrm>
              <a:off x="995680" y="367792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0BE4F7-A4CF-4734-99D4-794809A1102C}"/>
                </a:ext>
              </a:extLst>
            </p:cNvPr>
            <p:cNvSpPr/>
            <p:nvPr/>
          </p:nvSpPr>
          <p:spPr>
            <a:xfrm>
              <a:off x="995680" y="4231640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8C650D-6BAA-47BA-84F7-64F272740C0F}"/>
                </a:ext>
              </a:extLst>
            </p:cNvPr>
            <p:cNvSpPr/>
            <p:nvPr/>
          </p:nvSpPr>
          <p:spPr>
            <a:xfrm>
              <a:off x="6299200" y="368031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1C511E-A297-40E0-8699-2D3F32375784}"/>
                </a:ext>
              </a:extLst>
            </p:cNvPr>
            <p:cNvSpPr/>
            <p:nvPr/>
          </p:nvSpPr>
          <p:spPr>
            <a:xfrm>
              <a:off x="6299200" y="478744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2C165F-A08A-49A9-AF87-7E161AB675AE}"/>
                </a:ext>
              </a:extLst>
            </p:cNvPr>
            <p:cNvSpPr/>
            <p:nvPr/>
          </p:nvSpPr>
          <p:spPr>
            <a:xfrm>
              <a:off x="6299200" y="528528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8DAF56-233C-4C0D-83FD-5B4AC7B883A4}"/>
                </a:ext>
              </a:extLst>
            </p:cNvPr>
            <p:cNvSpPr/>
            <p:nvPr/>
          </p:nvSpPr>
          <p:spPr>
            <a:xfrm>
              <a:off x="6299200" y="578312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2F9740-7B25-4C97-B79E-5BEFECB4E10A}"/>
                </a:ext>
              </a:extLst>
            </p:cNvPr>
            <p:cNvSpPr txBox="1"/>
            <p:nvPr/>
          </p:nvSpPr>
          <p:spPr>
            <a:xfrm>
              <a:off x="913794" y="3261360"/>
              <a:ext cx="262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std::</a:t>
              </a:r>
              <a:r>
                <a:rPr lang="en-US" altLang="ko-KR" b="1" dirty="0" err="1"/>
                <a:t>shared_ptr</a:t>
              </a:r>
              <a:r>
                <a:rPr lang="en-US" altLang="ko-KR" b="1" dirty="0"/>
                <a:t>&lt;T&gt;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FB0F20-A2C7-47D7-9CB6-947850ED8393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59760" y="4480560"/>
              <a:ext cx="3139440" cy="306889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66C08E5-78F4-47D6-B990-9FE6521E80CA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159760" y="3926840"/>
              <a:ext cx="3139440" cy="2390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oogle Shape;150;p20">
            <a:extLst>
              <a:ext uri="{FF2B5EF4-FFF2-40B4-BE49-F238E27FC236}">
                <a16:creationId xmlns:a16="http://schemas.microsoft.com/office/drawing/2014/main" id="{6851345F-AF86-4112-BBDC-3A608D69BE0E}"/>
              </a:ext>
            </a:extLst>
          </p:cNvPr>
          <p:cNvSpPr txBox="1">
            <a:spLocks/>
          </p:cNvSpPr>
          <p:nvPr/>
        </p:nvSpPr>
        <p:spPr>
          <a:xfrm>
            <a:off x="913792" y="123070"/>
            <a:ext cx="1058732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>
                <a:ln>
                  <a:noFill/>
                </a:ln>
                <a:solidFill>
                  <a:srgbClr val="FFC000"/>
                </a:solidFill>
                <a:effectLst/>
                <a:cs typeface="+mn-cs"/>
              </a:rPr>
              <a:t>std::weak_ptr</a:t>
            </a:r>
            <a:r>
              <a:rPr lang="ko-KR" altLang="en-US" sz="2000" b="1" cap="none">
                <a:ln>
                  <a:noFill/>
                </a:ln>
                <a:solidFill>
                  <a:srgbClr val="FF0000"/>
                </a:solidFill>
                <a:effectLst/>
                <a:cs typeface="+mn-cs"/>
              </a:rPr>
              <a:t> </a:t>
            </a:r>
            <a:r>
              <a:rPr lang="ko-KR" altLang="en-US" sz="2400" b="1" cap="none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Arial"/>
                <a:sym typeface="Arial"/>
              </a:rPr>
              <a:t>를 유용하게 사용하는 방법</a:t>
            </a:r>
            <a:r>
              <a:rPr lang="en-US" altLang="ko-KR" sz="2400" b="1" cap="none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(3) : shared_ptr</a:t>
            </a:r>
            <a:r>
              <a:rPr lang="ko-KR" altLang="en-US" sz="2400" b="1" cap="none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Arial"/>
                <a:sym typeface="Arial"/>
              </a:rPr>
              <a:t> 순환 고리 방지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1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D310E9-2A30-48C5-AB3D-24CD77B2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7016"/>
            <a:ext cx="9905998" cy="49280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- Raw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pointer</a:t>
            </a:r>
            <a:r>
              <a:rPr lang="ko-KR" altLang="en-US" dirty="0">
                <a:latin typeface="+mj-ea"/>
              </a:rPr>
              <a:t>의 단점들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idx="1"/>
          </p:nvPr>
        </p:nvSpPr>
        <p:spPr>
          <a:xfrm>
            <a:off x="825492" y="1091514"/>
            <a:ext cx="11215532" cy="48642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선언을 딱 보고 하나의 객체를 가리키는지 배열을 가리키는지 구분이 불가능하다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선언만 봐서는 포인터를 다 사용한 후 포인터가 가리키는 객체를 직접 파괴해야 하는지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en-US" altLang="ko-KR" sz="1800" dirty="0">
                <a:latin typeface="+mn-ea"/>
                <a:cs typeface="Arial"/>
                <a:sym typeface="Arial"/>
              </a:rPr>
              <a:t>(=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포인터가 어디서 파괴되는지 따로 찾아야한다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.)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직접 파괴해야 하는 것을 안다 해도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delete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를 사용해야 하는지 다른 파괴 메커니즘을 사용해야 하는지에 대한 정보를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en-US" altLang="ko-KR" sz="1800" dirty="0">
                <a:latin typeface="+mn-ea"/>
                <a:cs typeface="Arial"/>
                <a:sym typeface="Arial"/>
              </a:rPr>
              <a:t>1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번의 이유로 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delete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인지 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delete[]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인지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파괴하는 방법을 알아 냈다고 해도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정확하게 한번 파괴 하기가 어렵다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예외같은 경우로 인해서 자원 누수가 발생할 수 있으며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파괴를 여러 번 수행하는 것 또한 위험하다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대체로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포인터가 객체를 잃었는지 알아내는 방법이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즉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댕글링인가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아닌가 파악할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ko-KR" altLang="en-US" sz="1800" dirty="0">
                <a:latin typeface="+mn-ea"/>
                <a:cs typeface="Arial"/>
                <a:sym typeface="Arial"/>
              </a:rPr>
              <a:t>포인터가 객체를 여전히 가리키고 있는 상황에서 객체를 파괴하면 포인터는 대상을 잃게 된다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en-US" altLang="ko-KR" sz="1800" dirty="0">
                <a:latin typeface="+mn-ea"/>
                <a:cs typeface="Arial"/>
                <a:sym typeface="Arial"/>
              </a:rPr>
              <a:t>=&gt;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댕글링으로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인해서 이번에 클라이언트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크래시가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발생하기도 했습니다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endParaRPr sz="1800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4960" y="123070"/>
            <a:ext cx="11592560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21: 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new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사용하는 것 보다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</a:rPr>
              <a:t>make_unique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(14)</a:t>
            </a:r>
            <a:r>
              <a:rPr lang="en-US" altLang="ko-KR" sz="20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,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</a:rPr>
              <a:t>make_shared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(11)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ko-KR" altLang="en-US" sz="2000" b="1" u="sng" cap="none" dirty="0">
                <a:ln>
                  <a:noFill/>
                </a:ln>
                <a:solidFill>
                  <a:srgbClr val="A9E023"/>
                </a:solidFill>
                <a:effectLst/>
              </a:rPr>
              <a:t>선호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하라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.1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80F56-F3F0-4E85-83A9-388A056E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1890395"/>
            <a:ext cx="454342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98734-FBF8-4D76-A4DE-BE7E67555EFD}"/>
              </a:ext>
            </a:extLst>
          </p:cNvPr>
          <p:cNvSpPr txBox="1"/>
          <p:nvPr/>
        </p:nvSpPr>
        <p:spPr>
          <a:xfrm>
            <a:off x="284480" y="848537"/>
            <a:ext cx="969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버전과 달리  객체의 형식</a:t>
            </a:r>
            <a:r>
              <a:rPr lang="en-US" altLang="ko-KR" dirty="0">
                <a:latin typeface="+mn-ea"/>
              </a:rPr>
              <a:t>(type)</a:t>
            </a:r>
            <a:r>
              <a:rPr lang="ko-KR" altLang="en-US" dirty="0">
                <a:latin typeface="+mn-ea"/>
              </a:rPr>
              <a:t>을 되풀이 하지 않습니다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예외 안정성이 향상 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97058-9C11-4887-9BC9-583DE4C8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" y="3429000"/>
            <a:ext cx="807720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653BDB-A2F9-4C2C-B763-A886ECC8889A}"/>
              </a:ext>
            </a:extLst>
          </p:cNvPr>
          <p:cNvSpPr txBox="1"/>
          <p:nvPr/>
        </p:nvSpPr>
        <p:spPr>
          <a:xfrm>
            <a:off x="239229" y="5005705"/>
            <a:ext cx="10337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은 자원누수를 방지하도록 설계가 되어있지만</a:t>
            </a:r>
            <a:r>
              <a:rPr lang="en-US" altLang="ko-KR" dirty="0">
                <a:latin typeface="+mn-ea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컴파일러단에서  </a:t>
            </a:r>
            <a:r>
              <a:rPr lang="en-US" altLang="ko-KR" dirty="0">
                <a:latin typeface="+mn-ea"/>
              </a:rPr>
              <a:t>new Widget -&gt; </a:t>
            </a:r>
            <a:r>
              <a:rPr lang="en-US" altLang="ko-KR" dirty="0" err="1">
                <a:latin typeface="+mn-ea"/>
              </a:rPr>
              <a:t>computePriority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호출하는 방식으로 소스코드를 목적코드로 번역하게 되면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computePriority</a:t>
            </a:r>
            <a:r>
              <a:rPr lang="ko-KR" altLang="en-US" dirty="0">
                <a:latin typeface="+mn-ea"/>
              </a:rPr>
              <a:t>에서 예외를 던지는 경우 생성된 </a:t>
            </a:r>
            <a:r>
              <a:rPr lang="en-US" altLang="ko-KR" dirty="0">
                <a:latin typeface="+mn-ea"/>
              </a:rPr>
              <a:t>Widget </a:t>
            </a:r>
            <a:r>
              <a:rPr lang="ko-KR" altLang="en-US" dirty="0">
                <a:latin typeface="+mn-ea"/>
              </a:rPr>
              <a:t>객체가 새게 됩니다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원래 예상은 </a:t>
            </a:r>
            <a:r>
              <a:rPr lang="en-US" altLang="ko-KR" dirty="0">
                <a:latin typeface="+mn-ea"/>
              </a:rPr>
              <a:t>new Widget -&gt;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 생성자에 의해 포인터 연결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err="1">
                <a:latin typeface="+mn-ea"/>
              </a:rPr>
              <a:t>computePriority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790161-D147-48BA-B687-25523A855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4240174"/>
            <a:ext cx="7500996" cy="5689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15AB66-278B-4C66-8B87-DEC0BD2B0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282" y="2176781"/>
            <a:ext cx="8372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4960" y="123070"/>
            <a:ext cx="11592560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21: 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new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사용하는 것 보다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</a:rPr>
              <a:t>make_unique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(14)</a:t>
            </a:r>
            <a:r>
              <a:rPr lang="en-US" altLang="ko-KR" sz="2000" b="1" cap="none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, 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FFC000"/>
                </a:solidFill>
                <a:effectLst/>
              </a:rPr>
              <a:t>make_shared</a:t>
            </a:r>
            <a:r>
              <a:rPr lang="en-US" altLang="ko-KR" sz="2000" b="1" cap="none" dirty="0">
                <a:ln>
                  <a:noFill/>
                </a:ln>
                <a:solidFill>
                  <a:srgbClr val="FFC000"/>
                </a:solidFill>
                <a:effectLst/>
              </a:rPr>
              <a:t>(11)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ko-KR" altLang="en-US" sz="2000" b="1" u="sng" cap="none" dirty="0">
                <a:ln>
                  <a:noFill/>
                </a:ln>
                <a:solidFill>
                  <a:srgbClr val="A9E023"/>
                </a:solidFill>
                <a:effectLst/>
              </a:rPr>
              <a:t>선호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하라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.2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734-FBF8-4D76-A4DE-BE7E67555EFD}"/>
              </a:ext>
            </a:extLst>
          </p:cNvPr>
          <p:cNvSpPr txBox="1"/>
          <p:nvPr/>
        </p:nvSpPr>
        <p:spPr>
          <a:xfrm>
            <a:off x="284480" y="84853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make_share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allocate_share</a:t>
            </a:r>
            <a:r>
              <a:rPr lang="ko-KR" altLang="en-US" dirty="0">
                <a:latin typeface="+mn-ea"/>
              </a:rPr>
              <a:t>의 경우 더 작고 빠른 코드가 산출 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7E10F-605A-4A88-8465-76232B5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440188"/>
            <a:ext cx="4238625" cy="381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E73C0B7-B186-49D6-AD0E-72394373496D}"/>
              </a:ext>
            </a:extLst>
          </p:cNvPr>
          <p:cNvGrpSpPr/>
          <p:nvPr/>
        </p:nvGrpSpPr>
        <p:grpSpPr>
          <a:xfrm>
            <a:off x="406400" y="2876215"/>
            <a:ext cx="7025409" cy="1681793"/>
            <a:chOff x="1417551" y="3183311"/>
            <a:chExt cx="7025409" cy="16817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0C2DCF-8052-41F7-9AC1-EB528DEAE5D0}"/>
                </a:ext>
              </a:extLst>
            </p:cNvPr>
            <p:cNvSpPr/>
            <p:nvPr/>
          </p:nvSpPr>
          <p:spPr>
            <a:xfrm>
              <a:off x="1417551" y="3183311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6BDE91-41BC-4EFD-A9E8-9274E4F4AB4F}"/>
                </a:ext>
              </a:extLst>
            </p:cNvPr>
            <p:cNvSpPr/>
            <p:nvPr/>
          </p:nvSpPr>
          <p:spPr>
            <a:xfrm>
              <a:off x="6407025" y="3639438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297DC4-C70C-4C85-999B-890056D7F331}"/>
                </a:ext>
              </a:extLst>
            </p:cNvPr>
            <p:cNvSpPr/>
            <p:nvPr/>
          </p:nvSpPr>
          <p:spPr>
            <a:xfrm>
              <a:off x="6407025" y="4047994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ED17C9-0E3A-45C2-A679-D19293F20001}"/>
                </a:ext>
              </a:extLst>
            </p:cNvPr>
            <p:cNvSpPr/>
            <p:nvPr/>
          </p:nvSpPr>
          <p:spPr>
            <a:xfrm>
              <a:off x="6407025" y="4456549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6328AFD-2681-467F-9A38-59E3F0B13673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453486" y="3387588"/>
              <a:ext cx="2953539" cy="251850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0AE22C-3468-4B92-B091-8E61F9845F82}"/>
              </a:ext>
            </a:extLst>
          </p:cNvPr>
          <p:cNvGrpSpPr/>
          <p:nvPr/>
        </p:nvGrpSpPr>
        <p:grpSpPr>
          <a:xfrm>
            <a:off x="406400" y="2068618"/>
            <a:ext cx="7025409" cy="410517"/>
            <a:chOff x="314960" y="1977508"/>
            <a:chExt cx="7025409" cy="4105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140F34-44B7-4774-BE16-D9451BCFAE74}"/>
                </a:ext>
              </a:extLst>
            </p:cNvPr>
            <p:cNvSpPr/>
            <p:nvPr/>
          </p:nvSpPr>
          <p:spPr>
            <a:xfrm>
              <a:off x="314960" y="1977508"/>
              <a:ext cx="2035935" cy="40855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B3AAF8-B372-40B8-A6AF-2334B2A7E1C9}"/>
                </a:ext>
              </a:extLst>
            </p:cNvPr>
            <p:cNvSpPr/>
            <p:nvPr/>
          </p:nvSpPr>
          <p:spPr>
            <a:xfrm>
              <a:off x="5304434" y="1979470"/>
              <a:ext cx="2035935" cy="40855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E53A8F-A1BB-4969-8AAA-43415724FE3E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2350895" y="2181786"/>
              <a:ext cx="2953539" cy="1961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B4BAC0D-18F2-433D-8A99-A4D153E61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4903463"/>
            <a:ext cx="4989474" cy="359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74FCC1-EB5D-4C09-B8D9-76F2789DFC2E}"/>
              </a:ext>
            </a:extLst>
          </p:cNvPr>
          <p:cNvSpPr txBox="1"/>
          <p:nvPr/>
        </p:nvSpPr>
        <p:spPr>
          <a:xfrm>
            <a:off x="406400" y="5300196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메모리를 한번만 할당</a:t>
            </a:r>
            <a:r>
              <a:rPr lang="en-US" altLang="ko-KR" dirty="0">
                <a:latin typeface="+mn-ea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5789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4960" y="123070"/>
            <a:ext cx="11592560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Make 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함수의 사용이 부적합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불가능한 경우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(1) :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make_shared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make_unique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734-FBF8-4D76-A4DE-BE7E67555EFD}"/>
              </a:ext>
            </a:extLst>
          </p:cNvPr>
          <p:cNvSpPr txBox="1"/>
          <p:nvPr/>
        </p:nvSpPr>
        <p:spPr>
          <a:xfrm>
            <a:off x="284480" y="848537"/>
            <a:ext cx="969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커스텀 삭제자를 지정 해야 하는 경우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중괄호 초기치를 전달 해야 하는 경우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B8418E-7BEA-4984-91FD-1F9BA6E6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1672647"/>
            <a:ext cx="7886700" cy="10953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487CB6-FEC1-4DCA-BF3F-034AA6A3D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2881574"/>
            <a:ext cx="6353175" cy="3314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D25C6F-287E-44BD-98AA-80A8280EC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247" y="4269684"/>
            <a:ext cx="8315325" cy="2343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96762E-B2DE-4AC5-AEE1-91B724468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597" y="2889462"/>
            <a:ext cx="3778858" cy="9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AF92A-3FB1-4828-8D7A-123371AD38DD}"/>
              </a:ext>
            </a:extLst>
          </p:cNvPr>
          <p:cNvSpPr/>
          <p:nvPr/>
        </p:nvSpPr>
        <p:spPr>
          <a:xfrm>
            <a:off x="5130800" y="3738880"/>
            <a:ext cx="2121705" cy="42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4960" y="123070"/>
            <a:ext cx="11592560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Make 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함수의 사용이 부적합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불가능한 경우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(2) :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  <a:latin typeface="+mn-ea"/>
                <a:ea typeface="+mn-ea"/>
                <a:cs typeface="Arial"/>
                <a:sym typeface="Arial"/>
              </a:rPr>
              <a:t>make_shared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734-FBF8-4D76-A4DE-BE7E67555EFD}"/>
              </a:ext>
            </a:extLst>
          </p:cNvPr>
          <p:cNvSpPr txBox="1"/>
          <p:nvPr/>
        </p:nvSpPr>
        <p:spPr>
          <a:xfrm>
            <a:off x="284480" y="848537"/>
            <a:ext cx="1162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커스텀 메모리 관리 기능을 가진 클래스를 다루는 경우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메모리가 넉넉하지 않은 시스템에서 큰 객체를 자주 다루어야 하고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weak_ptr</a:t>
            </a:r>
            <a:r>
              <a:rPr lang="ko-KR" altLang="en-US" dirty="0">
                <a:latin typeface="+mn-ea"/>
              </a:rPr>
              <a:t>들이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ko-KR" altLang="en-US" dirty="0">
                <a:latin typeface="+mn-ea"/>
              </a:rPr>
              <a:t>들 보다 더 오래 살아남는 경우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1BA1C-CCD9-4694-BF07-BDBD063C63D3}"/>
              </a:ext>
            </a:extLst>
          </p:cNvPr>
          <p:cNvSpPr txBox="1"/>
          <p:nvPr/>
        </p:nvSpPr>
        <p:spPr>
          <a:xfrm>
            <a:off x="284480" y="2009654"/>
            <a:ext cx="1162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본인의 </a:t>
            </a:r>
            <a:r>
              <a:rPr lang="en-US" altLang="ko-KR" dirty="0">
                <a:latin typeface="+mn-ea"/>
              </a:rPr>
              <a:t>operator new, operator delete</a:t>
            </a:r>
            <a:r>
              <a:rPr lang="ko-KR" altLang="en-US" dirty="0">
                <a:latin typeface="+mn-ea"/>
              </a:rPr>
              <a:t>가 있는 경우에는 해당 객체의 메모리를 할당 해제 하는데 특화 된 경우가 많습니다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이런 경우라면 오히려 </a:t>
            </a:r>
            <a:r>
              <a:rPr lang="en-US" altLang="ko-KR" dirty="0" err="1">
                <a:latin typeface="+mn-ea"/>
              </a:rPr>
              <a:t>make_shared</a:t>
            </a:r>
            <a:r>
              <a:rPr lang="ko-KR" altLang="en-US" dirty="0">
                <a:latin typeface="+mn-ea"/>
              </a:rPr>
              <a:t>와 맞지 않다고 합니다</a:t>
            </a:r>
            <a:r>
              <a:rPr lang="en-US" altLang="ko-KR" dirty="0">
                <a:latin typeface="+mn-ea"/>
              </a:rPr>
              <a:t>.??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B002FA-418C-4100-A2D7-3FD51CCFC292}"/>
              </a:ext>
            </a:extLst>
          </p:cNvPr>
          <p:cNvGrpSpPr/>
          <p:nvPr/>
        </p:nvGrpSpPr>
        <p:grpSpPr>
          <a:xfrm>
            <a:off x="467360" y="2854961"/>
            <a:ext cx="6690129" cy="1764008"/>
            <a:chOff x="1417551" y="3183311"/>
            <a:chExt cx="7025409" cy="16817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425716-53B0-443B-9464-028B7F248438}"/>
                </a:ext>
              </a:extLst>
            </p:cNvPr>
            <p:cNvSpPr/>
            <p:nvPr/>
          </p:nvSpPr>
          <p:spPr>
            <a:xfrm>
              <a:off x="1417551" y="3183311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A8684-0B18-48E4-914B-7C645EBB6023}"/>
                </a:ext>
              </a:extLst>
            </p:cNvPr>
            <p:cNvSpPr/>
            <p:nvPr/>
          </p:nvSpPr>
          <p:spPr>
            <a:xfrm>
              <a:off x="6407025" y="3639438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C6F583-8D12-4282-A949-B2A2018A9359}"/>
                </a:ext>
              </a:extLst>
            </p:cNvPr>
            <p:cNvSpPr/>
            <p:nvPr/>
          </p:nvSpPr>
          <p:spPr>
            <a:xfrm>
              <a:off x="6407025" y="4047994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1F8EB4-C10F-4A92-B83F-16B1071239C6}"/>
                </a:ext>
              </a:extLst>
            </p:cNvPr>
            <p:cNvSpPr/>
            <p:nvPr/>
          </p:nvSpPr>
          <p:spPr>
            <a:xfrm>
              <a:off x="6407025" y="4456549"/>
              <a:ext cx="2035935" cy="4085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E89BB0-0C42-4C19-AC2D-437A0A7305DF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453486" y="3387588"/>
              <a:ext cx="2953539" cy="251850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413F861-F1AB-477F-96EB-C42C6A22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45" y="5567436"/>
            <a:ext cx="3267075" cy="1123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AD1511-DA9E-4357-846E-CEFFD8D37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17" y="5596011"/>
            <a:ext cx="2990850" cy="106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DAC82C-BEA8-4C5A-BF8F-A1FE909EE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3" y="3616404"/>
            <a:ext cx="4704296" cy="31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0"/>
            <a:ext cx="10475567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22: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사용할 때에는 특수 멤버 함수들을 구현 파일에서 정의하라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79D0-32BB-4E6E-8F7B-D0663F2C1181}"/>
              </a:ext>
            </a:extLst>
          </p:cNvPr>
          <p:cNvSpPr txBox="1"/>
          <p:nvPr/>
        </p:nvSpPr>
        <p:spPr>
          <a:xfrm>
            <a:off x="913792" y="871466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Pimpl</a:t>
            </a:r>
            <a:r>
              <a:rPr lang="ko-KR" altLang="en-US" sz="2400" dirty="0"/>
              <a:t> </a:t>
            </a:r>
            <a:r>
              <a:rPr lang="en-US" altLang="ko-KR" sz="2400" dirty="0"/>
              <a:t>: pointer to implementation idiom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BF33F-1A93-4CFB-8897-FBFF04AE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" y="1817538"/>
            <a:ext cx="2676525" cy="1990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F6DCCD-81D1-4D97-9E29-C49E34F0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" y="4116040"/>
            <a:ext cx="4133850" cy="252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9D1DF-5503-429D-B98E-AE315B0F8B7A}"/>
              </a:ext>
            </a:extLst>
          </p:cNvPr>
          <p:cNvSpPr txBox="1"/>
          <p:nvPr/>
        </p:nvSpPr>
        <p:spPr>
          <a:xfrm>
            <a:off x="392747" y="1509761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gadget.h</a:t>
            </a:r>
            <a:r>
              <a:rPr lang="en-US" altLang="ko-KR" sz="1400" dirty="0">
                <a:latin typeface="+mn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A15CDE-7683-4DFE-B7BC-FA440C2E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972" y="2164080"/>
            <a:ext cx="3848100" cy="2095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D3F073-492B-481E-8634-D253D8EF6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972" y="4693920"/>
            <a:ext cx="543877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03D95-A7D7-4E2E-B3FD-855414363D8F}"/>
              </a:ext>
            </a:extLst>
          </p:cNvPr>
          <p:cNvSpPr txBox="1"/>
          <p:nvPr/>
        </p:nvSpPr>
        <p:spPr>
          <a:xfrm>
            <a:off x="6637972" y="1509761"/>
            <a:ext cx="216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C++11/14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338DD-968E-4FE3-B9BF-8CDFF0A51E3B}"/>
              </a:ext>
            </a:extLst>
          </p:cNvPr>
          <p:cNvSpPr txBox="1"/>
          <p:nvPr/>
        </p:nvSpPr>
        <p:spPr>
          <a:xfrm>
            <a:off x="3305492" y="1509760"/>
            <a:ext cx="216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C++98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B8B5C-0055-49FA-B51E-FBABB4B843C9}"/>
              </a:ext>
            </a:extLst>
          </p:cNvPr>
          <p:cNvSpPr txBox="1"/>
          <p:nvPr/>
        </p:nvSpPr>
        <p:spPr>
          <a:xfrm>
            <a:off x="392747" y="3808263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 err="1">
                <a:latin typeface="+mn-ea"/>
              </a:rPr>
              <a:t>cpp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20F64-B7DB-41CD-8111-A2675F51A9E2}"/>
              </a:ext>
            </a:extLst>
          </p:cNvPr>
          <p:cNvSpPr txBox="1"/>
          <p:nvPr/>
        </p:nvSpPr>
        <p:spPr>
          <a:xfrm>
            <a:off x="6588152" y="4431665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 err="1">
                <a:latin typeface="+mn-ea"/>
              </a:rPr>
              <a:t>cpp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5B5A0-8CC7-4F75-BAD2-6A966F7A6B0C}"/>
              </a:ext>
            </a:extLst>
          </p:cNvPr>
          <p:cNvSpPr txBox="1"/>
          <p:nvPr/>
        </p:nvSpPr>
        <p:spPr>
          <a:xfrm>
            <a:off x="4241192" y="5424249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할당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19AF4-B1EE-47A8-8349-5FC1E46E5F3B}"/>
              </a:ext>
            </a:extLst>
          </p:cNvPr>
          <p:cNvSpPr txBox="1"/>
          <p:nvPr/>
        </p:nvSpPr>
        <p:spPr>
          <a:xfrm>
            <a:off x="2574766" y="6106765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n-ea"/>
              </a:rPr>
              <a:t>해제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99C43-4533-4A4A-908C-2B7CBE00A028}"/>
              </a:ext>
            </a:extLst>
          </p:cNvPr>
          <p:cNvSpPr txBox="1"/>
          <p:nvPr/>
        </p:nvSpPr>
        <p:spPr>
          <a:xfrm>
            <a:off x="6560502" y="1856303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.h</a:t>
            </a:r>
          </a:p>
        </p:txBody>
      </p:sp>
    </p:spTree>
    <p:extLst>
      <p:ext uri="{BB962C8B-B14F-4D97-AF65-F5344CB8AC3E}">
        <p14:creationId xmlns:p14="http://schemas.microsoft.com/office/powerpoint/2010/main" val="35534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unique_ptr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때의 주의점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A15CDE-7683-4DFE-B7BC-FA440C2E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" y="1174481"/>
            <a:ext cx="3848100" cy="2095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D3F073-492B-481E-8634-D253D8EF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3" y="4141290"/>
            <a:ext cx="4905060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520F64-B7DB-41CD-8111-A2675F51A9E2}"/>
              </a:ext>
            </a:extLst>
          </p:cNvPr>
          <p:cNvSpPr txBox="1"/>
          <p:nvPr/>
        </p:nvSpPr>
        <p:spPr>
          <a:xfrm>
            <a:off x="155892" y="3721943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99C43-4533-4A4A-908C-2B7CBE00A028}"/>
              </a:ext>
            </a:extLst>
          </p:cNvPr>
          <p:cNvSpPr txBox="1"/>
          <p:nvPr/>
        </p:nvSpPr>
        <p:spPr>
          <a:xfrm>
            <a:off x="206692" y="866704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31C63F-5C99-4CEF-9008-8D0150BC4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732" y="3190473"/>
            <a:ext cx="6328407" cy="904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5A3F4-8381-4E34-A348-7F88D2FC8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732" y="1042779"/>
            <a:ext cx="2219325" cy="18097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1987C-A7B9-496A-A323-4726EBD15DBB}"/>
              </a:ext>
            </a:extLst>
          </p:cNvPr>
          <p:cNvSpPr txBox="1"/>
          <p:nvPr/>
        </p:nvSpPr>
        <p:spPr>
          <a:xfrm>
            <a:off x="5225732" y="735002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main.cpp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3FA33-8F75-4BA3-93F9-637B267DDF8E}"/>
              </a:ext>
            </a:extLst>
          </p:cNvPr>
          <p:cNvSpPr txBox="1"/>
          <p:nvPr/>
        </p:nvSpPr>
        <p:spPr>
          <a:xfrm>
            <a:off x="5225732" y="4280788"/>
            <a:ext cx="7131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원인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컴파일러가 작성해주는 코드에서 야기한 문제입니다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특수 멤버 함수인 </a:t>
            </a:r>
            <a:r>
              <a:rPr lang="en-US" altLang="ko-KR" sz="1400" dirty="0">
                <a:latin typeface="+mn-ea"/>
              </a:rPr>
              <a:t>std::</a:t>
            </a:r>
            <a:r>
              <a:rPr lang="en-US" altLang="ko-KR" sz="1400" dirty="0" err="1">
                <a:latin typeface="+mn-ea"/>
              </a:rPr>
              <a:t>unique_ptr</a:t>
            </a:r>
            <a:r>
              <a:rPr lang="ko-KR" altLang="en-US" sz="1400" dirty="0">
                <a:latin typeface="+mn-ea"/>
              </a:rPr>
              <a:t>을 이용하는 </a:t>
            </a:r>
            <a:r>
              <a:rPr lang="en-US" altLang="ko-KR" sz="1400" dirty="0">
                <a:latin typeface="+mn-ea"/>
              </a:rPr>
              <a:t>widget </a:t>
            </a:r>
            <a:r>
              <a:rPr lang="ko-KR" altLang="en-US" sz="1400" dirty="0">
                <a:latin typeface="+mn-ea"/>
              </a:rPr>
              <a:t>클래스는 따로 소멸자가 선언 되어있지 않기 때문에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컴파일러가 대신 소멸자를 작성해 줍니다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 </a:t>
            </a:r>
            <a:r>
              <a:rPr lang="ko-KR" altLang="en-US" sz="1400" dirty="0" err="1">
                <a:latin typeface="+mn-ea"/>
              </a:rPr>
              <a:t>소멸자</a:t>
            </a:r>
            <a:r>
              <a:rPr lang="ko-KR" altLang="en-US" sz="1400" dirty="0">
                <a:latin typeface="+mn-ea"/>
              </a:rPr>
              <a:t> 내부에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을 소멸자를 호출하는 코드를 삽입합니다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그렇기 때문에 저런 메시지가 나오는 것 입니다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C30C7-2CE1-410D-B03A-0445226C09A4}"/>
              </a:ext>
            </a:extLst>
          </p:cNvPr>
          <p:cNvSpPr txBox="1"/>
          <p:nvPr/>
        </p:nvSpPr>
        <p:spPr>
          <a:xfrm>
            <a:off x="6997818" y="6374719"/>
            <a:ext cx="519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!</a:t>
            </a:r>
            <a:r>
              <a:rPr lang="ko-KR" altLang="en-US" sz="1200" b="1" dirty="0" err="1">
                <a:solidFill>
                  <a:schemeClr val="accent1"/>
                </a:solidFill>
                <a:latin typeface="+mn-ea"/>
              </a:rPr>
              <a:t>특수멤버함수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: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컴파일러가 스스로 기본적으로 생성해주는 멤버 함수들 </a:t>
            </a:r>
            <a:br>
              <a:rPr lang="en-US" altLang="ko-KR" sz="1200" dirty="0">
                <a:solidFill>
                  <a:schemeClr val="accent1"/>
                </a:solidFill>
                <a:latin typeface="+mn-ea"/>
              </a:rPr>
            </a:b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기본 생성자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accent1"/>
                </a:solidFill>
                <a:latin typeface="+mn-ea"/>
              </a:rPr>
              <a:t>소멸자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복사연산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 이동연산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EB0D4D-E01A-4A2B-B29D-3E163DC84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65" y="4237117"/>
            <a:ext cx="5731494" cy="20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unique_ptr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때의 주의점의 해결책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.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20F64-B7DB-41CD-8111-A2675F51A9E2}"/>
              </a:ext>
            </a:extLst>
          </p:cNvPr>
          <p:cNvSpPr txBox="1"/>
          <p:nvPr/>
        </p:nvSpPr>
        <p:spPr>
          <a:xfrm>
            <a:off x="155892" y="3721943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99C43-4533-4A4A-908C-2B7CBE00A028}"/>
              </a:ext>
            </a:extLst>
          </p:cNvPr>
          <p:cNvSpPr txBox="1"/>
          <p:nvPr/>
        </p:nvSpPr>
        <p:spPr>
          <a:xfrm>
            <a:off x="206692" y="866704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25A3F4-8381-4E34-A348-7F88D2FC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32" y="1042779"/>
            <a:ext cx="2219325" cy="18097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1987C-A7B9-496A-A323-4726EBD15DBB}"/>
              </a:ext>
            </a:extLst>
          </p:cNvPr>
          <p:cNvSpPr txBox="1"/>
          <p:nvPr/>
        </p:nvSpPr>
        <p:spPr>
          <a:xfrm>
            <a:off x="5225732" y="735002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main.cpp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3FA33-8F75-4BA3-93F9-637B267DDF8E}"/>
              </a:ext>
            </a:extLst>
          </p:cNvPr>
          <p:cNvSpPr txBox="1"/>
          <p:nvPr/>
        </p:nvSpPr>
        <p:spPr>
          <a:xfrm>
            <a:off x="3661728" y="4094072"/>
            <a:ext cx="7131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해결방안 </a:t>
            </a:r>
            <a:r>
              <a:rPr lang="en-US" altLang="ko-KR" sz="1400" dirty="0">
                <a:latin typeface="+mn-ea"/>
              </a:rPr>
              <a:t>: std::</a:t>
            </a:r>
            <a:r>
              <a:rPr lang="en-US" altLang="ko-KR" sz="1400" dirty="0" err="1">
                <a:latin typeface="+mn-ea"/>
              </a:rPr>
              <a:t>unique_ptr</a:t>
            </a:r>
            <a:r>
              <a:rPr lang="en-US" altLang="ko-KR" sz="1400" dirty="0">
                <a:latin typeface="+mn-ea"/>
              </a:rPr>
              <a:t>&lt;Widget::</a:t>
            </a:r>
            <a:r>
              <a:rPr lang="en-US" altLang="ko-KR" sz="1400" dirty="0" err="1">
                <a:latin typeface="+mn-ea"/>
              </a:rPr>
              <a:t>Impl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latin typeface="+mn-ea"/>
              </a:rPr>
              <a:t>을 파괴하는 코드가 만들어지는 지점에서 </a:t>
            </a:r>
            <a:r>
              <a:rPr lang="en-US" altLang="ko-KR" sz="1400" dirty="0">
                <a:latin typeface="+mn-ea"/>
              </a:rPr>
              <a:t>Widget::</a:t>
            </a:r>
            <a:r>
              <a:rPr lang="en-US" altLang="ko-KR" sz="1400" dirty="0" err="1">
                <a:latin typeface="+mn-ea"/>
              </a:rPr>
              <a:t>Impl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 완전한 형식이 </a:t>
            </a:r>
            <a:r>
              <a:rPr lang="ko-KR" altLang="en-US" sz="1400" dirty="0" err="1">
                <a:latin typeface="+mn-ea"/>
              </a:rPr>
              <a:t>되게한다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(= </a:t>
            </a:r>
            <a:r>
              <a:rPr lang="ko-KR" altLang="en-US" sz="1400" dirty="0">
                <a:latin typeface="+mn-ea"/>
              </a:rPr>
              <a:t>컴파일러가 기본적으로 </a:t>
            </a:r>
            <a:r>
              <a:rPr lang="ko-KR" altLang="en-US" sz="1400" dirty="0" err="1">
                <a:latin typeface="+mn-ea"/>
              </a:rPr>
              <a:t>소멸자</a:t>
            </a:r>
            <a:r>
              <a:rPr lang="ko-KR" altLang="en-US" sz="1400" dirty="0">
                <a:latin typeface="+mn-ea"/>
              </a:rPr>
              <a:t> 등을 생성하지 못하게 </a:t>
            </a:r>
            <a:r>
              <a:rPr lang="ko-KR" altLang="en-US" sz="1400" dirty="0" err="1">
                <a:latin typeface="+mn-ea"/>
              </a:rPr>
              <a:t>하면된다</a:t>
            </a:r>
            <a:r>
              <a:rPr lang="en-US" altLang="ko-KR" sz="1400" dirty="0">
                <a:latin typeface="+mn-ea"/>
              </a:rPr>
              <a:t>.)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만약에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소멸자의 정의가 </a:t>
            </a:r>
            <a:r>
              <a:rPr lang="en-US" altLang="ko-KR" sz="1400" dirty="0">
                <a:latin typeface="+mn-ea"/>
              </a:rPr>
              <a:t>Widget</a:t>
            </a:r>
            <a:r>
              <a:rPr lang="ko-KR" altLang="en-US" sz="1400" dirty="0">
                <a:latin typeface="+mn-ea"/>
              </a:rPr>
              <a:t>의 구현 파일 안에서 생성되게 만드는 것이 소멸자를 선언한 유일한 이유임을 강조하고 싶다면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소멸자의 정의 부분에 </a:t>
            </a:r>
            <a:r>
              <a:rPr lang="en-US" altLang="ko-KR" sz="1400" dirty="0">
                <a:latin typeface="+mn-ea"/>
              </a:rPr>
              <a:t>“ = default”</a:t>
            </a:r>
            <a:r>
              <a:rPr lang="ko-KR" altLang="en-US" sz="1400" dirty="0">
                <a:latin typeface="+mn-ea"/>
              </a:rPr>
              <a:t>로 정의한다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(= </a:t>
            </a:r>
            <a:r>
              <a:rPr lang="ko-KR" altLang="en-US" sz="1400" dirty="0">
                <a:latin typeface="+mn-ea"/>
              </a:rPr>
              <a:t>컴파일러가 작성할 소멸자를 사용하지 않기 위해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60E526-FE96-4195-9A6A-DE18ECD9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" y="1169401"/>
            <a:ext cx="3219450" cy="2095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59D1F6-3F1E-424F-B6BB-5D971F4B6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92" y="4094072"/>
            <a:ext cx="2952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unique_ptr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때의 주의점의 해결책으로 야기된 것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3FA33-8F75-4BA3-93F9-637B267DDF8E}"/>
              </a:ext>
            </a:extLst>
          </p:cNvPr>
          <p:cNvSpPr txBox="1"/>
          <p:nvPr/>
        </p:nvSpPr>
        <p:spPr>
          <a:xfrm>
            <a:off x="913792" y="696259"/>
            <a:ext cx="7131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앞서 해결방안으로 인하여</a:t>
            </a:r>
            <a:r>
              <a:rPr lang="en-US" altLang="ko-KR" sz="1400" dirty="0">
                <a:latin typeface="+mn-ea"/>
              </a:rPr>
              <a:t>(=</a:t>
            </a:r>
            <a:r>
              <a:rPr lang="ko-KR" altLang="en-US" sz="1400" dirty="0">
                <a:latin typeface="+mn-ea"/>
              </a:rPr>
              <a:t>소멸자를 선언했기때문에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컴파일러는 이동연산들을 자동으로 작성하지 않습니다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그러므로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직접 작성해야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3765D-0373-4520-8B2E-2E13F5B0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1873885"/>
            <a:ext cx="4171950" cy="2724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02EAD-1577-4571-A37C-865F4F44495C}"/>
              </a:ext>
            </a:extLst>
          </p:cNvPr>
          <p:cNvSpPr txBox="1"/>
          <p:nvPr/>
        </p:nvSpPr>
        <p:spPr>
          <a:xfrm>
            <a:off x="606425" y="1566108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372EF-9E17-4ECD-BC81-9B9B136B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15" y="1873885"/>
            <a:ext cx="5200650" cy="628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8A036-C2D4-4042-BAAA-D6901E8BC5D8}"/>
              </a:ext>
            </a:extLst>
          </p:cNvPr>
          <p:cNvSpPr txBox="1"/>
          <p:nvPr/>
        </p:nvSpPr>
        <p:spPr>
          <a:xfrm>
            <a:off x="5974715" y="1566108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DAA5-1587-469E-8550-9C72F396A9B9}"/>
              </a:ext>
            </a:extLst>
          </p:cNvPr>
          <p:cNvSpPr txBox="1"/>
          <p:nvPr/>
        </p:nvSpPr>
        <p:spPr>
          <a:xfrm>
            <a:off x="5038752" y="3840519"/>
            <a:ext cx="7131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이동연산의 정의도 구현파일</a:t>
            </a:r>
            <a:r>
              <a:rPr lang="en-US" altLang="ko-KR" sz="1400" dirty="0">
                <a:latin typeface="+mn-ea"/>
              </a:rPr>
              <a:t>(widget.cpp)</a:t>
            </a:r>
            <a:r>
              <a:rPr lang="ko-KR" altLang="en-US" sz="1400" dirty="0">
                <a:latin typeface="+mn-ea"/>
              </a:rPr>
              <a:t>에서 수행합니다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이동생성자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이동생성자 안에서 예외가 </a:t>
            </a:r>
            <a:r>
              <a:rPr lang="ko-KR" altLang="en-US" sz="1400" dirty="0" err="1">
                <a:latin typeface="+mn-ea"/>
              </a:rPr>
              <a:t>발생했을때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을 파괴하기 위한 코드를 </a:t>
            </a:r>
            <a:r>
              <a:rPr lang="ko-KR" altLang="en-US" sz="1400" dirty="0" err="1">
                <a:latin typeface="+mn-ea"/>
              </a:rPr>
              <a:t>작성해야하는데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을 파괴하려면 </a:t>
            </a:r>
            <a:r>
              <a:rPr lang="en-US" altLang="ko-KR" sz="1400" dirty="0" err="1">
                <a:latin typeface="+mn-ea"/>
              </a:rPr>
              <a:t>Impl</a:t>
            </a:r>
            <a:r>
              <a:rPr lang="ko-KR" altLang="en-US" sz="1400" dirty="0">
                <a:latin typeface="+mn-ea"/>
              </a:rPr>
              <a:t>이 완전한 형식이어야 하기 때문에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에서 정의하는 것은 옳지않다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이동연산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이동연산자는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을 </a:t>
            </a:r>
            <a:r>
              <a:rPr lang="ko-KR" altLang="en-US" sz="1400" dirty="0" err="1">
                <a:latin typeface="+mn-ea"/>
              </a:rPr>
              <a:t>재배정</a:t>
            </a:r>
            <a:r>
              <a:rPr lang="ko-KR" altLang="en-US" sz="1400" dirty="0">
                <a:latin typeface="+mn-ea"/>
              </a:rPr>
              <a:t> 하기 전에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이 가리키는 객체를 </a:t>
            </a:r>
            <a:r>
              <a:rPr lang="ko-KR" altLang="en-US" sz="1400" dirty="0" err="1">
                <a:latin typeface="+mn-ea"/>
              </a:rPr>
              <a:t>파괴해야하는데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안에서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은 불완전한 형식을 가리키기 때문에 객체 파괴가 불가능하므로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에서 정의하는 것은 옳지 않다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1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unique_ptr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때의 주의점의 해결책으로 야기된 것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3FA33-8F75-4BA3-93F9-637B267DDF8E}"/>
              </a:ext>
            </a:extLst>
          </p:cNvPr>
          <p:cNvSpPr txBox="1"/>
          <p:nvPr/>
        </p:nvSpPr>
        <p:spPr>
          <a:xfrm>
            <a:off x="913792" y="696259"/>
            <a:ext cx="7131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앞서 해결방안으로 인하여</a:t>
            </a:r>
            <a:r>
              <a:rPr lang="en-US" altLang="ko-KR" sz="1400" dirty="0">
                <a:latin typeface="+mn-ea"/>
              </a:rPr>
              <a:t>(=</a:t>
            </a:r>
            <a:r>
              <a:rPr lang="ko-KR" altLang="en-US" sz="1400" dirty="0">
                <a:latin typeface="+mn-ea"/>
              </a:rPr>
              <a:t>소멸자를 선언했기때문에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컴파일러는 이동연산들을 자동으로 작성하지 않습니다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그러므로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직접 작성해야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3765D-0373-4520-8B2E-2E13F5B0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1873885"/>
            <a:ext cx="4171950" cy="2724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02EAD-1577-4571-A37C-865F4F44495C}"/>
              </a:ext>
            </a:extLst>
          </p:cNvPr>
          <p:cNvSpPr txBox="1"/>
          <p:nvPr/>
        </p:nvSpPr>
        <p:spPr>
          <a:xfrm>
            <a:off x="606425" y="1566108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372EF-9E17-4ECD-BC81-9B9B136B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15" y="1873885"/>
            <a:ext cx="5200650" cy="628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8A036-C2D4-4042-BAAA-D6901E8BC5D8}"/>
              </a:ext>
            </a:extLst>
          </p:cNvPr>
          <p:cNvSpPr txBox="1"/>
          <p:nvPr/>
        </p:nvSpPr>
        <p:spPr>
          <a:xfrm>
            <a:off x="5974715" y="1566108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DAA5-1587-469E-8550-9C72F396A9B9}"/>
              </a:ext>
            </a:extLst>
          </p:cNvPr>
          <p:cNvSpPr txBox="1"/>
          <p:nvPr/>
        </p:nvSpPr>
        <p:spPr>
          <a:xfrm>
            <a:off x="5038752" y="3840519"/>
            <a:ext cx="7131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이동연산의 정의도 구현파일</a:t>
            </a:r>
            <a:r>
              <a:rPr lang="en-US" altLang="ko-KR" sz="1400" dirty="0">
                <a:latin typeface="+mn-ea"/>
              </a:rPr>
              <a:t>(widget.cpp)</a:t>
            </a:r>
            <a:r>
              <a:rPr lang="ko-KR" altLang="en-US" sz="1400" dirty="0">
                <a:latin typeface="+mn-ea"/>
              </a:rPr>
              <a:t>에서 수행합니다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이동생성자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이동생성자 안에서 예외가 </a:t>
            </a:r>
            <a:r>
              <a:rPr lang="ko-KR" altLang="en-US" sz="1400" dirty="0" err="1">
                <a:latin typeface="+mn-ea"/>
              </a:rPr>
              <a:t>발생했을때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을 파괴하기 위한 코드를 </a:t>
            </a:r>
            <a:r>
              <a:rPr lang="ko-KR" altLang="en-US" sz="1400" dirty="0" err="1">
                <a:latin typeface="+mn-ea"/>
              </a:rPr>
              <a:t>작성해야하는데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을 파괴하려면 </a:t>
            </a:r>
            <a:r>
              <a:rPr lang="en-US" altLang="ko-KR" sz="1400" dirty="0" err="1">
                <a:latin typeface="+mn-ea"/>
              </a:rPr>
              <a:t>Impl</a:t>
            </a:r>
            <a:r>
              <a:rPr lang="ko-KR" altLang="en-US" sz="1400" dirty="0">
                <a:latin typeface="+mn-ea"/>
              </a:rPr>
              <a:t>이 완전한 형식이어야 하기 때문에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에서 정의하는 것은 옳지않다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이동연산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이동연산자는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을 </a:t>
            </a:r>
            <a:r>
              <a:rPr lang="ko-KR" altLang="en-US" sz="1400" dirty="0" err="1">
                <a:latin typeface="+mn-ea"/>
              </a:rPr>
              <a:t>재배정</a:t>
            </a:r>
            <a:r>
              <a:rPr lang="ko-KR" altLang="en-US" sz="1400" dirty="0">
                <a:latin typeface="+mn-ea"/>
              </a:rPr>
              <a:t> 하기 전에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이 가리키는 객체를 </a:t>
            </a:r>
            <a:r>
              <a:rPr lang="ko-KR" altLang="en-US" sz="1400" dirty="0" err="1">
                <a:latin typeface="+mn-ea"/>
              </a:rPr>
              <a:t>파괴해야하는데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안에서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은 불완전한 형식을 가리키기 때문에 객체 파괴가 불가능하므로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widget.h</a:t>
            </a:r>
            <a:r>
              <a:rPr lang="ko-KR" altLang="en-US" sz="1400" dirty="0">
                <a:latin typeface="+mn-ea"/>
              </a:rPr>
              <a:t>에서 정의하는 것은 옳지 않다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unique_ptr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때의 주의점</a:t>
            </a:r>
            <a:r>
              <a:rPr lang="en-US" altLang="ko-KR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2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02EAD-1577-4571-A37C-865F4F44495C}"/>
              </a:ext>
            </a:extLst>
          </p:cNvPr>
          <p:cNvSpPr txBox="1"/>
          <p:nvPr/>
        </p:nvSpPr>
        <p:spPr>
          <a:xfrm>
            <a:off x="1121411" y="2683150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8A036-C2D4-4042-BAAA-D6901E8BC5D8}"/>
              </a:ext>
            </a:extLst>
          </p:cNvPr>
          <p:cNvSpPr txBox="1"/>
          <p:nvPr/>
        </p:nvSpPr>
        <p:spPr>
          <a:xfrm>
            <a:off x="6739240" y="1737694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DAA5-1587-469E-8550-9C72F396A9B9}"/>
              </a:ext>
            </a:extLst>
          </p:cNvPr>
          <p:cNvSpPr txBox="1"/>
          <p:nvPr/>
        </p:nvSpPr>
        <p:spPr>
          <a:xfrm>
            <a:off x="1121411" y="837565"/>
            <a:ext cx="6742429" cy="141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복사 연산은 직접 지정해주어야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sz="1400" dirty="0" err="1">
                <a:latin typeface="+mn-ea"/>
              </a:rPr>
              <a:t>unique_ptr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같은 이동 전용 형식이 존재하는 클래스에 대해서는 컴파일러가 복사연산을 생성해 주지 않는다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+mn-ea"/>
              </a:rPr>
              <a:t>만약에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작성이 된다 하더라도 얕은 복사를 수행한다</a:t>
            </a:r>
            <a:r>
              <a:rPr lang="en-US" altLang="ko-KR" sz="1400" dirty="0">
                <a:latin typeface="+mn-ea"/>
              </a:rPr>
              <a:t>.		</a:t>
            </a:r>
          </a:p>
          <a:p>
            <a:pPr marL="342900" indent="-342900">
              <a:buAutoNum type="arabicParenR"/>
            </a:pP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그렇기 때문에 </a:t>
            </a:r>
            <a:r>
              <a:rPr lang="ko-KR" altLang="en-US" sz="1400" dirty="0" err="1">
                <a:latin typeface="+mn-ea"/>
              </a:rPr>
              <a:t>깊은복사를</a:t>
            </a:r>
            <a:r>
              <a:rPr lang="ko-KR" altLang="en-US" sz="1400" dirty="0">
                <a:latin typeface="+mn-ea"/>
              </a:rPr>
              <a:t> 직접 선언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정의 해주어야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E4A03-CD69-40B6-ACDA-2368DF20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80" y="2116196"/>
            <a:ext cx="4401917" cy="4554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7F0E08-5DEC-40A0-AEAD-A448ED53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1" y="3026628"/>
            <a:ext cx="4667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"/>
              <a:buNone/>
            </a:pP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- Raw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pointer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가 단점이 많다고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? 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그래서 뭘 쓰라고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?</a:t>
            </a:r>
            <a:endParaRPr sz="27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737163" y="1016687"/>
            <a:ext cx="96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smart pointer</a:t>
            </a:r>
            <a:r>
              <a:rPr lang="ko-KR" altLang="en-US" dirty="0">
                <a:solidFill>
                  <a:srgbClr val="92D050"/>
                </a:solidFill>
                <a:latin typeface="+mn-ea"/>
              </a:rPr>
              <a:t>를 사용해라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: smart pointer</a:t>
            </a:r>
            <a:r>
              <a:rPr lang="ko-KR" altLang="en-US" dirty="0">
                <a:latin typeface="+mn-ea"/>
              </a:rPr>
              <a:t>를 사용하면 생 포인터가 가진 여러 함정을 피할 수 있게 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smart pointer </a:t>
            </a:r>
            <a:r>
              <a:rPr lang="ko-KR" altLang="en-US" dirty="0">
                <a:latin typeface="+mn-ea"/>
              </a:rPr>
              <a:t>를 생 포인터보다 선호해야 마땅하다</a:t>
            </a:r>
            <a:r>
              <a:rPr lang="en-US" altLang="ko-KR" dirty="0">
                <a:latin typeface="+mn-ea"/>
              </a:rPr>
              <a:t>.(?)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smart pointer</a:t>
            </a:r>
            <a:r>
              <a:rPr lang="ko-KR" altLang="en-US" dirty="0">
                <a:latin typeface="+mn-ea"/>
              </a:rPr>
              <a:t>의 종류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strike="sngStrike" dirty="0">
                <a:latin typeface="+mn-ea"/>
              </a:rPr>
              <a:t>std::</a:t>
            </a:r>
            <a:r>
              <a:rPr lang="en-US" altLang="ko-KR" strike="sngStrike" dirty="0" err="1">
                <a:latin typeface="+mn-ea"/>
              </a:rPr>
              <a:t>auto_ptr</a:t>
            </a:r>
            <a:r>
              <a:rPr lang="en-US" altLang="ko-KR" strike="sngStrike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(= </a:t>
            </a:r>
            <a:r>
              <a:rPr lang="ko-KR" altLang="en-US" dirty="0" err="1">
                <a:latin typeface="+mn-ea"/>
              </a:rPr>
              <a:t>비권장</a:t>
            </a:r>
            <a:r>
              <a:rPr lang="ko-KR" altLang="en-US" dirty="0">
                <a:latin typeface="+mn-ea"/>
              </a:rPr>
              <a:t> 클래스이며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더 발전된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이 개발되었다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unique_ptr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weak_ptr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2" y="123071"/>
            <a:ext cx="10475567" cy="4898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D06423"/>
                </a:solidFill>
                <a:effectLst/>
              </a:rPr>
              <a:t>Pimpl</a:t>
            </a:r>
            <a:r>
              <a:rPr lang="en-US" altLang="ko-KR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 </a:t>
            </a:r>
            <a:r>
              <a:rPr lang="ko-KR" altLang="en-US" sz="2000" b="1" cap="none" dirty="0">
                <a:ln>
                  <a:noFill/>
                </a:ln>
                <a:solidFill>
                  <a:srgbClr val="D06423"/>
                </a:solidFill>
                <a:effectLst/>
              </a:rPr>
              <a:t>관용구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를 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A9E023"/>
                </a:solidFill>
                <a:effectLst/>
              </a:rPr>
              <a:t>shared_ptr</a:t>
            </a:r>
            <a:r>
              <a:rPr lang="ko-KR" altLang="en-US" sz="2000" b="1" cap="none" dirty="0">
                <a:ln>
                  <a:noFill/>
                </a:ln>
                <a:solidFill>
                  <a:srgbClr val="A9E023"/>
                </a:solidFill>
                <a:effectLst/>
              </a:rPr>
              <a:t>로 사용할 때</a:t>
            </a:r>
            <a:endParaRPr sz="2400" dirty="0">
              <a:solidFill>
                <a:srgbClr val="A9E023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02EAD-1577-4571-A37C-865F4F44495C}"/>
              </a:ext>
            </a:extLst>
          </p:cNvPr>
          <p:cNvSpPr txBox="1"/>
          <p:nvPr/>
        </p:nvSpPr>
        <p:spPr>
          <a:xfrm>
            <a:off x="1151891" y="1637582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widget.h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8A036-C2D4-4042-BAAA-D6901E8BC5D8}"/>
              </a:ext>
            </a:extLst>
          </p:cNvPr>
          <p:cNvSpPr txBox="1"/>
          <p:nvPr/>
        </p:nvSpPr>
        <p:spPr>
          <a:xfrm>
            <a:off x="5672130" y="1727933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widget.cpp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DAA5-1587-469E-8550-9C72F396A9B9}"/>
              </a:ext>
            </a:extLst>
          </p:cNvPr>
          <p:cNvSpPr txBox="1"/>
          <p:nvPr/>
        </p:nvSpPr>
        <p:spPr>
          <a:xfrm>
            <a:off x="1121411" y="837565"/>
            <a:ext cx="6742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unique_ptr</a:t>
            </a:r>
            <a:r>
              <a:rPr lang="ko-KR" altLang="en-US" sz="1400" dirty="0">
                <a:latin typeface="+mn-ea"/>
              </a:rPr>
              <a:t>과는 달리 따로 소멸자를 선언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정의 해주지 않아도 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그 말은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컴파일러가 생성해주는 </a:t>
            </a:r>
            <a:r>
              <a:rPr lang="ko-KR" altLang="en-US" sz="1400" dirty="0" err="1">
                <a:latin typeface="+mn-ea"/>
              </a:rPr>
              <a:t>소멸자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이동연산 들을 이용하여 </a:t>
            </a:r>
            <a:r>
              <a:rPr lang="en-US" altLang="ko-KR" sz="1400" dirty="0" err="1">
                <a:latin typeface="+mn-ea"/>
              </a:rPr>
              <a:t>pimpl</a:t>
            </a:r>
            <a:r>
              <a:rPr lang="ko-KR" altLang="en-US" sz="1400" dirty="0">
                <a:latin typeface="+mn-ea"/>
              </a:rPr>
              <a:t>관용구를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사용할 수 있다는 뜻이다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0E152-DE0C-466B-932D-9D8EE00F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6" y="4912642"/>
            <a:ext cx="2781300" cy="163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659134-EE37-40C2-B695-BD1B73A0F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91" y="2079625"/>
            <a:ext cx="4267200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02CB18-E245-4E2E-9EBE-EF0CDF1FA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923" y="2045470"/>
            <a:ext cx="4350031" cy="303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4ACD3-9EFF-4F4D-AACF-A904E08FF905}"/>
              </a:ext>
            </a:extLst>
          </p:cNvPr>
          <p:cNvSpPr txBox="1"/>
          <p:nvPr/>
        </p:nvSpPr>
        <p:spPr>
          <a:xfrm>
            <a:off x="1111286" y="4604865"/>
            <a:ext cx="200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main.cpp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23B526-0389-4544-A2A7-D5E4DE90F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625" y="5191583"/>
            <a:ext cx="1876425" cy="209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6FFD3-92D4-4EBC-8DE8-0ACDEC0D04FD}"/>
              </a:ext>
            </a:extLst>
          </p:cNvPr>
          <p:cNvSpPr txBox="1"/>
          <p:nvPr/>
        </p:nvSpPr>
        <p:spPr>
          <a:xfrm>
            <a:off x="4492625" y="5401133"/>
            <a:ext cx="6742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shared_ptr</a:t>
            </a:r>
            <a:r>
              <a:rPr lang="ko-KR" altLang="en-US" sz="1400" dirty="0">
                <a:latin typeface="+mn-ea"/>
              </a:rPr>
              <a:t>은 삭제자의 형식이 스마트 포인터 형식의 일부가 아니다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제어블록에 커스텀 삭제자가 존재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 err="1">
                <a:latin typeface="+mn-ea"/>
              </a:rPr>
              <a:t>unique_ptr</a:t>
            </a:r>
            <a:r>
              <a:rPr lang="ko-KR" altLang="en-US" sz="1400" dirty="0">
                <a:latin typeface="+mn-ea"/>
              </a:rPr>
              <a:t>은 삭제자의 형식은 스마트 포인터 형식의 일부이다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그렇기 때문에 </a:t>
            </a:r>
            <a:r>
              <a:rPr lang="en-US" altLang="ko-KR" sz="1400" dirty="0" err="1">
                <a:latin typeface="+mn-ea"/>
              </a:rPr>
              <a:t>shared_ptr</a:t>
            </a:r>
            <a:r>
              <a:rPr lang="ko-KR" altLang="en-US" sz="1400" dirty="0">
                <a:latin typeface="+mn-ea"/>
              </a:rPr>
              <a:t>은 컴파일 시점에서 </a:t>
            </a:r>
            <a:r>
              <a:rPr lang="ko-KR" altLang="en-US" sz="1400" dirty="0" err="1">
                <a:latin typeface="+mn-ea"/>
              </a:rPr>
              <a:t>피지칭</a:t>
            </a:r>
            <a:r>
              <a:rPr lang="ko-KR" altLang="en-US" sz="1400" dirty="0">
                <a:latin typeface="+mn-ea"/>
              </a:rPr>
              <a:t> 형식들이 완벽하지 않아도 되기 때문에 위의 코드가 동작할 수 있다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런타임에서 해결하므로</a:t>
            </a:r>
            <a:r>
              <a:rPr lang="en-US" altLang="ko-KR" sz="1400" dirty="0">
                <a:latin typeface="+mn-ea"/>
              </a:rPr>
              <a:t>!?)</a:t>
            </a:r>
          </a:p>
        </p:txBody>
      </p:sp>
    </p:spTree>
    <p:extLst>
      <p:ext uri="{BB962C8B-B14F-4D97-AF65-F5344CB8AC3E}">
        <p14:creationId xmlns:p14="http://schemas.microsoft.com/office/powerpoint/2010/main" val="9721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18: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독점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unique_ptr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913794" y="762687"/>
            <a:ext cx="969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std::</a:t>
            </a:r>
            <a:r>
              <a:rPr lang="en-US" altLang="ko-KR" dirty="0" err="1">
                <a:solidFill>
                  <a:srgbClr val="92D050"/>
                </a:solidFill>
                <a:latin typeface="+mn-ea"/>
              </a:rPr>
              <a:t>unique_ptr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?</a:t>
            </a:r>
          </a:p>
          <a:p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독점적 소유권 </a:t>
            </a:r>
            <a:r>
              <a:rPr lang="en-US" altLang="ko-KR" dirty="0">
                <a:latin typeface="+mn-ea"/>
              </a:rPr>
              <a:t>(exclusive ownership)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항상 자신이 가리키는 객체를 소유한다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을 이동하면 소유권이 원본 포인터에서 대상 포인터로 옮겨진다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Move-only type</a:t>
            </a:r>
            <a:r>
              <a:rPr lang="ko-KR" altLang="en-US" dirty="0">
                <a:latin typeface="+mn-ea"/>
              </a:rPr>
              <a:t>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소멸 시 자신이 가리키는 자원을 파괴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표현방식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en-US" altLang="ko-KR" dirty="0">
                <a:latin typeface="+mn-ea"/>
              </a:rPr>
              <a:t>&lt;T&gt;,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en-US" altLang="ko-KR" dirty="0">
                <a:latin typeface="+mn-ea"/>
              </a:rPr>
              <a:t>&lt;T[]&gt;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커스텀 </a:t>
            </a:r>
            <a:r>
              <a:rPr lang="en-US" altLang="ko-KR" dirty="0">
                <a:latin typeface="+mn-ea"/>
              </a:rPr>
              <a:t>delete</a:t>
            </a:r>
            <a:r>
              <a:rPr lang="ko-KR" altLang="en-US" dirty="0">
                <a:latin typeface="+mn-ea"/>
              </a:rPr>
              <a:t> 가능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E2541-F0D9-434D-9C71-C88DC60E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" y="3159343"/>
            <a:ext cx="4421505" cy="1615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4D92DC-4168-4CBA-9888-37B68AA5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59343"/>
            <a:ext cx="4143375" cy="34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C0F3B4-984E-4AEC-9FE4-8EFFADE5B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662" y="5401606"/>
            <a:ext cx="3133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unique_ptr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커스텀 삭제자를 이용한 객체 관리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380913-036F-423C-9A0F-FD365029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25" y="820396"/>
            <a:ext cx="5868262" cy="5927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E48A5-E31D-48D7-8F3C-48F519679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5336065"/>
            <a:ext cx="3729316" cy="1210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122107-A60D-4334-851C-307C43016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0" y="820396"/>
            <a:ext cx="3525522" cy="581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AFA048-F06B-410A-B49F-90786498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345" y="820396"/>
            <a:ext cx="6040252" cy="45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unique_ptr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의에서의 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reset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BC333-5E12-474D-9075-70C35046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43" y="820396"/>
            <a:ext cx="5530980" cy="2466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A367EE-36DB-4305-B439-B1AB85990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953" y="3780323"/>
            <a:ext cx="4559557" cy="230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96B119-9367-48EE-BB9F-D9C0BA79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0" y="820396"/>
            <a:ext cx="3525522" cy="58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19: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공유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913794" y="762687"/>
            <a:ext cx="969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std::</a:t>
            </a:r>
            <a:r>
              <a:rPr lang="en-US" altLang="ko-KR" dirty="0" err="1">
                <a:solidFill>
                  <a:srgbClr val="92D050"/>
                </a:solidFill>
                <a:latin typeface="+mn-ea"/>
              </a:rPr>
              <a:t>shared_ptr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?</a:t>
            </a:r>
          </a:p>
          <a:p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Garbage collection </a:t>
            </a:r>
            <a:r>
              <a:rPr lang="ko-KR" altLang="en-US" dirty="0">
                <a:latin typeface="+mn-ea"/>
              </a:rPr>
              <a:t>기능과 수동적 메모리 수명 관리를 둘다 잡기 위한 포인터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공유된 소유권</a:t>
            </a:r>
            <a:r>
              <a:rPr lang="en-US" altLang="ko-KR" dirty="0">
                <a:latin typeface="+mn-ea"/>
              </a:rPr>
              <a:t>(shared ownership)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Reference count</a:t>
            </a:r>
            <a:r>
              <a:rPr lang="ko-KR" altLang="en-US" dirty="0">
                <a:latin typeface="+mn-ea"/>
              </a:rPr>
              <a:t>를 이용해서 </a:t>
            </a:r>
            <a:r>
              <a:rPr lang="en-US" altLang="ko-KR" dirty="0" err="1">
                <a:latin typeface="+mn-ea"/>
              </a:rPr>
              <a:t>smart_ptr</a:t>
            </a:r>
            <a:r>
              <a:rPr lang="ko-KR" altLang="en-US" dirty="0">
                <a:latin typeface="+mn-ea"/>
              </a:rPr>
              <a:t>의 수명을 관리한다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크기는 </a:t>
            </a:r>
            <a:r>
              <a:rPr lang="en-US" altLang="ko-KR" dirty="0">
                <a:latin typeface="+mn-ea"/>
              </a:rPr>
              <a:t>raw pointer</a:t>
            </a:r>
            <a:r>
              <a:rPr lang="ko-KR" altLang="en-US" dirty="0">
                <a:latin typeface="+mn-ea"/>
              </a:rPr>
              <a:t>의 두 배입니다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참조 횟수를 담을 메모리를 반드시 동적으로 할당 </a:t>
            </a:r>
            <a:r>
              <a:rPr lang="ko-KR" altLang="en-US" dirty="0" err="1">
                <a:latin typeface="+mn-ea"/>
              </a:rPr>
              <a:t>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참조 횟수의 증가와 감소가 반드시 </a:t>
            </a:r>
            <a:r>
              <a:rPr lang="en-US" altLang="ko-KR" dirty="0">
                <a:latin typeface="+mn-ea"/>
              </a:rPr>
              <a:t>atomic </a:t>
            </a:r>
            <a:r>
              <a:rPr lang="ko-KR" altLang="en-US" dirty="0" err="1">
                <a:latin typeface="+mn-ea"/>
              </a:rPr>
              <a:t>해야한다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A54BC3-9FA2-4F67-9D3E-C482A2AE2257}"/>
              </a:ext>
            </a:extLst>
          </p:cNvPr>
          <p:cNvGrpSpPr/>
          <p:nvPr/>
        </p:nvGrpSpPr>
        <p:grpSpPr>
          <a:xfrm>
            <a:off x="1350674" y="3429000"/>
            <a:ext cx="7549486" cy="3019609"/>
            <a:chOff x="913794" y="3261360"/>
            <a:chExt cx="7549486" cy="3019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91BD51-BA59-4748-B1BB-2475A85D9FEA}"/>
                </a:ext>
              </a:extLst>
            </p:cNvPr>
            <p:cNvSpPr/>
            <p:nvPr/>
          </p:nvSpPr>
          <p:spPr>
            <a:xfrm>
              <a:off x="995680" y="367792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834463-7DB9-4588-A6F2-BC4FE09E0FE8}"/>
                </a:ext>
              </a:extLst>
            </p:cNvPr>
            <p:cNvSpPr/>
            <p:nvPr/>
          </p:nvSpPr>
          <p:spPr>
            <a:xfrm>
              <a:off x="995680" y="4231640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146433-4A36-4491-9C5C-A8210D437AF2}"/>
                </a:ext>
              </a:extLst>
            </p:cNvPr>
            <p:cNvSpPr/>
            <p:nvPr/>
          </p:nvSpPr>
          <p:spPr>
            <a:xfrm>
              <a:off x="6299200" y="368031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C5808A-E564-4EF6-AA3C-4E974DCF1C7F}"/>
                </a:ext>
              </a:extLst>
            </p:cNvPr>
            <p:cNvSpPr/>
            <p:nvPr/>
          </p:nvSpPr>
          <p:spPr>
            <a:xfrm>
              <a:off x="6299200" y="478744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76F3CE-9818-42D4-9541-1AE67F3383D0}"/>
                </a:ext>
              </a:extLst>
            </p:cNvPr>
            <p:cNvSpPr/>
            <p:nvPr/>
          </p:nvSpPr>
          <p:spPr>
            <a:xfrm>
              <a:off x="6299200" y="528528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1060B7-D3B2-4E70-BA26-5BB6C9442878}"/>
                </a:ext>
              </a:extLst>
            </p:cNvPr>
            <p:cNvSpPr/>
            <p:nvPr/>
          </p:nvSpPr>
          <p:spPr>
            <a:xfrm>
              <a:off x="6299200" y="578312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B24FB-BBD8-4D60-A55D-71E0FEBAAA59}"/>
                </a:ext>
              </a:extLst>
            </p:cNvPr>
            <p:cNvSpPr txBox="1"/>
            <p:nvPr/>
          </p:nvSpPr>
          <p:spPr>
            <a:xfrm>
              <a:off x="913794" y="3261360"/>
              <a:ext cx="262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std::</a:t>
              </a:r>
              <a:r>
                <a:rPr lang="en-US" altLang="ko-KR" b="1" dirty="0" err="1"/>
                <a:t>shared_ptr</a:t>
              </a:r>
              <a:r>
                <a:rPr lang="en-US" altLang="ko-KR" b="1" dirty="0"/>
                <a:t>&lt;T&gt;</a:t>
              </a:r>
              <a:endParaRPr lang="ko-KR" altLang="en-US" b="1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3BCA6CA-0E56-4DE0-BF3F-60D6AB9D4607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159760" y="4480560"/>
              <a:ext cx="3139440" cy="306889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F8D68AD-9047-4D14-94AE-A898D0FF5B3B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159760" y="3926840"/>
              <a:ext cx="3139440" cy="2390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19: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공유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81FAD-FFD0-4AB2-8CFE-4DAF4AC0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6" y="727742"/>
            <a:ext cx="5991225" cy="217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92DB96-79AC-45A7-BA9B-F1DA6CB0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6" y="2901815"/>
            <a:ext cx="5991225" cy="3657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B2A12B-BF34-4F28-B7CD-4230209AA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823" y="4873274"/>
            <a:ext cx="3433969" cy="16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커스텀 삭제자를 이용한 객체 관리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D13314-08EF-4E61-A611-64B26ED5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7" y="895061"/>
            <a:ext cx="7847013" cy="519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F5CEDB-0CB5-4B25-B8B9-B53BA9D9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20" y="4998402"/>
            <a:ext cx="3887702" cy="14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2714</Words>
  <Application>Microsoft Office PowerPoint</Application>
  <PresentationFormat>와이드스크린</PresentationFormat>
  <Paragraphs>270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</vt:lpstr>
      <vt:lpstr>맑은 고딕</vt:lpstr>
      <vt:lpstr>Calibri</vt:lpstr>
      <vt:lpstr>Calibri Light</vt:lpstr>
      <vt:lpstr>Wingdings 2</vt:lpstr>
      <vt:lpstr>Century Gothic</vt:lpstr>
      <vt:lpstr>HDOfficeLightV0</vt:lpstr>
      <vt:lpstr>그물</vt:lpstr>
      <vt:lpstr>Effective modern C++ study</vt:lpstr>
      <vt:lpstr>- Raw pointer의 단점들</vt:lpstr>
      <vt:lpstr>- Raw pointer가 단점이 많다고? 그래서 뭘 쓰라고?</vt:lpstr>
      <vt:lpstr>- 항목18: 소유권 독점 자원의 관리에는 std::unique_ptr 을 사용하라</vt:lpstr>
      <vt:lpstr>- std::unique_ptr과 커스텀 삭제자를 이용한 객체 관리</vt:lpstr>
      <vt:lpstr>- std::unique_ptr의에서의 reset</vt:lpstr>
      <vt:lpstr>- 항목19: 소유권 공유 자원의 관리에는 std::shared_ptr 을 사용하라1</vt:lpstr>
      <vt:lpstr>- 항목19: 소유권 공유 자원의 관리에는 std::shared_ptr 을 사용하라2</vt:lpstr>
      <vt:lpstr>- std::shared_ptr과 커스텀 삭제자를 이용한 객체 관리</vt:lpstr>
      <vt:lpstr>- std::shared_ptr과 서로 다른 커스텀 삭제자1</vt:lpstr>
      <vt:lpstr>- std::shared_ptr과 서로 다른 커스텀 삭제자2</vt:lpstr>
      <vt:lpstr>- 제어 블록(control block)의 생성에 관해서.</vt:lpstr>
      <vt:lpstr>- 제어 블록(control block)의 생성에 관해서.2</vt:lpstr>
      <vt:lpstr>- std::shared_ptr 결론</vt:lpstr>
      <vt:lpstr>- 항목20: std::shared_ptr 처럼 작동하되 대상을 잃을 수도 있는 포인터가 필요하면 std::weak_ptr 을 사용하라</vt:lpstr>
      <vt:lpstr>- std::weak_ptr 을 이용해서 shared_ptr 얻어오기.</vt:lpstr>
      <vt:lpstr>- std::weak_ptr 를 유용하게 사용하는 방법(1) : 캐싱</vt:lpstr>
      <vt:lpstr>- std::weak_ptr 를 유용하게 사용하는 방법(2) : observer pattern 과  순환고리 방지</vt:lpstr>
      <vt:lpstr>PowerPoint 프레젠테이션</vt:lpstr>
      <vt:lpstr>- 항목21: new를 사용하는 것 보다 std::make_unique(14), std::make_shared(11)를 선호하라.1</vt:lpstr>
      <vt:lpstr>- 항목21: new를 사용하는 것 보다 std::make_unique(14), std::make_shared(11)를 선호하라.2</vt:lpstr>
      <vt:lpstr>- Make 함수의 사용이 부적합, 불가능한 경우(1) : make_shared, make_unique</vt:lpstr>
      <vt:lpstr>- Make 함수의 사용이 부적합, 불가능한 경우(2) : make_shared</vt:lpstr>
      <vt:lpstr>- 항목22: Pimpl 관용구를 사용할 때에는 특수 멤버 함수들을 구현 파일에서 정의하라</vt:lpstr>
      <vt:lpstr>- Pimpl 관용구를 unique_ptr로 사용할 때의 주의점</vt:lpstr>
      <vt:lpstr>- Pimpl 관용구를 unique_ptr로 사용할 때의 주의점의 해결책.</vt:lpstr>
      <vt:lpstr>- Pimpl 관용구를 unique_ptr로 사용할 때의 주의점의 해결책으로 야기된 것</vt:lpstr>
      <vt:lpstr>- Pimpl 관용구를 unique_ptr로 사용할 때의 주의점의 해결책으로 야기된 것</vt:lpstr>
      <vt:lpstr>- Pimpl 관용구를 unique_ptr로 사용할 때의 주의점2</vt:lpstr>
      <vt:lpstr>- Pimpl 관용구를 shared_ptr로 사용할 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modern C++ study</dc:title>
  <dc:creator>박현우 [balxbalta]</dc:creator>
  <cp:lastModifiedBy>박현우 [balxbalta]</cp:lastModifiedBy>
  <cp:revision>61</cp:revision>
  <dcterms:created xsi:type="dcterms:W3CDTF">2018-12-04T14:28:03Z</dcterms:created>
  <dcterms:modified xsi:type="dcterms:W3CDTF">2019-01-02T17:20:36Z</dcterms:modified>
</cp:coreProperties>
</file>