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8" r:id="rId3"/>
    <p:sldId id="279" r:id="rId4"/>
    <p:sldId id="257" r:id="rId5"/>
    <p:sldId id="280" r:id="rId6"/>
    <p:sldId id="282" r:id="rId7"/>
    <p:sldId id="281" r:id="rId8"/>
    <p:sldId id="283" r:id="rId9"/>
    <p:sldId id="284" r:id="rId10"/>
    <p:sldId id="285" r:id="rId11"/>
    <p:sldId id="286" r:id="rId12"/>
    <p:sldId id="287" r:id="rId13"/>
    <p:sldId id="288" r:id="rId14"/>
    <p:sldId id="289" r:id="rId15"/>
    <p:sldId id="290" r:id="rId16"/>
    <p:sldId id="277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D66BB-28A7-4DB9-ABC9-AE59242B1939}" type="datetimeFigureOut">
              <a:rPr lang="ko-KR" altLang="en-US" smtClean="0"/>
              <a:t>2019-03-24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55274-3321-449A-AC1C-5E77C638D1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5039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D66BB-28A7-4DB9-ABC9-AE59242B1939}" type="datetimeFigureOut">
              <a:rPr lang="ko-KR" altLang="en-US" smtClean="0"/>
              <a:t>2019-03-24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55274-3321-449A-AC1C-5E77C638D1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3879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D66BB-28A7-4DB9-ABC9-AE59242B1939}" type="datetimeFigureOut">
              <a:rPr lang="ko-KR" altLang="en-US" smtClean="0"/>
              <a:t>2019-03-24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55274-3321-449A-AC1C-5E77C638D1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2000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D66BB-28A7-4DB9-ABC9-AE59242B1939}" type="datetimeFigureOut">
              <a:rPr lang="ko-KR" altLang="en-US" smtClean="0"/>
              <a:t>2019-03-24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55274-3321-449A-AC1C-5E77C638D1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6195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D66BB-28A7-4DB9-ABC9-AE59242B1939}" type="datetimeFigureOut">
              <a:rPr lang="ko-KR" altLang="en-US" smtClean="0"/>
              <a:t>2019-03-24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55274-3321-449A-AC1C-5E77C638D1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2064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D66BB-28A7-4DB9-ABC9-AE59242B1939}" type="datetimeFigureOut">
              <a:rPr lang="ko-KR" altLang="en-US" smtClean="0"/>
              <a:t>2019-03-24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55274-3321-449A-AC1C-5E77C638D1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5939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D66BB-28A7-4DB9-ABC9-AE59242B1939}" type="datetimeFigureOut">
              <a:rPr lang="ko-KR" altLang="en-US" smtClean="0"/>
              <a:t>2019-03-24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55274-3321-449A-AC1C-5E77C638D1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9620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D66BB-28A7-4DB9-ABC9-AE59242B1939}" type="datetimeFigureOut">
              <a:rPr lang="ko-KR" altLang="en-US" smtClean="0"/>
              <a:t>2019-03-24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55274-3321-449A-AC1C-5E77C638D1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2145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D66BB-28A7-4DB9-ABC9-AE59242B1939}" type="datetimeFigureOut">
              <a:rPr lang="ko-KR" altLang="en-US" smtClean="0"/>
              <a:t>2019-03-24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55274-3321-449A-AC1C-5E77C638D1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6260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D66BB-28A7-4DB9-ABC9-AE59242B1939}" type="datetimeFigureOut">
              <a:rPr lang="ko-KR" altLang="en-US" smtClean="0"/>
              <a:t>2019-03-24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55274-3321-449A-AC1C-5E77C638D1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2024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D66BB-28A7-4DB9-ABC9-AE59242B1939}" type="datetimeFigureOut">
              <a:rPr lang="ko-KR" altLang="en-US" smtClean="0"/>
              <a:t>2019-03-24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55274-3321-449A-AC1C-5E77C638D1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016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1D66BB-28A7-4DB9-ABC9-AE59242B1939}" type="datetimeFigureOut">
              <a:rPr lang="ko-KR" altLang="en-US" smtClean="0"/>
              <a:t>2019-03-24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855274-3321-449A-AC1C-5E77C638D1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2563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en.cppreference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효율적인 모</a:t>
            </a:r>
            <a:r>
              <a:rPr lang="en-US" altLang="ko-KR" dirty="0"/>
              <a:t>-</a:t>
            </a:r>
            <a:r>
              <a:rPr lang="ko-KR" altLang="en-US"/>
              <a:t>던 </a:t>
            </a:r>
            <a:r>
              <a:rPr lang="en-US" altLang="ko-KR" dirty="0"/>
              <a:t>C++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/>
              <a:t>6</a:t>
            </a:r>
            <a:r>
              <a:rPr lang="ko-KR" altLang="en-US"/>
              <a:t>장</a:t>
            </a:r>
            <a:r>
              <a:rPr lang="en-US" altLang="ko-KR"/>
              <a:t>.</a:t>
            </a:r>
            <a:r>
              <a:rPr lang="ko-KR" altLang="en-US"/>
              <a:t> 람다 표현식</a:t>
            </a:r>
            <a:endParaRPr lang="en-US" altLang="ko-KR"/>
          </a:p>
          <a:p>
            <a:pPr lvl="1" algn="l"/>
            <a:r>
              <a:rPr lang="en-US" altLang="ko-KR" sz="1400"/>
              <a:t>31. </a:t>
            </a:r>
            <a:r>
              <a:rPr lang="ko-KR" altLang="en-US" sz="1400"/>
              <a:t>기본 캡쳐를 피하라</a:t>
            </a:r>
            <a:endParaRPr lang="en-US" altLang="ko-KR" sz="1400"/>
          </a:p>
          <a:p>
            <a:pPr lvl="1" algn="l"/>
            <a:r>
              <a:rPr lang="en-US" altLang="ko-KR" sz="1400"/>
              <a:t>32. </a:t>
            </a:r>
            <a:r>
              <a:rPr lang="ko-KR" altLang="en-US" sz="1400"/>
              <a:t>오브젝트를 클로저 안으로 옮길때는 초기화 캡쳐를 사용하자</a:t>
            </a:r>
            <a:endParaRPr lang="en-US" altLang="ko-KR" sz="1400"/>
          </a:p>
          <a:p>
            <a:pPr lvl="1" algn="l"/>
            <a:r>
              <a:rPr lang="en-US" altLang="ko-KR" sz="1400"/>
              <a:t>33. std::forward</a:t>
            </a:r>
            <a:r>
              <a:rPr lang="ko-KR" altLang="en-US" sz="1400"/>
              <a:t>를 사용해서 전달할 </a:t>
            </a:r>
            <a:r>
              <a:rPr lang="en-US" altLang="ko-KR" sz="1400"/>
              <a:t>auto&amp;&amp; </a:t>
            </a:r>
            <a:r>
              <a:rPr lang="ko-KR" altLang="en-US" sz="1400"/>
              <a:t>변수에는 </a:t>
            </a:r>
            <a:r>
              <a:rPr lang="en-US" altLang="ko-KR" sz="1400"/>
              <a:t>decltype</a:t>
            </a:r>
            <a:r>
              <a:rPr lang="ko-KR" altLang="en-US" sz="1400"/>
              <a:t>을 사용해라  </a:t>
            </a:r>
            <a:r>
              <a:rPr lang="en-US" altLang="ko-KR" sz="1400"/>
              <a:t>(</a:t>
            </a:r>
            <a:r>
              <a:rPr lang="ko-KR" altLang="en-US" sz="1400"/>
              <a:t>다음 주에 합시다</a:t>
            </a:r>
            <a:r>
              <a:rPr lang="en-US" altLang="ko-KR" sz="1400"/>
              <a:t>.)</a:t>
            </a:r>
          </a:p>
          <a:p>
            <a:pPr lvl="1" algn="l"/>
            <a:r>
              <a:rPr lang="en-US" altLang="ko-KR" sz="1400"/>
              <a:t>34. std::bind</a:t>
            </a:r>
            <a:r>
              <a:rPr lang="ko-KR" altLang="en-US" sz="1400"/>
              <a:t>보다 람다를 선호하자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69449" y="5776856"/>
            <a:ext cx="34424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chemeClr val="bg1">
                    <a:lumMod val="75000"/>
                  </a:schemeClr>
                </a:solidFill>
              </a:rPr>
              <a:t>디자인은 장식에 불과합니다</a:t>
            </a:r>
            <a:r>
              <a:rPr lang="en-US" altLang="ko-KR">
                <a:solidFill>
                  <a:schemeClr val="bg1">
                    <a:lumMod val="75000"/>
                  </a:schemeClr>
                </a:solidFill>
              </a:rPr>
              <a:t>.</a:t>
            </a:r>
            <a:br>
              <a:rPr lang="en-US" altLang="ko-KR">
                <a:solidFill>
                  <a:schemeClr val="bg1">
                    <a:lumMod val="75000"/>
                  </a:schemeClr>
                </a:solidFill>
              </a:rPr>
            </a:br>
            <a:r>
              <a:rPr lang="ko-KR" altLang="en-US">
                <a:solidFill>
                  <a:schemeClr val="bg1">
                    <a:lumMod val="75000"/>
                  </a:schemeClr>
                </a:solidFill>
              </a:rPr>
              <a:t>높으신 분들은 그걸 몰라요</a:t>
            </a:r>
            <a:r>
              <a:rPr lang="en-US" altLang="ko-KR">
                <a:solidFill>
                  <a:schemeClr val="bg1">
                    <a:lumMod val="75000"/>
                  </a:schemeClr>
                </a:solidFill>
              </a:rPr>
              <a:t>.</a:t>
            </a:r>
            <a:endParaRPr lang="ko-KR" altLang="en-US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78550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071FDF-C720-4EF7-ACAF-B8A42C854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기본 값 캡처 시 주의점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1B57BE-C415-412E-A184-EDF752668F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9549" y="1825625"/>
            <a:ext cx="7699699" cy="4351338"/>
          </a:xfrm>
        </p:spPr>
        <p:txBody>
          <a:bodyPr>
            <a:normAutofit/>
          </a:bodyPr>
          <a:lstStyle/>
          <a:p>
            <a:r>
              <a:rPr lang="ko-KR" altLang="en-US" sz="2400"/>
              <a:t>이번엔 클래스 버전으로 이상한 짓을 해봤다</a:t>
            </a:r>
            <a:r>
              <a:rPr lang="en-US" altLang="ko-KR" sz="2400"/>
              <a:t>.</a:t>
            </a:r>
            <a:br>
              <a:rPr lang="en-US" altLang="ko-KR" sz="2400"/>
            </a:br>
            <a:r>
              <a:rPr lang="ko-KR" altLang="en-US" sz="2400"/>
              <a:t>내용은 방금 전과 크게 다르지 않다</a:t>
            </a:r>
            <a:r>
              <a:rPr lang="en-US" altLang="ko-KR" sz="2400"/>
              <a:t>.</a:t>
            </a:r>
          </a:p>
          <a:p>
            <a:r>
              <a:rPr lang="en-US" altLang="ko-KR" sz="2400"/>
              <a:t>adderMaker</a:t>
            </a:r>
            <a:r>
              <a:rPr lang="ko-KR" altLang="en-US" sz="2400"/>
              <a:t>에 값을 설정하고 람다를 생성</a:t>
            </a:r>
            <a:r>
              <a:rPr lang="en-US" altLang="ko-KR" sz="2400"/>
              <a:t>, </a:t>
            </a:r>
            <a:r>
              <a:rPr lang="ko-KR" altLang="en-US" sz="2400"/>
              <a:t>반환한다</a:t>
            </a:r>
            <a:r>
              <a:rPr lang="en-US" altLang="ko-KR" sz="2400"/>
              <a:t>.</a:t>
            </a:r>
          </a:p>
          <a:p>
            <a:r>
              <a:rPr lang="en-US" altLang="ko-KR" sz="2400"/>
              <a:t>=</a:t>
            </a:r>
            <a:r>
              <a:rPr lang="ko-KR" altLang="en-US" sz="2400"/>
              <a:t> 캡쳐는 값을 복사하기 때문에 별 문제 없이</a:t>
            </a:r>
            <a:br>
              <a:rPr lang="en-US" altLang="ko-KR" sz="2400"/>
            </a:br>
            <a:r>
              <a:rPr lang="en-US" altLang="ko-KR" sz="2400"/>
              <a:t>adder5</a:t>
            </a:r>
            <a:r>
              <a:rPr lang="ko-KR" altLang="en-US" sz="2400"/>
              <a:t>는 </a:t>
            </a:r>
            <a:r>
              <a:rPr lang="en-US" altLang="ko-KR" sz="2400"/>
              <a:t>5</a:t>
            </a:r>
            <a:r>
              <a:rPr lang="ko-KR" altLang="en-US" sz="2400"/>
              <a:t>를 더해주는 함수</a:t>
            </a:r>
            <a:r>
              <a:rPr lang="en-US" altLang="ko-KR" sz="2400"/>
              <a:t>, adder10</a:t>
            </a:r>
            <a:r>
              <a:rPr lang="ko-KR" altLang="en-US" sz="2400"/>
              <a:t>는 </a:t>
            </a:r>
            <a:r>
              <a:rPr lang="en-US" altLang="ko-KR" sz="2400"/>
              <a:t>10</a:t>
            </a:r>
            <a:r>
              <a:rPr lang="ko-KR" altLang="en-US" sz="2400"/>
              <a:t>을 더해주는 함수가 반환될 것이다</a:t>
            </a:r>
            <a:r>
              <a:rPr lang="en-US" altLang="ko-KR" sz="2400"/>
              <a:t>.</a:t>
            </a:r>
          </a:p>
          <a:p>
            <a:endParaRPr lang="en-US" altLang="ko-KR" sz="2400"/>
          </a:p>
          <a:p>
            <a:r>
              <a:rPr lang="ko-KR" altLang="en-US" sz="2400"/>
              <a:t>여러분이 짐작하시는대로 이 코드는 잘못되었다</a:t>
            </a:r>
            <a:r>
              <a:rPr lang="en-US" altLang="ko-KR" sz="2400"/>
              <a:t>.</a:t>
            </a:r>
            <a:endParaRPr lang="ko-KR" altLang="en-US" sz="240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2151A31-893A-4830-B1EE-B58119333C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96231"/>
            <a:ext cx="3181350" cy="481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5504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C5A4D0-A690-4A21-8286-3777DF112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기본 값 캡처 시 주의점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C80478-5F9D-4A37-9B42-A87BC608E5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82907"/>
            <a:ext cx="10515600" cy="3494055"/>
          </a:xfrm>
        </p:spPr>
        <p:txBody>
          <a:bodyPr>
            <a:normAutofit lnSpcReduction="10000"/>
          </a:bodyPr>
          <a:lstStyle/>
          <a:p>
            <a:r>
              <a:rPr lang="ko-KR" altLang="en-US" sz="1800"/>
              <a:t>둘다 </a:t>
            </a:r>
            <a:r>
              <a:rPr lang="en-US" altLang="ko-KR" sz="1800"/>
              <a:t>20</a:t>
            </a:r>
            <a:r>
              <a:rPr lang="ko-KR" altLang="en-US" sz="1800"/>
              <a:t>이 되어버렸다</a:t>
            </a:r>
            <a:r>
              <a:rPr lang="en-US" altLang="ko-KR" sz="1800"/>
              <a:t>…</a:t>
            </a:r>
          </a:p>
          <a:p>
            <a:r>
              <a:rPr lang="ko-KR" altLang="en-US" sz="1800"/>
              <a:t>이것은 </a:t>
            </a:r>
            <a:r>
              <a:rPr lang="en-US" altLang="ko-KR" sz="1800"/>
              <a:t>TestClass::GetAdder</a:t>
            </a:r>
            <a:r>
              <a:rPr lang="ko-KR" altLang="en-US" sz="1800"/>
              <a:t>의 </a:t>
            </a:r>
            <a:r>
              <a:rPr lang="en-US" altLang="ko-KR" sz="1800"/>
              <a:t>[=] </a:t>
            </a:r>
            <a:r>
              <a:rPr lang="ko-KR" altLang="en-US" sz="1800"/>
              <a:t>캡쳐가 문제다</a:t>
            </a:r>
            <a:r>
              <a:rPr lang="en-US" altLang="ko-KR" sz="1800"/>
              <a:t>.</a:t>
            </a:r>
          </a:p>
          <a:p>
            <a:r>
              <a:rPr lang="ko-KR" altLang="en-US" sz="1800"/>
              <a:t>값 캡쳐는 해당 스코프의 변수는 캡쳐하지만 클래스의 지역변수는 캡쳐하지 못한다</a:t>
            </a:r>
            <a:r>
              <a:rPr lang="en-US" altLang="ko-KR" sz="1800"/>
              <a:t>.</a:t>
            </a:r>
          </a:p>
          <a:p>
            <a:r>
              <a:rPr lang="ko-KR" altLang="en-US" sz="1800"/>
              <a:t>따라서 </a:t>
            </a:r>
            <a:r>
              <a:rPr lang="en-US" altLang="ko-KR" sz="1800"/>
              <a:t>[=]</a:t>
            </a:r>
            <a:r>
              <a:rPr lang="ko-KR" altLang="en-US" sz="1800"/>
              <a:t>의 캡쳐는 </a:t>
            </a:r>
            <a:r>
              <a:rPr lang="en-US" altLang="ko-KR" sz="1800"/>
              <a:t>this</a:t>
            </a:r>
            <a:r>
              <a:rPr lang="ko-KR" altLang="en-US" sz="1800"/>
              <a:t>를 캡쳐한 것이다</a:t>
            </a:r>
            <a:r>
              <a:rPr lang="en-US" altLang="ko-KR" sz="1800"/>
              <a:t>. </a:t>
            </a:r>
            <a:r>
              <a:rPr lang="ko-KR" altLang="en-US" sz="1800"/>
              <a:t>그리고 </a:t>
            </a:r>
            <a:r>
              <a:rPr lang="en-US" altLang="ko-KR" sz="1800"/>
              <a:t>this</a:t>
            </a:r>
            <a:r>
              <a:rPr lang="ko-KR" altLang="en-US" sz="1800"/>
              <a:t>의 </a:t>
            </a:r>
            <a:r>
              <a:rPr lang="en-US" altLang="ko-KR" sz="1800"/>
              <a:t>val</a:t>
            </a:r>
            <a:r>
              <a:rPr lang="ko-KR" altLang="en-US" sz="1800"/>
              <a:t>를 사용한 것이다</a:t>
            </a:r>
            <a:r>
              <a:rPr lang="en-US" altLang="ko-KR" sz="1800"/>
              <a:t>.</a:t>
            </a:r>
          </a:p>
          <a:p>
            <a:r>
              <a:rPr lang="en-US" altLang="ko-KR" sz="1800"/>
              <a:t>This</a:t>
            </a:r>
            <a:r>
              <a:rPr lang="ko-KR" altLang="en-US" sz="1800"/>
              <a:t>는 뭐다</a:t>
            </a:r>
            <a:r>
              <a:rPr lang="en-US" altLang="ko-KR" sz="1800"/>
              <a:t>? adderMaker</a:t>
            </a:r>
            <a:r>
              <a:rPr lang="ko-KR" altLang="en-US" sz="1800"/>
              <a:t>다</a:t>
            </a:r>
            <a:r>
              <a:rPr lang="en-US" altLang="ko-KR" sz="1800"/>
              <a:t>…</a:t>
            </a:r>
          </a:p>
          <a:p>
            <a:r>
              <a:rPr lang="en-US" altLang="ko-KR" sz="1800"/>
              <a:t>Adder5</a:t>
            </a:r>
            <a:r>
              <a:rPr lang="ko-KR" altLang="en-US" sz="1800"/>
              <a:t>는 </a:t>
            </a:r>
            <a:r>
              <a:rPr lang="en-US" altLang="ko-KR" sz="1800"/>
              <a:t>adderMaker</a:t>
            </a:r>
            <a:r>
              <a:rPr lang="ko-KR" altLang="en-US" sz="1800"/>
              <a:t>의 </a:t>
            </a:r>
            <a:r>
              <a:rPr lang="en-US" altLang="ko-KR" sz="1800"/>
              <a:t>this</a:t>
            </a:r>
            <a:r>
              <a:rPr lang="ko-KR" altLang="en-US" sz="1800"/>
              <a:t>를 들고 있다</a:t>
            </a:r>
            <a:r>
              <a:rPr lang="en-US" altLang="ko-KR" sz="1800"/>
              <a:t>.</a:t>
            </a:r>
          </a:p>
          <a:p>
            <a:r>
              <a:rPr lang="en-US" altLang="ko-KR" sz="1800"/>
              <a:t>Adder10</a:t>
            </a:r>
            <a:r>
              <a:rPr lang="ko-KR" altLang="en-US" sz="1800"/>
              <a:t>를 만들면서 </a:t>
            </a:r>
            <a:r>
              <a:rPr lang="en-US" altLang="ko-KR" sz="1800"/>
              <a:t>adderMaker</a:t>
            </a:r>
            <a:r>
              <a:rPr lang="ko-KR" altLang="en-US" sz="1800"/>
              <a:t>에서 </a:t>
            </a:r>
            <a:r>
              <a:rPr lang="en-US" altLang="ko-KR" sz="1800"/>
              <a:t>SetAddValue(10)</a:t>
            </a:r>
            <a:r>
              <a:rPr lang="ko-KR" altLang="en-US" sz="1800"/>
              <a:t>를 호출</a:t>
            </a:r>
            <a:endParaRPr lang="en-US" altLang="ko-KR" sz="1800"/>
          </a:p>
          <a:p>
            <a:r>
              <a:rPr lang="en-US" altLang="ko-KR" sz="1800"/>
              <a:t>AdderMaker</a:t>
            </a:r>
            <a:r>
              <a:rPr lang="ko-KR" altLang="en-US" sz="1800"/>
              <a:t>의 </a:t>
            </a:r>
            <a:r>
              <a:rPr lang="en-US" altLang="ko-KR" sz="1800"/>
              <a:t>val</a:t>
            </a:r>
            <a:r>
              <a:rPr lang="ko-KR" altLang="en-US" sz="1800"/>
              <a:t>이 </a:t>
            </a:r>
            <a:r>
              <a:rPr lang="en-US" altLang="ko-KR" sz="1800"/>
              <a:t>10</a:t>
            </a:r>
            <a:r>
              <a:rPr lang="ko-KR" altLang="en-US" sz="1800"/>
              <a:t>으로 설정되고</a:t>
            </a:r>
            <a:r>
              <a:rPr lang="en-US" altLang="ko-KR" sz="1800"/>
              <a:t> adderMaker</a:t>
            </a:r>
            <a:r>
              <a:rPr lang="ko-KR" altLang="en-US" sz="1800"/>
              <a:t>의 </a:t>
            </a:r>
            <a:r>
              <a:rPr lang="en-US" altLang="ko-KR" sz="1800"/>
              <a:t>this</a:t>
            </a:r>
            <a:r>
              <a:rPr lang="ko-KR" altLang="en-US" sz="1800"/>
              <a:t>를 가지고 있는 </a:t>
            </a:r>
            <a:r>
              <a:rPr lang="en-US" altLang="ko-KR" sz="1800"/>
              <a:t>adder5</a:t>
            </a:r>
            <a:r>
              <a:rPr lang="ko-KR" altLang="en-US" sz="1800"/>
              <a:t>의 </a:t>
            </a:r>
            <a:r>
              <a:rPr lang="en-US" altLang="ko-KR" sz="1800"/>
              <a:t>val</a:t>
            </a:r>
            <a:r>
              <a:rPr lang="ko-KR" altLang="en-US" sz="1800"/>
              <a:t>도 </a:t>
            </a:r>
            <a:r>
              <a:rPr lang="en-US" altLang="ko-KR" sz="1800"/>
              <a:t>10</a:t>
            </a:r>
            <a:r>
              <a:rPr lang="ko-KR" altLang="en-US" sz="1800"/>
              <a:t>이 된다</a:t>
            </a:r>
            <a:r>
              <a:rPr lang="en-US" altLang="ko-KR" sz="1800"/>
              <a:t>.</a:t>
            </a:r>
          </a:p>
          <a:p>
            <a:r>
              <a:rPr lang="ko-KR" altLang="en-US" sz="1800"/>
              <a:t>따라서 둘 다 </a:t>
            </a:r>
            <a:r>
              <a:rPr lang="en-US" altLang="ko-KR" sz="1800"/>
              <a:t>20</a:t>
            </a:r>
            <a:r>
              <a:rPr lang="ko-KR" altLang="en-US" sz="1800"/>
              <a:t>이 나와버린다</a:t>
            </a:r>
            <a:r>
              <a:rPr lang="en-US" altLang="ko-KR" sz="1800"/>
              <a:t>.</a:t>
            </a:r>
            <a:endParaRPr lang="ko-KR" altLang="en-US" sz="180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8416C50-AA6A-4FF1-89C8-4349A038AA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6026818" cy="992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5629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23079F-5504-4278-B378-CC4F47567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기본 값 캡처 시 주의점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EE1D4F-1CE1-4135-A856-112F32D165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7886" y="3946849"/>
            <a:ext cx="7974085" cy="2230113"/>
          </a:xfrm>
        </p:spPr>
        <p:txBody>
          <a:bodyPr/>
          <a:lstStyle/>
          <a:p>
            <a:r>
              <a:rPr lang="ko-KR" altLang="en-US"/>
              <a:t>좌측처럼 임시 변수를 생성해서 복사하면 해결되기는 한다</a:t>
            </a:r>
            <a:r>
              <a:rPr lang="en-US" altLang="ko-KR"/>
              <a:t>.</a:t>
            </a:r>
          </a:p>
          <a:p>
            <a:r>
              <a:rPr lang="ko-KR" altLang="en-US"/>
              <a:t>위처럼 </a:t>
            </a:r>
            <a:r>
              <a:rPr lang="en-US" altLang="ko-KR"/>
              <a:t>C++14</a:t>
            </a:r>
            <a:r>
              <a:rPr lang="ko-KR" altLang="en-US"/>
              <a:t>에서 지원하는 복사 캡쳐를 사용하면 된다</a:t>
            </a:r>
            <a:r>
              <a:rPr lang="en-US" altLang="ko-KR"/>
              <a:t>.</a:t>
            </a:r>
          </a:p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C1BE3F4-9B21-4423-A297-F9833A9036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687" y="1370595"/>
            <a:ext cx="3124200" cy="490537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7C1D027-DA4D-4229-A50A-C21D22BC2E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8066" y="1370595"/>
            <a:ext cx="3133725" cy="250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7578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947B27-6545-4688-BCFE-EFA6D7A2B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기본 값 캡처 시 주의점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4000AC-B52B-45C7-B8F7-6AFE8E1A2F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그리고 당연하게도 포인터 변수를 캡쳐한 다음 포인터를 해제 하고 나서 람다를 사용한다는</a:t>
            </a:r>
            <a:r>
              <a:rPr lang="en-US" altLang="ko-KR"/>
              <a:t> </a:t>
            </a:r>
            <a:r>
              <a:rPr lang="ko-KR" altLang="en-US"/>
              <a:t>당연히 조심해야하는 경우도 있겠다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값 캡쳐 또한 참조 캡쳐와 마찬가지고 캡처 방식을 정확하게 이해하고 있으면 이런 문제는 없을 것이다</a:t>
            </a:r>
            <a:r>
              <a:rPr lang="en-US" altLang="ko-KR"/>
              <a:t>.</a:t>
            </a:r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22352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4FD111-BE93-4211-A87B-C59153B92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클로저 안으로 값을 전달할 때</a:t>
            </a:r>
            <a:br>
              <a:rPr lang="en-US" altLang="ko-KR"/>
            </a:br>
            <a:r>
              <a:rPr lang="ko-KR" altLang="en-US"/>
              <a:t>초기화 캡처를 사용하자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C370FE-CFAF-4585-B063-7FFC9EE2F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값 캡처나 참조 캡처도 마땅치 않은 경우가 있는데</a:t>
            </a:r>
            <a:br>
              <a:rPr lang="en-US" altLang="ko-KR"/>
            </a:br>
            <a:r>
              <a:rPr lang="en-US" altLang="ko-KR"/>
              <a:t>unique_ptr</a:t>
            </a:r>
            <a:r>
              <a:rPr lang="ko-KR" altLang="en-US"/>
              <a:t>같은 경우가 그렇다</a:t>
            </a:r>
            <a:r>
              <a:rPr lang="en-US" altLang="ko-KR"/>
              <a:t>.</a:t>
            </a:r>
          </a:p>
          <a:p>
            <a:pPr marL="0" indent="0">
              <a:buNone/>
            </a:pPr>
            <a:endParaRPr lang="en-US" altLang="ko-KR"/>
          </a:p>
          <a:p>
            <a:r>
              <a:rPr lang="ko-KR" altLang="en-US"/>
              <a:t>이걸 해결하기 위한 초기화 캡쳐는 </a:t>
            </a:r>
            <a:r>
              <a:rPr lang="en-US" altLang="ko-KR"/>
              <a:t>C++14</a:t>
            </a:r>
            <a:r>
              <a:rPr lang="ko-KR" altLang="en-US"/>
              <a:t>부터 지원한다</a:t>
            </a:r>
            <a:r>
              <a:rPr lang="en-US" altLang="ko-KR"/>
              <a:t>.</a:t>
            </a:r>
          </a:p>
          <a:p>
            <a:r>
              <a:rPr lang="en-US" altLang="ko-KR"/>
              <a:t>C++11</a:t>
            </a:r>
            <a:r>
              <a:rPr lang="ko-KR" altLang="en-US"/>
              <a:t>에서는 편법으로 사용해야한다</a:t>
            </a:r>
            <a:r>
              <a:rPr lang="en-US" altLang="ko-KR"/>
              <a:t>. -&gt; </a:t>
            </a:r>
            <a:r>
              <a:rPr lang="ko-KR" altLang="en-US"/>
              <a:t>생략합니다</a:t>
            </a:r>
            <a:r>
              <a:rPr lang="en-US" altLang="ko-KR"/>
              <a:t>.</a:t>
            </a:r>
            <a:br>
              <a:rPr lang="en-US" altLang="ko-KR"/>
            </a:br>
            <a:r>
              <a:rPr lang="en-US" altLang="ko-KR"/>
              <a:t>(</a:t>
            </a:r>
            <a:r>
              <a:rPr lang="ko-KR" altLang="en-US"/>
              <a:t>우리는 </a:t>
            </a:r>
            <a:r>
              <a:rPr lang="en-US" altLang="ko-KR"/>
              <a:t>14</a:t>
            </a:r>
            <a:r>
              <a:rPr lang="ko-KR" altLang="en-US"/>
              <a:t>를 씁시다</a:t>
            </a:r>
            <a:r>
              <a:rPr lang="en-US" altLang="ko-KR"/>
              <a:t>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5591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017031-2C87-4C1F-8492-2710122C7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문제 상황 예시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31BCF5-4F50-4BFB-8D07-0F78789B04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ko-KR" altLang="en-US"/>
              <a:t>복사는 당연히 안됨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ko-KR" altLang="en-US"/>
              <a:t>이것은 참조로 넘겼기 때문에 동작하지만 이동이 아니다</a:t>
            </a:r>
            <a:r>
              <a:rPr lang="en-US" altLang="ko-KR"/>
              <a:t>.</a:t>
            </a:r>
          </a:p>
          <a:p>
            <a:pPr marL="0" indent="0">
              <a:buNone/>
            </a:pPr>
            <a:br>
              <a:rPr lang="en-US" altLang="ko-KR"/>
            </a:br>
            <a:br>
              <a:rPr lang="en-US" altLang="ko-KR"/>
            </a:br>
            <a:br>
              <a:rPr lang="en-US" altLang="ko-KR"/>
            </a:br>
            <a:endParaRPr lang="en-US" altLang="ko-KR"/>
          </a:p>
          <a:p>
            <a:r>
              <a:rPr lang="ko-KR" altLang="en-US"/>
              <a:t>유니크한 녀석이기 때문에 클로저 안으로 이동시킬때는 </a:t>
            </a:r>
            <a:r>
              <a:rPr lang="en-US" altLang="ko-KR"/>
              <a:t>move</a:t>
            </a:r>
            <a:r>
              <a:rPr lang="ko-KR" altLang="en-US"/>
              <a:t>를 사용하자</a:t>
            </a:r>
            <a:r>
              <a:rPr lang="en-US" altLang="ko-KR"/>
              <a:t>.</a:t>
            </a:r>
          </a:p>
          <a:p>
            <a:pPr lvl="1"/>
            <a:r>
              <a:rPr lang="en-US" altLang="ko-KR"/>
              <a:t>(</a:t>
            </a:r>
            <a:r>
              <a:rPr lang="ko-KR" altLang="en-US"/>
              <a:t>이동했기 때문에 바깥의 포인터에는 없다</a:t>
            </a:r>
            <a:r>
              <a:rPr lang="en-US" altLang="ko-KR"/>
              <a:t>.)</a:t>
            </a:r>
          </a:p>
          <a:p>
            <a:pPr lvl="7"/>
            <a:endParaRPr lang="en-US" altLang="ko-KR"/>
          </a:p>
          <a:p>
            <a:pPr lvl="7"/>
            <a:endParaRPr lang="en-US" altLang="ko-KR"/>
          </a:p>
          <a:p>
            <a:pPr lvl="7"/>
            <a:endParaRPr lang="en-US" altLang="ko-KR"/>
          </a:p>
          <a:p>
            <a:r>
              <a:rPr lang="en-US" altLang="ko-KR"/>
              <a:t>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CA3CC3B-AF35-4D27-AF62-11BAB75A1D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7317" y="3360017"/>
            <a:ext cx="3390900" cy="111442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6EA59B8-ADE4-486D-A50F-1B6427E9DA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4276" y="1748355"/>
            <a:ext cx="3381375" cy="15335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FEECB9B-6F91-4332-A614-1A31F8F291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5156585"/>
            <a:ext cx="3162300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5647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48059D-5FFE-4C92-873E-E2C4573BA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참고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FD0C7D-4DD5-4246-8CBC-6D4D36A5ED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https://en.cppreference.com/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/>
              <a:t>Modern </a:t>
            </a:r>
            <a:r>
              <a:rPr lang="en-US" altLang="ko-KR" dirty="0"/>
              <a:t>Effective C++</a:t>
            </a:r>
          </a:p>
          <a:p>
            <a:r>
              <a:rPr lang="en-US" altLang="ko-KR" dirty="0"/>
              <a:t>And </a:t>
            </a:r>
            <a:r>
              <a:rPr lang="ko-KR" altLang="en-US" dirty="0" err="1"/>
              <a:t>어윤욱</a:t>
            </a:r>
            <a:r>
              <a:rPr lang="en-US" altLang="ko-KR" dirty="0"/>
              <a:t>…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5907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6C5208-7835-44F6-A4D0-11C66A571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/>
              <a:t>람다 짱짱맨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BFEB4C-1D55-4D86-9D37-881FDCE51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/>
              <a:t>쉽게 말하면 이름 없는 함수</a:t>
            </a:r>
            <a:r>
              <a:rPr lang="en-US" altLang="ko-KR"/>
              <a:t>.</a:t>
            </a:r>
          </a:p>
          <a:p>
            <a:r>
              <a:rPr lang="ko-KR" altLang="en-US"/>
              <a:t>예전에는 함수 포인터</a:t>
            </a:r>
            <a:r>
              <a:rPr lang="en-US" altLang="ko-KR"/>
              <a:t> </a:t>
            </a:r>
            <a:r>
              <a:rPr lang="ko-KR" altLang="en-US"/>
              <a:t>또는 </a:t>
            </a:r>
            <a:r>
              <a:rPr lang="en-US" altLang="ko-KR"/>
              <a:t>Functor</a:t>
            </a:r>
            <a:r>
              <a:rPr lang="ko-KR" altLang="en-US"/>
              <a:t> 등으로 비슷한 방식으로 사용했다</a:t>
            </a:r>
            <a:r>
              <a:rPr lang="en-US" altLang="ko-KR"/>
              <a:t>.</a:t>
            </a:r>
          </a:p>
          <a:p>
            <a:r>
              <a:rPr lang="ko-KR" altLang="en-US"/>
              <a:t>하지만 람다님 덕분에 한번 쓰고 버릴 함수 객체를 쉽게 만들고 버릴수 있게 되었다</a:t>
            </a:r>
            <a:r>
              <a:rPr lang="en-US" altLang="ko-KR" sz="2200"/>
              <a:t>. </a:t>
            </a:r>
            <a:r>
              <a:rPr lang="en-US" altLang="ko-KR" sz="1900">
                <a:solidFill>
                  <a:schemeClr val="tx1">
                    <a:lumMod val="50000"/>
                    <a:lumOff val="50000"/>
                  </a:schemeClr>
                </a:solidFill>
              </a:rPr>
              <a:t>(※ </a:t>
            </a:r>
            <a:r>
              <a:rPr lang="ko-KR" altLang="en-US" sz="1900">
                <a:solidFill>
                  <a:schemeClr val="tx1">
                    <a:lumMod val="50000"/>
                    <a:lumOff val="50000"/>
                  </a:schemeClr>
                </a:solidFill>
              </a:rPr>
              <a:t>함수 객체 </a:t>
            </a:r>
            <a:r>
              <a:rPr lang="en-US" altLang="ko-KR" sz="1900">
                <a:solidFill>
                  <a:schemeClr val="tx1">
                    <a:lumMod val="50000"/>
                    <a:lumOff val="50000"/>
                  </a:schemeClr>
                </a:solidFill>
              </a:rPr>
              <a:t>=&gt; </a:t>
            </a:r>
            <a:r>
              <a:rPr lang="ko-KR" altLang="en-US" sz="1900">
                <a:solidFill>
                  <a:schemeClr val="tx1">
                    <a:lumMod val="50000"/>
                    <a:lumOff val="50000"/>
                  </a:schemeClr>
                </a:solidFill>
              </a:rPr>
              <a:t>정확하게는</a:t>
            </a:r>
            <a:r>
              <a:rPr lang="en-US" altLang="ko-KR" sz="190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900">
                <a:solidFill>
                  <a:schemeClr val="tx1">
                    <a:lumMod val="50000"/>
                    <a:lumOff val="50000"/>
                  </a:schemeClr>
                </a:solidFill>
              </a:rPr>
              <a:t>클로저</a:t>
            </a:r>
            <a:r>
              <a:rPr lang="en-US" altLang="ko-KR" sz="190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  <a:p>
            <a:r>
              <a:rPr lang="ko-KR" altLang="en-US"/>
              <a:t>배보다 배꼽이 커지는 </a:t>
            </a:r>
            <a:r>
              <a:rPr lang="en-US" altLang="ko-KR"/>
              <a:t>functor</a:t>
            </a:r>
            <a:r>
              <a:rPr lang="ko-KR" altLang="en-US"/>
              <a:t>나 사용에 매우 조심해야 하는 함수포인터 같은 걸 쓸 필요가 없다</a:t>
            </a:r>
            <a:r>
              <a:rPr lang="en-US" altLang="ko-KR"/>
              <a:t>.</a:t>
            </a:r>
          </a:p>
          <a:p>
            <a:r>
              <a:rPr lang="en-US" altLang="ko-KR"/>
              <a:t>Auto </a:t>
            </a:r>
            <a:r>
              <a:rPr lang="ko-KR" altLang="en-US"/>
              <a:t>타입 변수를 선언해서 변수에 담아두고 사용할 수도 있다</a:t>
            </a:r>
            <a:r>
              <a:rPr lang="en-US" altLang="ko-KR"/>
              <a:t>.</a:t>
            </a:r>
            <a:br>
              <a:rPr lang="en-US" altLang="ko-KR"/>
            </a:br>
            <a:r>
              <a:rPr lang="en-US" altLang="ko-KR" sz="190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ko-KR" altLang="en-US" sz="1900">
                <a:solidFill>
                  <a:schemeClr val="tx1">
                    <a:lumMod val="50000"/>
                    <a:lumOff val="50000"/>
                  </a:schemeClr>
                </a:solidFill>
              </a:rPr>
              <a:t>클로저 클래스 타입의 객체 </a:t>
            </a:r>
            <a:r>
              <a:rPr lang="en-US" altLang="ko-KR" sz="1900">
                <a:solidFill>
                  <a:schemeClr val="tx1">
                    <a:lumMod val="50000"/>
                    <a:lumOff val="50000"/>
                  </a:schemeClr>
                </a:solidFill>
              </a:rPr>
              <a:t>= </a:t>
            </a:r>
            <a:r>
              <a:rPr lang="ko-KR" altLang="en-US" sz="1900">
                <a:solidFill>
                  <a:schemeClr val="tx1">
                    <a:lumMod val="50000"/>
                    <a:lumOff val="50000"/>
                  </a:schemeClr>
                </a:solidFill>
              </a:rPr>
              <a:t>클로저</a:t>
            </a:r>
            <a:r>
              <a:rPr lang="en-US" altLang="ko-KR" sz="190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1900">
                <a:solidFill>
                  <a:schemeClr val="tx1">
                    <a:lumMod val="50000"/>
                    <a:lumOff val="50000"/>
                  </a:schemeClr>
                </a:solidFill>
              </a:rPr>
              <a:t>일반적으로 클로저 클래스는 알 수 없다</a:t>
            </a:r>
            <a:r>
              <a:rPr lang="en-US" altLang="ko-KR" sz="190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r>
              <a:rPr lang="ko-KR" altLang="en-US" sz="1900">
                <a:solidFill>
                  <a:schemeClr val="tx1">
                    <a:lumMod val="50000"/>
                    <a:lumOff val="50000"/>
                  </a:schemeClr>
                </a:solidFill>
              </a:rPr>
              <a:t>컴파일러</a:t>
            </a:r>
            <a:r>
              <a:rPr lang="en-US" altLang="ko-KR" sz="1900">
                <a:solidFill>
                  <a:schemeClr val="tx1">
                    <a:lumMod val="50000"/>
                    <a:lumOff val="50000"/>
                  </a:schemeClr>
                </a:solidFill>
              </a:rPr>
              <a:t>!)</a:t>
            </a:r>
            <a:endParaRPr lang="en-US" altLang="ko-KR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ko-KR"/>
          </a:p>
          <a:p>
            <a:r>
              <a:rPr lang="ko-KR" altLang="en-US"/>
              <a:t>안 쓸 이유가 없다</a:t>
            </a:r>
            <a:r>
              <a:rPr lang="en-US" altLang="ko-KR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03157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5DB18D-7A76-4463-8870-8AB44BE89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/>
              <a:t>람다의 생김새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45452280-5F41-4D28-9463-24F2823086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80606"/>
            <a:ext cx="9824436" cy="3291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503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/>
              <a:t>기본 캡쳐를 피하라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ko-KR" altLang="en-US" sz="2000"/>
              <a:t>갈무리보다 캡쳐가 더 와닿으므로 캡쳐라고 쓰겠습니다</a:t>
            </a:r>
            <a:r>
              <a:rPr lang="en-US" altLang="ko-KR" sz="2000"/>
              <a:t>.</a:t>
            </a:r>
          </a:p>
          <a:p>
            <a:r>
              <a:rPr lang="ko-KR" altLang="en-US" sz="2000"/>
              <a:t>기본 캡쳐의 종류 두 가지</a:t>
            </a:r>
            <a:r>
              <a:rPr lang="en-US" altLang="ko-KR" sz="2000"/>
              <a:t>, value</a:t>
            </a:r>
            <a:r>
              <a:rPr lang="ko-KR" altLang="en-US" sz="2000"/>
              <a:t>와 </a:t>
            </a:r>
            <a:r>
              <a:rPr lang="en-US" altLang="ko-KR" sz="2000"/>
              <a:t>reference.</a:t>
            </a:r>
          </a:p>
          <a:p>
            <a:r>
              <a:rPr lang="ko-KR" altLang="en-US" sz="2000"/>
              <a:t>그냥 보기에 값을 복사하는 친구는 지역변수 전체를 복사하기 때문에 쓰면 안 될 것 같고</a:t>
            </a:r>
            <a:br>
              <a:rPr lang="en-US" altLang="ko-KR" sz="2000"/>
            </a:br>
            <a:r>
              <a:rPr lang="ko-KR" altLang="en-US" sz="2000"/>
              <a:t>참조의 경우는 사용하지도 않을 지역변수를 참조해서 클로저에서 사용하게 되기 때문에 쓰면 안 될 것 같다</a:t>
            </a:r>
            <a:r>
              <a:rPr lang="en-US" altLang="ko-KR" sz="2000"/>
              <a:t>. (</a:t>
            </a:r>
            <a:r>
              <a:rPr lang="ko-KR" altLang="en-US" sz="2000"/>
              <a:t>←</a:t>
            </a:r>
            <a:r>
              <a:rPr lang="en-US" altLang="ko-KR" sz="2000"/>
              <a:t> </a:t>
            </a:r>
            <a:r>
              <a:rPr lang="ko-KR" altLang="en-US" sz="2000"/>
              <a:t>발표자의 경험적 지식</a:t>
            </a:r>
            <a:r>
              <a:rPr lang="en-US" altLang="ko-KR" sz="2000"/>
              <a:t>)</a:t>
            </a:r>
          </a:p>
          <a:p>
            <a:endParaRPr lang="en-US" altLang="ko-KR" sz="2000"/>
          </a:p>
          <a:p>
            <a:r>
              <a:rPr lang="ko-KR" altLang="en-US" sz="2000"/>
              <a:t>책에서는 다른 관점으로 이야기 하더라</a:t>
            </a:r>
            <a:r>
              <a:rPr lang="en-US" altLang="ko-KR" sz="2000"/>
              <a:t>…</a:t>
            </a:r>
          </a:p>
          <a:p>
            <a:endParaRPr lang="en-US" altLang="ko-KR" sz="20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22C83B8-B03E-4441-831B-B60F8BB79F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5285" y="4831228"/>
            <a:ext cx="6697304" cy="655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0936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E2AF3B-6E8B-41E9-8BA1-548F67756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기본 참조 캡처 시 주의점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877B6C-9CAF-477B-A99C-25D7C9CCDF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24463" y="1825625"/>
            <a:ext cx="8729471" cy="4351338"/>
          </a:xfrm>
        </p:spPr>
        <p:txBody>
          <a:bodyPr>
            <a:normAutofit/>
          </a:bodyPr>
          <a:lstStyle/>
          <a:p>
            <a:r>
              <a:rPr lang="ko-KR" altLang="en-US"/>
              <a:t>마음이 아프지만 왼쪽같은 코드를 작성해봤다</a:t>
            </a:r>
            <a:r>
              <a:rPr lang="en-US" altLang="ko-KR"/>
              <a:t>.</a:t>
            </a:r>
          </a:p>
          <a:p>
            <a:r>
              <a:rPr lang="ko-KR" altLang="en-US"/>
              <a:t>특정 숫자를 더해주는 람다를 반환하는 함수를 작성 </a:t>
            </a:r>
            <a:r>
              <a:rPr lang="en-US" altLang="ko-KR"/>
              <a:t>(auto GetAdder(int))</a:t>
            </a:r>
          </a:p>
          <a:p>
            <a:r>
              <a:rPr lang="ko-KR" altLang="en-US"/>
              <a:t>메인에서 </a:t>
            </a:r>
            <a:r>
              <a:rPr lang="en-US" altLang="ko-KR"/>
              <a:t>5</a:t>
            </a:r>
            <a:r>
              <a:rPr lang="ko-KR" altLang="en-US"/>
              <a:t>를 대입해 </a:t>
            </a:r>
            <a:r>
              <a:rPr lang="en-US" altLang="ko-KR"/>
              <a:t>5</a:t>
            </a:r>
            <a:r>
              <a:rPr lang="ko-KR" altLang="en-US"/>
              <a:t>를</a:t>
            </a:r>
            <a:r>
              <a:rPr lang="en-US" altLang="ko-KR"/>
              <a:t> </a:t>
            </a:r>
            <a:r>
              <a:rPr lang="ko-KR" altLang="en-US"/>
              <a:t>더해주는 람다를 생성한다</a:t>
            </a:r>
            <a:r>
              <a:rPr lang="en-US" altLang="ko-KR"/>
              <a:t>.</a:t>
            </a:r>
          </a:p>
          <a:p>
            <a:r>
              <a:rPr lang="en-US" altLang="ko-KR"/>
              <a:t>Adder5</a:t>
            </a:r>
            <a:r>
              <a:rPr lang="ko-KR" altLang="en-US"/>
              <a:t>는 </a:t>
            </a:r>
            <a:r>
              <a:rPr lang="en-US" altLang="ko-KR"/>
              <a:t>5</a:t>
            </a:r>
            <a:r>
              <a:rPr lang="ko-KR" altLang="en-US"/>
              <a:t>를 더해주는 람다므로 </a:t>
            </a:r>
            <a:r>
              <a:rPr lang="en-US" altLang="ko-KR"/>
              <a:t>10</a:t>
            </a:r>
            <a:r>
              <a:rPr lang="ko-KR" altLang="en-US"/>
              <a:t>을 넣으면 </a:t>
            </a:r>
            <a:r>
              <a:rPr lang="en-US" altLang="ko-KR"/>
              <a:t>15</a:t>
            </a:r>
            <a:r>
              <a:rPr lang="ko-KR" altLang="en-US"/>
              <a:t>가 나올 것이다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답은 </a:t>
            </a:r>
            <a:r>
              <a:rPr lang="en-US" altLang="ko-KR"/>
              <a:t>15!</a:t>
            </a:r>
            <a:br>
              <a:rPr lang="en-US" altLang="ko-KR"/>
            </a:br>
            <a:r>
              <a:rPr lang="en-US" altLang="ko-KR" sz="1800">
                <a:solidFill>
                  <a:schemeClr val="bg1">
                    <a:lumMod val="75000"/>
                  </a:schemeClr>
                </a:solidFill>
              </a:rPr>
              <a:t>(</a:t>
            </a:r>
            <a:r>
              <a:rPr lang="ko-KR" altLang="en-US" sz="1800">
                <a:solidFill>
                  <a:schemeClr val="bg1">
                    <a:lumMod val="75000"/>
                  </a:schemeClr>
                </a:solidFill>
              </a:rPr>
              <a:t>이상하더라도 착한 스터디원은 딴지 걸지 않습니다</a:t>
            </a:r>
            <a:r>
              <a:rPr lang="en-US" altLang="ko-KR" sz="1800">
                <a:solidFill>
                  <a:schemeClr val="bg1">
                    <a:lumMod val="75000"/>
                  </a:schemeClr>
                </a:solidFill>
              </a:rPr>
              <a:t>.)</a:t>
            </a:r>
            <a:endParaRPr lang="ko-KR" altLang="en-US" sz="180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AA99D8E-4587-48A7-86FF-CABE1F1318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761" y="1845381"/>
            <a:ext cx="2557703" cy="2557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1323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4D5A370-9F19-4816-9AA7-232E82332C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4925" y="723900"/>
            <a:ext cx="9582150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1800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01B4F9-1285-4D07-8F79-86CD7517B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기본 참조 캡처 시 주의점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09D7F5-CD04-483E-ABC4-FFE59FF62B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7670" y="1825625"/>
            <a:ext cx="7002463" cy="4351338"/>
          </a:xfrm>
        </p:spPr>
        <p:txBody>
          <a:bodyPr>
            <a:normAutofit fontScale="92500"/>
          </a:bodyPr>
          <a:lstStyle/>
          <a:p>
            <a:r>
              <a:rPr lang="ko-KR" altLang="en-US" sz="2400"/>
              <a:t>짐작하신 분도 있겠지만</a:t>
            </a:r>
            <a:r>
              <a:rPr lang="en-US" altLang="ko-KR" sz="2400"/>
              <a:t>…</a:t>
            </a:r>
          </a:p>
          <a:p>
            <a:r>
              <a:rPr lang="en-US" altLang="ko-KR" sz="2400"/>
              <a:t>&amp;</a:t>
            </a:r>
            <a:r>
              <a:rPr lang="ko-KR" altLang="en-US" sz="2400"/>
              <a:t>로 캡처하면 </a:t>
            </a:r>
            <a:r>
              <a:rPr lang="en-US" altLang="ko-KR" sz="2400"/>
              <a:t>this(</a:t>
            </a:r>
            <a:r>
              <a:rPr lang="ko-KR" altLang="en-US" sz="2400"/>
              <a:t>함수 포인터</a:t>
            </a:r>
            <a:r>
              <a:rPr lang="en-US" altLang="ko-KR" sz="2400"/>
              <a:t>)</a:t>
            </a:r>
            <a:r>
              <a:rPr lang="ko-KR" altLang="en-US" sz="2400"/>
              <a:t>의 </a:t>
            </a:r>
            <a:r>
              <a:rPr lang="en-US" altLang="ko-KR" sz="2400"/>
              <a:t>val(</a:t>
            </a:r>
            <a:r>
              <a:rPr lang="ko-KR" altLang="en-US" sz="2400"/>
              <a:t>변수 주소</a:t>
            </a:r>
            <a:r>
              <a:rPr lang="en-US" altLang="ko-KR" sz="2400"/>
              <a:t>)</a:t>
            </a:r>
            <a:r>
              <a:rPr lang="ko-KR" altLang="en-US" sz="2400"/>
              <a:t>를 캡쳐해버린다</a:t>
            </a:r>
            <a:r>
              <a:rPr lang="en-US" altLang="ko-KR" sz="2400"/>
              <a:t>.</a:t>
            </a:r>
          </a:p>
          <a:p>
            <a:r>
              <a:rPr lang="ko-KR" altLang="en-US" sz="2400"/>
              <a:t>캡쳐한 것은 함수의 인자로 임시 변수다</a:t>
            </a:r>
            <a:r>
              <a:rPr lang="en-US" altLang="ko-KR" sz="2400"/>
              <a:t>.</a:t>
            </a:r>
          </a:p>
          <a:p>
            <a:r>
              <a:rPr lang="ko-KR" altLang="en-US" sz="2400"/>
              <a:t>그러므로 </a:t>
            </a:r>
            <a:r>
              <a:rPr lang="en-US" altLang="ko-KR" sz="2400"/>
              <a:t>GetAdder(5)</a:t>
            </a:r>
            <a:r>
              <a:rPr lang="ko-KR" altLang="en-US" sz="2400"/>
              <a:t>를 호출하여 반환한 순간 버려진 값이 된다</a:t>
            </a:r>
            <a:r>
              <a:rPr lang="en-US" altLang="ko-KR" sz="2400"/>
              <a:t>.</a:t>
            </a:r>
          </a:p>
          <a:p>
            <a:r>
              <a:rPr lang="en-US" altLang="ko-KR" sz="2400"/>
              <a:t>Adder5</a:t>
            </a:r>
            <a:r>
              <a:rPr lang="ko-KR" altLang="en-US" sz="2400"/>
              <a:t>를 호출하면 </a:t>
            </a:r>
            <a:r>
              <a:rPr lang="en-US" altLang="ko-KR" sz="2400"/>
              <a:t>int a</a:t>
            </a:r>
            <a:r>
              <a:rPr lang="ko-KR" altLang="en-US" sz="2400"/>
              <a:t>에 </a:t>
            </a:r>
            <a:r>
              <a:rPr lang="en-US" altLang="ko-KR" sz="2400"/>
              <a:t>10</a:t>
            </a:r>
            <a:r>
              <a:rPr lang="ko-KR" altLang="en-US" sz="2400"/>
              <a:t>이 들어간다</a:t>
            </a:r>
            <a:r>
              <a:rPr lang="en-US" altLang="ko-KR" sz="2400"/>
              <a:t>.</a:t>
            </a:r>
          </a:p>
          <a:p>
            <a:r>
              <a:rPr lang="ko-KR" altLang="en-US" sz="2400"/>
              <a:t>이전에 캡쳐되었던 </a:t>
            </a:r>
            <a:r>
              <a:rPr lang="en-US" altLang="ko-KR" sz="2400"/>
              <a:t>val</a:t>
            </a:r>
            <a:r>
              <a:rPr lang="ko-KR" altLang="en-US" sz="2400"/>
              <a:t>이 건드려지지 않았다면 </a:t>
            </a:r>
            <a:r>
              <a:rPr lang="en-US" altLang="ko-KR" sz="2400"/>
              <a:t>15</a:t>
            </a:r>
            <a:r>
              <a:rPr lang="ko-KR" altLang="en-US" sz="2400"/>
              <a:t>가 반환되었겠지만</a:t>
            </a:r>
            <a:r>
              <a:rPr lang="en-US" altLang="ko-KR" sz="2400"/>
              <a:t>…</a:t>
            </a:r>
          </a:p>
          <a:p>
            <a:r>
              <a:rPr lang="ko-KR" altLang="en-US" sz="2400"/>
              <a:t>컴파일러에서는 </a:t>
            </a:r>
            <a:r>
              <a:rPr lang="en-US" altLang="ko-KR" sz="2400"/>
              <a:t>a</a:t>
            </a:r>
            <a:r>
              <a:rPr lang="ko-KR" altLang="en-US" sz="2400"/>
              <a:t>의 저장공간으로 활용되어 버렸다</a:t>
            </a:r>
            <a:r>
              <a:rPr lang="en-US" altLang="ko-KR" sz="2400"/>
              <a:t>.</a:t>
            </a:r>
          </a:p>
          <a:p>
            <a:r>
              <a:rPr lang="ko-KR" altLang="en-US" sz="2400"/>
              <a:t>따라서 </a:t>
            </a:r>
            <a:r>
              <a:rPr lang="en-US" altLang="ko-KR" sz="2400"/>
              <a:t>10 + 10 = 20 </a:t>
            </a:r>
            <a:r>
              <a:rPr lang="ko-KR" altLang="en-US" sz="2400"/>
              <a:t>이다</a:t>
            </a:r>
            <a:r>
              <a:rPr lang="en-US" altLang="ko-KR" sz="2400"/>
              <a:t>.(</a:t>
            </a:r>
            <a:r>
              <a:rPr lang="ko-KR" altLang="en-US" sz="2400"/>
              <a:t>조사식은 덧셈 직전중단</a:t>
            </a:r>
            <a:r>
              <a:rPr lang="en-US" altLang="ko-KR" sz="2400"/>
              <a:t>)</a:t>
            </a:r>
            <a:endParaRPr lang="ko-KR" altLang="en-US" sz="240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C5422B6-1DF5-46AB-9287-B9BD54A5CB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3809470" cy="129010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7EDAF2D-5669-478E-A906-2CE652A1E4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250670"/>
            <a:ext cx="3316111" cy="224383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CB47F9F-825B-4A60-9983-66B96466AC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405438"/>
            <a:ext cx="4695825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872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D0A269-1A37-4803-AC56-127EA05CE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기본 참조 캡처 시 주의점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542614-E6D1-4DB3-BD00-D21B17963B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그러므로 책에서는 아래처럼 작성하라고 한다</a:t>
            </a:r>
            <a:r>
              <a:rPr lang="en-US" altLang="ko-KR"/>
              <a:t>.(</a:t>
            </a:r>
            <a:r>
              <a:rPr lang="ko-KR" altLang="en-US"/>
              <a:t>이름 추가</a:t>
            </a:r>
            <a:r>
              <a:rPr lang="en-US" altLang="ko-KR"/>
              <a:t>)</a:t>
            </a:r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ko-KR" altLang="en-US"/>
              <a:t>이름이 있으면 해당 객체의 수명에 대해서 신경을 쓸 수 있다고 주장한다</a:t>
            </a:r>
            <a:r>
              <a:rPr lang="en-US" altLang="ko-KR"/>
              <a:t>.</a:t>
            </a:r>
          </a:p>
          <a:p>
            <a:r>
              <a:rPr lang="ko-KR" altLang="en-US"/>
              <a:t>하지만 그런 것보다 람다의 생성 방식을 이해하고 변수의 수명을 이해해서 작성하는 것이 훨씬 건강한 방식으로 보인다</a:t>
            </a:r>
            <a:r>
              <a:rPr lang="en-US" altLang="ko-KR"/>
              <a:t>.</a:t>
            </a:r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0421BAD-B54F-482C-854C-074EED1118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4274" y="2202294"/>
            <a:ext cx="2042591" cy="1331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0171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96198B-29F3-448A-837E-86782146B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기본 값 캡처 시 주의점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09E5B3-C5DC-4134-AF14-0A65F8F61A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1832" y="1825624"/>
            <a:ext cx="10515600" cy="4351338"/>
          </a:xfrm>
        </p:spPr>
        <p:txBody>
          <a:bodyPr/>
          <a:lstStyle/>
          <a:p>
            <a:r>
              <a:rPr lang="ko-KR" altLang="en-US"/>
              <a:t>좌측 코드는 정상이다</a:t>
            </a:r>
            <a:r>
              <a:rPr lang="en-US" altLang="ko-KR"/>
              <a:t>!</a:t>
            </a:r>
          </a:p>
          <a:p>
            <a:r>
              <a:rPr lang="en-US" altLang="ko-KR"/>
              <a:t>Val</a:t>
            </a:r>
            <a:r>
              <a:rPr lang="ko-KR" altLang="en-US"/>
              <a:t>값을 복사해서 클로저 객체가 들고있다</a:t>
            </a:r>
            <a:r>
              <a:rPr lang="en-US" altLang="ko-KR"/>
              <a:t>.</a:t>
            </a:r>
          </a:p>
          <a:p>
            <a:r>
              <a:rPr lang="ko-KR" altLang="en-US"/>
              <a:t>오</a:t>
            </a:r>
            <a:r>
              <a:rPr lang="en-US" altLang="ko-KR"/>
              <a:t>... </a:t>
            </a:r>
            <a:r>
              <a:rPr lang="ko-KR" altLang="en-US"/>
              <a:t>값을 들고있으면 안전하겠군</a:t>
            </a:r>
            <a:r>
              <a:rPr lang="en-US" altLang="ko-KR"/>
              <a:t>!</a:t>
            </a:r>
          </a:p>
          <a:p>
            <a:endParaRPr lang="en-US" altLang="ko-KR"/>
          </a:p>
          <a:p>
            <a:r>
              <a:rPr lang="ko-KR" altLang="en-US"/>
              <a:t>아래는 덧셈 시점의 변수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AD987E6-D510-4052-90DC-D5F9CB6699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4"/>
            <a:ext cx="2740810" cy="280281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82742C2-A4A2-42B4-885E-CFF78CC13F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1653" y="4357332"/>
            <a:ext cx="6663526" cy="1140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7362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516</TotalTime>
  <Words>582</Words>
  <Application>Microsoft Office PowerPoint</Application>
  <PresentationFormat>와이드스크린</PresentationFormat>
  <Paragraphs>98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9" baseType="lpstr">
      <vt:lpstr>맑은 고딕</vt:lpstr>
      <vt:lpstr>Arial</vt:lpstr>
      <vt:lpstr>Office 테마</vt:lpstr>
      <vt:lpstr>효율적인 모-던 C++</vt:lpstr>
      <vt:lpstr>람다 짱짱맨</vt:lpstr>
      <vt:lpstr>람다의 생김새</vt:lpstr>
      <vt:lpstr>기본 캡쳐를 피하라</vt:lpstr>
      <vt:lpstr>기본 참조 캡처 시 주의점</vt:lpstr>
      <vt:lpstr>PowerPoint 프레젠테이션</vt:lpstr>
      <vt:lpstr>기본 참조 캡처 시 주의점</vt:lpstr>
      <vt:lpstr>기본 참조 캡처 시 주의점</vt:lpstr>
      <vt:lpstr>기본 값 캡처 시 주의점</vt:lpstr>
      <vt:lpstr>기본 값 캡처 시 주의점</vt:lpstr>
      <vt:lpstr>기본 값 캡처 시 주의점</vt:lpstr>
      <vt:lpstr>기본 값 캡처 시 주의점</vt:lpstr>
      <vt:lpstr>기본 값 캡처 시 주의점</vt:lpstr>
      <vt:lpstr>클로저 안으로 값을 전달할 때 초기화 캡처를 사용하자.</vt:lpstr>
      <vt:lpstr>문제 상황 예시</vt:lpstr>
      <vt:lpstr>참고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효율적인 모-던 C++</dc:title>
  <dc:creator>어윤욱 [yueo]</dc:creator>
  <cp:lastModifiedBy>ntente3</cp:lastModifiedBy>
  <cp:revision>47</cp:revision>
  <dcterms:created xsi:type="dcterms:W3CDTF">2018-11-20T08:37:19Z</dcterms:created>
  <dcterms:modified xsi:type="dcterms:W3CDTF">2019-03-24T13:34:09Z</dcterms:modified>
</cp:coreProperties>
</file>