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3" r:id="rId3"/>
    <p:sldId id="265" r:id="rId4"/>
    <p:sldId id="402" r:id="rId5"/>
    <p:sldId id="403" r:id="rId6"/>
    <p:sldId id="404" r:id="rId7"/>
    <p:sldId id="405" r:id="rId8"/>
    <p:sldId id="406" r:id="rId9"/>
    <p:sldId id="408" r:id="rId10"/>
    <p:sldId id="411" r:id="rId11"/>
    <p:sldId id="412" r:id="rId12"/>
    <p:sldId id="413" r:id="rId13"/>
    <p:sldId id="414" r:id="rId14"/>
    <p:sldId id="407" r:id="rId15"/>
    <p:sldId id="370" r:id="rId16"/>
    <p:sldId id="401" r:id="rId17"/>
    <p:sldId id="400" r:id="rId18"/>
    <p:sldId id="417" r:id="rId19"/>
    <p:sldId id="415" r:id="rId20"/>
    <p:sldId id="416" r:id="rId21"/>
    <p:sldId id="376" r:id="rId22"/>
    <p:sldId id="372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6" r:id="rId31"/>
    <p:sldId id="427" r:id="rId32"/>
    <p:sldId id="425" r:id="rId33"/>
    <p:sldId id="327" r:id="rId34"/>
    <p:sldId id="34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E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77" autoAdjust="0"/>
  </p:normalViewPr>
  <p:slideViewPr>
    <p:cSldViewPr snapToGrid="0" showGuides="1">
      <p:cViewPr varScale="1">
        <p:scale>
          <a:sx n="84" d="100"/>
          <a:sy n="84" d="100"/>
        </p:scale>
        <p:origin x="3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CDCB-DFED-45AB-8476-95ECA388475E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9472-077D-4FF1-BC83-7D87BDDCF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F9472-077D-4FF1-BC83-7D87BDDCF2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8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502F7-7351-413A-B8EC-E7CFA74D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00332-0573-4184-A794-E137BA3D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42F1D-CFA5-425A-BBF6-CF6E683F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1D3AB-18F2-4B59-9EF8-A4A1A532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748-ACF1-4EED-AB97-94809045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6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ABE33-CFE7-4527-BC9D-01262F3E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18953-FB5F-41B5-B0E6-0FA0E089E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860FA-5E2D-42E9-8C83-9F393A97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70AB4-2562-4757-B2C5-09C0738C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A4C3E-0561-41D3-96BA-7A9B3CC1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5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2C62D1-C3F3-4D8C-8ABB-1BAFA67B5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534336-9031-48DE-885A-C88EC3766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C33E-F47B-41BE-B3BF-B8734BE1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6A4BD-50A7-43F7-8AFA-B5352D37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F4B25-DCD3-4F03-983B-A5F8868A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E4C0A-63C3-475C-8738-536B1BF5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6BB48-9A57-452F-9E8D-3CA2F9E0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39AB-91A2-4918-8343-2944956A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AA1C1-0BDE-4D06-A29E-C58814A0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9E4E9-CE60-41E6-B159-15E0D747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5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B09E1-088F-4CDB-AD44-C4A374CB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59D96-5691-4A87-9A39-EE068DE13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C569F-A0D0-4836-AAF7-C68F9FE8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1E267-BC1A-4FD2-A805-982482D3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89BE8-DEF6-4C9B-BE33-D392647C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FDBA7-EB27-4F77-9FC4-D8285FA1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D5F3C-9985-48CC-9A7B-A30191190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D16A8D-E708-4BAA-A327-2767478FC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ADDF3-7D7C-4D60-B1CD-96DCB6E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BC62B-A3AF-43D1-B769-89EA9816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4659B-7C95-482C-A558-5DD36FEF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3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CDE8A-1678-415A-B36C-C9124B9B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11A2C-61C2-430B-83FE-85F93219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E9599-F166-427D-915C-B83E13B2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8E8B2-6BEF-4C5E-B7AD-70B5E64F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4C6145-CA10-40AA-A531-9403DE111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032321-3371-47AB-8237-1C2BE91D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306E75-FDA6-40FF-8417-6FA089CA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F63B2-4B10-4C7D-B04B-4AA81FA2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7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6347D-40B7-4FF7-9460-F6B94DB1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80716-E432-4130-B62D-C574C676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1F1837-9F9D-498E-8F3C-D64C719D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9E8FA-A102-4A9C-9228-4BA9B7E9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4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60EA3C-47D0-4700-B497-F42AAF27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CD21AB-C97C-4B21-A36D-0D3A1380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CFB41-283D-4060-9044-B0F92A12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3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D0827-32B4-46BA-8EE5-7B80FD03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AA48F-C967-4D98-ACB8-87F1736E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5E2DF-D170-4DA6-9F00-F18504765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06E29-3BFD-480D-ABAF-188135F2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3F979-14CB-4CDB-87DF-1D1C200D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3F48F-C58B-4487-B6DF-D20B16B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3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E2519-B6A7-4F42-B16C-53948CE8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6BF22E-0DE0-45C6-9220-F03650E5E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D58A5-51FF-44CC-975B-C85079B8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41A0B-F564-4344-95CB-769A62B5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6A0CC-C61C-4721-B070-57B96DED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52B0A-6AC9-4DA6-A3EF-4760F354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7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65D1D5-4F29-4C9A-BF7E-0B3AC303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B7D25-B20F-43A5-BDA6-4D37C684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09575-5F58-4A45-862E-D1406314B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E078-56CF-468E-BCFD-5FB355A7E9B5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74D33-B6D7-422B-9A63-C2D2FCB14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BDBCA-97ED-4931-B2E9-A7E7A702A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3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zzapuno/ndc12-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zzapuno/ndc12-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open-std.org/jtc1/sc22/wg21/docs/papers/2006/n201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cpp/c-runtime-library/reference/setjmp?view=vs-2019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9652824/why-can-memorybarrier-be-implemented-as-a-call-to-xch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eao/c-atomic" TargetMode="External"/><Relationship Id="rId2" Type="http://schemas.openxmlformats.org/officeDocument/2006/relationships/hyperlink" Target="https://www.slideshare.net/zzapuno/ndc12-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62ACAF-0BD7-4B15-8F9D-B7EA9E2D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/>
              <a:t>Modern </a:t>
            </a:r>
            <a:r>
              <a:rPr lang="en-US" altLang="ko-KR" err="1"/>
              <a:t>Cpp</a:t>
            </a:r>
            <a:r>
              <a:rPr lang="en-US" altLang="ko-KR"/>
              <a:t> Study</a:t>
            </a:r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74D5794-A8F9-4EE0-89AE-46154151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Item 40: Use std::atomic for concurrency, volatile for special memory.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B1EDD9-BC23-43D0-90C2-3D0C4075E057}"/>
              </a:ext>
            </a:extLst>
          </p:cNvPr>
          <p:cNvSpPr/>
          <p:nvPr/>
        </p:nvSpPr>
        <p:spPr>
          <a:xfrm>
            <a:off x="9925120" y="5349875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/>
              <a:t>마비노기 </a:t>
            </a:r>
            <a:r>
              <a:rPr lang="ko-KR" altLang="en-US" err="1"/>
              <a:t>기술유닛</a:t>
            </a:r>
            <a:br>
              <a:rPr lang="en-US" altLang="ko-KR"/>
            </a:br>
            <a:r>
              <a:rPr lang="ko-KR" altLang="en-US"/>
              <a:t>최동민</a:t>
            </a:r>
          </a:p>
        </p:txBody>
      </p:sp>
    </p:spTree>
    <p:extLst>
      <p:ext uri="{BB962C8B-B14F-4D97-AF65-F5344CB8AC3E}">
        <p14:creationId xmlns:p14="http://schemas.microsoft.com/office/powerpoint/2010/main" val="110535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D28B9-92FD-41B2-8230-4050C71F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4301B-ADED-4864-89D4-F78C7BF2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</a:t>
            </a:r>
            <a:r>
              <a:rPr lang="ko-KR" altLang="en-US" dirty="0"/>
              <a:t>의 오류 </a:t>
            </a:r>
            <a:endParaRPr lang="en-US" altLang="ko-KR" dirty="0"/>
          </a:p>
          <a:p>
            <a:pPr lvl="1"/>
            <a:r>
              <a:rPr lang="en-US" altLang="ko-KR" dirty="0"/>
              <a:t>VS</a:t>
            </a:r>
            <a:r>
              <a:rPr lang="ko-KR" altLang="en-US" dirty="0"/>
              <a:t>는 </a:t>
            </a:r>
            <a:r>
              <a:rPr lang="ko-KR" altLang="en-US" dirty="0" err="1"/>
              <a:t>싱글스레드</a:t>
            </a:r>
            <a:r>
              <a:rPr lang="ko-KR" altLang="en-US" dirty="0"/>
              <a:t> 기준으로 최적화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8584AA-8338-4F7F-9A74-FA4F3ADE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817956"/>
            <a:ext cx="4781550" cy="1114425"/>
          </a:xfrm>
          <a:prstGeom prst="rect">
            <a:avLst/>
          </a:prstGeom>
        </p:spPr>
      </p:pic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C14096E5-A06D-45E6-B3F6-5D2270CC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48" y="4205415"/>
            <a:ext cx="4457700" cy="250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DE4235-68E4-44FB-99FC-328A8B7AD818}"/>
              </a:ext>
            </a:extLst>
          </p:cNvPr>
          <p:cNvSpPr txBox="1"/>
          <p:nvPr/>
        </p:nvSpPr>
        <p:spPr>
          <a:xfrm>
            <a:off x="4343400" y="5273362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 한 줄이면 될 걸 네 줄로 짰어요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715F-81C7-4206-A054-19DFD2364575}"/>
              </a:ext>
            </a:extLst>
          </p:cNvPr>
          <p:cNvSpPr txBox="1"/>
          <p:nvPr/>
        </p:nvSpPr>
        <p:spPr>
          <a:xfrm>
            <a:off x="9206244" y="4414625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Visual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Studio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9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9D566D-A10E-40FB-810B-2EBB5D647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862" y="1198882"/>
            <a:ext cx="5280212" cy="56322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38D28B9-92FD-41B2-8230-4050C71F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문제 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4301B-ADED-4864-89D4-F78C7BF2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재현을 위한</a:t>
            </a:r>
            <a:r>
              <a:rPr lang="en-US" altLang="ko-KR" dirty="0"/>
              <a:t> volatile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큰 의미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en-US" altLang="ko-KR" dirty="0"/>
              <a:t>200,000</a:t>
            </a:r>
            <a:br>
              <a:rPr lang="en-US" altLang="ko-KR" dirty="0"/>
            </a:br>
            <a:r>
              <a:rPr lang="en-US" altLang="ko-KR" dirty="0"/>
              <a:t>=&gt; 179043 (</a:t>
            </a:r>
            <a:r>
              <a:rPr lang="ko-KR" altLang="en-US" dirty="0" err="1"/>
              <a:t>매번바뀜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이것이 바로</a:t>
            </a:r>
            <a:br>
              <a:rPr lang="en-US" altLang="ko-KR" dirty="0"/>
            </a:br>
            <a:r>
              <a:rPr lang="en-US" altLang="ko-KR" dirty="0"/>
              <a:t>Race Condition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6DFC0-7CBB-4129-A257-B6081752577A}"/>
              </a:ext>
            </a:extLst>
          </p:cNvPr>
          <p:cNvSpPr txBox="1"/>
          <p:nvPr/>
        </p:nvSpPr>
        <p:spPr>
          <a:xfrm>
            <a:off x="10753105" y="646598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예제 </a:t>
            </a:r>
            <a:r>
              <a:rPr lang="en-US" altLang="ko-KR" dirty="0">
                <a:solidFill>
                  <a:schemeClr val="bg1"/>
                </a:solidFill>
              </a:rPr>
              <a:t>2&gt;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6F4732-2017-4D7B-BD0C-420AD686F0DC}"/>
              </a:ext>
            </a:extLst>
          </p:cNvPr>
          <p:cNvSpPr/>
          <p:nvPr/>
        </p:nvSpPr>
        <p:spPr>
          <a:xfrm>
            <a:off x="7261401" y="2111188"/>
            <a:ext cx="793376" cy="295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E165DB-0634-4EF8-BA26-45477AD09A6C}"/>
              </a:ext>
            </a:extLst>
          </p:cNvPr>
          <p:cNvSpPr/>
          <p:nvPr/>
        </p:nvSpPr>
        <p:spPr>
          <a:xfrm>
            <a:off x="7261401" y="3581400"/>
            <a:ext cx="793376" cy="295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BEDCE7-D151-4DCB-89F9-D4E7EC7945E8}"/>
              </a:ext>
            </a:extLst>
          </p:cNvPr>
          <p:cNvSpPr/>
          <p:nvPr/>
        </p:nvSpPr>
        <p:spPr>
          <a:xfrm>
            <a:off x="8765280" y="4338917"/>
            <a:ext cx="793376" cy="295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8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A2CA-A31A-4343-9108-0D21EC62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</a:t>
            </a:r>
            <a:r>
              <a:rPr lang="en-US" altLang="ko-KR" dirty="0"/>
              <a:t>Try 1- volatile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F71CC-BC35-43D6-B0A6-23B3B04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g_data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volatile </a:t>
            </a:r>
            <a:r>
              <a:rPr lang="ko-KR" altLang="en-US" dirty="0"/>
              <a:t>로 선언하면 </a:t>
            </a:r>
            <a:r>
              <a:rPr lang="en-US" altLang="ko-KR" dirty="0"/>
              <a:t>race condition </a:t>
            </a:r>
            <a:r>
              <a:rPr lang="ko-KR" altLang="en-US" dirty="0"/>
              <a:t>이 해결되지 않을까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DFA78A-2A39-4124-8C79-4D2E0A7D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09" y="3360851"/>
            <a:ext cx="5280212" cy="56322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16C6922-7CAE-4FC4-9A82-5B9186A6B0C0}"/>
              </a:ext>
            </a:extLst>
          </p:cNvPr>
          <p:cNvSpPr/>
          <p:nvPr/>
        </p:nvSpPr>
        <p:spPr>
          <a:xfrm>
            <a:off x="3267625" y="3360851"/>
            <a:ext cx="793376" cy="295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2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0F00A-A79C-4C7B-8B90-61A9069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</a:t>
            </a:r>
            <a:r>
              <a:rPr lang="en-US" altLang="ko-KR" dirty="0"/>
              <a:t>Try 1- volatile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D21AF-DE8A-4D19-BB4F-0F0CAAF6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E2CA4B-E2C5-47DE-9D11-B1DA1CC9A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42" y="1368782"/>
            <a:ext cx="5020236" cy="5489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B06C0-5EAB-4A9D-AA63-90EEE7FAB0E9}"/>
              </a:ext>
            </a:extLst>
          </p:cNvPr>
          <p:cNvSpPr txBox="1"/>
          <p:nvPr/>
        </p:nvSpPr>
        <p:spPr>
          <a:xfrm>
            <a:off x="10753105" y="646598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예제 </a:t>
            </a:r>
            <a:r>
              <a:rPr lang="en-US" altLang="ko-KR" dirty="0">
                <a:solidFill>
                  <a:schemeClr val="bg1"/>
                </a:solidFill>
              </a:rPr>
              <a:t>3&gt;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68BB49-6862-478F-AB1B-ABE61713123B}"/>
              </a:ext>
            </a:extLst>
          </p:cNvPr>
          <p:cNvSpPr/>
          <p:nvPr/>
        </p:nvSpPr>
        <p:spPr>
          <a:xfrm>
            <a:off x="6745942" y="1677707"/>
            <a:ext cx="793376" cy="295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8E70EF-5CD5-4D52-854A-26105DE82A89}"/>
              </a:ext>
            </a:extLst>
          </p:cNvPr>
          <p:cNvSpPr/>
          <p:nvPr/>
        </p:nvSpPr>
        <p:spPr>
          <a:xfrm>
            <a:off x="8859372" y="4546413"/>
            <a:ext cx="793376" cy="295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BD11-7CAA-4997-8564-958F6134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잘못된 해결법 </a:t>
            </a:r>
            <a:r>
              <a:rPr lang="en-US" altLang="ko-KR" dirty="0"/>
              <a:t>- volatile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1867E-E8C0-49ED-A780-6C3E0BED1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volatile</a:t>
            </a:r>
            <a:r>
              <a:rPr lang="ko-KR" altLang="en-US" dirty="0"/>
              <a:t> 의 의미 </a:t>
            </a:r>
            <a:r>
              <a:rPr lang="en-US" altLang="ko-KR" dirty="0"/>
              <a:t>– </a:t>
            </a:r>
            <a:r>
              <a:rPr lang="ko-KR" altLang="en-US" dirty="0"/>
              <a:t>해당 변수</a:t>
            </a:r>
            <a:r>
              <a:rPr lang="en-US" altLang="ko-KR" dirty="0"/>
              <a:t>(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b="1" dirty="0"/>
              <a:t>만</a:t>
            </a:r>
            <a:r>
              <a:rPr lang="en-US" altLang="ko-KR" dirty="0"/>
              <a:t>!</a:t>
            </a:r>
            <a:r>
              <a:rPr lang="ko-KR" altLang="en-US" dirty="0"/>
              <a:t> 최적화 </a:t>
            </a:r>
            <a:r>
              <a:rPr lang="ko-KR" altLang="en-US" b="1" dirty="0"/>
              <a:t>하지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이 메모리에 대한 </a:t>
            </a:r>
            <a:r>
              <a:rPr lang="ko-KR" altLang="en-US" dirty="0" err="1"/>
              <a:t>연산들에는</a:t>
            </a:r>
            <a:r>
              <a:rPr lang="ko-KR" altLang="en-US" dirty="0"/>
              <a:t> 그 어떠한 최적화도 수행하지 말라＂</a:t>
            </a:r>
            <a:endParaRPr lang="en-US" altLang="ko-KR" dirty="0"/>
          </a:p>
          <a:p>
            <a:r>
              <a:rPr lang="ko-KR" altLang="en-US" dirty="0" err="1"/>
              <a:t>멀티스레딩</a:t>
            </a:r>
            <a:r>
              <a:rPr lang="ko-KR" altLang="en-US" dirty="0"/>
              <a:t> 관련 문제 해결에는 큰 의미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! </a:t>
            </a:r>
            <a:r>
              <a:rPr lang="ko-KR" altLang="en-US" dirty="0"/>
              <a:t>특정 컴파일러의 </a:t>
            </a:r>
            <a:r>
              <a:rPr lang="ko-KR" altLang="en-US" b="1" dirty="0"/>
              <a:t>최적화</a:t>
            </a:r>
            <a:r>
              <a:rPr lang="ko-KR" altLang="en-US" dirty="0"/>
              <a:t>로 인한 </a:t>
            </a:r>
            <a:br>
              <a:rPr lang="en-US" altLang="ko-KR" dirty="0"/>
            </a:br>
            <a:r>
              <a:rPr lang="ko-KR" altLang="en-US" dirty="0" err="1"/>
              <a:t>멀티스레딩</a:t>
            </a:r>
            <a:r>
              <a:rPr lang="ko-KR" altLang="en-US" dirty="0"/>
              <a:t> 이슈를 해결할 때 도움이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96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EAE7A-7DBE-4F72-9CF2-762CBA3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volatile </a:t>
            </a:r>
            <a:r>
              <a:rPr lang="ko-KR" altLang="en-US" dirty="0"/>
              <a:t>이 필요한 경우 </a:t>
            </a:r>
            <a:r>
              <a:rPr lang="en-US" altLang="ko-KR" dirty="0"/>
              <a:t>(NDC2012)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35903D-32BE-4EE7-AE87-6431FFB8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27" y="1556218"/>
            <a:ext cx="9463746" cy="49713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D748A79-3B28-4D4D-90E3-10CB3B391467}"/>
              </a:ext>
            </a:extLst>
          </p:cNvPr>
          <p:cNvSpPr/>
          <p:nvPr/>
        </p:nvSpPr>
        <p:spPr>
          <a:xfrm>
            <a:off x="8200146" y="6611796"/>
            <a:ext cx="4026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https://www.slideshare.net/zzapuno/ndc12-2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4290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EAE7A-7DBE-4F72-9CF2-762CBA3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volatile </a:t>
            </a:r>
            <a:r>
              <a:rPr lang="ko-KR" altLang="en-US" dirty="0"/>
              <a:t>이 필요한 경우 </a:t>
            </a:r>
            <a:r>
              <a:rPr lang="en-US" altLang="ko-KR" dirty="0"/>
              <a:t>(NDC2012)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19A9B3-4007-44AF-A506-4390DB2CE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4" y="1527894"/>
            <a:ext cx="9395012" cy="50274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3E96D4-3AC5-4D81-BC05-8C3F0CED7807}"/>
              </a:ext>
            </a:extLst>
          </p:cNvPr>
          <p:cNvSpPr/>
          <p:nvPr/>
        </p:nvSpPr>
        <p:spPr>
          <a:xfrm>
            <a:off x="8200146" y="6611796"/>
            <a:ext cx="4026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https://www.slideshare.net/zzapuno/ndc12-2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7666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776EA-50D5-471B-AA7D-A7D77C0C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volatile </a:t>
            </a:r>
            <a:r>
              <a:rPr lang="ko-KR" altLang="en-US" dirty="0"/>
              <a:t>의 원래 용도 </a:t>
            </a:r>
            <a:r>
              <a:rPr lang="en-US" altLang="ko-KR" dirty="0"/>
              <a:t>= </a:t>
            </a:r>
            <a:r>
              <a:rPr lang="ko-KR" altLang="en-US" dirty="0"/>
              <a:t>최적화 방지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0CED8-DB5E-4B6B-B772-78949215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에이전트</a:t>
            </a:r>
            <a:r>
              <a:rPr lang="en-US" altLang="ko-KR" dirty="0"/>
              <a:t>(</a:t>
            </a:r>
            <a:r>
              <a:rPr lang="ko-KR" altLang="en-US" dirty="0"/>
              <a:t>모션감지기 등</a:t>
            </a:r>
            <a:r>
              <a:rPr lang="en-US" altLang="ko-KR" dirty="0"/>
              <a:t>)</a:t>
            </a:r>
            <a:r>
              <a:rPr lang="ko-KR" altLang="en-US" dirty="0"/>
              <a:t>로부터 메모리 </a:t>
            </a:r>
            <a:r>
              <a:rPr lang="ko-KR" altLang="en-US" dirty="0" err="1"/>
              <a:t>매핑된</a:t>
            </a:r>
            <a:r>
              <a:rPr lang="ko-KR" altLang="en-US" dirty="0"/>
              <a:t> 값을 읽어 들일 때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에서 </a:t>
            </a:r>
            <a:r>
              <a:rPr lang="en-US" altLang="ko-KR" dirty="0"/>
              <a:t>signal() </a:t>
            </a:r>
            <a:r>
              <a:rPr lang="ko-KR" altLang="en-US" dirty="0"/>
              <a:t>함수를 사용할 때</a:t>
            </a:r>
            <a:r>
              <a:rPr lang="en-US" altLang="ko-KR" dirty="0"/>
              <a:t>, </a:t>
            </a:r>
            <a:r>
              <a:rPr lang="ko-KR" altLang="ko-KR" dirty="0" err="1"/>
              <a:t>sig_atomic_t</a:t>
            </a:r>
            <a:r>
              <a:rPr lang="ko-KR" altLang="ko-KR" dirty="0"/>
              <a:t>  </a:t>
            </a:r>
            <a:r>
              <a:rPr lang="ko-KR" altLang="en-US" dirty="0"/>
              <a:t>변수 최적화로 인한</a:t>
            </a:r>
            <a:br>
              <a:rPr lang="en-US" altLang="ko-KR" dirty="0"/>
            </a:br>
            <a:r>
              <a:rPr lang="en-US" altLang="ko-KR" dirty="0" err="1"/>
              <a:t>signal_handler</a:t>
            </a:r>
            <a:r>
              <a:rPr lang="en-US" altLang="ko-KR" dirty="0"/>
              <a:t> </a:t>
            </a:r>
            <a:r>
              <a:rPr lang="ko-KR" altLang="en-US" dirty="0"/>
              <a:t>의 오작동을 막기 위해</a:t>
            </a:r>
            <a:endParaRPr lang="en-US" altLang="ko-KR" dirty="0"/>
          </a:p>
          <a:p>
            <a:r>
              <a:rPr lang="en-US" altLang="ko-KR" dirty="0" err="1"/>
              <a:t>setjmp</a:t>
            </a:r>
            <a:r>
              <a:rPr lang="ko-KR" altLang="en-US" dirty="0"/>
              <a:t>의 </a:t>
            </a:r>
            <a:r>
              <a:rPr lang="ko-KR" altLang="en-US" dirty="0" err="1"/>
              <a:t>스코프</a:t>
            </a:r>
            <a:r>
              <a:rPr lang="ko-KR" altLang="en-US" dirty="0"/>
              <a:t> 안에 로컬 변수를 만들 때 </a:t>
            </a:r>
            <a:r>
              <a:rPr lang="en-US" altLang="ko-KR" dirty="0"/>
              <a:t>(</a:t>
            </a:r>
            <a:r>
              <a:rPr lang="en-US" altLang="ko-KR" dirty="0" err="1"/>
              <a:t>longjmp</a:t>
            </a:r>
            <a:r>
              <a:rPr lang="en-US" altLang="ko-KR" dirty="0"/>
              <a:t> </a:t>
            </a:r>
            <a:r>
              <a:rPr lang="ko-KR" altLang="en-US" dirty="0"/>
              <a:t>이후 </a:t>
            </a:r>
            <a:r>
              <a:rPr lang="ko-KR" altLang="en-US" dirty="0" err="1"/>
              <a:t>롤백안됨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39437A-1ED3-4274-B7A2-C1C301617734}"/>
              </a:ext>
            </a:extLst>
          </p:cNvPr>
          <p:cNvSpPr/>
          <p:nvPr/>
        </p:nvSpPr>
        <p:spPr>
          <a:xfrm>
            <a:off x="3648634" y="6492875"/>
            <a:ext cx="854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http://www.open-std.org/jtc1/sc22/wg21/docs/papers/2006/n2016.html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96367D-1E12-4EEB-A7F5-AEF9CF41C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3920332"/>
            <a:ext cx="6896100" cy="16097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6403B3-1F78-45D5-88C4-404E69EF0334}"/>
              </a:ext>
            </a:extLst>
          </p:cNvPr>
          <p:cNvSpPr/>
          <p:nvPr/>
        </p:nvSpPr>
        <p:spPr>
          <a:xfrm>
            <a:off x="1851212" y="612354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https://docs.microsoft.com/en-us/cpp/c-runtime-library/reference/setjmp?view=vs-2019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91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3130-54A5-40DB-9180-18F007E8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</a:t>
            </a:r>
            <a:r>
              <a:rPr lang="en-US" altLang="ko-KR" dirty="0"/>
              <a:t>Try 2- </a:t>
            </a:r>
            <a:r>
              <a:rPr lang="en-US" altLang="ko-KR" dirty="0">
                <a:latin typeface="Consolas" panose="020B0609020204030204" pitchFamily="49" charset="0"/>
              </a:rPr>
              <a:t>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7E067-2796-47BD-B9F8-10EDAF9D9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/>
              <a:t>But, </a:t>
            </a:r>
            <a:r>
              <a:rPr lang="ko-KR" altLang="en-US" dirty="0" err="1"/>
              <a:t>락을</a:t>
            </a:r>
            <a:r>
              <a:rPr lang="ko-KR" altLang="en-US" dirty="0"/>
              <a:t> 얻지못하면</a:t>
            </a:r>
            <a:r>
              <a:rPr lang="en-US" altLang="ko-KR" dirty="0"/>
              <a:t> </a:t>
            </a:r>
            <a:r>
              <a:rPr lang="ko-KR" altLang="en-US" dirty="0"/>
              <a:t>슬립</a:t>
            </a:r>
            <a:br>
              <a:rPr lang="en-US" altLang="ko-KR" dirty="0"/>
            </a:br>
            <a:r>
              <a:rPr lang="en-US" altLang="ko-KR" dirty="0"/>
              <a:t>= </a:t>
            </a:r>
            <a:r>
              <a:rPr lang="ko-KR" altLang="en-US" dirty="0"/>
              <a:t>부하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락을</a:t>
            </a:r>
            <a:r>
              <a:rPr lang="ko-KR" altLang="en-US" dirty="0"/>
              <a:t> 없앨 순 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9A3EF1-BF1D-4BAF-A30B-737BD2C9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352" y="1422213"/>
            <a:ext cx="6639022" cy="5435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A53E-958F-41A8-AF91-E657332ED863}"/>
              </a:ext>
            </a:extLst>
          </p:cNvPr>
          <p:cNvSpPr txBox="1"/>
          <p:nvPr/>
        </p:nvSpPr>
        <p:spPr>
          <a:xfrm>
            <a:off x="10753105" y="646598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예제 </a:t>
            </a:r>
            <a:r>
              <a:rPr lang="en-US" altLang="ko-KR" dirty="0">
                <a:solidFill>
                  <a:schemeClr val="bg1"/>
                </a:solidFill>
              </a:rPr>
              <a:t>4&gt;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94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FFC5D-8B21-4E29-BBE3-EF9CA78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</a:t>
            </a:r>
            <a:r>
              <a:rPr lang="en-US" altLang="ko-KR" dirty="0"/>
              <a:t>Try 3- </a:t>
            </a:r>
            <a:r>
              <a:rPr lang="en-US" altLang="ko-KR" dirty="0">
                <a:latin typeface="Consolas" panose="020B0609020204030204" pitchFamily="49" charset="0"/>
              </a:rPr>
              <a:t>Interlocked~~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B2A19-2334-4D64-969D-867D807B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! (</a:t>
            </a:r>
            <a:r>
              <a:rPr lang="ko-KR" altLang="en-US" dirty="0"/>
              <a:t>게다가 </a:t>
            </a:r>
            <a:r>
              <a:rPr lang="en-US" altLang="ko-KR" dirty="0"/>
              <a:t>Lock Free!)</a:t>
            </a:r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Windows</a:t>
            </a:r>
            <a:r>
              <a:rPr lang="ko-KR" altLang="en-US" dirty="0"/>
              <a:t> 에서만 사용 가능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표준 아님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타입제약 있음</a:t>
            </a:r>
            <a:br>
              <a:rPr lang="en-US" altLang="ko-KR" dirty="0"/>
            </a:br>
            <a:r>
              <a:rPr lang="en-US" altLang="ko-KR" dirty="0"/>
              <a:t>(volatile long*)</a:t>
            </a:r>
          </a:p>
          <a:p>
            <a:endParaRPr lang="en-US" altLang="ko-KR" dirty="0"/>
          </a:p>
          <a:p>
            <a:r>
              <a:rPr lang="ko-KR" altLang="en-US" dirty="0"/>
              <a:t>가독성 </a:t>
            </a:r>
            <a:r>
              <a:rPr lang="ko-KR" altLang="en-US" dirty="0" err="1"/>
              <a:t>ㅎㅌㅊ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9B3AAE-4E02-4400-BDE7-641A9979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06" y="1701724"/>
            <a:ext cx="5737412" cy="51562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FE7748-8F0E-4C5A-98FB-FA051D73973F}"/>
              </a:ext>
            </a:extLst>
          </p:cNvPr>
          <p:cNvSpPr/>
          <p:nvPr/>
        </p:nvSpPr>
        <p:spPr>
          <a:xfrm>
            <a:off x="6517341" y="2874494"/>
            <a:ext cx="4132729" cy="29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E97462-9C34-4162-BEC1-385C0A8325CD}"/>
              </a:ext>
            </a:extLst>
          </p:cNvPr>
          <p:cNvSpPr/>
          <p:nvPr/>
        </p:nvSpPr>
        <p:spPr>
          <a:xfrm>
            <a:off x="6517340" y="4213408"/>
            <a:ext cx="4132729" cy="29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639A64-5767-4976-8A0F-E7568554570F}"/>
              </a:ext>
            </a:extLst>
          </p:cNvPr>
          <p:cNvSpPr/>
          <p:nvPr/>
        </p:nvSpPr>
        <p:spPr>
          <a:xfrm>
            <a:off x="8202705" y="4896175"/>
            <a:ext cx="766483" cy="260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A4D64-3C7A-471F-97EF-E1B14BF3C2B8}"/>
              </a:ext>
            </a:extLst>
          </p:cNvPr>
          <p:cNvSpPr txBox="1"/>
          <p:nvPr/>
        </p:nvSpPr>
        <p:spPr>
          <a:xfrm>
            <a:off x="10753105" y="646598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예제 </a:t>
            </a:r>
            <a:r>
              <a:rPr lang="en-US" altLang="ko-KR" dirty="0">
                <a:solidFill>
                  <a:schemeClr val="bg1"/>
                </a:solidFill>
              </a:rPr>
              <a:t>5&gt;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6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지난번에 나눈 이야기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>
            <a:normAutofit/>
          </a:bodyPr>
          <a:lstStyle/>
          <a:p>
            <a:r>
              <a:rPr lang="en-US" altLang="ko-KR" dirty="0"/>
              <a:t>std::</a:t>
            </a:r>
            <a:r>
              <a:rPr lang="en-US" altLang="ko-KR" dirty="0" err="1"/>
              <a:t>condition_variable</a:t>
            </a:r>
            <a:r>
              <a:rPr lang="en-US" altLang="ko-KR" dirty="0"/>
              <a:t> </a:t>
            </a:r>
            <a:r>
              <a:rPr lang="ko-KR" altLang="en-US" dirty="0"/>
              <a:t>은</a:t>
            </a:r>
            <a:endParaRPr lang="en-US" altLang="ko-KR" dirty="0"/>
          </a:p>
          <a:p>
            <a:pPr lvl="1"/>
            <a:r>
              <a:rPr lang="en-US" altLang="ko-KR" dirty="0"/>
              <a:t>windows </a:t>
            </a:r>
            <a:r>
              <a:rPr lang="ko-KR" altLang="en-US" dirty="0"/>
              <a:t>에서는</a:t>
            </a:r>
            <a:r>
              <a:rPr lang="en-US" altLang="ko-KR" dirty="0"/>
              <a:t> Event Object </a:t>
            </a:r>
            <a:r>
              <a:rPr lang="ko-KR" altLang="en-US" dirty="0"/>
              <a:t>로 구현되었고</a:t>
            </a:r>
            <a:endParaRPr lang="en-US" altLang="ko-KR" dirty="0"/>
          </a:p>
          <a:p>
            <a:pPr lvl="1"/>
            <a:r>
              <a:rPr lang="en-US" altLang="ko-KR" dirty="0" err="1"/>
              <a:t>linux</a:t>
            </a:r>
            <a:r>
              <a:rPr lang="en-US" altLang="ko-KR" dirty="0"/>
              <a:t> </a:t>
            </a:r>
            <a:r>
              <a:rPr lang="ko-KR" altLang="en-US" dirty="0"/>
              <a:t>에서는 조건 변수로 구현되었다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Linux</a:t>
            </a:r>
            <a:r>
              <a:rPr lang="ko-KR" altLang="en-US" dirty="0"/>
              <a:t> 환경에서 조건 변수는 가짜 기상이 발생할 수 있으므로 주의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/>
              <a:t>busy</a:t>
            </a:r>
            <a:r>
              <a:rPr lang="ko-KR" altLang="en-US" dirty="0"/>
              <a:t> </a:t>
            </a:r>
            <a:r>
              <a:rPr lang="en-US" altLang="ko-KR" dirty="0"/>
              <a:t>waiting </a:t>
            </a:r>
            <a:r>
              <a:rPr lang="ko-KR" altLang="en-US" dirty="0"/>
              <a:t>은 </a:t>
            </a:r>
            <a:r>
              <a:rPr lang="en-US" altLang="ko-KR" dirty="0"/>
              <a:t>CPU </a:t>
            </a:r>
            <a:r>
              <a:rPr lang="ko-KR" altLang="en-US" dirty="0"/>
              <a:t>를 많이 소모하므로 지양하자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std::promise&lt;void&gt; + std::future&lt;void&gt;</a:t>
            </a:r>
            <a:r>
              <a:rPr lang="ko-KR" altLang="en-US" dirty="0"/>
              <a:t>로 단발성 시그널이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80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D47DDD4-98F7-49BE-9764-9E3C138E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99" y="1178097"/>
            <a:ext cx="5769629" cy="56463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69FFC5D-8B21-4E29-BBE3-EF9CA78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</a:t>
            </a:r>
            <a:r>
              <a:rPr lang="en-US" altLang="ko-KR" dirty="0"/>
              <a:t>Try 4- </a:t>
            </a:r>
            <a:r>
              <a:rPr lang="en-US" altLang="ko-KR" dirty="0">
                <a:latin typeface="Consolas" panose="020B0609020204030204" pitchFamily="49" charset="0"/>
              </a:rPr>
              <a:t>&lt;atomic&gt;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B2A19-2334-4D64-969D-867D807B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! (</a:t>
            </a:r>
            <a:r>
              <a:rPr lang="ko-KR" altLang="en-US" dirty="0"/>
              <a:t>여전히 </a:t>
            </a:r>
            <a:r>
              <a:rPr lang="en-US" altLang="ko-KR" dirty="0"/>
              <a:t>Lock Free)</a:t>
            </a:r>
          </a:p>
          <a:p>
            <a:endParaRPr lang="en-US" altLang="ko-KR" dirty="0"/>
          </a:p>
          <a:p>
            <a:r>
              <a:rPr lang="ko-KR" altLang="en-US" dirty="0"/>
              <a:t>표현력 </a:t>
            </a:r>
            <a:r>
              <a:rPr lang="en-US" altLang="ko-KR" dirty="0"/>
              <a:t>Good</a:t>
            </a:r>
          </a:p>
          <a:p>
            <a:endParaRPr lang="en-US" altLang="ko-KR" dirty="0"/>
          </a:p>
          <a:p>
            <a:r>
              <a:rPr lang="ko-KR" altLang="en-US" dirty="0"/>
              <a:t>가독성 </a:t>
            </a:r>
            <a:r>
              <a:rPr lang="ko-KR" altLang="en-US" dirty="0" err="1"/>
              <a:t>ㅅㅌㅊ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타입제약 완화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is_lock_free</a:t>
            </a:r>
            <a:r>
              <a:rPr lang="en-US" altLang="ko-KR" dirty="0"/>
              <a:t>() 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일 경우</a:t>
            </a:r>
            <a:br>
              <a:rPr lang="en-US" altLang="ko-KR" dirty="0"/>
            </a:br>
            <a:r>
              <a:rPr lang="ko-KR" altLang="en-US" dirty="0" err="1"/>
              <a:t>락프리</a:t>
            </a:r>
            <a:r>
              <a:rPr lang="ko-KR" altLang="en-US" dirty="0"/>
              <a:t> 아님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FE7748-8F0E-4C5A-98FB-FA051D73973F}"/>
              </a:ext>
            </a:extLst>
          </p:cNvPr>
          <p:cNvSpPr/>
          <p:nvPr/>
        </p:nvSpPr>
        <p:spPr>
          <a:xfrm>
            <a:off x="6355977" y="1241150"/>
            <a:ext cx="838200" cy="231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639A64-5767-4976-8A0F-E7568554570F}"/>
              </a:ext>
            </a:extLst>
          </p:cNvPr>
          <p:cNvSpPr/>
          <p:nvPr/>
        </p:nvSpPr>
        <p:spPr>
          <a:xfrm>
            <a:off x="8583704" y="4350912"/>
            <a:ext cx="766483" cy="260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B806C-9D1D-4B48-8568-1D6B49EB819E}"/>
              </a:ext>
            </a:extLst>
          </p:cNvPr>
          <p:cNvSpPr/>
          <p:nvPr/>
        </p:nvSpPr>
        <p:spPr>
          <a:xfrm>
            <a:off x="6884895" y="2505387"/>
            <a:ext cx="838200" cy="231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FD6D1F-E9D2-4AA7-A8B4-84EFC1A13996}"/>
              </a:ext>
            </a:extLst>
          </p:cNvPr>
          <p:cNvSpPr/>
          <p:nvPr/>
        </p:nvSpPr>
        <p:spPr>
          <a:xfrm>
            <a:off x="6929719" y="3968830"/>
            <a:ext cx="838200" cy="231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B98A9-E69E-47AB-AB31-1121A559FD19}"/>
              </a:ext>
            </a:extLst>
          </p:cNvPr>
          <p:cNvSpPr txBox="1"/>
          <p:nvPr/>
        </p:nvSpPr>
        <p:spPr>
          <a:xfrm>
            <a:off x="10753105" y="646598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예제 </a:t>
            </a:r>
            <a:r>
              <a:rPr lang="en-US" altLang="ko-KR" dirty="0">
                <a:solidFill>
                  <a:schemeClr val="bg1"/>
                </a:solidFill>
              </a:rPr>
              <a:t>6&gt;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04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DFDCF-18B2-4520-947D-6AE11791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한가지 더 주의할 점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2050" name="Picture 2" descr="ë§¤ì°ì¤ìì ëí ì´ë¯¸ì§ ê²ìê²°ê³¼">
            <a:extLst>
              <a:ext uri="{FF2B5EF4-FFF2-40B4-BE49-F238E27FC236}">
                <a16:creationId xmlns:a16="http://schemas.microsoft.com/office/drawing/2014/main" id="{D60523D7-B0CE-41FD-ABCE-272AB30F36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90" y="1763854"/>
            <a:ext cx="4884420" cy="447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16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EAE7A-7DBE-4F72-9CF2-762CBA3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Reordering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5C01D-AA11-4916-B155-F1B676B9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26" y="2393576"/>
            <a:ext cx="4654748" cy="336176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EC0A97-F561-448A-9004-2B81B378B788}"/>
              </a:ext>
            </a:extLst>
          </p:cNvPr>
          <p:cNvSpPr/>
          <p:nvPr/>
        </p:nvSpPr>
        <p:spPr>
          <a:xfrm>
            <a:off x="3939989" y="2545728"/>
            <a:ext cx="3160058" cy="1300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id="{6C8A7D20-BEEC-41A2-8C60-0553BA9B305B}"/>
              </a:ext>
            </a:extLst>
          </p:cNvPr>
          <p:cNvSpPr/>
          <p:nvPr/>
        </p:nvSpPr>
        <p:spPr>
          <a:xfrm>
            <a:off x="7237275" y="2678081"/>
            <a:ext cx="524435" cy="103542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왼쪽으로 구부러짐 19">
            <a:extLst>
              <a:ext uri="{FF2B5EF4-FFF2-40B4-BE49-F238E27FC236}">
                <a16:creationId xmlns:a16="http://schemas.microsoft.com/office/drawing/2014/main" id="{3A6B3AF8-435E-441F-A237-EB4D73634EFB}"/>
              </a:ext>
            </a:extLst>
          </p:cNvPr>
          <p:cNvSpPr/>
          <p:nvPr/>
        </p:nvSpPr>
        <p:spPr>
          <a:xfrm flipH="1" flipV="1">
            <a:off x="3106962" y="2678081"/>
            <a:ext cx="602361" cy="11408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271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6B9F4-FEF2-4C34-8D01-2F0AD7E2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Reordering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A9960-6B06-4E1D-8FCB-410179A8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현대의 컴파일러</a:t>
            </a:r>
            <a:r>
              <a:rPr lang="en-US" altLang="ko-KR" dirty="0"/>
              <a:t>/CPU</a:t>
            </a:r>
            <a:r>
              <a:rPr lang="ko-KR" altLang="en-US" dirty="0"/>
              <a:t>는 명령어의 순서를 바꿀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그게 더 빠르니까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문제는 그게 </a:t>
            </a:r>
            <a:r>
              <a:rPr lang="ko-KR" altLang="en-US" dirty="0" err="1"/>
              <a:t>싱글스레드</a:t>
            </a:r>
            <a:r>
              <a:rPr lang="ko-KR" altLang="en-US" dirty="0"/>
              <a:t> 기반으로 최적화된다는 점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332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BF177-20DC-4776-82F2-D34E8719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멀티스레딩</a:t>
            </a:r>
            <a:r>
              <a:rPr lang="ko-KR" altLang="en-US" dirty="0"/>
              <a:t> 시 </a:t>
            </a:r>
            <a:r>
              <a:rPr lang="en-US" altLang="ko-KR" dirty="0"/>
              <a:t>Reordering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B5B9D-94C9-404C-880A-359F9E2E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돌아온 던전 생성 스레드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B56E56-5F48-481B-9803-B31CB69BB978}"/>
              </a:ext>
            </a:extLst>
          </p:cNvPr>
          <p:cNvSpPr/>
          <p:nvPr/>
        </p:nvSpPr>
        <p:spPr>
          <a:xfrm>
            <a:off x="3543300" y="2821189"/>
            <a:ext cx="169164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665690-1B5D-4E82-A7CB-E9AC6B2D726F}"/>
              </a:ext>
            </a:extLst>
          </p:cNvPr>
          <p:cNvSpPr/>
          <p:nvPr/>
        </p:nvSpPr>
        <p:spPr>
          <a:xfrm>
            <a:off x="6602730" y="2821189"/>
            <a:ext cx="169164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DT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F0A977-FBDD-4F84-8E10-EAC7E1850976}"/>
              </a:ext>
            </a:extLst>
          </p:cNvPr>
          <p:cNvCxnSpPr>
            <a:stCxn id="4" idx="2"/>
          </p:cNvCxnSpPr>
          <p:nvPr/>
        </p:nvCxnSpPr>
        <p:spPr>
          <a:xfrm>
            <a:off x="4389120" y="3506989"/>
            <a:ext cx="11430" cy="292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995B2C-A6C3-4BB5-B86C-E2AAE7611B95}"/>
              </a:ext>
            </a:extLst>
          </p:cNvPr>
          <p:cNvCxnSpPr/>
          <p:nvPr/>
        </p:nvCxnSpPr>
        <p:spPr>
          <a:xfrm>
            <a:off x="7437120" y="3506989"/>
            <a:ext cx="11430" cy="292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C2F7A2-C501-40DF-87DF-A676DD8593FE}"/>
              </a:ext>
            </a:extLst>
          </p:cNvPr>
          <p:cNvCxnSpPr/>
          <p:nvPr/>
        </p:nvCxnSpPr>
        <p:spPr>
          <a:xfrm>
            <a:off x="4537710" y="3598429"/>
            <a:ext cx="0" cy="84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2B0529-E7C5-46A7-B452-8F9073BE5665}"/>
              </a:ext>
            </a:extLst>
          </p:cNvPr>
          <p:cNvSpPr txBox="1"/>
          <p:nvPr/>
        </p:nvSpPr>
        <p:spPr>
          <a:xfrm>
            <a:off x="4629150" y="379273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던전 생성 준비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37D3A5-C904-4BB4-8ECB-38E5DD7A3C64}"/>
              </a:ext>
            </a:extLst>
          </p:cNvPr>
          <p:cNvCxnSpPr/>
          <p:nvPr/>
        </p:nvCxnSpPr>
        <p:spPr>
          <a:xfrm>
            <a:off x="4469130" y="4615699"/>
            <a:ext cx="2846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8A1302-4F5E-4AB7-A895-6A719E4A5CDA}"/>
              </a:ext>
            </a:extLst>
          </p:cNvPr>
          <p:cNvSpPr txBox="1"/>
          <p:nvPr/>
        </p:nvSpPr>
        <p:spPr>
          <a:xfrm>
            <a:off x="5136793" y="469999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던전 생성 요청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17096D-9A64-4D15-BB44-79FA31FA98F7}"/>
              </a:ext>
            </a:extLst>
          </p:cNvPr>
          <p:cNvCxnSpPr>
            <a:cxnSpLocks/>
          </p:cNvCxnSpPr>
          <p:nvPr/>
        </p:nvCxnSpPr>
        <p:spPr>
          <a:xfrm>
            <a:off x="7570470" y="4646418"/>
            <a:ext cx="0" cy="118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A6C6B5-65BF-406C-B887-102180E682D9}"/>
              </a:ext>
            </a:extLst>
          </p:cNvPr>
          <p:cNvSpPr txBox="1"/>
          <p:nvPr/>
        </p:nvSpPr>
        <p:spPr>
          <a:xfrm>
            <a:off x="7523758" y="50693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던전 생성</a:t>
            </a:r>
          </a:p>
        </p:txBody>
      </p:sp>
    </p:spTree>
    <p:extLst>
      <p:ext uri="{BB962C8B-B14F-4D97-AF65-F5344CB8AC3E}">
        <p14:creationId xmlns:p14="http://schemas.microsoft.com/office/powerpoint/2010/main" val="2352093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BF177-20DC-4776-82F2-D34E8719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멀티스레딩</a:t>
            </a:r>
            <a:r>
              <a:rPr lang="ko-KR" altLang="en-US" dirty="0"/>
              <a:t> 시 </a:t>
            </a:r>
            <a:r>
              <a:rPr lang="en-US" altLang="ko-KR" dirty="0"/>
              <a:t>Reordering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B5B9D-94C9-404C-880A-359F9E2E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돌아온 던전 생성 스레드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B56E56-5F48-481B-9803-B31CB69BB978}"/>
              </a:ext>
            </a:extLst>
          </p:cNvPr>
          <p:cNvSpPr/>
          <p:nvPr/>
        </p:nvSpPr>
        <p:spPr>
          <a:xfrm>
            <a:off x="3543300" y="2821189"/>
            <a:ext cx="169164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665690-1B5D-4E82-A7CB-E9AC6B2D726F}"/>
              </a:ext>
            </a:extLst>
          </p:cNvPr>
          <p:cNvSpPr/>
          <p:nvPr/>
        </p:nvSpPr>
        <p:spPr>
          <a:xfrm>
            <a:off x="6602730" y="2821189"/>
            <a:ext cx="169164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DT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F0A977-FBDD-4F84-8E10-EAC7E1850976}"/>
              </a:ext>
            </a:extLst>
          </p:cNvPr>
          <p:cNvCxnSpPr>
            <a:stCxn id="4" idx="2"/>
          </p:cNvCxnSpPr>
          <p:nvPr/>
        </p:nvCxnSpPr>
        <p:spPr>
          <a:xfrm>
            <a:off x="4389120" y="3506989"/>
            <a:ext cx="11430" cy="292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995B2C-A6C3-4BB5-B86C-E2AAE7611B95}"/>
              </a:ext>
            </a:extLst>
          </p:cNvPr>
          <p:cNvCxnSpPr/>
          <p:nvPr/>
        </p:nvCxnSpPr>
        <p:spPr>
          <a:xfrm>
            <a:off x="7437120" y="3506989"/>
            <a:ext cx="11430" cy="292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C2F7A2-C501-40DF-87DF-A676DD8593FE}"/>
              </a:ext>
            </a:extLst>
          </p:cNvPr>
          <p:cNvCxnSpPr/>
          <p:nvPr/>
        </p:nvCxnSpPr>
        <p:spPr>
          <a:xfrm>
            <a:off x="4537710" y="3598429"/>
            <a:ext cx="0" cy="84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2B0529-E7C5-46A7-B452-8F9073BE5665}"/>
              </a:ext>
            </a:extLst>
          </p:cNvPr>
          <p:cNvSpPr txBox="1"/>
          <p:nvPr/>
        </p:nvSpPr>
        <p:spPr>
          <a:xfrm>
            <a:off x="4629150" y="379273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던전 생성 준비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37D3A5-C904-4BB4-8ECB-38E5DD7A3C64}"/>
              </a:ext>
            </a:extLst>
          </p:cNvPr>
          <p:cNvCxnSpPr/>
          <p:nvPr/>
        </p:nvCxnSpPr>
        <p:spPr>
          <a:xfrm>
            <a:off x="4469130" y="4615699"/>
            <a:ext cx="2846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8A1302-4F5E-4AB7-A895-6A719E4A5CDA}"/>
              </a:ext>
            </a:extLst>
          </p:cNvPr>
          <p:cNvSpPr txBox="1"/>
          <p:nvPr/>
        </p:nvSpPr>
        <p:spPr>
          <a:xfrm>
            <a:off x="5136793" y="469999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던전 생성 요청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17096D-9A64-4D15-BB44-79FA31FA98F7}"/>
              </a:ext>
            </a:extLst>
          </p:cNvPr>
          <p:cNvCxnSpPr>
            <a:cxnSpLocks/>
          </p:cNvCxnSpPr>
          <p:nvPr/>
        </p:nvCxnSpPr>
        <p:spPr>
          <a:xfrm>
            <a:off x="7570470" y="4646418"/>
            <a:ext cx="0" cy="118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A6C6B5-65BF-406C-B887-102180E682D9}"/>
              </a:ext>
            </a:extLst>
          </p:cNvPr>
          <p:cNvSpPr txBox="1"/>
          <p:nvPr/>
        </p:nvSpPr>
        <p:spPr>
          <a:xfrm>
            <a:off x="7523758" y="50693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던전 생성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35F3E5A-11F0-4700-81F5-9DD67109A8FC}"/>
              </a:ext>
            </a:extLst>
          </p:cNvPr>
          <p:cNvSpPr txBox="1">
            <a:spLocks/>
          </p:cNvSpPr>
          <p:nvPr/>
        </p:nvSpPr>
        <p:spPr>
          <a:xfrm>
            <a:off x="721211" y="5071113"/>
            <a:ext cx="5128260" cy="15887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Thread1</a:t>
            </a: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puzzleCount =</a:t>
            </a:r>
            <a:r>
              <a:rPr lang="ko-KR" altLang="en-US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10;</a:t>
            </a:r>
          </a:p>
          <a:p>
            <a:pPr marL="0" indent="0" defTabSz="576000"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isReady</a:t>
            </a:r>
            <a:r>
              <a:rPr lang="ko-KR" altLang="en-US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ko-KR" altLang="en-US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true;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B713551-3CC9-484D-9E84-01BA8DE66D2D}"/>
              </a:ext>
            </a:extLst>
          </p:cNvPr>
          <p:cNvSpPr txBox="1">
            <a:spLocks/>
          </p:cNvSpPr>
          <p:nvPr/>
        </p:nvSpPr>
        <p:spPr>
          <a:xfrm>
            <a:off x="6253331" y="5071113"/>
            <a:ext cx="5128260" cy="15887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Thread2</a:t>
            </a:r>
          </a:p>
          <a:p>
            <a:pPr marL="0" indent="0" defTabSz="576000"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while(!isReady);</a:t>
            </a:r>
          </a:p>
          <a:p>
            <a:pPr marL="0" indent="0" defTabSz="576000"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 c = puzzleCount;</a:t>
            </a:r>
          </a:p>
        </p:txBody>
      </p:sp>
    </p:spTree>
    <p:extLst>
      <p:ext uri="{BB962C8B-B14F-4D97-AF65-F5344CB8AC3E}">
        <p14:creationId xmlns:p14="http://schemas.microsoft.com/office/powerpoint/2010/main" val="886191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BF177-20DC-4776-82F2-D34E8719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멀티스레딩</a:t>
            </a:r>
            <a:r>
              <a:rPr lang="ko-KR" altLang="en-US" dirty="0"/>
              <a:t> 시 </a:t>
            </a:r>
            <a:r>
              <a:rPr lang="en-US" altLang="ko-KR" dirty="0"/>
              <a:t>Reordering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B5B9D-94C9-404C-880A-359F9E2E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컴파일러의 시점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35F3E5A-11F0-4700-81F5-9DD67109A8FC}"/>
              </a:ext>
            </a:extLst>
          </p:cNvPr>
          <p:cNvSpPr txBox="1">
            <a:spLocks/>
          </p:cNvSpPr>
          <p:nvPr/>
        </p:nvSpPr>
        <p:spPr>
          <a:xfrm>
            <a:off x="721211" y="3059433"/>
            <a:ext cx="5128260" cy="15887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Thread1</a:t>
            </a: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puzzleCount =</a:t>
            </a:r>
            <a:r>
              <a:rPr lang="ko-KR" altLang="en-US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10;</a:t>
            </a:r>
          </a:p>
          <a:p>
            <a:pPr marL="0" indent="0" defTabSz="576000"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isReady</a:t>
            </a:r>
            <a:r>
              <a:rPr lang="ko-KR" altLang="en-US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ko-KR" altLang="en-US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true;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B713551-3CC9-484D-9E84-01BA8DE66D2D}"/>
              </a:ext>
            </a:extLst>
          </p:cNvPr>
          <p:cNvSpPr txBox="1">
            <a:spLocks/>
          </p:cNvSpPr>
          <p:nvPr/>
        </p:nvSpPr>
        <p:spPr>
          <a:xfrm>
            <a:off x="6253331" y="3059433"/>
            <a:ext cx="5128260" cy="15887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Thread2</a:t>
            </a:r>
          </a:p>
          <a:p>
            <a:pPr marL="0" indent="0" defTabSz="576000"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while(!isReady);</a:t>
            </a:r>
          </a:p>
          <a:p>
            <a:pPr marL="0" indent="0" defTabSz="576000"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 c = puzzleCount;</a:t>
            </a:r>
          </a:p>
        </p:txBody>
      </p:sp>
      <p:pic>
        <p:nvPicPr>
          <p:cNvPr id="16" name="Picture 2" descr="ê´ë ¨ ì´ë¯¸ì§">
            <a:extLst>
              <a:ext uri="{FF2B5EF4-FFF2-40B4-BE49-F238E27FC236}">
                <a16:creationId xmlns:a16="http://schemas.microsoft.com/office/drawing/2014/main" id="{EB0E224C-731E-416D-B9A5-26D64996A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48" y="4205415"/>
            <a:ext cx="4457700" cy="250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E62767-DFF1-44E4-BC89-FFD5C16C9955}"/>
              </a:ext>
            </a:extLst>
          </p:cNvPr>
          <p:cNvSpPr txBox="1"/>
          <p:nvPr/>
        </p:nvSpPr>
        <p:spPr>
          <a:xfrm>
            <a:off x="5246928" y="5275344"/>
            <a:ext cx="2387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isReady</a:t>
            </a:r>
            <a:r>
              <a:rPr lang="ko-KR" altLang="en-US"/>
              <a:t>를 먼저 쓰는게 </a:t>
            </a:r>
            <a:br>
              <a:rPr lang="en-US" altLang="ko-KR"/>
            </a:br>
            <a:r>
              <a:rPr lang="ko-KR" altLang="en-US"/>
              <a:t>더 빠르잖아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4E2707-4062-4FF0-8E00-5B27CD03FD36}"/>
              </a:ext>
            </a:extLst>
          </p:cNvPr>
          <p:cNvSpPr txBox="1"/>
          <p:nvPr/>
        </p:nvSpPr>
        <p:spPr>
          <a:xfrm>
            <a:off x="9206244" y="4414625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Visual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Studio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9BFE95-F39B-4FAA-A4E6-199E97FE9EF9}"/>
              </a:ext>
            </a:extLst>
          </p:cNvPr>
          <p:cNvSpPr/>
          <p:nvPr/>
        </p:nvSpPr>
        <p:spPr>
          <a:xfrm>
            <a:off x="571500" y="3348990"/>
            <a:ext cx="2960370" cy="1065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53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BF177-20DC-4776-82F2-D34E8719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멀티스레딩</a:t>
            </a:r>
            <a:r>
              <a:rPr lang="ko-KR" altLang="en-US" dirty="0"/>
              <a:t> 시 </a:t>
            </a:r>
            <a:r>
              <a:rPr lang="en-US" altLang="ko-KR" dirty="0"/>
              <a:t>Reordering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B5B9D-94C9-404C-880A-359F9E2E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컴파일러의 시점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35F3E5A-11F0-4700-81F5-9DD67109A8FC}"/>
              </a:ext>
            </a:extLst>
          </p:cNvPr>
          <p:cNvSpPr txBox="1">
            <a:spLocks/>
          </p:cNvSpPr>
          <p:nvPr/>
        </p:nvSpPr>
        <p:spPr>
          <a:xfrm>
            <a:off x="721211" y="3059433"/>
            <a:ext cx="5128260" cy="15887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Thread1</a:t>
            </a: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isReady</a:t>
            </a:r>
            <a:r>
              <a:rPr lang="ko-KR" altLang="en-US" sz="200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ko-KR" altLang="en-US" sz="200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true;</a:t>
            </a:r>
          </a:p>
          <a:p>
            <a:pPr marL="0" indent="0" defTabSz="576000">
              <a:buNone/>
            </a:pP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puzzleCount =</a:t>
            </a:r>
            <a:r>
              <a:rPr lang="ko-KR" altLang="en-US" sz="200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10;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B713551-3CC9-484D-9E84-01BA8DE66D2D}"/>
              </a:ext>
            </a:extLst>
          </p:cNvPr>
          <p:cNvSpPr txBox="1">
            <a:spLocks/>
          </p:cNvSpPr>
          <p:nvPr/>
        </p:nvSpPr>
        <p:spPr>
          <a:xfrm>
            <a:off x="6253331" y="3059433"/>
            <a:ext cx="5128260" cy="15887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Thread2</a:t>
            </a:r>
          </a:p>
          <a:p>
            <a:pPr marL="0" indent="0" defTabSz="576000"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while(!isReady);</a:t>
            </a:r>
          </a:p>
          <a:p>
            <a:pPr marL="0" indent="0" defTabSz="576000"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 c = puzzleCount;</a:t>
            </a:r>
          </a:p>
        </p:txBody>
      </p:sp>
      <p:pic>
        <p:nvPicPr>
          <p:cNvPr id="16" name="Picture 2" descr="ê´ë ¨ ì´ë¯¸ì§">
            <a:extLst>
              <a:ext uri="{FF2B5EF4-FFF2-40B4-BE49-F238E27FC236}">
                <a16:creationId xmlns:a16="http://schemas.microsoft.com/office/drawing/2014/main" id="{EB0E224C-731E-416D-B9A5-26D64996A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48" y="4205415"/>
            <a:ext cx="4457700" cy="250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E62767-DFF1-44E4-BC89-FFD5C16C9955}"/>
              </a:ext>
            </a:extLst>
          </p:cNvPr>
          <p:cNvSpPr txBox="1"/>
          <p:nvPr/>
        </p:nvSpPr>
        <p:spPr>
          <a:xfrm>
            <a:off x="5246928" y="5275344"/>
            <a:ext cx="2387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isReady</a:t>
            </a:r>
            <a:r>
              <a:rPr lang="ko-KR" altLang="en-US"/>
              <a:t>를 먼저 쓰는게 </a:t>
            </a:r>
            <a:br>
              <a:rPr lang="en-US" altLang="ko-KR"/>
            </a:br>
            <a:r>
              <a:rPr lang="ko-KR" altLang="en-US"/>
              <a:t>더 빠르잖아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4E2707-4062-4FF0-8E00-5B27CD03FD36}"/>
              </a:ext>
            </a:extLst>
          </p:cNvPr>
          <p:cNvSpPr txBox="1"/>
          <p:nvPr/>
        </p:nvSpPr>
        <p:spPr>
          <a:xfrm>
            <a:off x="9206244" y="4414625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Visual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Studio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화살표: 오른쪽으로 구부러짐 3">
            <a:extLst>
              <a:ext uri="{FF2B5EF4-FFF2-40B4-BE49-F238E27FC236}">
                <a16:creationId xmlns:a16="http://schemas.microsoft.com/office/drawing/2014/main" id="{A191C3DD-9011-4C3D-9282-B0F15CFD8873}"/>
              </a:ext>
            </a:extLst>
          </p:cNvPr>
          <p:cNvSpPr/>
          <p:nvPr/>
        </p:nvSpPr>
        <p:spPr>
          <a:xfrm>
            <a:off x="204843" y="3429000"/>
            <a:ext cx="394448" cy="8713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63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39362-6596-491E-8929-0A728A80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바꾸지 말라고 알려주는 법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B8424-D5EC-4BE2-9358-791376CE2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mfence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2A7E85-5E71-429C-BAFF-B4580D076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71" y="2296104"/>
            <a:ext cx="4339058" cy="24450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2BAA1C-403B-4129-A281-13976296AE6A}"/>
              </a:ext>
            </a:extLst>
          </p:cNvPr>
          <p:cNvSpPr/>
          <p:nvPr/>
        </p:nvSpPr>
        <p:spPr>
          <a:xfrm>
            <a:off x="4171950" y="3223260"/>
            <a:ext cx="3897630" cy="64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age result for what ì§¤">
            <a:extLst>
              <a:ext uri="{FF2B5EF4-FFF2-40B4-BE49-F238E27FC236}">
                <a16:creationId xmlns:a16="http://schemas.microsoft.com/office/drawing/2014/main" id="{C49DA21A-A068-461F-82E5-16764B7B6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944" y="4330148"/>
            <a:ext cx="4890056" cy="244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217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10DAFAF-3877-47ED-A1D9-BECF65343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71" y="3806984"/>
            <a:ext cx="7318058" cy="11887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639362-6596-491E-8929-0A728A80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바꾸지 말라고 알려주는 법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B8424-D5EC-4BE2-9358-791376CE2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std::atomic_thread_fence </a:t>
            </a:r>
          </a:p>
          <a:p>
            <a:pPr lvl="1"/>
            <a:r>
              <a:rPr lang="ko-KR" altLang="en-US">
                <a:latin typeface="Consolas" panose="020B0609020204030204" pitchFamily="49" charset="0"/>
              </a:rPr>
              <a:t>내부는 </a:t>
            </a:r>
            <a:r>
              <a:rPr lang="en-US" altLang="ko-KR">
                <a:latin typeface="Consolas" panose="020B0609020204030204" pitchFamily="49" charset="0"/>
              </a:rPr>
              <a:t>_InterlockedExchange </a:t>
            </a:r>
            <a:r>
              <a:rPr lang="ko-KR" altLang="en-US">
                <a:latin typeface="Consolas" panose="020B0609020204030204" pitchFamily="49" charset="0"/>
              </a:rPr>
              <a:t>로 구현 </a:t>
            </a:r>
            <a:r>
              <a:rPr lang="en-US" altLang="ko-KR">
                <a:latin typeface="Consolas" panose="020B0609020204030204" pitchFamily="49" charset="0"/>
              </a:rPr>
              <a:t>(prefix lock)</a:t>
            </a:r>
          </a:p>
          <a:p>
            <a:pPr lvl="1"/>
            <a:r>
              <a:rPr lang="en-US" altLang="ko-KR"/>
              <a:t>they wait for all previous instructions to complete and for all buffered writes to drain to memory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A91179-2522-4F1E-A02F-B411A5289427}"/>
              </a:ext>
            </a:extLst>
          </p:cNvPr>
          <p:cNvSpPr/>
          <p:nvPr/>
        </p:nvSpPr>
        <p:spPr>
          <a:xfrm>
            <a:off x="2577217" y="4309904"/>
            <a:ext cx="7086372" cy="358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C3CE4C-52FE-40DD-9564-FD3692F11BF8}"/>
              </a:ext>
            </a:extLst>
          </p:cNvPr>
          <p:cNvSpPr/>
          <p:nvPr/>
        </p:nvSpPr>
        <p:spPr>
          <a:xfrm>
            <a:off x="0" y="6462931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>
                <a:hlinkClick r:id="rId3"/>
              </a:rPr>
              <a:t>https://stackoverflow.com/questions/19652824/why-can-memorybarrier-be-implemented-as-a-call-to-xchg</a:t>
            </a:r>
            <a:endParaRPr lang="ko-KR" altLang="en-US" sz="16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A910B4-D8AD-409A-B71E-51F765C50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783" y="4489239"/>
            <a:ext cx="24193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1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오늘 할 이야기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r>
              <a:rPr lang="en-US" altLang="ko-KR" dirty="0"/>
              <a:t>std::atomic </a:t>
            </a:r>
            <a:r>
              <a:rPr lang="ko-KR" altLang="en-US" dirty="0"/>
              <a:t>과 원자적 연산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volatile</a:t>
            </a:r>
          </a:p>
          <a:p>
            <a:endParaRPr lang="en-US" altLang="ko-KR" dirty="0"/>
          </a:p>
          <a:p>
            <a:r>
              <a:rPr lang="en-US" altLang="ko-KR" dirty="0"/>
              <a:t>race</a:t>
            </a:r>
            <a:r>
              <a:rPr lang="ko-KR" altLang="en-US" dirty="0"/>
              <a:t> </a:t>
            </a:r>
            <a:r>
              <a:rPr lang="en-US" altLang="ko-KR" dirty="0"/>
              <a:t>condition</a:t>
            </a:r>
          </a:p>
          <a:p>
            <a:endParaRPr lang="en-US" altLang="ko-KR" dirty="0"/>
          </a:p>
          <a:p>
            <a:r>
              <a:rPr lang="en-US" altLang="ko-KR" dirty="0"/>
              <a:t>Memory Reordering</a:t>
            </a:r>
          </a:p>
        </p:txBody>
      </p:sp>
    </p:spTree>
    <p:extLst>
      <p:ext uri="{BB962C8B-B14F-4D97-AF65-F5344CB8AC3E}">
        <p14:creationId xmlns:p14="http://schemas.microsoft.com/office/powerpoint/2010/main" val="633240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7185D1-2F34-414F-98DC-08BCFDE0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99" y="2968255"/>
            <a:ext cx="2775602" cy="19446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639362-6596-491E-8929-0A728A80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바꾸지 말라고 알려주는 법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B8424-D5EC-4BE2-9358-791376CE2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Consolas" panose="020B0609020204030204" pitchFamily="49" charset="0"/>
              </a:rPr>
              <a:t>둘 중 하나를 </a:t>
            </a:r>
            <a:r>
              <a:rPr lang="en-US" altLang="ko-KR">
                <a:latin typeface="Consolas" panose="020B0609020204030204" pitchFamily="49" charset="0"/>
              </a:rPr>
              <a:t>atomic </a:t>
            </a:r>
            <a:r>
              <a:rPr lang="ko-KR" altLang="en-US">
                <a:latin typeface="Consolas" panose="020B0609020204030204" pitchFamily="49" charset="0"/>
              </a:rPr>
              <a:t>변수로 선언한다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ko-KR" altLang="en-US">
                <a:latin typeface="Consolas" panose="020B0609020204030204" pitchFamily="49" charset="0"/>
              </a:rPr>
              <a:t>아님 둘 다 하거나</a:t>
            </a:r>
            <a:r>
              <a:rPr lang="en-US" altLang="ko-KR">
                <a:latin typeface="Consolas" panose="020B0609020204030204" pitchFamily="49" charset="0"/>
              </a:rPr>
              <a:t>..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A91179-2522-4F1E-A02F-B411A5289427}"/>
              </a:ext>
            </a:extLst>
          </p:cNvPr>
          <p:cNvSpPr/>
          <p:nvPr/>
        </p:nvSpPr>
        <p:spPr>
          <a:xfrm>
            <a:off x="4708199" y="3429001"/>
            <a:ext cx="2218381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21993-2F12-43D1-A958-6169A5495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130" y="4425315"/>
            <a:ext cx="24003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99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BF177-20DC-4776-82F2-D34E8719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atomic</a:t>
            </a:r>
            <a:r>
              <a:rPr lang="ko-KR" altLang="en-US"/>
              <a:t> 변수의 역할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B5B9D-94C9-404C-880A-359F9E2E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isReady </a:t>
            </a:r>
            <a:r>
              <a:rPr lang="ko-KR" altLang="en-US"/>
              <a:t>가 </a:t>
            </a:r>
            <a:r>
              <a:rPr lang="en-US" altLang="ko-KR"/>
              <a:t>atomic&lt;bool&gt; </a:t>
            </a:r>
            <a:r>
              <a:rPr lang="ko-KR" altLang="en-US"/>
              <a:t>일 경우</a:t>
            </a:r>
            <a:r>
              <a:rPr lang="en-US" altLang="ko-KR"/>
              <a:t>, </a:t>
            </a:r>
            <a:r>
              <a:rPr lang="ko-KR" altLang="en-US" b="1"/>
              <a:t>선행 관계 보장 </a:t>
            </a:r>
            <a:endParaRPr lang="en-US" altLang="ko-KR" b="1"/>
          </a:p>
          <a:p>
            <a:pPr lvl="1"/>
            <a:r>
              <a:rPr lang="ko-KR" altLang="en-US"/>
              <a:t>단 메모리 오더가 </a:t>
            </a:r>
            <a:r>
              <a:rPr lang="en-US" altLang="ko-KR"/>
              <a:t>release - acquire </a:t>
            </a:r>
            <a:r>
              <a:rPr lang="ko-KR" altLang="en-US"/>
              <a:t>이상일 시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35F3E5A-11F0-4700-81F5-9DD67109A8FC}"/>
              </a:ext>
            </a:extLst>
          </p:cNvPr>
          <p:cNvSpPr txBox="1">
            <a:spLocks/>
          </p:cNvSpPr>
          <p:nvPr/>
        </p:nvSpPr>
        <p:spPr>
          <a:xfrm>
            <a:off x="721211" y="3459483"/>
            <a:ext cx="5128260" cy="15887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Thread1</a:t>
            </a: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puzzleCount =</a:t>
            </a:r>
            <a:r>
              <a:rPr lang="ko-KR" altLang="en-US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10;</a:t>
            </a:r>
          </a:p>
          <a:p>
            <a:pPr marL="0" indent="0" defTabSz="576000">
              <a:buNone/>
            </a:pPr>
            <a:r>
              <a:rPr lang="en-US" altLang="ko-KR" sz="200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isReady</a:t>
            </a:r>
            <a:r>
              <a:rPr lang="ko-KR" altLang="en-US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ko-KR" altLang="en-US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true;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B713551-3CC9-484D-9E84-01BA8DE66D2D}"/>
              </a:ext>
            </a:extLst>
          </p:cNvPr>
          <p:cNvSpPr txBox="1">
            <a:spLocks/>
          </p:cNvSpPr>
          <p:nvPr/>
        </p:nvSpPr>
        <p:spPr>
          <a:xfrm>
            <a:off x="6253331" y="3459483"/>
            <a:ext cx="5128260" cy="15887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Thread2</a:t>
            </a:r>
          </a:p>
          <a:p>
            <a:pPr marL="0" indent="0" defTabSz="576000">
              <a:buNone/>
            </a:pPr>
            <a:endParaRPr lang="en-US" altLang="ko-KR" sz="200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while(!</a:t>
            </a:r>
            <a:r>
              <a:rPr lang="en-US" altLang="ko-KR" sz="200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isReady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 c = puzzleCount;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296241E-2053-45D8-A746-BE4DC35E340F}"/>
              </a:ext>
            </a:extLst>
          </p:cNvPr>
          <p:cNvCxnSpPr/>
          <p:nvPr/>
        </p:nvCxnSpPr>
        <p:spPr>
          <a:xfrm>
            <a:off x="457200" y="3602239"/>
            <a:ext cx="0" cy="84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FC8A13-3024-4D74-A3D4-BCB4B5C8EEEA}"/>
              </a:ext>
            </a:extLst>
          </p:cNvPr>
          <p:cNvCxnSpPr>
            <a:cxnSpLocks/>
          </p:cNvCxnSpPr>
          <p:nvPr/>
        </p:nvCxnSpPr>
        <p:spPr>
          <a:xfrm>
            <a:off x="2983230" y="4461278"/>
            <a:ext cx="3270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9A8B623-432E-4C54-89A4-132566DE1E9C}"/>
              </a:ext>
            </a:extLst>
          </p:cNvPr>
          <p:cNvCxnSpPr>
            <a:cxnSpLocks/>
          </p:cNvCxnSpPr>
          <p:nvPr/>
        </p:nvCxnSpPr>
        <p:spPr>
          <a:xfrm>
            <a:off x="9387840" y="4549140"/>
            <a:ext cx="0" cy="49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53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21E5-346A-4266-B7BB-58715083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std::atomic </a:t>
            </a:r>
            <a:r>
              <a:rPr lang="ko-KR" altLang="en-US"/>
              <a:t>은 </a:t>
            </a:r>
            <a:r>
              <a:rPr lang="en-US" altLang="ko-KR"/>
              <a:t>volatile</a:t>
            </a:r>
            <a:r>
              <a:rPr lang="ko-KR" altLang="en-US"/>
              <a:t>의 상위호환이 </a:t>
            </a:r>
            <a:r>
              <a:rPr lang="ko-KR" altLang="en-US" b="1"/>
              <a:t>아니다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0D608-895A-4FB8-B970-D9C4072E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std::atomic </a:t>
            </a:r>
            <a:r>
              <a:rPr lang="ko-KR" altLang="en-US"/>
              <a:t>은 </a:t>
            </a:r>
            <a:r>
              <a:rPr lang="en-US" altLang="ko-KR"/>
              <a:t>"</a:t>
            </a:r>
            <a:r>
              <a:rPr lang="ko-KR" altLang="en-US"/>
              <a:t>원자성</a:t>
            </a:r>
            <a:r>
              <a:rPr lang="en-US" altLang="ko-KR"/>
              <a:t>" </a:t>
            </a:r>
            <a:r>
              <a:rPr lang="ko-KR" altLang="en-US"/>
              <a:t>을 담당</a:t>
            </a:r>
            <a:endParaRPr lang="en-US" altLang="ko-KR"/>
          </a:p>
          <a:p>
            <a:pPr lvl="1"/>
            <a:r>
              <a:rPr lang="ko-KR" altLang="en-US"/>
              <a:t>복사연산 삭제 되어 있음</a:t>
            </a:r>
            <a:endParaRPr lang="en-US" altLang="ko-KR"/>
          </a:p>
          <a:p>
            <a:pPr lvl="1"/>
            <a:r>
              <a:rPr lang="ko-KR" altLang="en-US"/>
              <a:t>최적화될 수 있음</a:t>
            </a:r>
            <a:br>
              <a:rPr lang="en-US" altLang="ko-KR"/>
            </a:b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volatile </a:t>
            </a:r>
            <a:r>
              <a:rPr lang="ko-KR" altLang="en-US"/>
              <a:t>의 </a:t>
            </a:r>
            <a:r>
              <a:rPr lang="en-US" altLang="ko-KR"/>
              <a:t>"</a:t>
            </a:r>
            <a:r>
              <a:rPr lang="ko-KR" altLang="en-US"/>
              <a:t>최적화 방지</a:t>
            </a:r>
            <a:r>
              <a:rPr lang="en-US" altLang="ko-KR"/>
              <a:t>" </a:t>
            </a:r>
            <a:r>
              <a:rPr lang="ko-KR" altLang="en-US"/>
              <a:t>를 담당</a:t>
            </a:r>
            <a:endParaRPr lang="en-US" altLang="ko-KR"/>
          </a:p>
          <a:p>
            <a:pPr lvl="1"/>
            <a:r>
              <a:rPr lang="ko-KR" altLang="en-US"/>
              <a:t>원자성 없음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최적화 되지 않은 원자성을 원한다면</a:t>
            </a:r>
            <a:br>
              <a:rPr lang="en-US" altLang="ko-KR"/>
            </a:br>
            <a:r>
              <a:rPr lang="en-US" altLang="ko-KR"/>
              <a:t>volatile std::atomic&lt;int&gt; a;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58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32C78-0D5A-498C-9278-9763845C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7D75B-C206-4846-B432-C8C3F401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&lt;atomic&gt; </a:t>
            </a:r>
            <a:r>
              <a:rPr lang="ko-KR" altLang="en-US"/>
              <a:t>으로 간단하게 원자적 프로그래밍이 가능하다</a:t>
            </a:r>
            <a:endParaRPr lang="en-US" altLang="ko-KR"/>
          </a:p>
          <a:p>
            <a:pPr lvl="1"/>
            <a:r>
              <a:rPr lang="ko-KR" altLang="en-US"/>
              <a:t>단 복잡한 계산</a:t>
            </a:r>
            <a:r>
              <a:rPr lang="en-US" altLang="ko-KR"/>
              <a:t>, </a:t>
            </a:r>
            <a:r>
              <a:rPr lang="ko-KR" altLang="en-US"/>
              <a:t>여러 스탭이 동시에 일어나야하는 계산은 </a:t>
            </a:r>
            <a:br>
              <a:rPr lang="en-US" altLang="ko-KR"/>
            </a:br>
            <a:r>
              <a:rPr lang="ko-KR" altLang="en-US"/>
              <a:t>그냥 락 걸고 쓰는게 나음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volatile </a:t>
            </a:r>
            <a:r>
              <a:rPr lang="ko-KR" altLang="en-US"/>
              <a:t>은 멀티스레드 프로그래밍에서 거의 쓸모가 없다</a:t>
            </a:r>
            <a:endParaRPr lang="en-US" altLang="ko-KR"/>
          </a:p>
          <a:p>
            <a:pPr lvl="1"/>
            <a:r>
              <a:rPr lang="ko-KR" altLang="en-US"/>
              <a:t>대신 최적화를 명시적으로 막아야 할 때 쓰자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두 스레드가 공유자원에 동시에 접근 </a:t>
            </a:r>
            <a:r>
              <a:rPr lang="en-US" altLang="ko-KR"/>
              <a:t>- Race Condition</a:t>
            </a:r>
          </a:p>
          <a:p>
            <a:r>
              <a:rPr lang="ko-KR" altLang="en-US"/>
              <a:t>멀티스레드 프로그래밍을 할 때에는 </a:t>
            </a:r>
            <a:br>
              <a:rPr lang="en-US" altLang="ko-KR"/>
            </a:br>
            <a:r>
              <a:rPr lang="ko-KR" altLang="en-US"/>
              <a:t>컴파일러</a:t>
            </a:r>
            <a:r>
              <a:rPr lang="en-US" altLang="ko-KR"/>
              <a:t>/CPU </a:t>
            </a:r>
            <a:r>
              <a:rPr lang="ko-KR" altLang="en-US"/>
              <a:t>에서 </a:t>
            </a:r>
            <a:r>
              <a:rPr lang="en-US" altLang="ko-KR"/>
              <a:t>Memory Reordering </a:t>
            </a:r>
            <a:r>
              <a:rPr lang="ko-KR" altLang="en-US"/>
              <a:t>이 될 수 있다는 것을 기억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4117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33953-EE04-4D3C-B102-F8DDF7A6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Reference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3E679-A043-4353-9926-7B912669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https://www.slideshare.net/zzapuno/ndc12-2</a:t>
            </a:r>
            <a:endParaRPr lang="ko-KR" altLang="en-US"/>
          </a:p>
          <a:p>
            <a:r>
              <a:rPr lang="en-US" altLang="ko-KR">
                <a:hlinkClick r:id="rId3"/>
              </a:rPr>
              <a:t>https://www.slideshare.net/seao/c-atomic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4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25600-E1AE-4E8E-882E-6086687C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&lt;atomic&gt;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A316A-8BAE-4E9F-9FE5-07AF9861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표준에 도입된 원자적 연산 관련 헤더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Windows</a:t>
            </a:r>
            <a:r>
              <a:rPr lang="ko-KR" altLang="en-US" dirty="0"/>
              <a:t>의 </a:t>
            </a:r>
            <a:r>
              <a:rPr lang="en-US" altLang="ko-KR" b="1" dirty="0">
                <a:latin typeface="Consolas" panose="020B0609020204030204" pitchFamily="49" charset="0"/>
              </a:rPr>
              <a:t>Interlocked~~</a:t>
            </a:r>
            <a:r>
              <a:rPr lang="en-US" altLang="ko-KR" dirty="0"/>
              <a:t> </a:t>
            </a:r>
            <a:r>
              <a:rPr lang="ko-KR" altLang="en-US" dirty="0"/>
              <a:t>연산과 대응</a:t>
            </a:r>
          </a:p>
        </p:txBody>
      </p:sp>
    </p:spTree>
    <p:extLst>
      <p:ext uri="{BB962C8B-B14F-4D97-AF65-F5344CB8AC3E}">
        <p14:creationId xmlns:p14="http://schemas.microsoft.com/office/powerpoint/2010/main" val="176027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F41B7-DBB6-43D3-9EC5-A3B2DE9F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원자적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F65B1-50BE-4820-B994-2C804491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이상 나눌 수 없는 연산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= </a:t>
            </a:r>
            <a:r>
              <a:rPr lang="ko-KR" altLang="en-US" dirty="0"/>
              <a:t>연산이 반만 된 상태를 관측할 수 없음</a:t>
            </a:r>
          </a:p>
        </p:txBody>
      </p:sp>
    </p:spTree>
    <p:extLst>
      <p:ext uri="{BB962C8B-B14F-4D97-AF65-F5344CB8AC3E}">
        <p14:creationId xmlns:p14="http://schemas.microsoft.com/office/powerpoint/2010/main" val="343609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BB2DE-037A-4B16-8FC1-7A91DF4E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대표적인 비 원자적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38A2C-79EA-4A1C-A97D-3810D6CFA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++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Read / Modify / Write (RMW)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D912E7B-D187-4318-9B2D-DF36CED21E88}"/>
              </a:ext>
            </a:extLst>
          </p:cNvPr>
          <p:cNvSpPr txBox="1">
            <a:spLocks/>
          </p:cNvSpPr>
          <p:nvPr/>
        </p:nvSpPr>
        <p:spPr>
          <a:xfrm>
            <a:off x="1501588" y="3019537"/>
            <a:ext cx="9188824" cy="15887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00FB100B  mov        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eax,dword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ptr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	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로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Load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00FB100E 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inc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				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증가</a:t>
            </a:r>
            <a:endParaRPr lang="en-US" altLang="ko-KR" sz="20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00FB100F  mov        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dword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ptr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],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	//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에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173460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E4FA4-3241-4678-B5B8-AB07B8AC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 원자적 연산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ko-KR" altLang="en-US" dirty="0" err="1"/>
              <a:t>멀티스레딩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60B69E6-7069-4D94-A6EA-74574539B3CE}"/>
              </a:ext>
            </a:extLst>
          </p:cNvPr>
          <p:cNvSpPr txBox="1">
            <a:spLocks/>
          </p:cNvSpPr>
          <p:nvPr/>
        </p:nvSpPr>
        <p:spPr>
          <a:xfrm>
            <a:off x="1335741" y="4167576"/>
            <a:ext cx="9188824" cy="158877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00FB100B  mov        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eax,dword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ptr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	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로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Load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00FB100E 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inc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				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증가</a:t>
            </a:r>
            <a:endParaRPr lang="en-US" altLang="ko-KR" sz="20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00FB100F  mov        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dword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ptr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],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	//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에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Store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88CE44B-6997-4B23-9438-E3FAA8F73C12}"/>
              </a:ext>
            </a:extLst>
          </p:cNvPr>
          <p:cNvSpPr txBox="1">
            <a:spLocks/>
          </p:cNvSpPr>
          <p:nvPr/>
        </p:nvSpPr>
        <p:spPr>
          <a:xfrm>
            <a:off x="1743635" y="4387211"/>
            <a:ext cx="9188824" cy="158877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00FB100B  mov        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eax,dword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ptr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	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로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Load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00FB100E 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inc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				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증가</a:t>
            </a:r>
            <a:endParaRPr lang="en-US" altLang="ko-KR" sz="20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00FB100F  mov        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dword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ptr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],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	//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eax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에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Store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FF2B095-46A3-4338-9021-1568200728C4}"/>
              </a:ext>
            </a:extLst>
          </p:cNvPr>
          <p:cNvSpPr txBox="1">
            <a:spLocks/>
          </p:cNvSpPr>
          <p:nvPr/>
        </p:nvSpPr>
        <p:spPr>
          <a:xfrm>
            <a:off x="747208" y="1991005"/>
            <a:ext cx="5128260" cy="15887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Thread1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en-US" altLang="ko-KR" sz="20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51DA1F3-04C6-4DB6-B2CC-A3A9F7FD80BF}"/>
              </a:ext>
            </a:extLst>
          </p:cNvPr>
          <p:cNvSpPr txBox="1">
            <a:spLocks/>
          </p:cNvSpPr>
          <p:nvPr/>
        </p:nvSpPr>
        <p:spPr>
          <a:xfrm>
            <a:off x="6279328" y="1991005"/>
            <a:ext cx="5128260" cy="15887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Thread2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en-US" altLang="ko-KR" sz="20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45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1F8C8-5820-4AE5-AE91-FF1210E0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 원자적 연산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ko-KR" altLang="en-US" dirty="0" err="1"/>
              <a:t>멀티스레딩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D923569-1BDE-4F92-94F6-1613835B8662}"/>
              </a:ext>
            </a:extLst>
          </p:cNvPr>
          <p:cNvSpPr txBox="1">
            <a:spLocks/>
          </p:cNvSpPr>
          <p:nvPr/>
        </p:nvSpPr>
        <p:spPr>
          <a:xfrm>
            <a:off x="747208" y="1690688"/>
            <a:ext cx="5128260" cy="15887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Thread1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en-US" altLang="ko-KR" sz="20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65C2475-5F3D-4742-B836-05D6FA928981}"/>
              </a:ext>
            </a:extLst>
          </p:cNvPr>
          <p:cNvSpPr txBox="1">
            <a:spLocks/>
          </p:cNvSpPr>
          <p:nvPr/>
        </p:nvSpPr>
        <p:spPr>
          <a:xfrm>
            <a:off x="6279328" y="1690688"/>
            <a:ext cx="5128260" cy="15887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Thread2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en-US" altLang="ko-KR" sz="20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CA53B-FAB9-4983-A5C7-BF4BC175B71B}"/>
              </a:ext>
            </a:extLst>
          </p:cNvPr>
          <p:cNvSpPr txBox="1"/>
          <p:nvPr/>
        </p:nvSpPr>
        <p:spPr>
          <a:xfrm>
            <a:off x="4253753" y="4020670"/>
            <a:ext cx="7351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T1</a:t>
            </a:r>
            <a:r>
              <a:rPr lang="ko-KR" altLang="en-US" dirty="0"/>
              <a:t> 이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 err="1"/>
              <a:t>eax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Load ( </a:t>
            </a:r>
            <a:r>
              <a:rPr lang="en-US" altLang="ko-KR" dirty="0" err="1"/>
              <a:t>eax</a:t>
            </a:r>
            <a:r>
              <a:rPr lang="en-US" altLang="ko-KR" dirty="0"/>
              <a:t> = 0 )</a:t>
            </a:r>
          </a:p>
          <a:p>
            <a:r>
              <a:rPr lang="en-US" altLang="ko-KR" dirty="0"/>
              <a:t>2) T2 </a:t>
            </a:r>
            <a:r>
              <a:rPr lang="ko-KR" altLang="en-US" dirty="0"/>
              <a:t>가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 err="1"/>
              <a:t>eax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Load (</a:t>
            </a:r>
            <a:r>
              <a:rPr lang="en-US" altLang="ko-KR" dirty="0" err="1"/>
              <a:t>eax</a:t>
            </a:r>
            <a:r>
              <a:rPr lang="en-US" altLang="ko-KR" dirty="0"/>
              <a:t> = 0 )</a:t>
            </a:r>
          </a:p>
          <a:p>
            <a:r>
              <a:rPr lang="en-US" altLang="ko-KR" dirty="0"/>
              <a:t>3) T1 </a:t>
            </a:r>
            <a:r>
              <a:rPr lang="ko-KR" altLang="en-US" dirty="0"/>
              <a:t>이 </a:t>
            </a:r>
            <a:r>
              <a:rPr lang="en-US" altLang="ko-KR" dirty="0" err="1"/>
              <a:t>eax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증가 </a:t>
            </a:r>
            <a:r>
              <a:rPr lang="en-US" altLang="ko-KR" dirty="0"/>
              <a:t>( </a:t>
            </a:r>
            <a:r>
              <a:rPr lang="en-US" altLang="ko-KR" dirty="0" err="1"/>
              <a:t>eax</a:t>
            </a:r>
            <a:r>
              <a:rPr lang="en-US" altLang="ko-KR" dirty="0"/>
              <a:t> = 1 )</a:t>
            </a:r>
          </a:p>
          <a:p>
            <a:r>
              <a:rPr lang="en-US" altLang="ko-KR" dirty="0"/>
              <a:t>4) T2 </a:t>
            </a:r>
            <a:r>
              <a:rPr lang="ko-KR" altLang="en-US" dirty="0"/>
              <a:t>가 </a:t>
            </a:r>
            <a:r>
              <a:rPr lang="en-US" altLang="ko-KR" dirty="0" err="1"/>
              <a:t>eax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증가 </a:t>
            </a:r>
            <a:r>
              <a:rPr lang="en-US" altLang="ko-KR" dirty="0"/>
              <a:t>(</a:t>
            </a:r>
            <a:r>
              <a:rPr lang="en-US" altLang="ko-KR" dirty="0" err="1"/>
              <a:t>eax</a:t>
            </a:r>
            <a:r>
              <a:rPr lang="en-US" altLang="ko-KR" dirty="0"/>
              <a:t> = 1 )</a:t>
            </a:r>
          </a:p>
          <a:p>
            <a:r>
              <a:rPr lang="en-US" altLang="ko-KR" dirty="0"/>
              <a:t>5) T1 </a:t>
            </a:r>
            <a:r>
              <a:rPr lang="ko-KR" altLang="en-US" dirty="0"/>
              <a:t>이 </a:t>
            </a:r>
            <a:r>
              <a:rPr lang="en-US" altLang="ko-KR" dirty="0" err="1"/>
              <a:t>eax</a:t>
            </a:r>
            <a:r>
              <a:rPr lang="ko-KR" altLang="en-US" dirty="0"/>
              <a:t>를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Store( </a:t>
            </a:r>
            <a:r>
              <a:rPr lang="en-US" altLang="ko-KR" dirty="0" err="1"/>
              <a:t>i</a:t>
            </a:r>
            <a:r>
              <a:rPr lang="en-US" altLang="ko-KR" dirty="0"/>
              <a:t> = 1 )</a:t>
            </a:r>
          </a:p>
          <a:p>
            <a:r>
              <a:rPr lang="en-US" altLang="ko-KR" dirty="0"/>
              <a:t>6) T2 </a:t>
            </a:r>
            <a:r>
              <a:rPr lang="ko-KR" altLang="en-US" dirty="0"/>
              <a:t>가 </a:t>
            </a:r>
            <a:r>
              <a:rPr lang="en-US" altLang="ko-KR" dirty="0" err="1"/>
              <a:t>eax</a:t>
            </a:r>
            <a:r>
              <a:rPr lang="ko-KR" altLang="en-US" dirty="0"/>
              <a:t>를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Store( 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41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D28B9-92FD-41B2-8230-4050C71F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4301B-ADED-4864-89D4-F78C7BF2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안되잖아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75634F-66AE-466E-87EF-BE602F37A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53" y="1502678"/>
            <a:ext cx="6391836" cy="5355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76DFC0-7CBB-4129-A257-B6081752577A}"/>
              </a:ext>
            </a:extLst>
          </p:cNvPr>
          <p:cNvSpPr txBox="1"/>
          <p:nvPr/>
        </p:nvSpPr>
        <p:spPr>
          <a:xfrm>
            <a:off x="8211622" y="649287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예제 </a:t>
            </a:r>
            <a:r>
              <a:rPr lang="en-US" altLang="ko-KR" dirty="0">
                <a:solidFill>
                  <a:schemeClr val="bg1"/>
                </a:solidFill>
              </a:rPr>
              <a:t>1&gt;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6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12963</TotalTime>
  <Words>917</Words>
  <Application>Microsoft Office PowerPoint</Application>
  <PresentationFormat>와이드스크린</PresentationFormat>
  <Paragraphs>217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나눔바른고딕</vt:lpstr>
      <vt:lpstr>Arial</vt:lpstr>
      <vt:lpstr>Consolas</vt:lpstr>
      <vt:lpstr>Office 테마</vt:lpstr>
      <vt:lpstr>Modern Cpp Study</vt:lpstr>
      <vt:lpstr>지난번에 나눈 이야기</vt:lpstr>
      <vt:lpstr>오늘 할 이야기</vt:lpstr>
      <vt:lpstr>&lt;atomic&gt;</vt:lpstr>
      <vt:lpstr>원자적 연산</vt:lpstr>
      <vt:lpstr>대표적인 비 원자적 연산</vt:lpstr>
      <vt:lpstr>비 원자적 연산 + 멀티스레딩</vt:lpstr>
      <vt:lpstr>비 원자적 연산 + 멀티스레딩</vt:lpstr>
      <vt:lpstr>문제 재현</vt:lpstr>
      <vt:lpstr>문제 재현</vt:lpstr>
      <vt:lpstr>문제 재현</vt:lpstr>
      <vt:lpstr>문제 해결 Try 1- volatile</vt:lpstr>
      <vt:lpstr>문제 해결 Try 1- volatile</vt:lpstr>
      <vt:lpstr>잘못된 해결법 - volatile</vt:lpstr>
      <vt:lpstr>volatile 이 필요한 경우 (NDC2012) </vt:lpstr>
      <vt:lpstr>volatile 이 필요한 경우 (NDC2012) </vt:lpstr>
      <vt:lpstr>volatile 의 원래 용도 = 최적화 방지</vt:lpstr>
      <vt:lpstr>문제 해결 Try 2- Lock</vt:lpstr>
      <vt:lpstr>문제 해결 Try 3- Interlocked~~</vt:lpstr>
      <vt:lpstr>문제 해결 Try 4- &lt;atomic&gt;</vt:lpstr>
      <vt:lpstr>한가지 더 주의할 점!</vt:lpstr>
      <vt:lpstr>Memory Reordering</vt:lpstr>
      <vt:lpstr>Memory Reordering</vt:lpstr>
      <vt:lpstr>멀티스레딩 시 Reordering 문제</vt:lpstr>
      <vt:lpstr>멀티스레딩 시 Reordering 문제</vt:lpstr>
      <vt:lpstr>멀티스레딩 시 Reordering 문제</vt:lpstr>
      <vt:lpstr>멀티스레딩 시 Reordering 문제</vt:lpstr>
      <vt:lpstr>바꾸지 말라고 알려주는 법 1</vt:lpstr>
      <vt:lpstr>바꾸지 말라고 알려주는 법 2</vt:lpstr>
      <vt:lpstr>바꾸지 말라고 알려주는 법 3</vt:lpstr>
      <vt:lpstr>atomic 변수의 역할</vt:lpstr>
      <vt:lpstr>std::atomic 은 volatile의 상위호환이 아니다</vt:lpstr>
      <vt:lpstr>정리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Cpp Study</dc:title>
  <dc:creator>RammerChoi</dc:creator>
  <cp:lastModifiedBy>RammerChoi</cp:lastModifiedBy>
  <cp:revision>133</cp:revision>
  <dcterms:created xsi:type="dcterms:W3CDTF">2019-04-20T14:26:25Z</dcterms:created>
  <dcterms:modified xsi:type="dcterms:W3CDTF">2019-07-08T14:54:17Z</dcterms:modified>
</cp:coreProperties>
</file>