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6" r:id="rId17"/>
    <p:sldId id="270" r:id="rId18"/>
    <p:sldId id="271" r:id="rId19"/>
    <p:sldId id="272" r:id="rId20"/>
    <p:sldId id="274" r:id="rId21"/>
    <p:sldId id="273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2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66BB-28A7-4DB9-ABC9-AE59242B1939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lideshare.net/seao/c-atomi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" TargetMode="External"/><Relationship Id="rId4" Type="http://schemas.openxmlformats.org/officeDocument/2006/relationships/hyperlink" Target="http://www.cplusplu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효율적인 모</a:t>
            </a:r>
            <a:r>
              <a:rPr lang="en-US" altLang="ko-KR" dirty="0"/>
              <a:t>-</a:t>
            </a:r>
            <a:r>
              <a:rPr lang="ko-KR" altLang="en-US"/>
              <a:t>던 </a:t>
            </a:r>
            <a:r>
              <a:rPr lang="en-US" altLang="ko-KR" dirty="0"/>
              <a:t>C++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8. 0</a:t>
            </a:r>
            <a:r>
              <a:rPr lang="ko-KR" altLang="en-US"/>
              <a:t>과 </a:t>
            </a:r>
            <a:r>
              <a:rPr lang="en-US" altLang="ko-KR" dirty="0"/>
              <a:t>NULL</a:t>
            </a:r>
            <a:r>
              <a:rPr lang="ko-KR" altLang="en-US"/>
              <a:t>보다 </a:t>
            </a:r>
            <a:r>
              <a:rPr lang="en-US" altLang="ko-KR" dirty="0" err="1"/>
              <a:t>nullptr</a:t>
            </a:r>
            <a:r>
              <a:rPr lang="ko-KR" altLang="en-US"/>
              <a:t>을 선호하라</a:t>
            </a:r>
            <a:endParaRPr lang="en-US" altLang="ko-KR" dirty="0"/>
          </a:p>
          <a:p>
            <a:r>
              <a:rPr lang="en-US" altLang="ko-KR" dirty="0"/>
              <a:t>16.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/>
              <a:t>멤버 함수를 스레드에 안전하게 작성하라</a:t>
            </a:r>
            <a:endParaRPr lang="en-US" altLang="ko-KR" dirty="0"/>
          </a:p>
          <a:p>
            <a:r>
              <a:rPr lang="en-US" altLang="ko-KR" dirty="0"/>
              <a:t>17. </a:t>
            </a:r>
            <a:r>
              <a:rPr lang="ko-KR" altLang="en-US"/>
              <a:t>특수 멤버 함수들의 자동 작성 조건을 숙지하라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9449" y="5776856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디자인이 뭐죠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먹는건가요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5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</a:t>
            </a:r>
            <a:r>
              <a:rPr lang="en-US" altLang="ko-KR" dirty="0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5426" y="1825625"/>
            <a:ext cx="6538373" cy="4351338"/>
          </a:xfrm>
        </p:spPr>
        <p:txBody>
          <a:bodyPr/>
          <a:lstStyle/>
          <a:p>
            <a:r>
              <a:rPr lang="ko-KR" altLang="en-US" dirty="0"/>
              <a:t>딱 봐도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/>
              <a:t>개 이상에서 동시에 </a:t>
            </a:r>
            <a:r>
              <a:rPr lang="en-US" altLang="ko-KR" dirty="0"/>
              <a:t>roots()</a:t>
            </a:r>
            <a:r>
              <a:rPr lang="ko-KR" altLang="en-US"/>
              <a:t>를 호출하면 문제가 생기게 생겼다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동시에 </a:t>
            </a:r>
            <a:r>
              <a:rPr lang="en-US" altLang="ko-KR" dirty="0" err="1"/>
              <a:t>rootAreValid</a:t>
            </a:r>
            <a:r>
              <a:rPr lang="ko-KR" altLang="en-US"/>
              <a:t>를 </a:t>
            </a:r>
            <a:r>
              <a:rPr lang="en-US" altLang="ko-KR" dirty="0"/>
              <a:t>false</a:t>
            </a:r>
            <a:r>
              <a:rPr lang="ko-KR" altLang="en-US"/>
              <a:t>로 판단하면 뭔가의 계산을 각자 다 할 것이고 </a:t>
            </a:r>
            <a:r>
              <a:rPr lang="en-US" altLang="ko-KR" dirty="0" err="1"/>
              <a:t>rootVals</a:t>
            </a:r>
            <a:r>
              <a:rPr lang="ko-KR" altLang="en-US"/>
              <a:t>은 각각 다른 값을 반환할 것이다</a:t>
            </a:r>
            <a:r>
              <a:rPr lang="en-US" altLang="ko-KR" dirty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77" y="1825625"/>
            <a:ext cx="4133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8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1 : </a:t>
            </a:r>
            <a:r>
              <a:rPr lang="en-US" altLang="ko-KR" dirty="0" err="1"/>
              <a:t>mutex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5812" y="1825625"/>
            <a:ext cx="6097988" cy="4351338"/>
          </a:xfrm>
        </p:spPr>
        <p:txBody>
          <a:bodyPr/>
          <a:lstStyle/>
          <a:p>
            <a:r>
              <a:rPr lang="ko-KR" altLang="en-US" dirty="0"/>
              <a:t>이럴 때 쓰라고 만들어 놓은 것이 </a:t>
            </a:r>
            <a:r>
              <a:rPr lang="ko-KR" altLang="en-US" dirty="0" err="1"/>
              <a:t>뮤텍스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저렇게 벽을 치면 동일한 </a:t>
            </a:r>
            <a:r>
              <a:rPr lang="ko-KR" altLang="en-US" dirty="0" err="1"/>
              <a:t>뮤텍스를</a:t>
            </a:r>
            <a:r>
              <a:rPr lang="ko-KR" altLang="en-US" dirty="0"/>
              <a:t> 사용하는 경우에는 벽에 막혀서 진행이 안 됨</a:t>
            </a:r>
            <a:r>
              <a:rPr lang="en-US" altLang="ko-KR" dirty="0"/>
              <a:t>! </a:t>
            </a:r>
            <a:r>
              <a:rPr lang="ko-KR" altLang="en-US"/>
              <a:t>저 가드가 풀려야 다른 스레드에서 진행이 가능하다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! </a:t>
            </a:r>
            <a:r>
              <a:rPr lang="ko-KR" altLang="en-US"/>
              <a:t>뮤텍스 변수가 들어갔기 때문에 복사를 하면 복사된 클래스에서는 다른 뮤텍스가 되어버림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9" y="1825625"/>
            <a:ext cx="4162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2 : atomic&lt;T&gt;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9364" y="1812897"/>
            <a:ext cx="6174436" cy="4427677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연산이 작으면 </a:t>
            </a:r>
            <a:r>
              <a:rPr lang="en-US" altLang="ko-KR" dirty="0"/>
              <a:t>atomic</a:t>
            </a:r>
            <a:r>
              <a:rPr lang="ko-KR" altLang="en-US"/>
              <a:t>을 사용해도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연산이 많으면 그냥 </a:t>
            </a:r>
            <a:r>
              <a:rPr lang="ko-KR" altLang="en-US" dirty="0" err="1"/>
              <a:t>뮤텍스</a:t>
            </a:r>
            <a:r>
              <a:rPr lang="ko-KR" altLang="en-US" dirty="0"/>
              <a:t> 쓰자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https://www.slideshare.net/seao/c-atomic</a:t>
            </a:r>
            <a:endParaRPr lang="en-US" altLang="ko-KR" dirty="0"/>
          </a:p>
          <a:p>
            <a:r>
              <a:rPr lang="ko-KR" altLang="en-US" dirty="0"/>
              <a:t>동민님이 만들어주신 슬라이드를 보면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600" dirty="0">
                <a:solidFill>
                  <a:schemeClr val="bg1">
                    <a:lumMod val="75000"/>
                  </a:schemeClr>
                </a:solidFill>
              </a:rPr>
              <a:t>사실</a:t>
            </a:r>
            <a:r>
              <a:rPr lang="en-US" altLang="ko-KR" sz="2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600">
                <a:solidFill>
                  <a:schemeClr val="bg1">
                    <a:lumMod val="75000"/>
                  </a:schemeClr>
                </a:solidFill>
              </a:rPr>
              <a:t>저 슬라이드 한번 보는게 더 도움됨</a:t>
            </a:r>
            <a:endParaRPr lang="ko-KR" alt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14" y="1712160"/>
            <a:ext cx="44005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멤버 함수의 자동 작성 조건</a:t>
            </a:r>
            <a:r>
              <a:rPr lang="en-US" altLang="ko-KR" dirty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 멤버 함수</a:t>
            </a:r>
            <a:r>
              <a:rPr lang="en-US" altLang="ko-KR" dirty="0"/>
              <a:t>? </a:t>
            </a:r>
            <a:r>
              <a:rPr lang="ko-KR" altLang="en-US" dirty="0"/>
              <a:t>선언하지 않으면 자동으로 </a:t>
            </a:r>
            <a:r>
              <a:rPr lang="ko-KR" altLang="en-US" dirty="0" err="1"/>
              <a:t>컴파일러님이</a:t>
            </a:r>
            <a:r>
              <a:rPr lang="ko-KR" altLang="en-US" dirty="0"/>
              <a:t> 만들어주는 함수들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en-US" altLang="ko-KR" dirty="0"/>
              <a:t>, </a:t>
            </a:r>
            <a:r>
              <a:rPr lang="ko-KR" altLang="en-US" dirty="0"/>
              <a:t>복사 생성자</a:t>
            </a:r>
            <a:r>
              <a:rPr lang="en-US" altLang="ko-KR" dirty="0"/>
              <a:t>, </a:t>
            </a:r>
            <a:r>
              <a:rPr lang="ko-KR" altLang="en-US" dirty="0"/>
              <a:t>이동 생성자</a:t>
            </a:r>
            <a:r>
              <a:rPr lang="en-US" altLang="ko-KR" dirty="0"/>
              <a:t>, </a:t>
            </a:r>
            <a:r>
              <a:rPr lang="ko-KR" altLang="en-US" dirty="0"/>
              <a:t>복사 할당 연산자</a:t>
            </a:r>
            <a:r>
              <a:rPr lang="en-US" altLang="ko-KR" dirty="0"/>
              <a:t>, </a:t>
            </a:r>
            <a:r>
              <a:rPr lang="ko-KR" altLang="en-US" dirty="0"/>
              <a:t>이동 할당 연산자</a:t>
            </a:r>
            <a:r>
              <a:rPr lang="en-US" altLang="ko-KR" dirty="0"/>
              <a:t>(</a:t>
            </a:r>
            <a:r>
              <a:rPr lang="ko-KR" altLang="en-US" dirty="0"/>
              <a:t>이동 관련은 </a:t>
            </a:r>
            <a:r>
              <a:rPr lang="en-US" altLang="ko-KR" dirty="0"/>
              <a:t>C++11 </a:t>
            </a:r>
            <a:r>
              <a:rPr lang="ko-KR" altLang="en-US" dirty="0"/>
              <a:t>에서 추가됨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Public, inline, not virtual(※ </a:t>
            </a:r>
            <a:r>
              <a:rPr lang="ko-KR" altLang="en-US" dirty="0"/>
              <a:t>가상 소멸자를 가진 클래스의 자식 클래스는 예외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Rule of Three(C++98), Rule of Five(since C++11)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4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5DDA-81A5-4525-8099-145E60BB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연산자의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AB5A2-BC62-439A-96FC-D347D5F9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정의하지 않는 방식</a:t>
            </a:r>
            <a:endParaRPr lang="en-US" altLang="ko-KR" dirty="0"/>
          </a:p>
          <a:p>
            <a:pPr lvl="1"/>
            <a:r>
              <a:rPr lang="en-US" altLang="ko-KR" dirty="0"/>
              <a:t>C++98</a:t>
            </a:r>
            <a:r>
              <a:rPr lang="ko-KR" altLang="en-US" dirty="0"/>
              <a:t>에서는 그냥 정의하지 않음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이후는 삭제된 상태로 정의함</a:t>
            </a:r>
            <a:endParaRPr lang="en-US" altLang="ko-KR" dirty="0"/>
          </a:p>
          <a:p>
            <a:r>
              <a:rPr lang="ko-KR" altLang="en-US" dirty="0"/>
              <a:t>안 만들어주는 경우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endParaRPr lang="en-US" altLang="ko-KR" dirty="0"/>
          </a:p>
          <a:p>
            <a:pPr lvl="2"/>
            <a:r>
              <a:rPr lang="ko-KR" altLang="en-US" dirty="0"/>
              <a:t>복사 불가능한 </a:t>
            </a:r>
            <a:r>
              <a:rPr lang="en-US" altLang="ko-KR" dirty="0"/>
              <a:t>static</a:t>
            </a:r>
            <a:r>
              <a:rPr lang="ko-KR" altLang="en-US" dirty="0"/>
              <a:t>이 아닌 멤버변수 또는 클래스가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소멸자가 삭제되거나 접근할 수 없는 클래스가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R-value </a:t>
            </a:r>
            <a:r>
              <a:rPr lang="ko-KR" altLang="en-US" dirty="0"/>
              <a:t>참조 변수가 있는 경우</a:t>
            </a:r>
            <a:endParaRPr lang="en-US" altLang="ko-KR" dirty="0"/>
          </a:p>
          <a:p>
            <a:pPr lvl="1"/>
            <a:r>
              <a:rPr lang="ko-KR" altLang="en-US" dirty="0"/>
              <a:t>할당 연산자</a:t>
            </a:r>
            <a:endParaRPr lang="en-US" altLang="ko-KR" dirty="0"/>
          </a:p>
          <a:p>
            <a:pPr lvl="2"/>
            <a:r>
              <a:rPr lang="ko-KR" altLang="en-US" dirty="0"/>
              <a:t>복사 할당이 불가능한</a:t>
            </a:r>
            <a:r>
              <a:rPr lang="en-US" altLang="ko-KR" dirty="0"/>
              <a:t> static</a:t>
            </a:r>
            <a:r>
              <a:rPr lang="ko-KR" altLang="en-US" dirty="0"/>
              <a:t>이 아닌 멤버 변수 또는 클래스가 있다</a:t>
            </a:r>
            <a:endParaRPr lang="en-US" altLang="ko-KR" dirty="0"/>
          </a:p>
          <a:p>
            <a:pPr lvl="2"/>
            <a:r>
              <a:rPr lang="ko-KR" altLang="en-US" dirty="0"/>
              <a:t>클래스가 아닌 </a:t>
            </a:r>
            <a:r>
              <a:rPr lang="en-US" altLang="ko-KR" dirty="0" err="1"/>
              <a:t>const</a:t>
            </a:r>
            <a:r>
              <a:rPr lang="en-US" altLang="ko-KR" dirty="0"/>
              <a:t>, non-static </a:t>
            </a:r>
            <a:r>
              <a:rPr lang="ko-KR" altLang="en-US" dirty="0"/>
              <a:t>멤버변수가 있는 경우</a:t>
            </a:r>
            <a:endParaRPr lang="en-US" altLang="ko-KR" dirty="0"/>
          </a:p>
          <a:p>
            <a:pPr lvl="2"/>
            <a:r>
              <a:rPr lang="ko-KR" altLang="en-US" dirty="0"/>
              <a:t>레퍼런스 타입의 </a:t>
            </a:r>
            <a:r>
              <a:rPr lang="en-US" altLang="ko-KR" dirty="0"/>
              <a:t>non-static </a:t>
            </a:r>
            <a:r>
              <a:rPr lang="ko-KR" altLang="en-US" dirty="0"/>
              <a:t>멤버변수가 있는 경우</a:t>
            </a:r>
            <a:endParaRPr lang="en-US" altLang="ko-KR" dirty="0"/>
          </a:p>
          <a:p>
            <a:pPr lvl="1"/>
            <a:r>
              <a:rPr lang="ko-KR" altLang="en-US" dirty="0"/>
              <a:t>유저가 만든 이동</a:t>
            </a:r>
            <a:r>
              <a:rPr lang="en-US" altLang="ko-KR" dirty="0"/>
              <a:t>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이동 할당 생성자가 있는 경우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처럼 타입이 명확하지 않아 복사 연산자도 명확하지 않은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78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복사 연산자의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altLang="ko-KR" dirty="0"/>
              <a:t>Widget(</a:t>
            </a:r>
            <a:r>
              <a:rPr lang="en-US" altLang="ko-KR" dirty="0" err="1"/>
              <a:t>const</a:t>
            </a:r>
            <a:r>
              <a:rPr lang="en-US" altLang="ko-KR" dirty="0"/>
              <a:t> Widget&amp;) // </a:t>
            </a:r>
            <a:r>
              <a:rPr lang="ko-KR" altLang="en-US" dirty="0"/>
              <a:t>복사 생성자</a:t>
            </a:r>
            <a:endParaRPr lang="en-US" altLang="ko-KR" dirty="0"/>
          </a:p>
          <a:p>
            <a:r>
              <a:rPr lang="en-US" altLang="ko-KR" dirty="0"/>
              <a:t>Widget&amp; Widget::Operator=(Widget)</a:t>
            </a:r>
            <a:br>
              <a:rPr lang="en-US" altLang="ko-KR" dirty="0"/>
            </a:br>
            <a:r>
              <a:rPr lang="en-US" altLang="ko-KR" dirty="0"/>
              <a:t>Widget&amp; Widget::Operator=(</a:t>
            </a:r>
            <a:r>
              <a:rPr lang="en-US" altLang="ko-KR" dirty="0" err="1"/>
              <a:t>const</a:t>
            </a:r>
            <a:r>
              <a:rPr lang="en-US" altLang="ko-KR" dirty="0"/>
              <a:t> Widget&amp;) // </a:t>
            </a:r>
            <a:r>
              <a:rPr lang="ko-KR" altLang="en-US" dirty="0"/>
              <a:t>복사 할당 연산자</a:t>
            </a:r>
            <a:endParaRPr lang="en-US" altLang="ko-KR" dirty="0"/>
          </a:p>
          <a:p>
            <a:r>
              <a:rPr lang="ko-KR" altLang="en-US" dirty="0"/>
              <a:t>당연히 복사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복사 할당 연산자를 선언하면 </a:t>
            </a:r>
            <a:r>
              <a:rPr lang="ko-KR" altLang="en-US" dirty="0" err="1"/>
              <a:t>안만들어</a:t>
            </a:r>
            <a:r>
              <a:rPr lang="ko-KR" altLang="en-US" dirty="0"/>
              <a:t> 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생성자만 만들어 놓고 복사 할당 연산자가 필요한 코드를 작성하면 복사 할당 연산자를 만들어 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복사 할당 연산자만 만들어 놓고 복사 생성자가 필요한 코드를 작성하면 복사 생성자를 만들어 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7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DB67-0014-43D5-B26C-620099AE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연산자의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D90F1-1802-4F59-9FA1-49F4420D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안만들어주는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1"/>
            <a:r>
              <a:rPr lang="ko-KR" altLang="en-US" dirty="0"/>
              <a:t>이동이 불가능한 </a:t>
            </a:r>
            <a:r>
              <a:rPr lang="en-US" altLang="ko-KR" dirty="0"/>
              <a:t>static</a:t>
            </a:r>
            <a:r>
              <a:rPr lang="ko-KR" altLang="en-US" dirty="0"/>
              <a:t>이 아닌 멤버 변수 또는 클래스가 있는 경우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삭제되거나 접근 불가능한 소멸자가 있는 경우</a:t>
            </a:r>
            <a:endParaRPr lang="en-US" altLang="ko-KR" dirty="0"/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처럼 이동연산자가 명확하지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234675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 연산자의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Widget(Widget&amp;&amp;)	// </a:t>
            </a:r>
            <a:r>
              <a:rPr lang="ko-KR" altLang="en-US"/>
              <a:t>이동 생성자</a:t>
            </a:r>
            <a:endParaRPr lang="en-US" altLang="ko-KR" dirty="0"/>
          </a:p>
          <a:p>
            <a:r>
              <a:rPr lang="en-US" altLang="ko-KR" dirty="0"/>
              <a:t>Widget&amp; Widget::Operator(Widget&amp;&amp;) // </a:t>
            </a:r>
            <a:r>
              <a:rPr lang="ko-KR" altLang="en-US"/>
              <a:t>이동 할당 연산자</a:t>
            </a:r>
            <a:endParaRPr lang="en-US" altLang="ko-KR" dirty="0"/>
          </a:p>
          <a:p>
            <a:r>
              <a:rPr lang="ko-KR" altLang="en-US" dirty="0"/>
              <a:t>당연히 이 친구들도 유저가 만들면 </a:t>
            </a:r>
            <a:r>
              <a:rPr lang="ko-KR" altLang="en-US" dirty="0" err="1"/>
              <a:t>안만들어</a:t>
            </a:r>
            <a:r>
              <a:rPr lang="ko-KR" altLang="en-US" dirty="0"/>
              <a:t> 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연산자와는 다르게 이동 </a:t>
            </a:r>
            <a:r>
              <a:rPr lang="ko-KR" altLang="en-US" dirty="0" err="1"/>
              <a:t>생성자</a:t>
            </a:r>
            <a:r>
              <a:rPr lang="ko-KR" altLang="en-US" dirty="0"/>
              <a:t> 또는 이동 할당 연산자 중 하나만 있으면 다른 하나도 기본 생성하지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연산자와 마찬가지로 복사 연산자가 존재하면 이동 연산자를 만들어 주지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!!! </a:t>
            </a:r>
            <a:r>
              <a:rPr lang="ko-KR" altLang="en-US"/>
              <a:t>유저가 작성한 소멸자가 있어도 안만들어준다 </a:t>
            </a:r>
            <a:r>
              <a:rPr lang="en-US" altLang="ko-KR" dirty="0"/>
              <a:t>!!!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7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미묘하게 복사 연산자와 이동 연산자가 다름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C++98 </a:t>
            </a:r>
            <a:r>
              <a:rPr lang="ko-KR" altLang="en-US"/>
              <a:t>시절에는 소멸자를 유저가 정의했다고 해서 복사 연산자를 안만들어줄 이유가 없다고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/>
              <a:t>복사</a:t>
            </a:r>
            <a:r>
              <a:rPr lang="en-US" altLang="ko-KR" dirty="0"/>
              <a:t>(</a:t>
            </a:r>
            <a:r>
              <a:rPr lang="ko-KR" altLang="en-US"/>
              <a:t>이동</a:t>
            </a:r>
            <a:r>
              <a:rPr lang="en-US" altLang="ko-KR" dirty="0"/>
              <a:t>)</a:t>
            </a:r>
            <a:r>
              <a:rPr lang="ko-KR" altLang="en-US"/>
              <a:t> 연산자를 따로 정의했다는 것은 기본 생성 연산자로는 불충분 하기 때문이며 이동</a:t>
            </a:r>
            <a:r>
              <a:rPr lang="en-US" altLang="ko-KR" dirty="0"/>
              <a:t>(</a:t>
            </a:r>
            <a:r>
              <a:rPr lang="ko-KR" altLang="en-US"/>
              <a:t>복사</a:t>
            </a:r>
            <a:r>
              <a:rPr lang="en-US" altLang="ko-KR" dirty="0"/>
              <a:t>)</a:t>
            </a:r>
            <a:r>
              <a:rPr lang="ko-KR" altLang="en-US"/>
              <a:t>연산도 마찬가지라는 개념을 가지고 만들어 주지 않게 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마찬가지로 </a:t>
            </a:r>
            <a:r>
              <a:rPr lang="ko-KR" altLang="en-US" dirty="0" err="1"/>
              <a:t>소멸자를</a:t>
            </a:r>
            <a:r>
              <a:rPr lang="ko-KR" altLang="en-US" dirty="0"/>
              <a:t> 별도 작성하였다는 것은 일반적으로 자원의 해제가 필요한 상황이므로 기본 복사</a:t>
            </a:r>
            <a:r>
              <a:rPr lang="en-US" altLang="ko-KR" dirty="0"/>
              <a:t>, </a:t>
            </a:r>
            <a:r>
              <a:rPr lang="ko-KR" altLang="en-US"/>
              <a:t>이동 연산자로는 충분하지 않은 상황이기 때문에 기본 작성이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/>
              <a:t>복사 연산자들은 </a:t>
            </a:r>
            <a:r>
              <a:rPr lang="en-US" altLang="ko-KR" dirty="0"/>
              <a:t>C++98</a:t>
            </a:r>
            <a:r>
              <a:rPr lang="ko-KR" altLang="en-US"/>
              <a:t>시절에 작성된 코드가 존재하기 때문에 호환성을 위해 소멸자가 있어도 만들어 주게 되었다</a:t>
            </a:r>
            <a:r>
              <a:rPr lang="en-US" altLang="ko-KR" dirty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0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이걸 알아둬야 하는 이유</a:t>
            </a:r>
            <a:r>
              <a:rPr lang="en-US" altLang="ko-KR" dirty="0"/>
              <a:t>! By </a:t>
            </a:r>
            <a:r>
              <a:rPr lang="ko-KR" altLang="en-US"/>
              <a:t>예시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9" y="1367624"/>
            <a:ext cx="4665277" cy="54903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2" y="1571418"/>
            <a:ext cx="7458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3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/>
              <a:t>과 </a:t>
            </a:r>
            <a:r>
              <a:rPr lang="en-US" altLang="ko-KR" dirty="0"/>
              <a:t>NULL</a:t>
            </a:r>
            <a:r>
              <a:rPr lang="ko-KR" altLang="en-US"/>
              <a:t>보다 </a:t>
            </a:r>
            <a:r>
              <a:rPr lang="en-US" altLang="ko-KR" dirty="0" err="1"/>
              <a:t>nullptr</a:t>
            </a:r>
            <a:r>
              <a:rPr lang="ko-KR" altLang="en-US"/>
              <a:t>을 선호하라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앞에 전제 조건이 빠진 것 같다</a:t>
            </a:r>
            <a:r>
              <a:rPr lang="en-US" altLang="ko-KR" sz="2000" dirty="0"/>
              <a:t>. (“</a:t>
            </a:r>
            <a:r>
              <a:rPr lang="ko-KR" altLang="en-US" sz="2000"/>
              <a:t>빈</a:t>
            </a:r>
            <a:r>
              <a:rPr lang="en-US" altLang="ko-KR" sz="2000" dirty="0"/>
              <a:t> </a:t>
            </a:r>
            <a:r>
              <a:rPr lang="ko-KR" altLang="en-US" sz="2000"/>
              <a:t>포인터를 나타낼 때</a:t>
            </a:r>
            <a:r>
              <a:rPr lang="en-US" altLang="ko-KR" sz="2000" dirty="0"/>
              <a:t>”)</a:t>
            </a:r>
          </a:p>
          <a:p>
            <a:r>
              <a:rPr lang="ko-KR" altLang="en-US" sz="2000" dirty="0"/>
              <a:t>당연하게도 아래 식은 올바르다</a:t>
            </a:r>
            <a:r>
              <a:rPr lang="en-US" altLang="ko-KR" sz="2000" dirty="0"/>
              <a:t>.(0</a:t>
            </a:r>
            <a:r>
              <a:rPr lang="ko-KR" altLang="en-US" sz="2000"/>
              <a:t>은 </a:t>
            </a:r>
            <a:r>
              <a:rPr lang="en-US" altLang="ko-KR" sz="2000" dirty="0" err="1"/>
              <a:t>int</a:t>
            </a:r>
            <a:r>
              <a:rPr lang="ko-KR" altLang="en-US" sz="2000"/>
              <a:t>로 판단된다</a:t>
            </a:r>
            <a:r>
              <a:rPr lang="en-US" altLang="ko-KR" sz="2000" dirty="0"/>
              <a:t>.)</a:t>
            </a: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그렇다면 </a:t>
            </a:r>
            <a:r>
              <a:rPr lang="en-US" altLang="ko-KR" sz="2000" dirty="0"/>
              <a:t>NULL</a:t>
            </a:r>
            <a:r>
              <a:rPr lang="ko-KR" altLang="en-US" sz="2000"/>
              <a:t>은</a:t>
            </a:r>
            <a:r>
              <a:rPr lang="en-US" altLang="ko-KR" sz="2000" dirty="0"/>
              <a:t>? </a:t>
            </a:r>
            <a:r>
              <a:rPr lang="ko-KR" altLang="en-US" sz="2000"/>
              <a:t>→</a:t>
            </a:r>
            <a:r>
              <a:rPr lang="en-US" altLang="ko-KR" sz="2000" dirty="0"/>
              <a:t> 0</a:t>
            </a:r>
            <a:r>
              <a:rPr lang="ko-KR" altLang="en-US" sz="2000"/>
              <a:t>이다</a:t>
            </a:r>
            <a:r>
              <a:rPr lang="en-US" altLang="ko-KR" sz="2000" dirty="0"/>
              <a:t>?(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(vs2010), </a:t>
            </a:r>
            <a:r>
              <a:rPr lang="en-US" altLang="ko-KR" sz="2000" dirty="0" err="1"/>
              <a:t>vcruntime.h</a:t>
            </a:r>
            <a:r>
              <a:rPr lang="en-US" altLang="ko-KR" sz="2000" dirty="0"/>
              <a:t>(vs2015))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07" y="2629554"/>
            <a:ext cx="2546427" cy="485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21" y="3114588"/>
            <a:ext cx="2583413" cy="555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21" y="4106061"/>
            <a:ext cx="3924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11" y="1454757"/>
            <a:ext cx="2333625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4757"/>
            <a:ext cx="2000250" cy="990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30" y="1454757"/>
            <a:ext cx="2362200" cy="1304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266" y="1426182"/>
            <a:ext cx="3000375" cy="1657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83532"/>
            <a:ext cx="2762250" cy="140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4659464"/>
            <a:ext cx="1085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a,b,d</a:t>
            </a:r>
            <a:r>
              <a:rPr lang="ko-KR" altLang="en-US"/>
              <a:t>는 이동이 되었지만 </a:t>
            </a:r>
            <a:r>
              <a:rPr lang="en-US" altLang="ko-KR" dirty="0"/>
              <a:t>c</a:t>
            </a:r>
            <a:r>
              <a:rPr lang="ko-KR" altLang="en-US"/>
              <a:t>는 부모의 복사생성자를 불러버렸다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en-US" altLang="ko-KR" dirty="0"/>
              <a:t>B</a:t>
            </a:r>
            <a:r>
              <a:rPr lang="ko-KR" altLang="en-US"/>
              <a:t>가 있었을 때 소멸자에서 뭔가 추가작업을 하고 싶어 소멸자를 만들게 되면</a:t>
            </a:r>
            <a:br>
              <a:rPr lang="en-US" altLang="ko-KR" dirty="0"/>
            </a:br>
            <a:r>
              <a:rPr lang="ko-KR" altLang="en-US"/>
              <a:t>기존에 잘 동작하던 기본 이동연산자가 사라질 수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이때 클래스의 사이즈가 크다면 복사 비용과 메모리 공간 모두 </a:t>
            </a:r>
            <a:r>
              <a:rPr lang="ko-KR" altLang="en-US" dirty="0" err="1"/>
              <a:t>안좋아지게</a:t>
            </a:r>
            <a:r>
              <a:rPr lang="ko-KR" altLang="en-US" dirty="0"/>
              <a:t> 되므로 규칙을 숙지해야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50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템플릿으로 복사 </a:t>
            </a:r>
            <a:r>
              <a:rPr lang="ko-KR" altLang="en-US" dirty="0" err="1"/>
              <a:t>생성자</a:t>
            </a:r>
            <a:r>
              <a:rPr lang="ko-KR" altLang="en-US" dirty="0"/>
              <a:t> 형식이나 복사 할당 연산자 형식으로 함수를 만든다고 해서 기본 복사</a:t>
            </a:r>
            <a:r>
              <a:rPr lang="en-US" altLang="ko-KR" dirty="0"/>
              <a:t>, </a:t>
            </a:r>
            <a:r>
              <a:rPr lang="ko-KR" altLang="en-US"/>
              <a:t>이동 연산자를 안만들지는 않는다</a:t>
            </a:r>
            <a:r>
              <a:rPr lang="en-US" altLang="ko-KR" dirty="0"/>
              <a:t>.(</a:t>
            </a:r>
            <a:r>
              <a:rPr lang="ko-KR" altLang="en-US"/>
              <a:t>항목 </a:t>
            </a:r>
            <a:r>
              <a:rPr lang="en-US" altLang="ko-KR" dirty="0"/>
              <a:t>26</a:t>
            </a:r>
            <a:r>
              <a:rPr lang="ko-KR" altLang="en-US"/>
              <a:t>에서 나온다고 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30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8059D-5FFE-4C92-873E-E2C4573B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D0C7D-4DD5-4246-8CBC-6D4D36A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https://en.cppreference.com/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https://stackoverflow.com/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http://www.cplusplus.com/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https://en.wikipedia.org/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최동민</a:t>
            </a:r>
            <a:endParaRPr lang="en-US" altLang="ko-KR" dirty="0"/>
          </a:p>
          <a:p>
            <a:r>
              <a:rPr lang="en-US" altLang="ko-KR" dirty="0"/>
              <a:t>Modern Effective C++</a:t>
            </a:r>
          </a:p>
          <a:p>
            <a:r>
              <a:rPr lang="en-US" altLang="ko-KR" dirty="0"/>
              <a:t>And </a:t>
            </a:r>
            <a:r>
              <a:rPr lang="ko-KR" altLang="en-US" dirty="0" err="1"/>
              <a:t>어윤욱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0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/>
              <a:t>의 정체는</a:t>
            </a:r>
            <a:r>
              <a:rPr lang="en-US" altLang="ko-KR" dirty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59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C++98 : 0 </a:t>
            </a:r>
            <a:r>
              <a:rPr lang="ko-KR" altLang="en-US" sz="2000"/>
              <a:t>또는 </a:t>
            </a:r>
            <a:r>
              <a:rPr lang="en-US" altLang="ko-KR" sz="2000" dirty="0"/>
              <a:t>0L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C++11 : 0 </a:t>
            </a:r>
            <a:r>
              <a:rPr lang="ko-KR" altLang="en-US" sz="2000"/>
              <a:t>또는 </a:t>
            </a:r>
            <a:r>
              <a:rPr lang="en-US" altLang="ko-KR" sz="2000" dirty="0"/>
              <a:t>0L </a:t>
            </a:r>
            <a:r>
              <a:rPr lang="ko-KR" altLang="en-US" sz="2000"/>
              <a:t>또는 </a:t>
            </a:r>
            <a:r>
              <a:rPr lang="en-US" altLang="ko-KR" sz="2000" dirty="0" err="1"/>
              <a:t>nullptr_t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41" y="1896765"/>
            <a:ext cx="704850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91" y="4343887"/>
            <a:ext cx="7029450" cy="207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7623" y="142439"/>
            <a:ext cx="4873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 줄 해석</a:t>
            </a:r>
            <a:r>
              <a:rPr lang="en-US" altLang="ko-KR" dirty="0"/>
              <a:t>(by </a:t>
            </a:r>
            <a:r>
              <a:rPr lang="ko-KR" altLang="en-US"/>
              <a:t>구글</a:t>
            </a:r>
            <a:r>
              <a:rPr lang="en-US" altLang="ko-KR" dirty="0"/>
              <a:t>): </a:t>
            </a:r>
          </a:p>
          <a:p>
            <a:r>
              <a:rPr lang="ko-KR" altLang="ko-KR" dirty="0"/>
              <a:t>널 (null) 포인터 상수는</a:t>
            </a:r>
            <a:r>
              <a:rPr lang="en-US" altLang="ko-KR" dirty="0"/>
              <a:t> </a:t>
            </a:r>
            <a:r>
              <a:rPr lang="ko-KR" altLang="ko-KR"/>
              <a:t>널 </a:t>
            </a:r>
            <a:r>
              <a:rPr lang="ko-KR" altLang="ko-KR" dirty="0"/>
              <a:t>포인터 값을 얻는 모든 포인터 유형 (또는 멤버에 대한 포인터 유형)</a:t>
            </a:r>
            <a:r>
              <a:rPr lang="ko-KR" altLang="ko-KR" dirty="0" err="1"/>
              <a:t>으로</a:t>
            </a:r>
            <a:r>
              <a:rPr lang="ko-KR" altLang="ko-KR" dirty="0"/>
              <a:t> 변환 될 수 </a:t>
            </a:r>
            <a:r>
              <a:rPr lang="ko-KR" altLang="ko-KR"/>
              <a:t>있습니다.</a:t>
            </a:r>
            <a:br>
              <a:rPr lang="en-US" altLang="ko-KR" dirty="0"/>
            </a:br>
            <a:r>
              <a:rPr lang="ko-KR" altLang="ko-KR"/>
              <a:t>이것은 </a:t>
            </a:r>
            <a:r>
              <a:rPr lang="ko-KR" altLang="ko-KR" dirty="0"/>
              <a:t>포인터가 어떤 객체를 가리키고 있지 않음을 나타내는 특별한 값입니다.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06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 : 0 </a:t>
            </a:r>
            <a:r>
              <a:rPr lang="ko-KR" altLang="en-US"/>
              <a:t>또는 </a:t>
            </a:r>
            <a:r>
              <a:rPr lang="en-US" altLang="ko-KR" dirty="0" err="1"/>
              <a:t>nullptr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2632" y="1825625"/>
            <a:ext cx="8361382" cy="4351338"/>
          </a:xfrm>
        </p:spPr>
        <p:txBody>
          <a:bodyPr/>
          <a:lstStyle/>
          <a:p>
            <a:r>
              <a:rPr lang="ko-KR" altLang="en-US" dirty="0"/>
              <a:t>그때 그때 다르므로 좌측과 같은 코드에서</a:t>
            </a:r>
            <a:br>
              <a:rPr lang="en-US" altLang="ko-KR" dirty="0"/>
            </a:br>
            <a:r>
              <a:rPr lang="ko-KR" altLang="en-US"/>
              <a:t>어느 함수에 </a:t>
            </a:r>
            <a:r>
              <a:rPr lang="ko-KR" altLang="en-US" dirty="0"/>
              <a:t>진입할 지 알 수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/>
              <a:t>물론 우리들의 환경에서는 </a:t>
            </a:r>
            <a:r>
              <a:rPr lang="en-US" altLang="ko-KR" sz="2000" dirty="0"/>
              <a:t>bool foo(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_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) </a:t>
            </a:r>
            <a:r>
              <a:rPr lang="ko-KR" altLang="en-US" sz="2000"/>
              <a:t>에 진입한다</a:t>
            </a:r>
            <a:r>
              <a:rPr lang="en-US" altLang="ko-KR" sz="2000" dirty="0"/>
              <a:t>.)</a:t>
            </a:r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981200" cy="3438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04" y="3346936"/>
            <a:ext cx="2028825" cy="122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904" y="4575661"/>
            <a:ext cx="179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Nullptr</a:t>
            </a:r>
            <a:r>
              <a:rPr lang="en-US" altLang="ko-KR" dirty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494"/>
            <a:ext cx="10515600" cy="4351338"/>
          </a:xfrm>
        </p:spPr>
        <p:txBody>
          <a:bodyPr/>
          <a:lstStyle/>
          <a:p>
            <a:r>
              <a:rPr lang="en-US" altLang="ko-KR" dirty="0"/>
              <a:t>auto</a:t>
            </a:r>
            <a:r>
              <a:rPr lang="ko-KR" altLang="en-US"/>
              <a:t>에게 물어봤다</a:t>
            </a:r>
            <a:r>
              <a:rPr lang="en-US" altLang="ko-KR" dirty="0"/>
              <a:t>. </a:t>
            </a:r>
            <a:r>
              <a:rPr lang="ko-KR" altLang="en-US"/>
              <a:t>→ </a:t>
            </a:r>
            <a:r>
              <a:rPr lang="en-US" altLang="ko-KR" dirty="0"/>
              <a:t>void*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Nullptr</a:t>
            </a:r>
            <a:r>
              <a:rPr lang="ko-KR" altLang="en-US"/>
              <a:t>의 타입은 </a:t>
            </a:r>
            <a:r>
              <a:rPr lang="en-US" altLang="ko-KR" dirty="0" err="1"/>
              <a:t>nullptr_t</a:t>
            </a:r>
            <a:r>
              <a:rPr lang="en-US" altLang="ko-KR" dirty="0"/>
              <a:t> : </a:t>
            </a:r>
            <a:r>
              <a:rPr lang="ko-KR" altLang="en-US"/>
              <a:t>오직 </a:t>
            </a:r>
            <a:r>
              <a:rPr lang="en-US" altLang="ko-KR" dirty="0" err="1"/>
              <a:t>nullptr</a:t>
            </a:r>
            <a:r>
              <a:rPr lang="ko-KR" altLang="en-US"/>
              <a:t>을 위해서 존재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89" y="2014500"/>
            <a:ext cx="2324100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024" y="2029167"/>
            <a:ext cx="2454976" cy="507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9" y="4137914"/>
            <a:ext cx="69818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왜 </a:t>
            </a:r>
            <a:r>
              <a:rPr lang="en-US" altLang="ko-KR" dirty="0" err="1"/>
              <a:t>nullptr</a:t>
            </a:r>
            <a:r>
              <a:rPr lang="en-US" altLang="ko-KR" dirty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책의 예시 </a:t>
            </a:r>
            <a:r>
              <a:rPr lang="en-US" altLang="ko-KR" dirty="0"/>
              <a:t>: </a:t>
            </a:r>
            <a:r>
              <a:rPr lang="en-US" altLang="ko-KR" dirty="0" err="1"/>
              <a:t>shared_ptr</a:t>
            </a:r>
            <a:r>
              <a:rPr lang="en-US" altLang="ko-KR" dirty="0"/>
              <a:t>, </a:t>
            </a:r>
            <a:r>
              <a:rPr lang="en-US" altLang="ko-KR" dirty="0" err="1"/>
              <a:t>unique_ptr</a:t>
            </a:r>
            <a:r>
              <a:rPr lang="ko-KR" altLang="en-US"/>
              <a:t>을 기다리고있는 </a:t>
            </a:r>
            <a:r>
              <a:rPr lang="en-US" altLang="ko-KR" dirty="0"/>
              <a:t>f1, f2</a:t>
            </a:r>
            <a:r>
              <a:rPr lang="ko-KR" altLang="en-US"/>
              <a:t>에 </a:t>
            </a:r>
            <a:r>
              <a:rPr lang="en-US" altLang="ko-KR" dirty="0" err="1"/>
              <a:t>int</a:t>
            </a:r>
            <a:r>
              <a:rPr lang="ko-KR" altLang="en-US"/>
              <a:t>가 들어가게 되어 타입 오류가 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37" y="2850551"/>
            <a:ext cx="5589482" cy="39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오류가 </a:t>
            </a:r>
            <a:r>
              <a:rPr lang="ko-KR" altLang="en-US" dirty="0" err="1"/>
              <a:t>안날까</a:t>
            </a:r>
            <a:r>
              <a:rPr lang="en-US" altLang="ko-KR" dirty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nullptr_t</a:t>
            </a:r>
            <a:r>
              <a:rPr lang="ko-KR" altLang="en-US"/>
              <a:t>에서 암묵적으로 </a:t>
            </a:r>
            <a:r>
              <a:rPr lang="en-US" altLang="ko-KR" dirty="0"/>
              <a:t>Widget*, </a:t>
            </a:r>
            <a:r>
              <a:rPr lang="en-US" altLang="ko-KR" dirty="0" err="1"/>
              <a:t>unique_ptr</a:t>
            </a:r>
            <a:r>
              <a:rPr lang="en-US" altLang="ko-KR" dirty="0"/>
              <a:t>&lt;Widget&gt;, </a:t>
            </a:r>
            <a:r>
              <a:rPr lang="en-US" altLang="ko-KR" dirty="0" err="1"/>
              <a:t>shared_ptr</a:t>
            </a:r>
            <a:r>
              <a:rPr lang="en-US" altLang="ko-KR" dirty="0"/>
              <a:t>&lt;Widget&gt;</a:t>
            </a:r>
            <a:r>
              <a:rPr lang="ko-KR" altLang="en-US"/>
              <a:t>으로 변환이 가능하기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포인터의 비어있는 값을 나타내고 싶다면 </a:t>
            </a:r>
            <a:r>
              <a:rPr lang="en-US" altLang="ko-KR" dirty="0" err="1"/>
              <a:t>nullptr</a:t>
            </a:r>
            <a:r>
              <a:rPr lang="ko-KR" altLang="en-US"/>
              <a:t>을 쓰자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/>
              <a:t>구구절절히 설명했지만 </a:t>
            </a:r>
            <a:r>
              <a:rPr lang="en-US" altLang="ko-KR" dirty="0"/>
              <a:t>“</a:t>
            </a:r>
            <a:r>
              <a:rPr lang="en-US" altLang="ko-KR" dirty="0" err="1"/>
              <a:t>nullptr</a:t>
            </a:r>
            <a:r>
              <a:rPr lang="ko-KR" altLang="en-US"/>
              <a:t>은 명확하게 빈 포인터를 나타내고 </a:t>
            </a:r>
            <a:r>
              <a:rPr lang="en-US" altLang="ko-KR" dirty="0"/>
              <a:t>0, NULL</a:t>
            </a:r>
            <a:r>
              <a:rPr lang="ko-KR" altLang="en-US"/>
              <a:t>은 명확하지 않기 때문</a:t>
            </a:r>
            <a:r>
              <a:rPr lang="en-US" altLang="ko-KR" dirty="0"/>
              <a:t>”</a:t>
            </a:r>
            <a:r>
              <a:rPr lang="ko-KR" altLang="en-US"/>
              <a:t>이라고 한줄 요약이 가능</a:t>
            </a:r>
            <a:r>
              <a:rPr lang="en-US" altLang="ko-KR" dirty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/>
              <a:t>멤버함수는 스레드 세이프하게</a:t>
            </a:r>
            <a:r>
              <a:rPr lang="en-US" altLang="ko-KR" dirty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 프로젝트에서도 종종 볼 수 있는 레이스 컨디션을 막아야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항목 </a:t>
            </a:r>
            <a:r>
              <a:rPr lang="en-US" altLang="ko-KR" dirty="0"/>
              <a:t>17</a:t>
            </a:r>
            <a:r>
              <a:rPr lang="ko-KR" altLang="en-US"/>
              <a:t>도 문장이 함축적이다</a:t>
            </a:r>
            <a:r>
              <a:rPr lang="en-US" altLang="ko-KR" dirty="0"/>
              <a:t>.</a:t>
            </a:r>
            <a:r>
              <a:rPr lang="ko-KR" altLang="en-US"/>
              <a:t> 풀어서 이야기해야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400"/>
              <a:t>여러 스레드에서 한 멤버함수에 동시에 접근하는 상황에서</a:t>
            </a:r>
            <a:br>
              <a:rPr lang="en-US" altLang="ko-KR" sz="2400" dirty="0"/>
            </a:br>
            <a:r>
              <a:rPr lang="ko-KR" altLang="en-US" sz="2400"/>
              <a:t>해당 멤버함수가 </a:t>
            </a:r>
            <a:r>
              <a:rPr lang="en-US" altLang="ko-KR" sz="2400" dirty="0" err="1"/>
              <a:t>const</a:t>
            </a:r>
            <a:r>
              <a:rPr lang="ko-KR" altLang="en-US" sz="2400"/>
              <a:t>이면 멤버변수가 변하지 않을 것으로 판단하므로 스레드 세이프하다고 판단할 수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/>
              <a:t>하지만 </a:t>
            </a:r>
            <a:r>
              <a:rPr lang="en-US" altLang="ko-KR" sz="2400" dirty="0"/>
              <a:t>mutable</a:t>
            </a:r>
            <a:r>
              <a:rPr lang="ko-KR" altLang="en-US" sz="2400"/>
              <a:t>과 같은 키워드를 사용하면 스레드 세이프 하지 않게 되므로 주의하자</a:t>
            </a:r>
            <a:r>
              <a:rPr lang="en-US" altLang="ko-KR" sz="2400" dirty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6876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항목의 대부분의 내용은</a:t>
            </a:r>
            <a:r>
              <a:rPr lang="en-US" altLang="ko-KR" dirty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앞 페이지에서 모든 결론이 나와버렸다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/>
              <a:t>함수에서 </a:t>
            </a:r>
            <a:r>
              <a:rPr lang="en-US" altLang="ko-KR" dirty="0"/>
              <a:t>mutable</a:t>
            </a:r>
            <a:r>
              <a:rPr lang="ko-KR" altLang="en-US"/>
              <a:t>변수로 상태가 변하게 하고 해당 변수에 접근하는 경우 당연히 문제가 생긴다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스레드</a:t>
            </a:r>
            <a:r>
              <a:rPr lang="ko-KR" altLang="en-US" dirty="0"/>
              <a:t> 세이프하게 바꾸려면 어떻게 해야 할까</a:t>
            </a:r>
            <a:r>
              <a:rPr lang="en-US" altLang="ko-KR" dirty="0"/>
              <a:t>? </a:t>
            </a:r>
            <a:r>
              <a:rPr lang="ko-KR" altLang="en-US"/>
              <a:t>라는 것이 이 항목의 대부분의 내용이다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6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797</Words>
  <Application>Microsoft Office PowerPoint</Application>
  <PresentationFormat>와이드스크린</PresentationFormat>
  <Paragraphs>118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효율적인 모-던 C++</vt:lpstr>
      <vt:lpstr>0과 NULL보다 nullptr을 선호하라</vt:lpstr>
      <vt:lpstr>NULL의 정체는?</vt:lpstr>
      <vt:lpstr>NULL : 0 또는 nullptr</vt:lpstr>
      <vt:lpstr>Nullptr?</vt:lpstr>
      <vt:lpstr>그래서 왜 nullptr?</vt:lpstr>
      <vt:lpstr>왜 오류가 안날까?</vt:lpstr>
      <vt:lpstr>Const 멤버함수는 스레드 세이프하게!</vt:lpstr>
      <vt:lpstr>이 항목의 대부분의 내용은?</vt:lpstr>
      <vt:lpstr>문제의 Class</vt:lpstr>
      <vt:lpstr>해결책 1 : mutex</vt:lpstr>
      <vt:lpstr>해결책 2 : atomic&lt;T&gt;</vt:lpstr>
      <vt:lpstr>특수 멤버 함수의 자동 작성 조건?</vt:lpstr>
      <vt:lpstr>복사 연산자의 경우</vt:lpstr>
      <vt:lpstr>복사 연산자의 경우</vt:lpstr>
      <vt:lpstr>이동 연산자의 경우</vt:lpstr>
      <vt:lpstr>이동 연산자의 경우</vt:lpstr>
      <vt:lpstr>미묘하게 복사 연산자와 이동 연산자가 다름</vt:lpstr>
      <vt:lpstr>이걸 알아둬야 하는 이유! By 예시</vt:lpstr>
      <vt:lpstr>실행 결과</vt:lpstr>
      <vt:lpstr>추가 정보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효율적인 모-던 C++</dc:title>
  <dc:creator>어윤욱 [yueo]</dc:creator>
  <cp:lastModifiedBy>OOO</cp:lastModifiedBy>
  <cp:revision>26</cp:revision>
  <dcterms:created xsi:type="dcterms:W3CDTF">2018-11-20T08:37:19Z</dcterms:created>
  <dcterms:modified xsi:type="dcterms:W3CDTF">2018-11-20T14:54:12Z</dcterms:modified>
</cp:coreProperties>
</file>