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91" r:id="rId9"/>
    <p:sldId id="288" r:id="rId10"/>
    <p:sldId id="278" r:id="rId11"/>
    <p:sldId id="282" r:id="rId12"/>
    <p:sldId id="292" r:id="rId13"/>
    <p:sldId id="293" r:id="rId14"/>
    <p:sldId id="295" r:id="rId15"/>
    <p:sldId id="296" r:id="rId16"/>
    <p:sldId id="294" r:id="rId17"/>
    <p:sldId id="297" r:id="rId18"/>
    <p:sldId id="298" r:id="rId19"/>
    <p:sldId id="300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빈 박" initials="수박" lastIdx="1" clrIdx="0">
    <p:extLst>
      <p:ext uri="{19B8F6BF-5375-455C-9EA6-DF929625EA0E}">
        <p15:presenceInfo xmlns:p15="http://schemas.microsoft.com/office/powerpoint/2012/main" userId="수빈 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65B0"/>
    <a:srgbClr val="EFEDE3"/>
    <a:srgbClr val="8DA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cppreference.com/w/cpp/language/value_categ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69D1-450D-402F-80C0-4BE160DB6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6DBC3-02B8-4E4C-8C47-BA1154FF0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226" y="3886680"/>
            <a:ext cx="7327032" cy="108623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std:move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::forward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숙지하라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참조와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오른값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참조를 구별하라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오른값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참조에는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std::move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참조에는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std:forward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26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중복적재를 피하라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27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 대신 사용할 수 있는 기법들을 알아 두라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1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24: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보편 참조와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오른값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참조를 구별하라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타입에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붙으면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참조이지만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타입에 붙으면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참조가 아니다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앞의 예제를 다시 가져와보면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Func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(Obj&amp;&amp; _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참조이고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Wrapper(T&amp;&amp; _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보편 참조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전달 참조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0A95B-6D91-40DB-BECA-C3A9668F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62" y="2995748"/>
            <a:ext cx="4916824" cy="2782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9625FC-8D67-4A40-95E5-780B65F073E1}"/>
              </a:ext>
            </a:extLst>
          </p:cNvPr>
          <p:cNvSpPr/>
          <p:nvPr/>
        </p:nvSpPr>
        <p:spPr>
          <a:xfrm>
            <a:off x="7381089" y="1924372"/>
            <a:ext cx="40831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auto&amp;&amp;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도 당연히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추론타입이기 때문에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전달 참조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입니다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4C62C8-CE52-48F8-9E2C-1E1E3865B993}"/>
              </a:ext>
            </a:extLst>
          </p:cNvPr>
          <p:cNvSpPr/>
          <p:nvPr/>
        </p:nvSpPr>
        <p:spPr>
          <a:xfrm>
            <a:off x="7022024" y="3981772"/>
            <a:ext cx="4801315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const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같은 </a:t>
            </a:r>
            <a:r>
              <a:rPr lang="ko-KR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한정자가 붙으</a:t>
            </a:r>
            <a:r>
              <a:rPr lang="ko-KR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면</a:t>
            </a:r>
            <a:endParaRPr lang="en-US" altLang="ko-KR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완전한 추론타입이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아니게 되기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때문에 </a:t>
            </a:r>
            <a:r>
              <a:rPr lang="ko-KR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전달 참조가 아닙니다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</a:p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즉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아래는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오른값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참조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</a:p>
          <a:p>
            <a:pPr lvl="2"/>
            <a:endParaRPr lang="en-US" altLang="ko-KR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  <a:ea typeface="궁서체" panose="02030609000101010101" pitchFamily="17" charset="-127"/>
            </a:endParaRPr>
          </a:p>
          <a:p>
            <a:pPr lvl="2"/>
            <a:r>
              <a:rPr lang="en-US" altLang="ko-KR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template&lt;</a:t>
            </a:r>
            <a:r>
              <a:rPr lang="en-US" altLang="ko-KR" b="1" cap="none" spc="0" dirty="0" err="1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typename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 T&gt;</a:t>
            </a:r>
          </a:p>
          <a:p>
            <a:pPr lvl="2"/>
            <a:r>
              <a:rPr lang="en-US" altLang="ko-KR" b="1" cap="none" spc="0" dirty="0" err="1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vode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 </a:t>
            </a:r>
            <a:r>
              <a:rPr lang="en-US" altLang="ko-KR" b="1" cap="none" spc="0" dirty="0" err="1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Func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(const T&amp;&amp; _</a:t>
            </a:r>
            <a:r>
              <a:rPr lang="en-US" altLang="ko-KR" b="1" cap="none" spc="0" dirty="0" err="1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arg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  <a:ea typeface="궁서체" panose="02030609000101010101" pitchFamily="17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77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25: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오른값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참조에는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보편 참조에는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다 설명했죠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std::move</a:t>
            </a:r>
            <a:r>
              <a:rPr lang="ko-KR" altLang="en-US" sz="14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보편 참조</a:t>
            </a:r>
            <a:r>
              <a:rPr lang="en-US" altLang="ko-KR" sz="14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전달 참조</a:t>
            </a:r>
            <a:r>
              <a:rPr lang="en-US" altLang="ko-KR" sz="14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사용하면 큰일납니다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추론된 타입이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였든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였든 무조건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레퍼런스로 변환하기 때문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참조에는 굳이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std::forward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쓰는 의미가 없기 때문에 당연히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std::move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사용해야 하는 겁니다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당연한 얘기들이라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1026" name="Picture 2" descr="ëì´ìì ìì¸í ì¤ëªì ëí ì´ë¯¸ì§ ê²ìê²°ê³¼">
            <a:extLst>
              <a:ext uri="{FF2B5EF4-FFF2-40B4-BE49-F238E27FC236}">
                <a16:creationId xmlns:a16="http://schemas.microsoft.com/office/drawing/2014/main" id="{D2B41F0E-201F-4720-8F0B-3B16EF62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54" y="3256462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3EF13-C8D0-499D-9A31-BACDA6D7D6C0}"/>
              </a:ext>
            </a:extLst>
          </p:cNvPr>
          <p:cNvSpPr txBox="1"/>
          <p:nvPr/>
        </p:nvSpPr>
        <p:spPr>
          <a:xfrm>
            <a:off x="5292499" y="3256462"/>
            <a:ext cx="603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함수 내에서 지역변수를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std::move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RVO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최적화에 방해되기 때문에 사용하면 안된다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3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25: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오른값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참조에는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보편 참조에는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bad call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예외처리는 언제 걸리게 될까요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오버로딩 버전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static_assert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방지하고자 하는 호출은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케이스처럼 진짜 말도 안되게 쓰려는 것을 막아줍니다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94BD26-F9A5-48B7-B2C7-0108C619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53" y="2015196"/>
            <a:ext cx="5189696" cy="9553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25064E-AB77-483F-B97C-56F42E86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35" y="4110220"/>
            <a:ext cx="5691664" cy="23802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6F2F4C-650E-4F63-9639-513750EB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853" y="3713504"/>
            <a:ext cx="3756660" cy="2777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6E728-EF77-4AC2-B1D8-025D19F4F5F6}"/>
              </a:ext>
            </a:extLst>
          </p:cNvPr>
          <p:cNvSpPr txBox="1"/>
          <p:nvPr/>
        </p:nvSpPr>
        <p:spPr>
          <a:xfrm>
            <a:off x="6839902" y="3621056"/>
            <a:ext cx="495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참고로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is_value_reference_v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구현은 아래와 같습니다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26: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중복적재를 피하라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작업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자료구조에 추가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작업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로깅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곁들이는 공용 래퍼 함수 구현시에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그냥 일반적인 </a:t>
            </a:r>
            <a:r>
              <a:rPr lang="en-US" altLang="ko-KR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함수로 구현할 경우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인자가 </a:t>
            </a:r>
            <a:r>
              <a:rPr lang="en-US" altLang="ko-KR" sz="1400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하더라도 </a:t>
            </a:r>
            <a:r>
              <a:rPr lang="en-US" altLang="ko-KR" sz="1400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처리하기 때문에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템플릿 함수로 구현을 바꾸면 이점을 챙길 수 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C612A-76FD-4512-8037-16AB713C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6" y="2044385"/>
            <a:ext cx="4137761" cy="14494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B7A86B-AC0F-4730-819B-4596C43A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76" y="3547098"/>
            <a:ext cx="8811855" cy="1181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C42EE5-9110-4B43-ACA4-2D365D54F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29" y="2182041"/>
            <a:ext cx="4032495" cy="1311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92A63-819B-4D6D-9ABE-519C2FEF8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776" y="5730429"/>
            <a:ext cx="919290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26: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중복적재를 피하라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인자로 받는 함수는 오버로딩이 잘 안된다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왜냐하면 오버로딩한 함수의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시그니처와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완전히 동일한 인수를 넣지 않으면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전부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쪽으로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매핑되기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때문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경우를 따로 오버로딩해서 구현했을 경우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정확하게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타입의 변수를 인자로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넣어야지만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오버로딩 버전으로 매칭이 되기 때문에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흔히 우리가 암시적 타입 변환이 일어나는 것을 당연시 생각하며 쓰는 여러 케이스들이 의도치 않게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버전으로 매칭되어버리는 문제가 발생하게 된다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D0F6BD-BC30-4F06-AD29-00633B5D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55" y="2419206"/>
            <a:ext cx="4658375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282D51-BDBF-49E5-99E7-BC81BBD3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55" y="5362504"/>
            <a:ext cx="449642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4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26: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중복적재를 피하라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생성자 인수로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경우 복사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 생성자를 가로챌 수도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만약에 아래와 같이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아까의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래퍼함수를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클래스화 하여 생성자로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받게 하는 경우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클래스의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복사생성</a:t>
            </a:r>
            <a:r>
              <a:rPr lang="en-US" altLang="ko-KR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이동생성을 시도하는 경우에도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생성자가 아니라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버전의 생성자가</a:t>
            </a:r>
            <a:r>
              <a:rPr lang="en-US" altLang="ko-KR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매칭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 버릴 수 있는 문제가 발생하게 된다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컴파일러가 암시적으로 자동 생성하는 복사 생성자는 </a:t>
            </a:r>
            <a:r>
              <a:rPr lang="en-US" altLang="ko-KR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 Person&amp;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인자로 받기 때문에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변수를 인수로 호출하는 경우 템플릿 생성자에서 이보다 더 조건에 부합하는 </a:t>
            </a:r>
            <a:r>
              <a:rPr lang="en-US" altLang="ko-KR" sz="14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Person&amp;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제공하기 때문이다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E224B-77B4-4C72-8486-848A83B5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71" y="2033452"/>
            <a:ext cx="5430008" cy="1933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535E8-5BE6-4C39-B868-B79F6634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71" y="4862546"/>
            <a:ext cx="634453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 대신 사용할 수 있는 기법들을 알아 두라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reference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위험하지 않게 쓰려면 템플릿 추론에 제한을 걸어야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책에 보면 여러 방법들을 소개하는데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중에 아래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개는 좀 의미 없는 소리로 보인다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2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중복적재를 포기한다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읭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?)</a:t>
            </a:r>
          </a:p>
          <a:p>
            <a:pPr lvl="2">
              <a:lnSpc>
                <a:spcPct val="150000"/>
              </a:lnSpc>
            </a:pP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 T&amp;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매개변수를 사용한다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(...)</a:t>
            </a:r>
          </a:p>
          <a:p>
            <a:pPr lvl="2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전달 방식의 매개변수를 사용한다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소리다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ㅊ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맞는 소리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..)</a:t>
            </a:r>
          </a:p>
          <a:p>
            <a:pPr marL="987552" lvl="2" indent="0">
              <a:lnSpc>
                <a:spcPct val="150000"/>
              </a:lnSpc>
              <a:buNone/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제시는 그냥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쓰지 말자는 얘기나 다름없으므로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제시들을 유의 깊게 살펴보자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꼬리표 배분을 사용한다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번역 참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그냥 태그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디스패치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(Tag Dispatch)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발음해주자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2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보편 참조를 받는 템플릿을 제한한다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(‘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가장 올바른 사용법이라고 생각됨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10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 대신 사용할 수 있는 기법들을 알아 두라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꼬리표 배분을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(Tag Dispatch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일단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받은 다음에 그 추론된 타입을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type_traits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분류하여 실제구현 함수로 매핑해주는 기법이다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STL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이러한 기법을 사용한 구현이 꽤 많다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매번 이렇게 함수를 세분화하기에는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638BE6-A4C3-4C8C-B3F3-218E136A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1" y="2447296"/>
            <a:ext cx="5162389" cy="42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 대신 사용할 수 있는 기법들을 알아 두라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보편 참조를 받는 템플릿을 제한한다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지금 구현하는 이 템플릿 함수는 이러한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허용하지 않겠다고 명시적으로 제한을 거는 것이다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책에서의 예제를 좀더 최신 표준에 맞게 수정하면 아래와 같다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(::value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C++17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constexpr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변수로 따로 제공됨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예제는 즉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인자로 받는 템플릿에서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Person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상속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자신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받은 클래스이거나 정수 타입인 경우에는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인스턴스화를 하지 않겠다는 의미이다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템플릿 타입제한 기법은 코드가 점점 난해해질 가능성이 커서 함부로 쓰기 어려운데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C++20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부터는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concept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키워드와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require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키워드의 도입을 통해 좀 더 편리하게 바뀔 예정이다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67C97-3653-495C-9278-FAB18997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60" y="2438247"/>
            <a:ext cx="558242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5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 대신 사용할 수 있는 기법들을 알아 두라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보편 참조를 받는 템플릿을 제한한다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아직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VS2019 Preview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에서도 제공 안되는 문법이기 때문에 간단히 맛만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봐보면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아까의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is_base_of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is_integral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아래와 같이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DerivedFrom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Integral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concept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제공되며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아래와 같이 쓸 수 있게 된다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오른쪽처럼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FAD15-BE20-476D-86DD-DDBD09CB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5" y="2409623"/>
            <a:ext cx="6697010" cy="1448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78F5A4-811B-4169-B9C4-ECDE35FC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45" y="3881089"/>
            <a:ext cx="4315427" cy="924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7FD1ED-5655-4FA8-ADEC-0F9622CDB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49" y="4543425"/>
            <a:ext cx="4163006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B827EA-DB5C-46CA-8E07-F8C858651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45" y="5248373"/>
            <a:ext cx="491558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 내용에 들어가기에 앞서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개념을 한번 짚어봅시다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왼값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대입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연산시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왼쪽에 위치할 수 있는 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메모리 공간을 할당 받고</a:t>
            </a:r>
            <a:r>
              <a:rPr lang="en-US" altLang="ko-KR" sz="11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</a:t>
            </a:r>
            <a:r>
              <a:rPr lang="ko-KR" altLang="en-US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접근할 수 있는 주소가 존재하는 값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대입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연산시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오른쪽에만 위치할 수 있는 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부여된 주소가 없기 때문에 대입을 받거나 주소를 참조할 수 없는 값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개념을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나누어 정의하게 된 핵심적인 이유는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컴파일러의 다양한 최적화기법의 근거로 이용되기 때문인듯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왜냐면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100" b="1" i="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임시객체 또는 완전한 </a:t>
            </a:r>
            <a:r>
              <a:rPr lang="ko-KR" altLang="en-US" sz="1100" b="1" i="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상수값</a:t>
            </a:r>
            <a:r>
              <a:rPr lang="en-US" altLang="ko-KR" sz="1100" b="1" i="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i="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</a:t>
            </a:r>
            <a:r>
              <a:rPr lang="en-US" altLang="ko-KR" sz="1100" b="1" i="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의미하게 되는데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어디에 저장될 값이 아니라는 보장이 되기 때문에</a:t>
            </a:r>
            <a:endParaRPr lang="en-US" altLang="ko-KR" sz="11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 단계에서 해당 값들의 복사 및 연산과정을 생략하고 결과값으로 교체시켜버릴 수 있게 된다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리터럴은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저장된 곳이 있으므로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원리를 이용한 최적화 기법들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RVO, NRVO, Constant propagation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이것만으론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부족해서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아래의 개념이 새로 추가되었다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..!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eXpiring</a:t>
            </a:r>
            <a:r>
              <a:rPr lang="en-US" altLang="ko-KR" sz="11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사라질 값이라는 의미이다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사라질 값이라는 것은 임시객체에 대한 참조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참조를 의미한다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멤버변수라거나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배열의 인덱싱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결과라거나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등등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분리하여 따로 구분하게 된 이유는 다음 슬라이드에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개념을 도입하면서 기존의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개념은 오른쪽 그림과 같이 확장되었다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rvalue lvalue xvalueì ëí ì´ë¯¸ì§ ê²ìê²°ê³¼">
            <a:extLst>
              <a:ext uri="{FF2B5EF4-FFF2-40B4-BE49-F238E27FC236}">
                <a16:creationId xmlns:a16="http://schemas.microsoft.com/office/drawing/2014/main" id="{C614F3F7-5901-4846-8BDE-3D3F2CD2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51" y="4315594"/>
            <a:ext cx="2231880" cy="155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9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27: </a:t>
            </a:r>
            <a:r>
              <a:rPr lang="ko-KR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 대한 중복적재 대신 사용할 수 있는 기법들을 알아 두라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추가로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static_assert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통한 예외처리들 까지 더해주면 좋다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템플릿 인자를 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typename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std::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enable_if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예외처리하기엔 너무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빡세고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가독성이 절하된다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아예 거를 것은 위와 같이 처리하고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좀 더 복잡한 예외처리들은 함수 내에서 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static_assert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예외처리 하는 것이 좋다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하면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케이스에 걸리는 인스턴스화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ko-KR" altLang="en-US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 단계에서 에러처리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내준다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그러면 그 함수를 사용하려는 다른 개발자들이 실수할 여지를 방지할 수 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C++17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부터는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(VS2017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constexpr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()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문법을 통해 컴파일러 단계에서의 분기처리도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가능해지기 때문에 좀 더 가독성 좋은 템플릿 코드를 작성하기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수월해진다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언젠가 다가올 미래에는 좀 더 아름다운 템플릿 세계가 펼쳐질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것이다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행복회로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풀가동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..)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33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표현식의 구분에 대한 개념 정리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glvalue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generalized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볼 수 있는 건 다 포함하는 개념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어떤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참조하는 상태의 표현식을 의미하는데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페이지를 참고해보면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https://en.cppreference.com/w/cpp/language/value_category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particular, like all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bind to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references, and like all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may be polymorphic, and non-class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may be cv-qualified.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핵심적인 설명이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모든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들처럼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바인딩 될 수 있고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모든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glvalue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들처럼 다형성과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/volatile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특성을 가질 수 있다는 것이다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이면서 기존의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분류에 들어가는 특징도 가지고 있기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이를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glvalue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카테고리로 묶어서 정리해 놓은 걸로 보인다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prvalue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pure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순수한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의미한다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언급했듯이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바인딩 될 수 있는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볼 수 있는 개념이다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기존의 전통적인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개념과는 조금 다르기 때문에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제외한 순수한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표현식을 따로 분류하여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명명한듯 하다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리터럴값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제외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연산식의 결과값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반환값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등이 해당된다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보통 상상하는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보면 된다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사실 현업에서는 굳이 이렇게 세세하게 구분할 필요는 없다고 생각함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컴파일러 만들 것도 아니니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rvalue lvalue xvalueì ëí ì´ë¯¸ì§ ê²ìê²°ê³¼">
            <a:extLst>
              <a:ext uri="{FF2B5EF4-FFF2-40B4-BE49-F238E27FC236}">
                <a16:creationId xmlns:a16="http://schemas.microsoft.com/office/drawing/2014/main" id="{C614F3F7-5901-4846-8BDE-3D3F2CD2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42" y="1235857"/>
            <a:ext cx="1874433" cy="130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0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개념 정리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이제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C++11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새로 등장한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도대체 어떤 필요에 의해 생겨났는지 한번 따져보자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기존에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개념이 컴파일러 단의 코드 최적화를 위해 필요했던 임시객체를 지칭하는 개념이라고 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기존엔 이러한 코드 최적화 가능한 임시객체의 특징을 좀 더 다양한 구문에 쓰고 싶어도 쓸 수가 없었다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대표적인게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바로 함수를 통과해서 이 특징을 유지시킬 수 없다는 것이다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왜냐면 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레퍼런스 개념으로는 함수 파라미터로 넘어간 이후 그 인자가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였는지를 알 수 없게 되기 때문이다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대입되는 시점까지는 복사의 발생 없이 가능하지만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이후 참조하고 있는 녀석이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였는지는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알 수 없기 때문에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레퍼런스를 이용해서 어떠한 변수에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대입하려하면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필연적으로 복사대입을 할 수밖에 없다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원래 인자가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였다면 사실 복사될 필요없이 그냥 대입되는 변수로 옮겨지면 될 뿐인데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이게 기존 문법으로는 불가능했던 것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현재 레퍼런스 변수가 원래 참조하고 있던 값이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였는지를 문법적으로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유지시켜주기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위한 장치가 바로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것이다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기존엔 컴파일러가 알 수 있었던 매우 특별한 케이스들에 한해서만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복사없는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최적화가 가능했다면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이제는 특정 클래스의 </a:t>
            </a:r>
            <a:r>
              <a:rPr lang="ko-KR" altLang="en-US" sz="1200" i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멤버함수에 </a:t>
            </a:r>
            <a:r>
              <a:rPr lang="en-US" altLang="ko-KR" sz="1200" i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넘겨줌으로써 복사없이 내부변수를 초기화하는게 가능해진다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emplace_back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make_pair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이제부터는 우리가 직접 그러한 최적화를 구현할 수도 있게 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이것이 바로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move semantics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핵심이며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구현의 방법이 바로 이동생성자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이동대입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연산자의 구현이다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근데 사실 우리가 직접 구현할 일을 거의 없고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STL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컨테이너들이 이 개념을 도입하면서 그 혜택을 우리가 누리게 되는 효과가 엄청 크다는게 중요 포인트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43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::move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뭐하는 놈인가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변수를 타입캐스팅해서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만들어주는 역할이다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참조하고 있기는 하지만 변수 자신 그 자체는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이름도 부여되고 주소도 가지고 있으니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..!)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다시 다른 함수에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로써 넘겨주려면 이를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 하는 과정이 필요하다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함수는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타입 캐스팅을 인라인 템플릿함수로 만들어 놓은 것 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&lt;Type&amp;&amp;&gt;(value);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아까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전에 첨부한 링크를 참고해보면 알 수 있듯이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특정 결과값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연산식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캐스팅 결과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리턴값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타입이면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값은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이므로 이를 함수인자로 쓰면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바인딩 가능하다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다른 함수에 넘겨주려면</a:t>
            </a:r>
            <a:endParaRPr lang="en-US" altLang="ko-KR" sz="1200" b="1" i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반드시 이를 다시 </a:t>
            </a:r>
            <a:r>
              <a:rPr lang="en-US" altLang="ko-KR" sz="1200" b="1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만들어줘야 하는 것이다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자체는 템플릿 함수이므로 추론된 타입에서 레퍼런스를 제거하기 위해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type_traits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이용하는 코드가 포함된다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22AFB-8AD4-4F30-BCB9-9CD3CDC0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61" y="3854296"/>
            <a:ext cx="5846965" cy="1584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26E04-69D3-40AD-B416-195A6A3F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52" y="5926936"/>
            <a:ext cx="4956812" cy="6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::move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사용시 주의할 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무조건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대상값을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바꿔버린다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아니더라도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캐스팅 가능하다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만약에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값인 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변수 또는 </a:t>
            </a:r>
            <a:r>
              <a:rPr lang="en-US" altLang="ko-KR" sz="1200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200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캐스팅한 후 대입하거나 함수인자로 쓰면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대입 받는 곳에서는 이를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취급하기 때문에 이동연산을 시도하려 할 수 있다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그러면 이동연산자체는 잘 마무리 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원래의 그 변수가 가리키고 있던 주소는 해제된 메모리를 가리키게 될 가능성이 있고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변수를 다시 사용하는 시점에 미정의 동작이 발생할 위험이 있다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책에도 나와있지만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위험을 원천차단하자고 문법적으로 제한을 거는 것은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원칙에 어긋나는 것이므로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이상해 보이지만 이를 이용한 고도의 테크닉을 구사하는 기법들도 나올 수 있기 때문에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자유를 빼앗을 순 없다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..!)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조심해서 사용해야 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애초에 의도가 있지 않은 이상 저렇게 쓰는 사람이 문제가 있는 거다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명확하게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대상값이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경우에만 쓰일 수 있기 때문에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 내에서는 쓰기에 적절하지 않다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 내에서는 현재 추론된 타입이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인지 아닌지를 구분해서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써야만 하는데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동작에 대한 구현이 바로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::forward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0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::forward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뭐하는 놈인가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일단 가장 최신 코드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(VS2019 preview)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구현을 확인해보면 아래와 같다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 위의 구현에서 착각하지 말아야 할 것은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&lt;_Ty&amp;&amp;&gt;(_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캐스팅만을 의미하는 것이 아니라는 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굳이 인자가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경우를 따로 함수오버로딩으로 분리해 놓은 것은 잘못된 캐스팅을 검출하기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위함일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static_assert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작동 원리는 책의 항목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번에 소개된 참조 축약이라는 것으로 설명된다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이에 대한 상세 설명은 이후에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할 때 다시 하도록 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여기서는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&lt;_Ty&amp;&amp;&gt;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템플릿 인자에 따라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&lt;Type&amp;&gt;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되기도 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&lt;Type&amp;&amp;&gt;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되기도 한다는 점만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알고가도록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하자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forward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인자가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다시 캐스팅하는 것이니 안 </a:t>
            </a:r>
            <a:r>
              <a:rPr lang="ko-KR" altLang="en-US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불린거나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마찬가지이고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 이를 다시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캐스팅 함으로써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주는 역할이다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58943-F39E-4F38-815D-541970E9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92" y="1891555"/>
            <a:ext cx="6449551" cy="16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글보다는 역시 코드로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00000"/>
              </a:lnSpc>
            </a:pP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인자를 받는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함수의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Obj&amp;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인스턴스화 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00000"/>
              </a:lnSpc>
            </a:pP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인자를 받는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함수의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인스턴스화 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A0324-7936-4D06-BAC2-BC2634FC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36" y="3889404"/>
            <a:ext cx="4916824" cy="2782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6608AB-739C-4538-A3D9-6D4CDAD1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87" y="3424856"/>
            <a:ext cx="3962400" cy="116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15BD86-1B74-4557-BECE-DF5420999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087" y="2175853"/>
            <a:ext cx="397192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1AF2FB-4681-473D-BBE6-35508346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536" y="2177898"/>
            <a:ext cx="2647950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8F84D-4A3B-4AAE-B919-E2952CAEC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536" y="2981944"/>
            <a:ext cx="2486025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3F399-015F-45E2-9D87-32ECD12732FB}"/>
              </a:ext>
            </a:extLst>
          </p:cNvPr>
          <p:cNvSpPr txBox="1"/>
          <p:nvPr/>
        </p:nvSpPr>
        <p:spPr>
          <a:xfrm>
            <a:off x="6964891" y="1465361"/>
            <a:ext cx="4637174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Obj&amp;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Obj&amp;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Obj&amp;&amp;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AD574F-D88B-4AA6-AF82-1C70A5BB9847}"/>
              </a:ext>
            </a:extLst>
          </p:cNvPr>
          <p:cNvCxnSpPr>
            <a:cxnSpLocks/>
          </p:cNvCxnSpPr>
          <p:nvPr/>
        </p:nvCxnSpPr>
        <p:spPr>
          <a:xfrm>
            <a:off x="4624137" y="2455613"/>
            <a:ext cx="2569143" cy="66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702B91-ED38-498D-BFA7-142287F1672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26561" y="3424857"/>
            <a:ext cx="2766719" cy="27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BEA604-7B83-4680-B3E1-F41CBC2FF0B3}"/>
              </a:ext>
            </a:extLst>
          </p:cNvPr>
          <p:cNvSpPr txBox="1"/>
          <p:nvPr/>
        </p:nvSpPr>
        <p:spPr>
          <a:xfrm>
            <a:off x="7193280" y="4875461"/>
            <a:ext cx="4637174" cy="116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Wrapper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함수에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인자가 넘어갈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T&amp;&amp;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매핑되면서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 == Obj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되며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이것이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 내에서 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forward&lt;Obj&gt;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들어가면서</a:t>
            </a:r>
            <a:endParaRPr lang="en-US" altLang="ko-KR" sz="1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내에서는 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Obj&amp;&amp;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다시 캐스팅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될 수 있는 것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.!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4EC50A-9CB7-4A2F-9A00-1A549CB86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214" y="6083309"/>
            <a:ext cx="27622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::move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::forward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최종적으로 정리해보면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둘다 타입캐스팅을 하는 코드를 보기 좋게 인라인 템플릿 함수화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해놓은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것일 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타임에 수행되고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런타임 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어셈코드는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전혀 생성되지 않는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성능 비용이 제로인 함수들이다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i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인자를 무조건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만드는 것이고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경우에만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만드는 것이다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결국 이 둘은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함수 간에 전달하여 그대로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로써 사용이 가능하도록 하기 위한 장치이다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::move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반환값을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어떤 변수에 대입하는 경우도 잘 생각해보면 그 변수타입의 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이동대입연산자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 함수를 호출하는 것이라고 볼 수 있다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i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함수의 네이밍은 사실 여러 논란이 있었지만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다시 생각해보면 적절하다고 볼 수도 있는게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결국 이 변수 </a:t>
            </a:r>
            <a:r>
              <a:rPr lang="ko-KR" altLang="en-US" sz="1200" b="1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이동시킬거야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보면 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태생이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변수도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이동대입연산자에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매핑할 수 있기 때문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결국 이 변수를 내가 받았던 그대로 다른 함수에 전달할 거야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보면 되는 동작이기 때문이다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::forward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전달되는 값은 이를 받는 매개변수가 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forwarding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reference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그 모든 속성이 그대로 전달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(cv-qualified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포함해서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55760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4457</TotalTime>
  <Words>2642</Words>
  <Application>Microsoft Office PowerPoint</Application>
  <PresentationFormat>와이드스크린</PresentationFormat>
  <Paragraphs>240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궁서체</vt:lpstr>
      <vt:lpstr>나눔고딕</vt:lpstr>
      <vt:lpstr>나눔고딕코딩</vt:lpstr>
      <vt:lpstr>나눔스퀘어 Bold</vt:lpstr>
      <vt:lpstr>나눔스퀘어라운드 Bold</vt:lpstr>
      <vt:lpstr>돋움</vt:lpstr>
      <vt:lpstr>Consolas</vt:lpstr>
      <vt:lpstr>Franklin Gothic Book</vt:lpstr>
      <vt:lpstr>자르기</vt:lpstr>
      <vt:lpstr>모던C++스터디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24: 보편 참조와 오른값 참조를 구별하라</vt:lpstr>
      <vt:lpstr>항목 25: 오른값 참조에는 std::move를, 보편 참조에는 std:forward를 사용하라</vt:lpstr>
      <vt:lpstr>항목 25: 오른값 참조에는 std::move를, 보편 참조에는 std:forward를 사용하라</vt:lpstr>
      <vt:lpstr>항목 26: 보편 참조에 대한 중복적재를 피하라</vt:lpstr>
      <vt:lpstr>항목 26: 보편 참조에 대한 중복적재를 피하라</vt:lpstr>
      <vt:lpstr>항목 26: 보편 참조에 대한 중복적재를 피하라</vt:lpstr>
      <vt:lpstr>항목 27: 보편 참조에 대한 중복적재 대신 사용할 수 있는 기법들을 알아 두라</vt:lpstr>
      <vt:lpstr>항목 27: 보편 참조에 대한 중복적재 대신 사용할 수 있는 기법들을 알아 두라</vt:lpstr>
      <vt:lpstr>항목 27: 보편 참조에 대한 중복적재 대신 사용할 수 있는 기법들을 알아 두라</vt:lpstr>
      <vt:lpstr>항목 27: 보편 참조에 대한 중복적재 대신 사용할 수 있는 기법들을 알아 두라</vt:lpstr>
      <vt:lpstr>항목 27: 보편 참조에 대한 중복적재 대신 사용할 수 있는 기법들을 알아 두라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C++입문</dc:title>
  <dc:creator>박수빈 [dlakek]</dc:creator>
  <cp:lastModifiedBy>SUBIN</cp:lastModifiedBy>
  <cp:revision>332</cp:revision>
  <dcterms:created xsi:type="dcterms:W3CDTF">2018-10-25T22:21:51Z</dcterms:created>
  <dcterms:modified xsi:type="dcterms:W3CDTF">2019-02-24T15:02:04Z</dcterms:modified>
</cp:coreProperties>
</file>