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330" r:id="rId2"/>
    <p:sldId id="283" r:id="rId3"/>
    <p:sldId id="346" r:id="rId4"/>
    <p:sldId id="359" r:id="rId5"/>
    <p:sldId id="367" r:id="rId6"/>
    <p:sldId id="360" r:id="rId7"/>
    <p:sldId id="361" r:id="rId8"/>
    <p:sldId id="368" r:id="rId9"/>
    <p:sldId id="370" r:id="rId10"/>
    <p:sldId id="302" r:id="rId11"/>
    <p:sldId id="369" r:id="rId12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1302F"/>
    <a:srgbClr val="C55E5B"/>
    <a:srgbClr val="F89D52"/>
    <a:srgbClr val="A20000"/>
    <a:srgbClr val="C86664"/>
    <a:srgbClr val="2423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98" autoAdjust="0"/>
    <p:restoredTop sz="83181" autoAdjust="0"/>
  </p:normalViewPr>
  <p:slideViewPr>
    <p:cSldViewPr>
      <p:cViewPr>
        <p:scale>
          <a:sx n="80" d="100"/>
          <a:sy n="80" d="100"/>
        </p:scale>
        <p:origin x="-1098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2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81251-F9C7-4D72-A1FC-543EE5224FA6}" type="datetimeFigureOut">
              <a:rPr lang="ko-KR" altLang="en-US" smtClean="0"/>
              <a:pPr/>
              <a:t>2013-11-12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A2759-E4D4-4BCB-9156-31362C4E79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E8472-C1AF-4777-B4B7-593958B928E1}" type="datetimeFigureOut">
              <a:rPr lang="ko-KR" altLang="en-US" smtClean="0"/>
              <a:pPr/>
              <a:t>2013-11-12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E54D2-4704-44CA-B85F-AED064512A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E54D2-4704-44CA-B85F-AED064512AE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E54D2-4704-44CA-B85F-AED064512AE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E54D2-4704-44CA-B85F-AED064512AE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E54D2-4704-44CA-B85F-AED064512AE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E54D2-4704-44CA-B85F-AED064512AE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509E5C-EC26-4A4C-8A72-963965895937}" type="slidenum">
              <a:rPr lang="ko-KR" altLang="en-US" smtClean="0"/>
              <a:pPr/>
              <a:t>4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509E5C-EC26-4A4C-8A72-963965895937}" type="slidenum">
              <a:rPr lang="ko-KR" altLang="en-US" smtClean="0"/>
              <a:pPr/>
              <a:t>5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509E5C-EC26-4A4C-8A72-963965895937}" type="slidenum">
              <a:rPr lang="ko-KR" altLang="en-US" smtClean="0"/>
              <a:pPr/>
              <a:t>6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509E5C-EC26-4A4C-8A72-963965895937}" type="slidenum">
              <a:rPr lang="ko-KR" altLang="en-US" smtClean="0"/>
              <a:pPr/>
              <a:t>7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509E5C-EC26-4A4C-8A72-963965895937}" type="slidenum">
              <a:rPr lang="ko-KR" altLang="en-US" smtClean="0"/>
              <a:pPr/>
              <a:t>8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509E5C-EC26-4A4C-8A72-963965895937}" type="slidenum">
              <a:rPr lang="ko-KR" altLang="en-US" smtClean="0"/>
              <a:pPr/>
              <a:t>9</a:t>
            </a:fld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1B57-1B48-4141-92E3-FFA4FD1C4351}" type="datetimeFigureOut">
              <a:rPr lang="ko-KR" altLang="en-US" smtClean="0"/>
              <a:pPr/>
              <a:t>2013-11-12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A1D4-4732-4969-B08E-732737AB132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C:\Users\xesper\Desktop\5757_10200910612701593_515222524_n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68" y="285728"/>
            <a:ext cx="1678454" cy="5238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1B57-1B48-4141-92E3-FFA4FD1C4351}" type="datetimeFigureOut">
              <a:rPr lang="ko-KR" altLang="en-US" smtClean="0"/>
              <a:pPr/>
              <a:t>2013-11-12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A1D4-4732-4969-B08E-732737AB13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1B57-1B48-4141-92E3-FFA4FD1C4351}" type="datetimeFigureOut">
              <a:rPr lang="ko-KR" altLang="en-US" smtClean="0"/>
              <a:pPr/>
              <a:t>2013-11-12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A1D4-4732-4969-B08E-732737AB13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1B57-1B48-4141-92E3-FFA4FD1C4351}" type="datetimeFigureOut">
              <a:rPr lang="ko-KR" altLang="en-US" smtClean="0"/>
              <a:pPr/>
              <a:t>2013-11-12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A1D4-4732-4969-B08E-732737AB132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C:\Users\xesper\Desktop\5757_10200910612701593_515222524_n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68" y="285728"/>
            <a:ext cx="1678454" cy="5238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1B57-1B48-4141-92E3-FFA4FD1C4351}" type="datetimeFigureOut">
              <a:rPr lang="ko-KR" altLang="en-US" smtClean="0"/>
              <a:pPr/>
              <a:t>2013-11-12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A1D4-4732-4969-B08E-732737AB13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1B57-1B48-4141-92E3-FFA4FD1C4351}" type="datetimeFigureOut">
              <a:rPr lang="ko-KR" altLang="en-US" smtClean="0"/>
              <a:pPr/>
              <a:t>2013-11-12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A1D4-4732-4969-B08E-732737AB13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1B57-1B48-4141-92E3-FFA4FD1C4351}" type="datetimeFigureOut">
              <a:rPr lang="ko-KR" altLang="en-US" smtClean="0"/>
              <a:pPr/>
              <a:t>2013-11-12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A1D4-4732-4969-B08E-732737AB13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1B57-1B48-4141-92E3-FFA4FD1C4351}" type="datetimeFigureOut">
              <a:rPr lang="ko-KR" altLang="en-US" smtClean="0"/>
              <a:pPr/>
              <a:t>2013-11-12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A1D4-4732-4969-B08E-732737AB13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1B57-1B48-4141-92E3-FFA4FD1C4351}" type="datetimeFigureOut">
              <a:rPr lang="ko-KR" altLang="en-US" smtClean="0"/>
              <a:pPr/>
              <a:t>2013-11-12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A1D4-4732-4969-B08E-732737AB13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1B57-1B48-4141-92E3-FFA4FD1C4351}" type="datetimeFigureOut">
              <a:rPr lang="ko-KR" altLang="en-US" smtClean="0"/>
              <a:pPr/>
              <a:t>2013-11-12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A1D4-4732-4969-B08E-732737AB13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1B57-1B48-4141-92E3-FFA4FD1C4351}" type="datetimeFigureOut">
              <a:rPr lang="ko-KR" altLang="en-US" smtClean="0"/>
              <a:pPr/>
              <a:t>2013-11-12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A1D4-4732-4969-B08E-732737AB13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000" t="-3000" r="-2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01B57-1B48-4141-92E3-FFA4FD1C4351}" type="datetimeFigureOut">
              <a:rPr lang="ko-KR" altLang="en-US" smtClean="0"/>
              <a:pPr/>
              <a:t>2013-11-12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AA1D4-4732-4969-B08E-732737AB13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Debugger" TargetMode="External"/><Relationship Id="rId3" Type="http://schemas.openxmlformats.org/officeDocument/2006/relationships/hyperlink" Target="http://en.wikipedia.org/wiki/Software_application" TargetMode="External"/><Relationship Id="rId7" Type="http://schemas.openxmlformats.org/officeDocument/2006/relationships/hyperlink" Target="http://en.wikipedia.org/wiki/Build_automation" TargetMode="External"/><Relationship Id="rId12" Type="http://schemas.openxmlformats.org/officeDocument/2006/relationships/hyperlink" Target="http://ko.wikipedia.org/w/index.php?title=%EC%86%8C%ED%94%84%ED%8A%B8%EC%9B%A8%EC%96%B4_%EB%B0%B0%ED%8F%AC&amp;action=edit&amp;redlink=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Source_code_editor" TargetMode="External"/><Relationship Id="rId11" Type="http://schemas.openxmlformats.org/officeDocument/2006/relationships/hyperlink" Target="http://ko.wikipedia.org/wiki/%EC%BB%B4%ED%8C%8C%EC%9D%BC" TargetMode="External"/><Relationship Id="rId5" Type="http://schemas.openxmlformats.org/officeDocument/2006/relationships/hyperlink" Target="http://en.wikipedia.org/wiki/Software_development" TargetMode="External"/><Relationship Id="rId10" Type="http://schemas.openxmlformats.org/officeDocument/2006/relationships/hyperlink" Target="http://ko.wikipedia.org/wiki/%EB%94%94%EB%B2%84%EA%B7%B8" TargetMode="External"/><Relationship Id="rId4" Type="http://schemas.openxmlformats.org/officeDocument/2006/relationships/hyperlink" Target="http://en.wikipedia.org/wiki/Computer_programmer" TargetMode="External"/><Relationship Id="rId9" Type="http://schemas.openxmlformats.org/officeDocument/2006/relationships/hyperlink" Target="http://ko.wikipedia.org/wiki/%EC%BD%94%EB%94%A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hp-editor-review.toptenreviews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 10"/>
          <p:cNvSpPr/>
          <p:nvPr/>
        </p:nvSpPr>
        <p:spPr>
          <a:xfrm>
            <a:off x="101600" y="2985756"/>
            <a:ext cx="8940800" cy="1157624"/>
          </a:xfrm>
          <a:custGeom>
            <a:avLst/>
            <a:gdLst>
              <a:gd name="connsiteX0" fmla="*/ 0 w 8940800"/>
              <a:gd name="connsiteY0" fmla="*/ 0 h 1157624"/>
              <a:gd name="connsiteX1" fmla="*/ 849745 w 8940800"/>
              <a:gd name="connsiteY1" fmla="*/ 1136073 h 1157624"/>
              <a:gd name="connsiteX2" fmla="*/ 3870036 w 8940800"/>
              <a:gd name="connsiteY2" fmla="*/ 129309 h 1157624"/>
              <a:gd name="connsiteX3" fmla="*/ 8940800 w 8940800"/>
              <a:gd name="connsiteY3" fmla="*/ 822037 h 115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40800" h="1157624">
                <a:moveTo>
                  <a:pt x="0" y="0"/>
                </a:moveTo>
                <a:cubicBezTo>
                  <a:pt x="102369" y="557261"/>
                  <a:pt x="204739" y="1114522"/>
                  <a:pt x="849745" y="1136073"/>
                </a:cubicBezTo>
                <a:cubicBezTo>
                  <a:pt x="1494751" y="1157624"/>
                  <a:pt x="2521527" y="181648"/>
                  <a:pt x="3870036" y="129309"/>
                </a:cubicBezTo>
                <a:cubicBezTo>
                  <a:pt x="5218545" y="76970"/>
                  <a:pt x="8940800" y="822037"/>
                  <a:pt x="8940800" y="822037"/>
                </a:cubicBezTo>
              </a:path>
            </a:pathLst>
          </a:custGeom>
          <a:ln>
            <a:gradFill flip="none" rotWithShape="1">
              <a:gsLst>
                <a:gs pos="0">
                  <a:srgbClr val="002060"/>
                </a:gs>
                <a:gs pos="50000">
                  <a:srgbClr val="002060">
                    <a:alpha val="30000"/>
                  </a:srgbClr>
                </a:gs>
                <a:gs pos="100000">
                  <a:schemeClr val="accent1">
                    <a:tint val="23500"/>
                    <a:satMod val="160000"/>
                    <a:alpha val="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자유형 11"/>
          <p:cNvSpPr/>
          <p:nvPr/>
        </p:nvSpPr>
        <p:spPr>
          <a:xfrm>
            <a:off x="120073" y="2550395"/>
            <a:ext cx="8913091" cy="1450109"/>
          </a:xfrm>
          <a:custGeom>
            <a:avLst/>
            <a:gdLst>
              <a:gd name="connsiteX0" fmla="*/ 0 w 8913091"/>
              <a:gd name="connsiteY0" fmla="*/ 1450109 h 1450109"/>
              <a:gd name="connsiteX1" fmla="*/ 2946400 w 8913091"/>
              <a:gd name="connsiteY1" fmla="*/ 27709 h 1450109"/>
              <a:gd name="connsiteX2" fmla="*/ 6345382 w 8913091"/>
              <a:gd name="connsiteY2" fmla="*/ 1283855 h 1450109"/>
              <a:gd name="connsiteX3" fmla="*/ 8913091 w 8913091"/>
              <a:gd name="connsiteY3" fmla="*/ 304800 h 1450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13091" h="1450109">
                <a:moveTo>
                  <a:pt x="0" y="1450109"/>
                </a:moveTo>
                <a:cubicBezTo>
                  <a:pt x="944418" y="752763"/>
                  <a:pt x="1888836" y="55418"/>
                  <a:pt x="2946400" y="27709"/>
                </a:cubicBezTo>
                <a:cubicBezTo>
                  <a:pt x="4003964" y="0"/>
                  <a:pt x="5350934" y="1237673"/>
                  <a:pt x="6345382" y="1283855"/>
                </a:cubicBezTo>
                <a:cubicBezTo>
                  <a:pt x="7339830" y="1330037"/>
                  <a:pt x="8126460" y="817418"/>
                  <a:pt x="8913091" y="304800"/>
                </a:cubicBezTo>
              </a:path>
            </a:pathLst>
          </a:custGeom>
          <a:ln>
            <a:gradFill flip="none" rotWithShape="1">
              <a:gsLst>
                <a:gs pos="0">
                  <a:srgbClr val="A20000"/>
                </a:gs>
                <a:gs pos="50000">
                  <a:srgbClr val="A20000">
                    <a:alpha val="30000"/>
                  </a:srgbClr>
                </a:gs>
                <a:gs pos="100000">
                  <a:srgbClr val="A20000">
                    <a:alpha val="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자유형 12"/>
          <p:cNvSpPr/>
          <p:nvPr/>
        </p:nvSpPr>
        <p:spPr>
          <a:xfrm>
            <a:off x="138547" y="2441774"/>
            <a:ext cx="8857673" cy="1987358"/>
          </a:xfrm>
          <a:custGeom>
            <a:avLst/>
            <a:gdLst>
              <a:gd name="connsiteX0" fmla="*/ 0 w 8857673"/>
              <a:gd name="connsiteY0" fmla="*/ 0 h 1987358"/>
              <a:gd name="connsiteX1" fmla="*/ 2567709 w 8857673"/>
              <a:gd name="connsiteY1" fmla="*/ 1847273 h 1987358"/>
              <a:gd name="connsiteX2" fmla="*/ 5403273 w 8857673"/>
              <a:gd name="connsiteY2" fmla="*/ 840509 h 1987358"/>
              <a:gd name="connsiteX3" fmla="*/ 8857673 w 8857673"/>
              <a:gd name="connsiteY3" fmla="*/ 1182254 h 1987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57673" h="1987358">
                <a:moveTo>
                  <a:pt x="0" y="0"/>
                </a:moveTo>
                <a:cubicBezTo>
                  <a:pt x="833582" y="853594"/>
                  <a:pt x="1667164" y="1707188"/>
                  <a:pt x="2567709" y="1847273"/>
                </a:cubicBezTo>
                <a:cubicBezTo>
                  <a:pt x="3468254" y="1987358"/>
                  <a:pt x="4354946" y="951346"/>
                  <a:pt x="5403273" y="840509"/>
                </a:cubicBezTo>
                <a:cubicBezTo>
                  <a:pt x="6451600" y="729673"/>
                  <a:pt x="7654636" y="955963"/>
                  <a:pt x="8857673" y="1182254"/>
                </a:cubicBezTo>
              </a:path>
            </a:pathLst>
          </a:custGeom>
          <a:ln>
            <a:gradFill flip="none" rotWithShape="1">
              <a:gsLst>
                <a:gs pos="0">
                  <a:srgbClr val="002060">
                    <a:alpha val="50000"/>
                  </a:srgbClr>
                </a:gs>
                <a:gs pos="50000">
                  <a:srgbClr val="002060">
                    <a:alpha val="30000"/>
                  </a:srgbClr>
                </a:gs>
                <a:gs pos="100000">
                  <a:schemeClr val="accent1">
                    <a:tint val="23500"/>
                    <a:satMod val="160000"/>
                    <a:alpha val="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자유형 14"/>
          <p:cNvSpPr/>
          <p:nvPr/>
        </p:nvSpPr>
        <p:spPr>
          <a:xfrm>
            <a:off x="147349" y="3029527"/>
            <a:ext cx="9014691" cy="738910"/>
          </a:xfrm>
          <a:custGeom>
            <a:avLst/>
            <a:gdLst>
              <a:gd name="connsiteX0" fmla="*/ 0 w 9014691"/>
              <a:gd name="connsiteY0" fmla="*/ 646546 h 738910"/>
              <a:gd name="connsiteX1" fmla="*/ 2050473 w 9014691"/>
              <a:gd name="connsiteY1" fmla="*/ 92364 h 738910"/>
              <a:gd name="connsiteX2" fmla="*/ 4239491 w 9014691"/>
              <a:gd name="connsiteY2" fmla="*/ 646546 h 738910"/>
              <a:gd name="connsiteX3" fmla="*/ 6105237 w 9014691"/>
              <a:gd name="connsiteY3" fmla="*/ 221673 h 738910"/>
              <a:gd name="connsiteX4" fmla="*/ 7998691 w 9014691"/>
              <a:gd name="connsiteY4" fmla="*/ 701964 h 738910"/>
              <a:gd name="connsiteX5" fmla="*/ 9014691 w 9014691"/>
              <a:gd name="connsiteY5" fmla="*/ 0 h 73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14691" h="738910">
                <a:moveTo>
                  <a:pt x="0" y="646546"/>
                </a:moveTo>
                <a:cubicBezTo>
                  <a:pt x="671945" y="369455"/>
                  <a:pt x="1343891" y="92364"/>
                  <a:pt x="2050473" y="92364"/>
                </a:cubicBezTo>
                <a:cubicBezTo>
                  <a:pt x="2757055" y="92364"/>
                  <a:pt x="3563697" y="624994"/>
                  <a:pt x="4239491" y="646546"/>
                </a:cubicBezTo>
                <a:cubicBezTo>
                  <a:pt x="4915285" y="668098"/>
                  <a:pt x="5478704" y="212437"/>
                  <a:pt x="6105237" y="221673"/>
                </a:cubicBezTo>
                <a:cubicBezTo>
                  <a:pt x="6731770" y="230909"/>
                  <a:pt x="7513782" y="738910"/>
                  <a:pt x="7998691" y="701964"/>
                </a:cubicBezTo>
                <a:cubicBezTo>
                  <a:pt x="8483600" y="665019"/>
                  <a:pt x="8749145" y="332509"/>
                  <a:pt x="9014691" y="0"/>
                </a:cubicBezTo>
              </a:path>
            </a:pathLst>
          </a:custGeom>
          <a:ln>
            <a:gradFill flip="none" rotWithShape="1">
              <a:gsLst>
                <a:gs pos="0">
                  <a:schemeClr val="accent2"/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100000">
                  <a:schemeClr val="accent1">
                    <a:tint val="23500"/>
                    <a:satMod val="160000"/>
                    <a:alpha val="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35496" y="3429000"/>
            <a:ext cx="903649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8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3608" y="2204864"/>
            <a:ext cx="72152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ln>
                  <a:solidFill>
                    <a:srgbClr val="A20000">
                      <a:alpha val="50000"/>
                    </a:srgbClr>
                  </a:solidFill>
                </a:ln>
                <a:solidFill>
                  <a:srgbClr val="A20000"/>
                </a:solidFill>
                <a:latin typeface="나눔손글씨 펜" pitchFamily="66" charset="-127"/>
                <a:ea typeface="나눔손글씨 펜" pitchFamily="66" charset="-127"/>
                <a:cs typeface="Droid Sans Mono" pitchFamily="49" charset="0"/>
              </a:rPr>
              <a:t>Showtime…!!</a:t>
            </a:r>
            <a:endParaRPr lang="ko-KR" altLang="en-US" sz="8000" dirty="0" smtClean="0">
              <a:ln>
                <a:solidFill>
                  <a:srgbClr val="41302F">
                    <a:alpha val="50000"/>
                  </a:srgbClr>
                </a:solidFill>
              </a:ln>
              <a:solidFill>
                <a:srgbClr val="41302F"/>
              </a:solidFill>
              <a:latin typeface="나눔손글씨 펜" pitchFamily="66" charset="-127"/>
              <a:ea typeface="나눔손글씨 펜" pitchFamily="66" charset="-127"/>
              <a:cs typeface="Droid Sans Mono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6643702" y="5243468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감사합니다</a:t>
            </a:r>
            <a:r>
              <a:rPr lang="en-US" altLang="ko-KR" sz="2000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.</a:t>
            </a:r>
            <a:endParaRPr lang="ko-KR" altLang="en-US" sz="2000" dirty="0" smtClean="0">
              <a:ln>
                <a:solidFill>
                  <a:srgbClr val="41302F">
                    <a:alpha val="50000"/>
                  </a:srgbClr>
                </a:solidFill>
              </a:ln>
              <a:solidFill>
                <a:srgbClr val="41302F"/>
              </a:solidFill>
              <a:latin typeface="맑은 고딕" pitchFamily="50" charset="-127"/>
              <a:ea typeface="맑은 고딕" pitchFamily="50" charset="-127"/>
              <a:cs typeface="Droid Sans Mono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86446" y="4572008"/>
            <a:ext cx="285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rgbClr val="A20000">
                      <a:alpha val="50000"/>
                    </a:srgbClr>
                  </a:solidFill>
                </a:ln>
                <a:solidFill>
                  <a:srgbClr val="A20000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T</a:t>
            </a:r>
            <a:r>
              <a:rPr lang="en-US" altLang="ko-KR" sz="3600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hank </a:t>
            </a:r>
            <a:r>
              <a:rPr lang="en-US" altLang="ko-KR" sz="3600" dirty="0" smtClean="0">
                <a:ln>
                  <a:solidFill>
                    <a:srgbClr val="002060">
                      <a:alpha val="50000"/>
                    </a:srgbClr>
                  </a:solidFill>
                </a:ln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Y</a:t>
            </a:r>
            <a:r>
              <a:rPr lang="en-US" altLang="ko-KR" sz="3600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ou</a:t>
            </a:r>
            <a:endParaRPr lang="ko-KR" altLang="en-US" sz="3600" dirty="0" smtClean="0">
              <a:ln>
                <a:solidFill>
                  <a:srgbClr val="41302F">
                    <a:alpha val="50000"/>
                  </a:srgbClr>
                </a:solidFill>
              </a:ln>
              <a:solidFill>
                <a:srgbClr val="41302F"/>
              </a:solidFill>
              <a:latin typeface="맑은 고딕" pitchFamily="50" charset="-127"/>
              <a:ea typeface="맑은 고딕" pitchFamily="50" charset="-127"/>
              <a:cs typeface="Droid Sans Mono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>
            <a:off x="147349" y="3029527"/>
            <a:ext cx="9014691" cy="738910"/>
          </a:xfrm>
          <a:custGeom>
            <a:avLst/>
            <a:gdLst>
              <a:gd name="connsiteX0" fmla="*/ 0 w 9014691"/>
              <a:gd name="connsiteY0" fmla="*/ 646546 h 738910"/>
              <a:gd name="connsiteX1" fmla="*/ 2050473 w 9014691"/>
              <a:gd name="connsiteY1" fmla="*/ 92364 h 738910"/>
              <a:gd name="connsiteX2" fmla="*/ 4239491 w 9014691"/>
              <a:gd name="connsiteY2" fmla="*/ 646546 h 738910"/>
              <a:gd name="connsiteX3" fmla="*/ 6105237 w 9014691"/>
              <a:gd name="connsiteY3" fmla="*/ 221673 h 738910"/>
              <a:gd name="connsiteX4" fmla="*/ 7998691 w 9014691"/>
              <a:gd name="connsiteY4" fmla="*/ 701964 h 738910"/>
              <a:gd name="connsiteX5" fmla="*/ 9014691 w 9014691"/>
              <a:gd name="connsiteY5" fmla="*/ 0 h 73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14691" h="738910">
                <a:moveTo>
                  <a:pt x="0" y="646546"/>
                </a:moveTo>
                <a:cubicBezTo>
                  <a:pt x="671945" y="369455"/>
                  <a:pt x="1343891" y="92364"/>
                  <a:pt x="2050473" y="92364"/>
                </a:cubicBezTo>
                <a:cubicBezTo>
                  <a:pt x="2757055" y="92364"/>
                  <a:pt x="3563697" y="624994"/>
                  <a:pt x="4239491" y="646546"/>
                </a:cubicBezTo>
                <a:cubicBezTo>
                  <a:pt x="4915285" y="668098"/>
                  <a:pt x="5478704" y="212437"/>
                  <a:pt x="6105237" y="221673"/>
                </a:cubicBezTo>
                <a:cubicBezTo>
                  <a:pt x="6731770" y="230909"/>
                  <a:pt x="7513782" y="738910"/>
                  <a:pt x="7998691" y="701964"/>
                </a:cubicBezTo>
                <a:cubicBezTo>
                  <a:pt x="8483600" y="665019"/>
                  <a:pt x="8749145" y="332509"/>
                  <a:pt x="9014691" y="0"/>
                </a:cubicBezTo>
              </a:path>
            </a:pathLst>
          </a:custGeom>
          <a:ln>
            <a:gradFill flip="none" rotWithShape="1">
              <a:gsLst>
                <a:gs pos="0">
                  <a:schemeClr val="accent2"/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100000">
                  <a:schemeClr val="accent1">
                    <a:tint val="23500"/>
                    <a:satMod val="160000"/>
                    <a:alpha val="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5496" y="3429000"/>
            <a:ext cx="903649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자유형 14"/>
          <p:cNvSpPr/>
          <p:nvPr/>
        </p:nvSpPr>
        <p:spPr>
          <a:xfrm>
            <a:off x="101600" y="2985756"/>
            <a:ext cx="8940800" cy="1157624"/>
          </a:xfrm>
          <a:custGeom>
            <a:avLst/>
            <a:gdLst>
              <a:gd name="connsiteX0" fmla="*/ 0 w 8940800"/>
              <a:gd name="connsiteY0" fmla="*/ 0 h 1157624"/>
              <a:gd name="connsiteX1" fmla="*/ 849745 w 8940800"/>
              <a:gd name="connsiteY1" fmla="*/ 1136073 h 1157624"/>
              <a:gd name="connsiteX2" fmla="*/ 3870036 w 8940800"/>
              <a:gd name="connsiteY2" fmla="*/ 129309 h 1157624"/>
              <a:gd name="connsiteX3" fmla="*/ 8940800 w 8940800"/>
              <a:gd name="connsiteY3" fmla="*/ 822037 h 115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40800" h="1157624">
                <a:moveTo>
                  <a:pt x="0" y="0"/>
                </a:moveTo>
                <a:cubicBezTo>
                  <a:pt x="102369" y="557261"/>
                  <a:pt x="204739" y="1114522"/>
                  <a:pt x="849745" y="1136073"/>
                </a:cubicBezTo>
                <a:cubicBezTo>
                  <a:pt x="1494751" y="1157624"/>
                  <a:pt x="2521527" y="181648"/>
                  <a:pt x="3870036" y="129309"/>
                </a:cubicBezTo>
                <a:cubicBezTo>
                  <a:pt x="5218545" y="76970"/>
                  <a:pt x="8940800" y="822037"/>
                  <a:pt x="8940800" y="822037"/>
                </a:cubicBezTo>
              </a:path>
            </a:pathLst>
          </a:custGeom>
          <a:ln>
            <a:gradFill flip="none" rotWithShape="1">
              <a:gsLst>
                <a:gs pos="0">
                  <a:srgbClr val="002060"/>
                </a:gs>
                <a:gs pos="50000">
                  <a:srgbClr val="002060">
                    <a:alpha val="30000"/>
                  </a:srgbClr>
                </a:gs>
                <a:gs pos="100000">
                  <a:schemeClr val="accent1">
                    <a:tint val="23500"/>
                    <a:satMod val="160000"/>
                    <a:alpha val="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자유형 15"/>
          <p:cNvSpPr/>
          <p:nvPr/>
        </p:nvSpPr>
        <p:spPr>
          <a:xfrm>
            <a:off x="120073" y="2550395"/>
            <a:ext cx="8913091" cy="1450109"/>
          </a:xfrm>
          <a:custGeom>
            <a:avLst/>
            <a:gdLst>
              <a:gd name="connsiteX0" fmla="*/ 0 w 8913091"/>
              <a:gd name="connsiteY0" fmla="*/ 1450109 h 1450109"/>
              <a:gd name="connsiteX1" fmla="*/ 2946400 w 8913091"/>
              <a:gd name="connsiteY1" fmla="*/ 27709 h 1450109"/>
              <a:gd name="connsiteX2" fmla="*/ 6345382 w 8913091"/>
              <a:gd name="connsiteY2" fmla="*/ 1283855 h 1450109"/>
              <a:gd name="connsiteX3" fmla="*/ 8913091 w 8913091"/>
              <a:gd name="connsiteY3" fmla="*/ 304800 h 1450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13091" h="1450109">
                <a:moveTo>
                  <a:pt x="0" y="1450109"/>
                </a:moveTo>
                <a:cubicBezTo>
                  <a:pt x="944418" y="752763"/>
                  <a:pt x="1888836" y="55418"/>
                  <a:pt x="2946400" y="27709"/>
                </a:cubicBezTo>
                <a:cubicBezTo>
                  <a:pt x="4003964" y="0"/>
                  <a:pt x="5350934" y="1237673"/>
                  <a:pt x="6345382" y="1283855"/>
                </a:cubicBezTo>
                <a:cubicBezTo>
                  <a:pt x="7339830" y="1330037"/>
                  <a:pt x="8126460" y="817418"/>
                  <a:pt x="8913091" y="304800"/>
                </a:cubicBezTo>
              </a:path>
            </a:pathLst>
          </a:custGeom>
          <a:ln>
            <a:gradFill flip="none" rotWithShape="1">
              <a:gsLst>
                <a:gs pos="0">
                  <a:srgbClr val="A20000"/>
                </a:gs>
                <a:gs pos="50000">
                  <a:srgbClr val="A20000">
                    <a:alpha val="30000"/>
                  </a:srgbClr>
                </a:gs>
                <a:gs pos="100000">
                  <a:srgbClr val="A20000">
                    <a:alpha val="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자유형 17"/>
          <p:cNvSpPr/>
          <p:nvPr/>
        </p:nvSpPr>
        <p:spPr>
          <a:xfrm>
            <a:off x="138547" y="2441774"/>
            <a:ext cx="8857673" cy="1987358"/>
          </a:xfrm>
          <a:custGeom>
            <a:avLst/>
            <a:gdLst>
              <a:gd name="connsiteX0" fmla="*/ 0 w 8857673"/>
              <a:gd name="connsiteY0" fmla="*/ 0 h 1987358"/>
              <a:gd name="connsiteX1" fmla="*/ 2567709 w 8857673"/>
              <a:gd name="connsiteY1" fmla="*/ 1847273 h 1987358"/>
              <a:gd name="connsiteX2" fmla="*/ 5403273 w 8857673"/>
              <a:gd name="connsiteY2" fmla="*/ 840509 h 1987358"/>
              <a:gd name="connsiteX3" fmla="*/ 8857673 w 8857673"/>
              <a:gd name="connsiteY3" fmla="*/ 1182254 h 1987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57673" h="1987358">
                <a:moveTo>
                  <a:pt x="0" y="0"/>
                </a:moveTo>
                <a:cubicBezTo>
                  <a:pt x="833582" y="853594"/>
                  <a:pt x="1667164" y="1707188"/>
                  <a:pt x="2567709" y="1847273"/>
                </a:cubicBezTo>
                <a:cubicBezTo>
                  <a:pt x="3468254" y="1987358"/>
                  <a:pt x="4354946" y="951346"/>
                  <a:pt x="5403273" y="840509"/>
                </a:cubicBezTo>
                <a:cubicBezTo>
                  <a:pt x="6451600" y="729673"/>
                  <a:pt x="7654636" y="955963"/>
                  <a:pt x="8857673" y="1182254"/>
                </a:cubicBezTo>
              </a:path>
            </a:pathLst>
          </a:custGeom>
          <a:ln>
            <a:gradFill flip="none" rotWithShape="1">
              <a:gsLst>
                <a:gs pos="0">
                  <a:srgbClr val="002060">
                    <a:alpha val="50000"/>
                  </a:srgbClr>
                </a:gs>
                <a:gs pos="50000">
                  <a:srgbClr val="002060">
                    <a:alpha val="30000"/>
                  </a:srgbClr>
                </a:gs>
                <a:gs pos="100000">
                  <a:schemeClr val="accent1">
                    <a:tint val="23500"/>
                    <a:satMod val="160000"/>
                    <a:alpha val="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48064" y="2276872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PUG </a:t>
            </a:r>
            <a:r>
              <a:rPr lang="ko-KR" altLang="en-US" sz="2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정기 모임 발표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08104" y="2852936"/>
            <a:ext cx="3085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-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개발 환경 통합을 위한 </a:t>
            </a:r>
            <a:r>
              <a:rPr lang="ko-KR" altLang="en-US" sz="160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세팅</a:t>
            </a:r>
            <a:endParaRPr lang="ko-KR" altLang="en-US" sz="16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" pitchFamily="50" charset="-127"/>
              <a:ea typeface="맑은 고딕" pitchFamily="50" charset="-127"/>
              <a:cs typeface="Droid Sans Mono" pitchFamily="49" charset="0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357818" y="6517236"/>
            <a:ext cx="3071834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357818" y="4507532"/>
            <a:ext cx="3071834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91672" y="4005064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2">
                      <a:alpha val="50000"/>
                    </a:schemeClr>
                  </a:solidFill>
                </a:ln>
                <a:solidFill>
                  <a:schemeClr val="accent1"/>
                </a:solidFill>
                <a:latin typeface="휴먼모음T" pitchFamily="18" charset="-127"/>
                <a:ea typeface="휴먼모음T" pitchFamily="18" charset="-127"/>
                <a:cs typeface="Droid Sans Mono" pitchFamily="49" charset="0"/>
              </a:rPr>
              <a:t>발표자 </a:t>
            </a:r>
            <a:r>
              <a:rPr lang="en-US" altLang="ko-KR" sz="2400" dirty="0" smtClean="0">
                <a:ln>
                  <a:solidFill>
                    <a:schemeClr val="tx2">
                      <a:alpha val="50000"/>
                    </a:schemeClr>
                  </a:solidFill>
                </a:ln>
                <a:solidFill>
                  <a:schemeClr val="accent1"/>
                </a:solidFill>
                <a:latin typeface="휴먼모음T" pitchFamily="18" charset="-127"/>
                <a:ea typeface="휴먼모음T" pitchFamily="18" charset="-127"/>
                <a:cs typeface="Droid Sans Mono" pitchFamily="49" charset="0"/>
              </a:rPr>
              <a:t>: </a:t>
            </a:r>
            <a:r>
              <a:rPr lang="ko-KR" altLang="en-US" sz="2400" dirty="0" smtClean="0">
                <a:ln>
                  <a:solidFill>
                    <a:schemeClr val="tx2">
                      <a:alpha val="50000"/>
                    </a:schemeClr>
                  </a:solidFill>
                </a:ln>
                <a:solidFill>
                  <a:schemeClr val="accent1"/>
                </a:solidFill>
                <a:latin typeface="휴먼모음T" pitchFamily="18" charset="-127"/>
                <a:ea typeface="휴먼모음T" pitchFamily="18" charset="-127"/>
                <a:cs typeface="Droid Sans Mono" pitchFamily="49" charset="0"/>
              </a:rPr>
              <a:t>윤종선</a:t>
            </a:r>
          </a:p>
        </p:txBody>
      </p:sp>
      <p:pic>
        <p:nvPicPr>
          <p:cNvPr id="13" name="Picture 2" descr="C:\Users\xesper\Desktop\5757_10200910612701593_515222524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68" y="285728"/>
            <a:ext cx="1678454" cy="52386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123728" y="620688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2">
                      <a:lumMod val="25000"/>
                      <a:alpha val="8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목 차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42910" y="171427"/>
            <a:ext cx="1071570" cy="10715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42910" y="744363"/>
            <a:ext cx="1071570" cy="246221"/>
          </a:xfrm>
          <a:prstGeom prst="rect">
            <a:avLst/>
          </a:prstGeom>
          <a:solidFill>
            <a:srgbClr val="C55E5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목  차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2910" y="992245"/>
            <a:ext cx="1071570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000" dirty="0" smtClean="0">
              <a:ln>
                <a:solidFill>
                  <a:schemeClr val="accent2">
                    <a:lumMod val="60000"/>
                    <a:lumOff val="40000"/>
                    <a:alpha val="5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  <a:cs typeface="Droid Sans Mono" pitchFamily="49" charset="0"/>
            </a:endParaRPr>
          </a:p>
        </p:txBody>
      </p:sp>
      <p:grpSp>
        <p:nvGrpSpPr>
          <p:cNvPr id="2" name="그룹 70"/>
          <p:cNvGrpSpPr/>
          <p:nvPr/>
        </p:nvGrpSpPr>
        <p:grpSpPr>
          <a:xfrm>
            <a:off x="1979712" y="1484783"/>
            <a:ext cx="6095676" cy="1008113"/>
            <a:chOff x="1548158" y="2214554"/>
            <a:chExt cx="6095676" cy="1162528"/>
          </a:xfrm>
        </p:grpSpPr>
        <p:sp>
          <p:nvSpPr>
            <p:cNvPr id="33" name="TextBox 32"/>
            <p:cNvSpPr txBox="1"/>
            <p:nvPr/>
          </p:nvSpPr>
          <p:spPr>
            <a:xfrm>
              <a:off x="2556270" y="2463668"/>
              <a:ext cx="4392488" cy="603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ln>
                    <a:solidFill>
                      <a:schemeClr val="accent2">
                        <a:lumMod val="75000"/>
                        <a:alpha val="50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  <a:cs typeface="Droid Sans Mono" pitchFamily="49" charset="0"/>
                </a:rPr>
                <a:t>통합 개발 환경</a:t>
              </a:r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1548158" y="3375494"/>
              <a:ext cx="6072230" cy="1588"/>
            </a:xfrm>
            <a:prstGeom prst="line">
              <a:avLst/>
            </a:prstGeom>
            <a:ln w="12700">
              <a:solidFill>
                <a:schemeClr val="accent2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1571604" y="2214554"/>
              <a:ext cx="6072230" cy="1588"/>
            </a:xfrm>
            <a:prstGeom prst="line">
              <a:avLst/>
            </a:prstGeom>
            <a:ln w="12700">
              <a:solidFill>
                <a:schemeClr val="accent2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764182" y="2629743"/>
              <a:ext cx="432048" cy="3549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Droid Sans Mono" pitchFamily="49" charset="0"/>
                </a:rPr>
                <a:t>1.</a:t>
              </a:r>
              <a:endParaRPr lang="ko-KR" altLang="en-US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endParaRPr>
            </a:p>
          </p:txBody>
        </p:sp>
      </p:grpSp>
      <p:cxnSp>
        <p:nvCxnSpPr>
          <p:cNvPr id="22" name="직선 연결선 21"/>
          <p:cNvCxnSpPr/>
          <p:nvPr/>
        </p:nvCxnSpPr>
        <p:spPr>
          <a:xfrm>
            <a:off x="639270" y="1268760"/>
            <a:ext cx="8352928" cy="0"/>
          </a:xfrm>
          <a:prstGeom prst="line">
            <a:avLst/>
          </a:prstGeom>
          <a:ln w="22225"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0000">
                  <a:schemeClr val="accent2">
                    <a:lumMod val="75000"/>
                    <a:alpha val="50000"/>
                  </a:schemeClr>
                </a:gs>
                <a:gs pos="100000">
                  <a:schemeClr val="accent2">
                    <a:alpha val="2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0"/>
          <p:cNvGrpSpPr/>
          <p:nvPr/>
        </p:nvGrpSpPr>
        <p:grpSpPr>
          <a:xfrm>
            <a:off x="1979712" y="2996952"/>
            <a:ext cx="6095676" cy="1008113"/>
            <a:chOff x="1548158" y="2214554"/>
            <a:chExt cx="6095676" cy="1162528"/>
          </a:xfrm>
        </p:grpSpPr>
        <p:sp>
          <p:nvSpPr>
            <p:cNvPr id="74" name="TextBox 73"/>
            <p:cNvSpPr txBox="1"/>
            <p:nvPr/>
          </p:nvSpPr>
          <p:spPr>
            <a:xfrm>
              <a:off x="2556270" y="2463668"/>
              <a:ext cx="4392488" cy="603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ln>
                    <a:solidFill>
                      <a:schemeClr val="accent2">
                        <a:lumMod val="75000"/>
                        <a:alpha val="50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  <a:cs typeface="Droid Sans Mono" pitchFamily="49" charset="0"/>
                </a:rPr>
                <a:t>우리의 상황</a:t>
              </a:r>
            </a:p>
          </p:txBody>
        </p:sp>
        <p:cxnSp>
          <p:nvCxnSpPr>
            <p:cNvPr id="75" name="직선 연결선 74"/>
            <p:cNvCxnSpPr/>
            <p:nvPr/>
          </p:nvCxnSpPr>
          <p:spPr>
            <a:xfrm>
              <a:off x="1548158" y="3375494"/>
              <a:ext cx="6072230" cy="1588"/>
            </a:xfrm>
            <a:prstGeom prst="line">
              <a:avLst/>
            </a:prstGeom>
            <a:ln w="12700">
              <a:solidFill>
                <a:schemeClr val="accent2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1571604" y="2214554"/>
              <a:ext cx="6072230" cy="1588"/>
            </a:xfrm>
            <a:prstGeom prst="line">
              <a:avLst/>
            </a:prstGeom>
            <a:ln w="12700">
              <a:solidFill>
                <a:schemeClr val="accent2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1764182" y="2629743"/>
              <a:ext cx="432048" cy="3549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Droid Sans Mono" pitchFamily="49" charset="0"/>
                </a:rPr>
                <a:t>2.</a:t>
              </a:r>
              <a:endParaRPr lang="ko-KR" altLang="en-US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endParaRPr>
            </a:p>
          </p:txBody>
        </p:sp>
      </p:grpSp>
      <p:grpSp>
        <p:nvGrpSpPr>
          <p:cNvPr id="78" name="그룹 70"/>
          <p:cNvGrpSpPr/>
          <p:nvPr/>
        </p:nvGrpSpPr>
        <p:grpSpPr>
          <a:xfrm>
            <a:off x="1979712" y="4509120"/>
            <a:ext cx="6095676" cy="1008113"/>
            <a:chOff x="1548158" y="2214554"/>
            <a:chExt cx="6095676" cy="1162528"/>
          </a:xfrm>
        </p:grpSpPr>
        <p:sp>
          <p:nvSpPr>
            <p:cNvPr id="79" name="TextBox 78"/>
            <p:cNvSpPr txBox="1"/>
            <p:nvPr/>
          </p:nvSpPr>
          <p:spPr>
            <a:xfrm>
              <a:off x="2556270" y="2463668"/>
              <a:ext cx="4392488" cy="603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n>
                    <a:solidFill>
                      <a:schemeClr val="accent2">
                        <a:lumMod val="75000"/>
                        <a:alpha val="50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  <a:cs typeface="Droid Sans Mono" pitchFamily="49" charset="0"/>
                </a:rPr>
                <a:t>Case 1</a:t>
              </a:r>
              <a:endParaRPr lang="ko-KR" altLang="en-US" sz="2800" dirty="0" smtClean="0">
                <a:ln>
                  <a:solidFill>
                    <a:schemeClr val="accent2">
                      <a:lumMod val="75000"/>
                      <a:alpha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1548158" y="3375494"/>
              <a:ext cx="6072230" cy="1588"/>
            </a:xfrm>
            <a:prstGeom prst="line">
              <a:avLst/>
            </a:prstGeom>
            <a:ln w="12700">
              <a:solidFill>
                <a:schemeClr val="accent2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1571604" y="2214554"/>
              <a:ext cx="6072230" cy="1588"/>
            </a:xfrm>
            <a:prstGeom prst="line">
              <a:avLst/>
            </a:prstGeom>
            <a:ln w="12700">
              <a:solidFill>
                <a:schemeClr val="accent2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764182" y="2629743"/>
              <a:ext cx="432048" cy="3549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Droid Sans Mono" pitchFamily="49" charset="0"/>
                </a:rPr>
                <a:t>3.</a:t>
              </a:r>
              <a:endParaRPr lang="ko-KR" altLang="en-US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763688" y="62068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1. </a:t>
            </a:r>
            <a:r>
              <a:rPr lang="ko-KR" altLang="en-US" sz="2800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통합 개발 환경</a:t>
            </a:r>
            <a:endParaRPr lang="ko-KR" altLang="en-US" sz="3200" dirty="0" smtClean="0">
              <a:ln>
                <a:solidFill>
                  <a:srgbClr val="41302F">
                    <a:alpha val="50000"/>
                  </a:srgbClr>
                </a:solidFill>
              </a:ln>
              <a:solidFill>
                <a:srgbClr val="41302F"/>
              </a:solidFill>
              <a:latin typeface="맑은 고딕" pitchFamily="50" charset="-127"/>
              <a:ea typeface="맑은 고딕" pitchFamily="50" charset="-127"/>
              <a:cs typeface="Droid Sans Mono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332657"/>
            <a:ext cx="1080120" cy="86409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260648"/>
            <a:ext cx="1071570" cy="2308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1. </a:t>
            </a:r>
            <a:r>
              <a:rPr lang="ko-KR" altLang="en-US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통합개발환경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39270" y="1268760"/>
            <a:ext cx="8352928" cy="0"/>
          </a:xfrm>
          <a:prstGeom prst="line">
            <a:avLst/>
          </a:prstGeom>
          <a:ln w="22225"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0000">
                  <a:schemeClr val="accent2">
                    <a:lumMod val="75000"/>
                    <a:alpha val="50000"/>
                  </a:schemeClr>
                </a:gs>
                <a:gs pos="100000">
                  <a:schemeClr val="accent2">
                    <a:alpha val="2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1560" y="548680"/>
            <a:ext cx="1080120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2. 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우리의 상황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1560" y="836712"/>
            <a:ext cx="1071570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3. </a:t>
            </a:r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Ca</a:t>
            </a:r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se 1</a:t>
            </a:r>
            <a:endParaRPr lang="ko-KR" altLang="en-US" sz="10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Droid Sans Mono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1472" y="1428736"/>
            <a:ext cx="1920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통합 개발 환경</a:t>
            </a:r>
            <a:r>
              <a:rPr lang="en-US" altLang="ko-KR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? </a:t>
            </a:r>
            <a:endParaRPr lang="ko-KR" altLang="en-US" dirty="0"/>
          </a:p>
        </p:txBody>
      </p:sp>
      <p:sp>
        <p:nvSpPr>
          <p:cNvPr id="16" name="AutoShape 4"/>
          <p:cNvSpPr>
            <a:spLocks/>
          </p:cNvSpPr>
          <p:nvPr/>
        </p:nvSpPr>
        <p:spPr bwMode="auto">
          <a:xfrm>
            <a:off x="1246793" y="2999252"/>
            <a:ext cx="1347266" cy="50899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>
            <a:outerShdw algn="ctr" rotWithShape="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r>
              <a:rPr lang="ko-KR" altLang="ko-KR">
                <a:solidFill>
                  <a:srgbClr val="0365C0"/>
                </a:solidFill>
              </a:rPr>
              <a:t>IDE</a:t>
            </a:r>
            <a:endParaRPr lang="ko-KR" altLang="ko-KR"/>
          </a:p>
        </p:txBody>
      </p:sp>
      <p:sp>
        <p:nvSpPr>
          <p:cNvPr id="20" name="AutoShape 5"/>
          <p:cNvSpPr>
            <a:spLocks/>
          </p:cNvSpPr>
          <p:nvPr/>
        </p:nvSpPr>
        <p:spPr bwMode="auto">
          <a:xfrm>
            <a:off x="2357422" y="2357430"/>
            <a:ext cx="5720581" cy="276262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marL="314760" indent="-314760">
              <a:spcBef>
                <a:spcPts val="1687"/>
              </a:spcBef>
            </a:pPr>
            <a:r>
              <a:rPr lang="ko-KR" altLang="ko-KR" dirty="0"/>
              <a:t>: </a:t>
            </a:r>
            <a:r>
              <a:rPr lang="ko-KR" altLang="ko-KR" sz="1700" dirty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An </a:t>
            </a:r>
            <a:r>
              <a:rPr lang="ko-KR" altLang="ko-KR" sz="1700" b="1" dirty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integrated development environment</a:t>
            </a:r>
            <a:r>
              <a:rPr lang="ko-KR" altLang="ko-KR" sz="1700" dirty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 (</a:t>
            </a:r>
            <a:r>
              <a:rPr lang="ko-KR" altLang="ko-KR" sz="1700" b="1" dirty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IDE</a:t>
            </a:r>
            <a:r>
              <a:rPr lang="ko-KR" altLang="ko-KR" sz="1700" dirty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) is a </a:t>
            </a:r>
            <a:r>
              <a:rPr lang="ko-KR" altLang="ko-KR" sz="1700" dirty="0">
                <a:solidFill>
                  <a:srgbClr val="0B008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  <a:hlinkClick r:id="rId3"/>
              </a:rPr>
              <a:t>software application</a:t>
            </a:r>
            <a:r>
              <a:rPr lang="ko-KR" altLang="ko-KR" sz="1700" dirty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 that provides comprehensive facilities to </a:t>
            </a:r>
            <a:r>
              <a:rPr lang="ko-KR" altLang="ko-KR" sz="1700" dirty="0">
                <a:solidFill>
                  <a:srgbClr val="0B008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  <a:hlinkClick r:id="rId4"/>
              </a:rPr>
              <a:t>computer programmers</a:t>
            </a:r>
            <a:r>
              <a:rPr lang="ko-KR" altLang="ko-KR" sz="1700" dirty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 for </a:t>
            </a:r>
            <a:r>
              <a:rPr lang="ko-KR" altLang="ko-KR" sz="1700" dirty="0">
                <a:solidFill>
                  <a:srgbClr val="0B008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  <a:hlinkClick r:id="rId5"/>
              </a:rPr>
              <a:t>software development</a:t>
            </a:r>
            <a:r>
              <a:rPr lang="ko-KR" altLang="ko-KR" sz="1700" dirty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. An IDE normally consists of a </a:t>
            </a:r>
            <a:r>
              <a:rPr lang="ko-KR" altLang="ko-KR" sz="1700" dirty="0">
                <a:solidFill>
                  <a:srgbClr val="0B008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  <a:hlinkClick r:id="rId6"/>
              </a:rPr>
              <a:t>source code editor</a:t>
            </a:r>
            <a:r>
              <a:rPr lang="ko-KR" altLang="ko-KR" sz="1700" dirty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, </a:t>
            </a:r>
            <a:r>
              <a:rPr lang="ko-KR" altLang="ko-KR" sz="1700" dirty="0">
                <a:solidFill>
                  <a:srgbClr val="0B008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  <a:hlinkClick r:id="rId7"/>
              </a:rPr>
              <a:t>build automation</a:t>
            </a:r>
            <a:r>
              <a:rPr lang="ko-KR" altLang="ko-KR" sz="1700" dirty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 tools and a </a:t>
            </a:r>
            <a:r>
              <a:rPr lang="ko-KR" altLang="ko-KR" sz="1700" dirty="0">
                <a:solidFill>
                  <a:srgbClr val="0B008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  <a:hlinkClick r:id="rId8"/>
              </a:rPr>
              <a:t>debugger</a:t>
            </a:r>
            <a:r>
              <a:rPr lang="ko-KR" altLang="ko-KR" sz="1700" dirty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.</a:t>
            </a:r>
          </a:p>
          <a:p>
            <a:pPr marL="314760" indent="-314760" algn="r">
              <a:spcBef>
                <a:spcPts val="1687"/>
              </a:spcBef>
            </a:pPr>
            <a:r>
              <a:rPr lang="ko-KR" altLang="ko-KR" sz="1700" dirty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  (from wikipedia)</a:t>
            </a:r>
            <a:endParaRPr lang="ko-KR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928662" y="1857364"/>
            <a:ext cx="41322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Integrated Development Environment</a:t>
            </a:r>
          </a:p>
          <a:p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57224" y="5072074"/>
            <a:ext cx="74295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/>
              <a:t>통합 개발 환경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統合開発環境</a:t>
            </a:r>
            <a:r>
              <a:rPr lang="en-US" altLang="ko-KR" sz="1600" dirty="0" smtClean="0"/>
              <a:t>, Integrated Development Environment, IDE)</a:t>
            </a:r>
            <a:r>
              <a:rPr lang="ko-KR" altLang="en-US" sz="1600" dirty="0" smtClean="0"/>
              <a:t>은 </a:t>
            </a:r>
            <a:r>
              <a:rPr lang="ko-KR" altLang="en-US" sz="1600" dirty="0" smtClean="0">
                <a:hlinkClick r:id="rId9" tooltip="코딩"/>
              </a:rPr>
              <a:t>코딩</a:t>
            </a:r>
            <a:r>
              <a:rPr lang="en-US" altLang="ko-KR" sz="1600" dirty="0" smtClean="0"/>
              <a:t>, </a:t>
            </a:r>
            <a:r>
              <a:rPr lang="ko-KR" altLang="en-US" sz="1600" dirty="0" smtClean="0">
                <a:hlinkClick r:id="rId10" tooltip="디버그"/>
              </a:rPr>
              <a:t>디버그</a:t>
            </a:r>
            <a:r>
              <a:rPr lang="en-US" altLang="ko-KR" sz="1600" dirty="0" smtClean="0"/>
              <a:t>, </a:t>
            </a:r>
            <a:r>
              <a:rPr lang="ko-KR" altLang="en-US" sz="1600" dirty="0" smtClean="0">
                <a:hlinkClick r:id="rId11" tooltip="컴파일"/>
              </a:rPr>
              <a:t>컴파일</a:t>
            </a:r>
            <a:r>
              <a:rPr lang="en-US" altLang="ko-KR" sz="1600" dirty="0" smtClean="0"/>
              <a:t>, </a:t>
            </a:r>
            <a:r>
              <a:rPr lang="ko-KR" altLang="en-US" sz="1600" dirty="0" smtClean="0">
                <a:hlinkClick r:id="rId12" tooltip="소프트웨어 배포 (없는 문서)"/>
              </a:rPr>
              <a:t>배포</a:t>
            </a:r>
            <a:r>
              <a:rPr lang="ko-KR" altLang="en-US" sz="1600" dirty="0" smtClean="0"/>
              <a:t> 등 프로그램 개발에 관련된 모든 작업을 하나의 프로그램 안에서 처리하는 환경을 제공하는 소프트웨어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83568" y="332657"/>
            <a:ext cx="1080120" cy="86409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639270" y="1268760"/>
            <a:ext cx="8352928" cy="0"/>
          </a:xfrm>
          <a:prstGeom prst="line">
            <a:avLst/>
          </a:prstGeom>
          <a:ln w="22225"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0000">
                  <a:schemeClr val="accent2">
                    <a:lumMod val="75000"/>
                    <a:alpha val="50000"/>
                  </a:schemeClr>
                </a:gs>
                <a:gs pos="100000">
                  <a:schemeClr val="accent2">
                    <a:alpha val="2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1560" y="548680"/>
            <a:ext cx="1080120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2. 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우리의 상황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1560" y="836712"/>
            <a:ext cx="1071570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3. </a:t>
            </a:r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Case 1</a:t>
            </a:r>
            <a:endParaRPr lang="ko-KR" altLang="en-US" sz="10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Droid Sans Mono" pitchFamily="49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844824"/>
            <a:ext cx="7943850" cy="4588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611560" y="1340768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우리의 개발 환경을 이루는 것들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63688" y="62068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1. </a:t>
            </a:r>
            <a:r>
              <a:rPr lang="ko-KR" altLang="en-US" sz="2800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통합 개발 환경</a:t>
            </a:r>
            <a:endParaRPr lang="ko-KR" altLang="en-US" sz="3200" dirty="0" smtClean="0">
              <a:ln>
                <a:solidFill>
                  <a:srgbClr val="41302F">
                    <a:alpha val="50000"/>
                  </a:srgbClr>
                </a:solidFill>
              </a:ln>
              <a:solidFill>
                <a:srgbClr val="41302F"/>
              </a:solidFill>
              <a:latin typeface="맑은 고딕" pitchFamily="50" charset="-127"/>
              <a:ea typeface="맑은 고딕" pitchFamily="50" charset="-127"/>
              <a:cs typeface="Droid Sans Mono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260648"/>
            <a:ext cx="1071570" cy="2308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1. </a:t>
            </a:r>
            <a:r>
              <a:rPr lang="ko-KR" altLang="en-US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통합개발환경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83568" y="332657"/>
            <a:ext cx="1080120" cy="86409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639270" y="1268760"/>
            <a:ext cx="8352928" cy="0"/>
          </a:xfrm>
          <a:prstGeom prst="line">
            <a:avLst/>
          </a:prstGeom>
          <a:ln w="22225"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0000">
                  <a:schemeClr val="accent2">
                    <a:lumMod val="75000"/>
                    <a:alpha val="50000"/>
                  </a:schemeClr>
                </a:gs>
                <a:gs pos="100000">
                  <a:schemeClr val="accent2">
                    <a:alpha val="2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1560" y="548680"/>
            <a:ext cx="1080120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2. 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우리의 상황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1560" y="836712"/>
            <a:ext cx="1071570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3. </a:t>
            </a:r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Case 1</a:t>
            </a:r>
            <a:endParaRPr lang="ko-KR" altLang="en-US" sz="10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Droid Sans Mono" pitchFamily="49" charset="0"/>
            </a:endParaRPr>
          </a:p>
        </p:txBody>
      </p:sp>
      <p:sp>
        <p:nvSpPr>
          <p:cNvPr id="38" name="AutoShape 3"/>
          <p:cNvSpPr>
            <a:spLocks/>
          </p:cNvSpPr>
          <p:nvPr/>
        </p:nvSpPr>
        <p:spPr bwMode="auto">
          <a:xfrm>
            <a:off x="6804248" y="2852936"/>
            <a:ext cx="1152128" cy="723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r>
              <a:rPr lang="ko-KR" altLang="ko-KR" dirty="0"/>
              <a:t>Issue</a:t>
            </a:r>
          </a:p>
        </p:txBody>
      </p:sp>
      <p:sp>
        <p:nvSpPr>
          <p:cNvPr id="39" name="AutoShape 4"/>
          <p:cNvSpPr>
            <a:spLocks/>
          </p:cNvSpPr>
          <p:nvPr/>
        </p:nvSpPr>
        <p:spPr bwMode="auto">
          <a:xfrm>
            <a:off x="4283968" y="1772816"/>
            <a:ext cx="864095" cy="723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r>
              <a:rPr lang="ko-KR" altLang="ko-KR" dirty="0"/>
              <a:t>design</a:t>
            </a:r>
          </a:p>
        </p:txBody>
      </p:sp>
      <p:sp>
        <p:nvSpPr>
          <p:cNvPr id="40" name="AutoShape 5"/>
          <p:cNvSpPr>
            <a:spLocks/>
          </p:cNvSpPr>
          <p:nvPr/>
        </p:nvSpPr>
        <p:spPr bwMode="auto">
          <a:xfrm>
            <a:off x="2339752" y="2924944"/>
            <a:ext cx="1080120" cy="723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r>
              <a:rPr lang="ko-KR" altLang="ko-KR" dirty="0"/>
              <a:t>coding</a:t>
            </a:r>
          </a:p>
        </p:txBody>
      </p:sp>
      <p:sp>
        <p:nvSpPr>
          <p:cNvPr id="41" name="AutoShape 6"/>
          <p:cNvSpPr>
            <a:spLocks/>
          </p:cNvSpPr>
          <p:nvPr/>
        </p:nvSpPr>
        <p:spPr bwMode="auto">
          <a:xfrm>
            <a:off x="2411760" y="4581128"/>
            <a:ext cx="648072" cy="723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r>
              <a:rPr lang="ko-KR" altLang="ko-KR" dirty="0"/>
              <a:t>test</a:t>
            </a:r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4139952" y="5517232"/>
            <a:ext cx="1544637" cy="723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r>
              <a:rPr lang="ko-KR" altLang="ko-KR" dirty="0"/>
              <a:t>review</a:t>
            </a:r>
          </a:p>
        </p:txBody>
      </p:sp>
      <p:sp>
        <p:nvSpPr>
          <p:cNvPr id="43" name="AutoShape 8"/>
          <p:cNvSpPr>
            <a:spLocks/>
          </p:cNvSpPr>
          <p:nvPr/>
        </p:nvSpPr>
        <p:spPr bwMode="auto">
          <a:xfrm>
            <a:off x="6732240" y="4509120"/>
            <a:ext cx="1916113" cy="723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r>
              <a:rPr lang="ko-KR" altLang="ko-KR"/>
              <a:t>deploy</a:t>
            </a:r>
          </a:p>
        </p:txBody>
      </p:sp>
      <p:sp>
        <p:nvSpPr>
          <p:cNvPr id="44" name="AutoShape 10"/>
          <p:cNvSpPr>
            <a:spLocks/>
          </p:cNvSpPr>
          <p:nvPr/>
        </p:nvSpPr>
        <p:spPr bwMode="auto">
          <a:xfrm>
            <a:off x="4207421" y="3932238"/>
            <a:ext cx="1916113" cy="723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>
            <a:outerShdw algn="ctr" rotWithShape="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r>
              <a:rPr lang="ko-KR" altLang="ko-KR">
                <a:solidFill>
                  <a:srgbClr val="0365C0"/>
                </a:solidFill>
              </a:rPr>
              <a:t>process</a:t>
            </a:r>
            <a:endParaRPr lang="ko-KR" altLang="ko-KR"/>
          </a:p>
        </p:txBody>
      </p:sp>
      <p:grpSp>
        <p:nvGrpSpPr>
          <p:cNvPr id="45" name="Group 11"/>
          <p:cNvGrpSpPr>
            <a:grpSpLocks/>
          </p:cNvGrpSpPr>
          <p:nvPr/>
        </p:nvGrpSpPr>
        <p:grpSpPr bwMode="auto">
          <a:xfrm>
            <a:off x="2483768" y="2132856"/>
            <a:ext cx="4608512" cy="3811512"/>
            <a:chOff x="-107433" y="-95527"/>
            <a:chExt cx="5608561" cy="4638282"/>
          </a:xfrm>
        </p:grpSpPr>
        <p:pic>
          <p:nvPicPr>
            <p:cNvPr id="46" name="Picture 1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78333" y="1643712"/>
              <a:ext cx="322795" cy="1288276"/>
            </a:xfrm>
            <a:prstGeom prst="rect">
              <a:avLst/>
            </a:prstGeom>
            <a:no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pic>
        <p:pic>
          <p:nvPicPr>
            <p:cNvPr id="47" name="Picture 13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9158" y="-38104"/>
              <a:ext cx="1383832" cy="1079415"/>
            </a:xfrm>
            <a:prstGeom prst="rect">
              <a:avLst/>
            </a:prstGeom>
            <a:no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pic>
        <p:pic>
          <p:nvPicPr>
            <p:cNvPr id="48" name="Picture 14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68669" y="3588266"/>
              <a:ext cx="1725328" cy="913686"/>
            </a:xfrm>
            <a:prstGeom prst="rect">
              <a:avLst/>
            </a:prstGeom>
            <a:no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pic>
        <p:pic>
          <p:nvPicPr>
            <p:cNvPr id="49" name="Picture 15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-107433" y="1656657"/>
              <a:ext cx="337989" cy="1416713"/>
            </a:xfrm>
            <a:prstGeom prst="rect">
              <a:avLst/>
            </a:prstGeom>
            <a:no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pic>
        <p:pic>
          <p:nvPicPr>
            <p:cNvPr id="50" name="Picture 16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83155" y="3568072"/>
              <a:ext cx="1470679" cy="974683"/>
            </a:xfrm>
            <a:prstGeom prst="rect">
              <a:avLst/>
            </a:prstGeom>
            <a:no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pic>
        <p:pic>
          <p:nvPicPr>
            <p:cNvPr id="51" name="Picture 17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443441" y="-95527"/>
              <a:ext cx="1602992" cy="1138999"/>
            </a:xfrm>
            <a:prstGeom prst="rect">
              <a:avLst/>
            </a:prstGeom>
            <a:no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pic>
      </p:grpSp>
      <p:sp>
        <p:nvSpPr>
          <p:cNvPr id="52" name="AutoShape 18"/>
          <p:cNvSpPr>
            <a:spLocks/>
          </p:cNvSpPr>
          <p:nvPr/>
        </p:nvSpPr>
        <p:spPr bwMode="auto">
          <a:xfrm>
            <a:off x="3347864" y="1484784"/>
            <a:ext cx="3759203" cy="48450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r>
              <a:rPr lang="ko-KR" altLang="ko-KR" sz="2000" dirty="0"/>
              <a:t>UML, design pattern</a:t>
            </a:r>
            <a:endParaRPr lang="ko-KR" altLang="ko-KR" sz="1200" dirty="0"/>
          </a:p>
        </p:txBody>
      </p:sp>
      <p:sp>
        <p:nvSpPr>
          <p:cNvPr id="53" name="AutoShape 19"/>
          <p:cNvSpPr>
            <a:spLocks/>
          </p:cNvSpPr>
          <p:nvPr/>
        </p:nvSpPr>
        <p:spPr bwMode="auto">
          <a:xfrm>
            <a:off x="6804248" y="2564904"/>
            <a:ext cx="1800200" cy="48450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r>
              <a:rPr lang="ko-KR" altLang="ko-KR" sz="2000" dirty="0"/>
              <a:t>issue tracking</a:t>
            </a:r>
            <a:endParaRPr lang="ko-KR" altLang="ko-KR" sz="1200" dirty="0"/>
          </a:p>
        </p:txBody>
      </p:sp>
      <p:sp>
        <p:nvSpPr>
          <p:cNvPr id="54" name="AutoShape 20"/>
          <p:cNvSpPr>
            <a:spLocks/>
          </p:cNvSpPr>
          <p:nvPr/>
        </p:nvSpPr>
        <p:spPr bwMode="auto">
          <a:xfrm>
            <a:off x="6623720" y="5301208"/>
            <a:ext cx="2520280" cy="48450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r>
              <a:rPr lang="ko-KR" altLang="ko-KR" sz="2000" dirty="0"/>
              <a:t>continuous deploy</a:t>
            </a:r>
            <a:endParaRPr lang="ko-KR" altLang="ko-KR" sz="1200" dirty="0"/>
          </a:p>
        </p:txBody>
      </p:sp>
      <p:sp>
        <p:nvSpPr>
          <p:cNvPr id="55" name="AutoShape 21"/>
          <p:cNvSpPr>
            <a:spLocks/>
          </p:cNvSpPr>
          <p:nvPr/>
        </p:nvSpPr>
        <p:spPr bwMode="auto">
          <a:xfrm>
            <a:off x="3275856" y="6021288"/>
            <a:ext cx="2521342" cy="48450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r>
              <a:rPr lang="ko-KR" altLang="ko-KR" sz="2000" dirty="0"/>
              <a:t>code review tool</a:t>
            </a:r>
            <a:endParaRPr lang="ko-KR" altLang="ko-KR" sz="1200" dirty="0"/>
          </a:p>
        </p:txBody>
      </p:sp>
      <p:sp>
        <p:nvSpPr>
          <p:cNvPr id="56" name="AutoShape 22"/>
          <p:cNvSpPr>
            <a:spLocks/>
          </p:cNvSpPr>
          <p:nvPr/>
        </p:nvSpPr>
        <p:spPr bwMode="auto">
          <a:xfrm>
            <a:off x="683568" y="4797152"/>
            <a:ext cx="2520280" cy="48450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r>
              <a:rPr lang="ko-KR" altLang="ko-KR" sz="2000" dirty="0"/>
              <a:t>CI, Unit test</a:t>
            </a:r>
            <a:endParaRPr lang="ko-KR" altLang="ko-KR" sz="1200" dirty="0"/>
          </a:p>
        </p:txBody>
      </p:sp>
      <p:sp>
        <p:nvSpPr>
          <p:cNvPr id="57" name="AutoShape 23"/>
          <p:cNvSpPr>
            <a:spLocks/>
          </p:cNvSpPr>
          <p:nvPr/>
        </p:nvSpPr>
        <p:spPr bwMode="auto">
          <a:xfrm>
            <a:off x="755576" y="2132856"/>
            <a:ext cx="3767137" cy="723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r>
              <a:rPr lang="ko-KR" altLang="ko-KR" sz="3200" dirty="0"/>
              <a:t>Editor</a:t>
            </a:r>
            <a:endParaRPr lang="ko-KR" altLang="ko-KR" dirty="0"/>
          </a:p>
        </p:txBody>
      </p:sp>
      <p:pic>
        <p:nvPicPr>
          <p:cNvPr id="58" name="Picture 24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5536" y="2060848"/>
            <a:ext cx="2187583" cy="864096"/>
          </a:xfrm>
          <a:prstGeom prst="rect">
            <a:avLst/>
          </a:prstGeom>
          <a:noFill/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29" name="TextBox 28"/>
          <p:cNvSpPr txBox="1"/>
          <p:nvPr/>
        </p:nvSpPr>
        <p:spPr>
          <a:xfrm>
            <a:off x="1763688" y="62068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1. </a:t>
            </a:r>
            <a:r>
              <a:rPr lang="ko-KR" altLang="en-US" sz="2800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통합 개발 환경</a:t>
            </a:r>
            <a:endParaRPr lang="ko-KR" altLang="en-US" sz="3200" dirty="0" smtClean="0">
              <a:ln>
                <a:solidFill>
                  <a:srgbClr val="41302F">
                    <a:alpha val="50000"/>
                  </a:srgbClr>
                </a:solidFill>
              </a:ln>
              <a:solidFill>
                <a:srgbClr val="41302F"/>
              </a:solidFill>
              <a:latin typeface="맑은 고딕" pitchFamily="50" charset="-127"/>
              <a:ea typeface="맑은 고딕" pitchFamily="50" charset="-127"/>
              <a:cs typeface="Droid Sans Mono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1560" y="260648"/>
            <a:ext cx="1071570" cy="2308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1. </a:t>
            </a:r>
            <a:r>
              <a:rPr lang="ko-KR" altLang="en-US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통합개발환경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utoUpdateAnimBg="0"/>
      <p:bldP spid="39" grpId="0" autoUpdateAnimBg="0"/>
      <p:bldP spid="40" grpId="0" autoUpdateAnimBg="0"/>
      <p:bldP spid="41" grpId="0" autoUpdateAnimBg="0"/>
      <p:bldP spid="42" grpId="0" autoUpdateAnimBg="0"/>
      <p:bldP spid="43" grpId="0" autoUpdateAnimBg="0"/>
      <p:bldP spid="44" grpId="0" autoUpdateAnimBg="0"/>
      <p:bldP spid="52" grpId="0" autoUpdateAnimBg="0"/>
      <p:bldP spid="53" grpId="0" autoUpdateAnimBg="0"/>
      <p:bldP spid="54" grpId="0" autoUpdateAnimBg="0"/>
      <p:bldP spid="55" grpId="0" autoUpdateAnimBg="0"/>
      <p:bldP spid="56" grpId="0" autoUpdateAnimBg="0"/>
      <p:bldP spid="5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763688" y="62068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1. What is best PHP IDE?</a:t>
            </a:r>
            <a:endParaRPr lang="ko-KR" altLang="en-US" sz="3200" dirty="0" smtClean="0">
              <a:ln>
                <a:solidFill>
                  <a:srgbClr val="41302F">
                    <a:alpha val="50000"/>
                  </a:srgbClr>
                </a:solidFill>
              </a:ln>
              <a:solidFill>
                <a:srgbClr val="41302F"/>
              </a:solidFill>
              <a:latin typeface="맑은 고딕" pitchFamily="50" charset="-127"/>
              <a:ea typeface="맑은 고딕" pitchFamily="50" charset="-127"/>
              <a:cs typeface="Droid Sans Mono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332657"/>
            <a:ext cx="1080120" cy="86409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639270" y="1268760"/>
            <a:ext cx="8352928" cy="0"/>
          </a:xfrm>
          <a:prstGeom prst="line">
            <a:avLst/>
          </a:prstGeom>
          <a:ln w="22225"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0000">
                  <a:schemeClr val="accent2">
                    <a:lumMod val="75000"/>
                    <a:alpha val="50000"/>
                  </a:schemeClr>
                </a:gs>
                <a:gs pos="100000">
                  <a:schemeClr val="accent2">
                    <a:alpha val="2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1560" y="548680"/>
            <a:ext cx="1080120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2. 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우리의 상황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1560" y="836712"/>
            <a:ext cx="1071570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3. </a:t>
            </a:r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Case 1</a:t>
            </a:r>
            <a:endParaRPr lang="ko-KR" altLang="en-US" sz="10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Droid Sans Mono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556792"/>
            <a:ext cx="8260846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1214414" y="5929330"/>
            <a:ext cx="588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hlinkClick r:id="rId4"/>
              </a:rPr>
              <a:t>http://php-editor-review.toptenreviews.com/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1560" y="260648"/>
            <a:ext cx="1071570" cy="2308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1. </a:t>
            </a:r>
            <a:r>
              <a:rPr lang="ko-KR" altLang="en-US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통합개발환경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763688" y="62068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2. </a:t>
            </a:r>
            <a:r>
              <a:rPr lang="ko-KR" altLang="en-US" sz="2800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우리의 상황</a:t>
            </a:r>
            <a:endParaRPr lang="ko-KR" altLang="en-US" sz="3200" dirty="0" smtClean="0">
              <a:ln>
                <a:solidFill>
                  <a:srgbClr val="41302F">
                    <a:alpha val="50000"/>
                  </a:srgbClr>
                </a:solidFill>
              </a:ln>
              <a:solidFill>
                <a:srgbClr val="41302F"/>
              </a:solidFill>
              <a:latin typeface="맑은 고딕" pitchFamily="50" charset="-127"/>
              <a:ea typeface="맑은 고딕" pitchFamily="50" charset="-127"/>
              <a:cs typeface="Droid Sans Mono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332657"/>
            <a:ext cx="1080120" cy="86409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639270" y="1268760"/>
            <a:ext cx="8352928" cy="0"/>
          </a:xfrm>
          <a:prstGeom prst="line">
            <a:avLst/>
          </a:prstGeom>
          <a:ln w="22225"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0000">
                  <a:schemeClr val="accent2">
                    <a:lumMod val="75000"/>
                    <a:alpha val="50000"/>
                  </a:schemeClr>
                </a:gs>
                <a:gs pos="100000">
                  <a:schemeClr val="accent2">
                    <a:alpha val="2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1560" y="285728"/>
            <a:ext cx="1080120" cy="2308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1. </a:t>
            </a:r>
            <a:r>
              <a:rPr lang="ko-KR" altLang="en-US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통합개발환경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1560" y="836712"/>
            <a:ext cx="1071570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3</a:t>
            </a:r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. Case 1</a:t>
            </a:r>
            <a:endParaRPr lang="ko-KR" altLang="en-US" sz="10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Droid Sans Mono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1560" y="548680"/>
            <a:ext cx="1071570" cy="24622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2. 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우리의 상황</a:t>
            </a:r>
            <a:endParaRPr lang="ko-KR" altLang="en-US" sz="10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Droid Sans Mono" pitchFamily="49" charset="0"/>
            </a:endParaRPr>
          </a:p>
        </p:txBody>
      </p:sp>
      <p:sp>
        <p:nvSpPr>
          <p:cNvPr id="9" name="AutoShape 2"/>
          <p:cNvSpPr>
            <a:spLocks/>
          </p:cNvSpPr>
          <p:nvPr/>
        </p:nvSpPr>
        <p:spPr bwMode="auto">
          <a:xfrm>
            <a:off x="323528" y="1340768"/>
            <a:ext cx="8424936" cy="51212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pPr marL="571500" lvl="1" indent="-571500" algn="l">
              <a:spcBef>
                <a:spcPts val="2400"/>
              </a:spcBef>
            </a:pPr>
            <a:r>
              <a:rPr lang="ko-KR" altLang="ko-KR" sz="1600" dirty="0" smtClean="0"/>
              <a:t># </a:t>
            </a:r>
            <a:r>
              <a:rPr lang="ko-KR" sz="1600" dirty="0">
                <a:ea typeface="굴림" pitchFamily="50" charset="-127"/>
              </a:rPr>
              <a:t>서버와 다른 </a:t>
            </a:r>
            <a:r>
              <a:rPr lang="ko-KR" altLang="ko-KR" sz="1600" dirty="0"/>
              <a:t>OS </a:t>
            </a:r>
            <a:r>
              <a:rPr lang="ko-KR" sz="1600" dirty="0">
                <a:ea typeface="굴림" pitchFamily="50" charset="-127"/>
              </a:rPr>
              <a:t>에서 작업</a:t>
            </a:r>
            <a:r>
              <a:rPr lang="ko-KR" altLang="ko-KR" sz="1600" dirty="0"/>
              <a:t>(</a:t>
            </a:r>
            <a:r>
              <a:rPr lang="ko-KR" sz="1600" dirty="0">
                <a:ea typeface="굴림" pitchFamily="50" charset="-127"/>
              </a:rPr>
              <a:t>서버는 </a:t>
            </a:r>
            <a:r>
              <a:rPr lang="ko-KR" sz="1600" dirty="0" err="1">
                <a:ea typeface="굴림" pitchFamily="50" charset="-127"/>
              </a:rPr>
              <a:t>리눅스</a:t>
            </a:r>
            <a:r>
              <a:rPr lang="ko-KR" altLang="ko-KR" sz="1600" dirty="0"/>
              <a:t>, </a:t>
            </a:r>
            <a:r>
              <a:rPr lang="ko-KR" sz="1600" dirty="0">
                <a:ea typeface="굴림" pitchFamily="50" charset="-127"/>
              </a:rPr>
              <a:t>작업은 윈도우</a:t>
            </a:r>
            <a:r>
              <a:rPr lang="ko-KR" altLang="ko-KR" sz="1600" dirty="0"/>
              <a:t>)</a:t>
            </a:r>
          </a:p>
          <a:p>
            <a:pPr marL="571500" lvl="1" indent="-571500" algn="l">
              <a:spcBef>
                <a:spcPts val="2400"/>
              </a:spcBef>
            </a:pPr>
            <a:endParaRPr lang="ko-KR" altLang="ko-KR" sz="1600" dirty="0"/>
          </a:p>
          <a:p>
            <a:pPr marL="571500" lvl="1" indent="-571500" algn="l">
              <a:spcBef>
                <a:spcPts val="2400"/>
              </a:spcBef>
            </a:pPr>
            <a:r>
              <a:rPr lang="ko-KR" altLang="ko-KR" sz="1600" dirty="0"/>
              <a:t># </a:t>
            </a:r>
            <a:r>
              <a:rPr lang="ko-KR" sz="1600" dirty="0">
                <a:ea typeface="굴림" pitchFamily="50" charset="-127"/>
              </a:rPr>
              <a:t>저렴한 </a:t>
            </a:r>
            <a:r>
              <a:rPr lang="ko-KR" altLang="ko-KR" sz="1600" dirty="0"/>
              <a:t>IDE tool(</a:t>
            </a:r>
            <a:r>
              <a:rPr lang="ko-KR" sz="1600" dirty="0">
                <a:ea typeface="굴림" pitchFamily="50" charset="-127"/>
              </a:rPr>
              <a:t>상용 비싸요</a:t>
            </a:r>
            <a:r>
              <a:rPr lang="ko-KR" altLang="ko-KR" sz="1600" dirty="0"/>
              <a:t>) - Eclipse PDT, editplus</a:t>
            </a:r>
          </a:p>
          <a:p>
            <a:pPr marL="571500" lvl="1" indent="-571500" algn="l">
              <a:spcBef>
                <a:spcPts val="2400"/>
              </a:spcBef>
            </a:pPr>
            <a:endParaRPr lang="ko-KR" altLang="ko-KR" sz="1600" dirty="0"/>
          </a:p>
          <a:p>
            <a:pPr marL="571500" lvl="1" indent="-571500" algn="l">
              <a:spcBef>
                <a:spcPts val="2400"/>
              </a:spcBef>
            </a:pPr>
            <a:r>
              <a:rPr lang="ko-KR" altLang="ko-KR" sz="1600" dirty="0"/>
              <a:t># </a:t>
            </a:r>
            <a:r>
              <a:rPr lang="ko-KR" sz="1600" dirty="0">
                <a:ea typeface="굴림" pitchFamily="50" charset="-127"/>
              </a:rPr>
              <a:t>쓰기 어려운 </a:t>
            </a:r>
            <a:r>
              <a:rPr lang="ko-KR" altLang="ko-KR" sz="1600" dirty="0"/>
              <a:t>SCM(git </a:t>
            </a:r>
            <a:r>
              <a:rPr lang="ko-KR" sz="1600" dirty="0">
                <a:ea typeface="굴림" pitchFamily="50" charset="-127"/>
              </a:rPr>
              <a:t>어려움</a:t>
            </a:r>
            <a:r>
              <a:rPr lang="ko-KR" altLang="ko-KR" sz="1600" dirty="0"/>
              <a:t>, SVN </a:t>
            </a:r>
            <a:r>
              <a:rPr lang="ko-KR" sz="1600" dirty="0" err="1">
                <a:ea typeface="굴림" pitchFamily="50" charset="-127"/>
              </a:rPr>
              <a:t>충돌날때</a:t>
            </a:r>
            <a:r>
              <a:rPr lang="ko-KR" sz="1600" dirty="0">
                <a:ea typeface="굴림" pitchFamily="50" charset="-127"/>
              </a:rPr>
              <a:t> 해결 어려움</a:t>
            </a:r>
            <a:r>
              <a:rPr lang="ko-KR" altLang="ko-KR" sz="1600" dirty="0"/>
              <a:t>)</a:t>
            </a:r>
          </a:p>
          <a:p>
            <a:pPr marL="571500" lvl="1" indent="-571500" algn="l">
              <a:spcBef>
                <a:spcPts val="2400"/>
              </a:spcBef>
            </a:pPr>
            <a:endParaRPr lang="ko-KR" altLang="ko-KR" sz="1600" dirty="0"/>
          </a:p>
          <a:p>
            <a:pPr marL="571500" lvl="1" indent="-571500" algn="l">
              <a:spcBef>
                <a:spcPts val="2400"/>
              </a:spcBef>
            </a:pPr>
            <a:r>
              <a:rPr lang="ko-KR" altLang="ko-KR" sz="1600" dirty="0"/>
              <a:t># </a:t>
            </a:r>
            <a:r>
              <a:rPr lang="ko-KR" sz="1600" dirty="0" err="1">
                <a:ea typeface="굴림" pitchFamily="50" charset="-127"/>
              </a:rPr>
              <a:t>남이짠</a:t>
            </a:r>
            <a:r>
              <a:rPr lang="ko-KR" sz="1600" dirty="0">
                <a:ea typeface="굴림" pitchFamily="50" charset="-127"/>
              </a:rPr>
              <a:t> 소스를 이해하는데 시간을 잡아먹음</a:t>
            </a:r>
          </a:p>
          <a:p>
            <a:pPr marL="571500" lvl="1" indent="-571500" algn="l">
              <a:spcBef>
                <a:spcPts val="2400"/>
              </a:spcBef>
            </a:pPr>
            <a:endParaRPr lang="ko-KR" sz="1600" dirty="0">
              <a:ea typeface="굴림" pitchFamily="50" charset="-127"/>
            </a:endParaRPr>
          </a:p>
          <a:p>
            <a:pPr algn="l"/>
            <a:r>
              <a:rPr lang="ko-KR" altLang="ko-KR" sz="1600" dirty="0" smtClean="0"/>
              <a:t># </a:t>
            </a:r>
            <a:r>
              <a:rPr lang="ko-KR" sz="1600" dirty="0">
                <a:ea typeface="굴림" pitchFamily="50" charset="-127"/>
              </a:rPr>
              <a:t>기타 </a:t>
            </a:r>
            <a:r>
              <a:rPr lang="ko-KR" sz="1600" dirty="0" err="1">
                <a:ea typeface="굴림" pitchFamily="50" charset="-127"/>
              </a:rPr>
              <a:t>여러가지</a:t>
            </a:r>
            <a:r>
              <a:rPr lang="ko-KR" altLang="ko-KR" sz="1600" dirty="0"/>
              <a:t>. </a:t>
            </a:r>
          </a:p>
        </p:txBody>
      </p:sp>
      <p:sp>
        <p:nvSpPr>
          <p:cNvPr id="11" name="AutoShape 4"/>
          <p:cNvSpPr>
            <a:spLocks/>
          </p:cNvSpPr>
          <p:nvPr/>
        </p:nvSpPr>
        <p:spPr bwMode="auto">
          <a:xfrm>
            <a:off x="395536" y="764704"/>
            <a:ext cx="9334500" cy="65071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pPr algn="l">
              <a:spcBef>
                <a:spcPts val="2400"/>
              </a:spcBef>
            </a:pPr>
            <a:endParaRPr lang="ko-KR" altLang="ko-KR" sz="1600" dirty="0">
              <a:solidFill>
                <a:srgbClr val="EC5D57"/>
              </a:solidFill>
            </a:endParaRPr>
          </a:p>
          <a:p>
            <a:pPr marL="571500" lvl="1" indent="-571500" algn="l">
              <a:spcBef>
                <a:spcPts val="2400"/>
              </a:spcBef>
            </a:pPr>
            <a:r>
              <a:rPr lang="ko-KR" altLang="ko-KR" sz="1600" dirty="0">
                <a:solidFill>
                  <a:srgbClr val="EC5D57"/>
                </a:solidFill>
              </a:rPr>
              <a:t>- </a:t>
            </a:r>
            <a:r>
              <a:rPr lang="ko-KR" sz="1600" dirty="0">
                <a:solidFill>
                  <a:srgbClr val="EC5D57"/>
                </a:solidFill>
                <a:ea typeface="굴림" pitchFamily="50" charset="-127"/>
              </a:rPr>
              <a:t>윈도우 상에 </a:t>
            </a:r>
            <a:r>
              <a:rPr lang="ko-KR" altLang="ko-KR" sz="1600" dirty="0">
                <a:solidFill>
                  <a:srgbClr val="EC5D57"/>
                </a:solidFill>
              </a:rPr>
              <a:t>XAMPP </a:t>
            </a:r>
            <a:r>
              <a:rPr lang="ko-KR" sz="1600" dirty="0">
                <a:solidFill>
                  <a:srgbClr val="EC5D57"/>
                </a:solidFill>
                <a:ea typeface="굴림" pitchFamily="50" charset="-127"/>
              </a:rPr>
              <a:t>환경 구축</a:t>
            </a:r>
          </a:p>
          <a:p>
            <a:pPr marL="571500" lvl="1" indent="-571500" algn="l">
              <a:spcBef>
                <a:spcPts val="2400"/>
              </a:spcBef>
            </a:pPr>
            <a:endParaRPr lang="ko-KR" sz="1600" dirty="0">
              <a:solidFill>
                <a:srgbClr val="EC5D57"/>
              </a:solidFill>
              <a:ea typeface="굴림" pitchFamily="50" charset="-127"/>
            </a:endParaRPr>
          </a:p>
          <a:p>
            <a:pPr marL="571500" lvl="1" indent="-571500" algn="l">
              <a:spcBef>
                <a:spcPts val="2400"/>
              </a:spcBef>
            </a:pPr>
            <a:r>
              <a:rPr lang="ko-KR" altLang="ko-KR" sz="1600" dirty="0">
                <a:solidFill>
                  <a:srgbClr val="EC5D57"/>
                </a:solidFill>
              </a:rPr>
              <a:t>- PHPSTORM EAP </a:t>
            </a:r>
            <a:r>
              <a:rPr lang="ko-KR" sz="1600" dirty="0" err="1">
                <a:solidFill>
                  <a:srgbClr val="EC5D57"/>
                </a:solidFill>
                <a:ea typeface="굴림" pitchFamily="50" charset="-127"/>
              </a:rPr>
              <a:t>를</a:t>
            </a:r>
            <a:r>
              <a:rPr lang="ko-KR" sz="1600" dirty="0">
                <a:solidFill>
                  <a:srgbClr val="EC5D57"/>
                </a:solidFill>
                <a:ea typeface="굴림" pitchFamily="50" charset="-127"/>
              </a:rPr>
              <a:t> 활용 </a:t>
            </a:r>
          </a:p>
          <a:p>
            <a:pPr marL="571500" lvl="1" indent="-571500" algn="l">
              <a:spcBef>
                <a:spcPts val="2400"/>
              </a:spcBef>
            </a:pPr>
            <a:endParaRPr lang="ko-KR" sz="1600" dirty="0">
              <a:solidFill>
                <a:srgbClr val="EC5D57"/>
              </a:solidFill>
              <a:ea typeface="굴림" pitchFamily="50" charset="-127"/>
            </a:endParaRPr>
          </a:p>
          <a:p>
            <a:pPr marL="571500" lvl="1" indent="-571500" algn="l">
              <a:spcBef>
                <a:spcPts val="2400"/>
              </a:spcBef>
            </a:pPr>
            <a:r>
              <a:rPr lang="ko-KR" altLang="ko-KR" sz="1600" dirty="0">
                <a:solidFill>
                  <a:srgbClr val="EC5D57"/>
                </a:solidFill>
              </a:rPr>
              <a:t>- IDE </a:t>
            </a:r>
            <a:r>
              <a:rPr lang="ko-KR" sz="1600" dirty="0" err="1">
                <a:solidFill>
                  <a:srgbClr val="EC5D57"/>
                </a:solidFill>
                <a:ea typeface="굴림" pitchFamily="50" charset="-127"/>
              </a:rPr>
              <a:t>를</a:t>
            </a:r>
            <a:r>
              <a:rPr lang="ko-KR" sz="1600" dirty="0">
                <a:solidFill>
                  <a:srgbClr val="EC5D57"/>
                </a:solidFill>
                <a:ea typeface="굴림" pitchFamily="50" charset="-127"/>
              </a:rPr>
              <a:t> 이용하거나</a:t>
            </a:r>
            <a:r>
              <a:rPr lang="ko-KR" altLang="ko-KR" sz="1600" dirty="0">
                <a:solidFill>
                  <a:srgbClr val="EC5D57"/>
                </a:solidFill>
              </a:rPr>
              <a:t>, SourceTree</a:t>
            </a:r>
            <a:r>
              <a:rPr lang="ko-KR" sz="1600" dirty="0">
                <a:solidFill>
                  <a:srgbClr val="EC5D57"/>
                </a:solidFill>
                <a:ea typeface="굴림" pitchFamily="50" charset="-127"/>
              </a:rPr>
              <a:t>를 씁시다</a:t>
            </a:r>
            <a:r>
              <a:rPr lang="ko-KR" altLang="ko-KR" sz="1600" dirty="0">
                <a:solidFill>
                  <a:srgbClr val="EC5D57"/>
                </a:solidFill>
              </a:rPr>
              <a:t>.</a:t>
            </a:r>
          </a:p>
          <a:p>
            <a:pPr marL="571500" lvl="1" indent="-571500" algn="l">
              <a:spcBef>
                <a:spcPts val="2400"/>
              </a:spcBef>
            </a:pPr>
            <a:endParaRPr lang="en-US" altLang="ko-KR" sz="1600" dirty="0" smtClean="0">
              <a:solidFill>
                <a:srgbClr val="EC5D57"/>
              </a:solidFill>
            </a:endParaRPr>
          </a:p>
          <a:p>
            <a:pPr marL="571500" lvl="1" indent="-571500" algn="l">
              <a:spcBef>
                <a:spcPts val="2400"/>
              </a:spcBef>
            </a:pPr>
            <a:r>
              <a:rPr lang="ko-KR" altLang="ko-KR" sz="1600" dirty="0" smtClean="0">
                <a:solidFill>
                  <a:srgbClr val="EC5D57"/>
                </a:solidFill>
              </a:rPr>
              <a:t>- </a:t>
            </a:r>
            <a:r>
              <a:rPr lang="ko-KR" sz="1600" dirty="0">
                <a:solidFill>
                  <a:srgbClr val="EC5D57"/>
                </a:solidFill>
                <a:ea typeface="굴림" pitchFamily="50" charset="-127"/>
              </a:rPr>
              <a:t>코딩 </a:t>
            </a:r>
            <a:r>
              <a:rPr lang="ko-KR" sz="1600" dirty="0" err="1">
                <a:solidFill>
                  <a:srgbClr val="EC5D57"/>
                </a:solidFill>
                <a:ea typeface="굴림" pitchFamily="50" charset="-127"/>
              </a:rPr>
              <a:t>컨벤션</a:t>
            </a:r>
            <a:r>
              <a:rPr lang="ko-KR" sz="1600" dirty="0">
                <a:solidFill>
                  <a:srgbClr val="EC5D57"/>
                </a:solidFill>
                <a:ea typeface="굴림" pitchFamily="50" charset="-127"/>
              </a:rPr>
              <a:t> 체크를 위한 </a:t>
            </a:r>
            <a:r>
              <a:rPr lang="ko-KR" altLang="ko-KR" sz="1600" dirty="0">
                <a:solidFill>
                  <a:srgbClr val="EC5D57"/>
                </a:solidFill>
              </a:rPr>
              <a:t>php code sniffer</a:t>
            </a:r>
            <a:r>
              <a:rPr lang="ko-KR" sz="1600" dirty="0">
                <a:solidFill>
                  <a:srgbClr val="EC5D57"/>
                </a:solidFill>
                <a:ea typeface="굴림" pitchFamily="50" charset="-127"/>
              </a:rPr>
              <a:t>를 </a:t>
            </a:r>
            <a:r>
              <a:rPr lang="ko-KR" sz="1600" dirty="0" err="1">
                <a:solidFill>
                  <a:srgbClr val="EC5D57"/>
                </a:solidFill>
                <a:ea typeface="굴림" pitchFamily="50" charset="-127"/>
              </a:rPr>
              <a:t>셋팅해</a:t>
            </a:r>
            <a:r>
              <a:rPr lang="ko-KR" sz="1600" dirty="0">
                <a:solidFill>
                  <a:srgbClr val="EC5D57"/>
                </a:solidFill>
                <a:ea typeface="굴림" pitchFamily="50" charset="-127"/>
              </a:rPr>
              <a:t> 봅시다</a:t>
            </a:r>
            <a:r>
              <a:rPr lang="ko-KR" altLang="ko-KR" sz="1600" dirty="0">
                <a:solidFill>
                  <a:srgbClr val="EC5D57"/>
                </a:solidFill>
              </a:rPr>
              <a:t>.</a:t>
            </a:r>
          </a:p>
          <a:p>
            <a:pPr marL="571500" lvl="1" indent="-571500" algn="l">
              <a:spcBef>
                <a:spcPts val="2400"/>
              </a:spcBef>
            </a:pPr>
            <a:endParaRPr lang="ko-KR" altLang="ko-KR" sz="1600" dirty="0">
              <a:solidFill>
                <a:srgbClr val="EC5D57"/>
              </a:solidFill>
            </a:endParaRPr>
          </a:p>
          <a:p>
            <a:pPr marL="571500" lvl="1" indent="-571500" algn="l">
              <a:spcBef>
                <a:spcPts val="2400"/>
              </a:spcBef>
            </a:pPr>
            <a:endParaRPr lang="ko-KR" sz="1200" dirty="0">
              <a:ea typeface="굴림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763688" y="62068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3. </a:t>
            </a:r>
            <a:r>
              <a:rPr lang="en-US" altLang="ko-KR" sz="2800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Case 1</a:t>
            </a:r>
            <a:endParaRPr lang="ko-KR" altLang="en-US" sz="3200" dirty="0" smtClean="0">
              <a:ln>
                <a:solidFill>
                  <a:srgbClr val="41302F">
                    <a:alpha val="50000"/>
                  </a:srgbClr>
                </a:solidFill>
              </a:ln>
              <a:solidFill>
                <a:srgbClr val="41302F"/>
              </a:solidFill>
              <a:latin typeface="맑은 고딕" pitchFamily="50" charset="-127"/>
              <a:ea typeface="맑은 고딕" pitchFamily="50" charset="-127"/>
              <a:cs typeface="Droid Sans Mono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332657"/>
            <a:ext cx="1080120" cy="86409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639270" y="1268760"/>
            <a:ext cx="8352928" cy="0"/>
          </a:xfrm>
          <a:prstGeom prst="line">
            <a:avLst/>
          </a:prstGeom>
          <a:ln w="22225"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0000">
                  <a:schemeClr val="accent2">
                    <a:lumMod val="75000"/>
                    <a:alpha val="50000"/>
                  </a:schemeClr>
                </a:gs>
                <a:gs pos="100000">
                  <a:schemeClr val="accent2">
                    <a:alpha val="2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2910" y="285728"/>
            <a:ext cx="1080120" cy="2308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1. </a:t>
            </a:r>
            <a:r>
              <a:rPr lang="ko-KR" altLang="en-US" sz="9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통합개발환경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2910" y="571480"/>
            <a:ext cx="1071570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2. </a:t>
            </a:r>
            <a:r>
              <a:rPr lang="ko-KR" altLang="en-US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우리의 상황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14348" y="1500174"/>
            <a:ext cx="692510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</a:rPr>
              <a:t>윈도우에 </a:t>
            </a:r>
            <a:r>
              <a:rPr lang="en-US" altLang="ko-KR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</a:rPr>
              <a:t>XAMPP </a:t>
            </a:r>
            <a:r>
              <a:rPr lang="ko-KR" altLang="en-US" dirty="0" err="1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</a:rPr>
              <a:t>세팅</a:t>
            </a:r>
            <a:endParaRPr lang="en-US" altLang="ko-KR" dirty="0" smtClean="0">
              <a:ln>
                <a:solidFill>
                  <a:srgbClr val="41302F">
                    <a:alpha val="50000"/>
                  </a:srgbClr>
                </a:solidFill>
              </a:ln>
              <a:solidFill>
                <a:srgbClr val="4130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n>
                <a:solidFill>
                  <a:srgbClr val="41302F">
                    <a:alpha val="50000"/>
                  </a:srgbClr>
                </a:solidFill>
              </a:ln>
              <a:solidFill>
                <a:srgbClr val="4130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</a:rPr>
              <a:t>PHPSTORM</a:t>
            </a:r>
            <a:r>
              <a:rPr lang="ko-KR" altLang="en-US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</a:rPr>
              <a:t>을 설치합니다</a:t>
            </a:r>
            <a:r>
              <a:rPr lang="en-US" altLang="ko-KR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</a:rPr>
              <a:t>(code sniffer, PSR)</a:t>
            </a:r>
            <a:endParaRPr lang="en-US" altLang="ko-KR" dirty="0" smtClean="0">
              <a:ln>
                <a:solidFill>
                  <a:srgbClr val="41302F">
                    <a:alpha val="50000"/>
                  </a:srgbClr>
                </a:solidFill>
              </a:ln>
              <a:solidFill>
                <a:srgbClr val="4130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n>
                <a:solidFill>
                  <a:srgbClr val="41302F">
                    <a:alpha val="50000"/>
                  </a:srgbClr>
                </a:solidFill>
              </a:ln>
              <a:solidFill>
                <a:srgbClr val="4130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3"/>
            </a:pPr>
            <a:r>
              <a:rPr lang="en-US" altLang="ko-KR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</a:rPr>
              <a:t>GIT</a:t>
            </a:r>
            <a:r>
              <a:rPr lang="ko-KR" altLang="en-US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</a:rPr>
              <a:t>을 설치합니다 </a:t>
            </a:r>
            <a:r>
              <a:rPr lang="en-US" altLang="ko-KR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</a:rPr>
              <a:t>SourceTree</a:t>
            </a:r>
            <a:r>
              <a:rPr lang="en-US" altLang="ko-KR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</a:rPr>
              <a:t> or </a:t>
            </a:r>
            <a:r>
              <a:rPr lang="en-US" altLang="ko-KR" dirty="0" err="1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</a:rPr>
              <a:t>tortoiseGit</a:t>
            </a:r>
            <a:r>
              <a:rPr lang="en-US" altLang="ko-KR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indent="-342900">
              <a:buAutoNum type="arabicPeriod" startAt="3"/>
            </a:pPr>
            <a:endParaRPr lang="en-US" altLang="ko-KR" dirty="0" smtClean="0">
              <a:ln>
                <a:solidFill>
                  <a:srgbClr val="41302F">
                    <a:alpha val="50000"/>
                  </a:srgbClr>
                </a:solidFill>
              </a:ln>
              <a:solidFill>
                <a:srgbClr val="4130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3"/>
            </a:pPr>
            <a:r>
              <a:rPr lang="en-US" altLang="ko-KR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</a:rPr>
              <a:t>Windows hosts </a:t>
            </a:r>
            <a:r>
              <a:rPr lang="ko-KR" altLang="en-US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</a:rPr>
              <a:t>파일을 수정해서 </a:t>
            </a:r>
            <a:r>
              <a:rPr lang="en-US" altLang="ko-KR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</a:rPr>
              <a:t>local Test.bat </a:t>
            </a:r>
            <a:r>
              <a:rPr lang="ko-KR" altLang="en-US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</a:rPr>
              <a:t>파일 </a:t>
            </a:r>
            <a:r>
              <a:rPr lang="en-US" altLang="ko-KR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</a:rPr>
              <a:t>switching</a:t>
            </a:r>
          </a:p>
          <a:p>
            <a:pPr marL="342900" indent="-342900">
              <a:buAutoNum type="arabicPeriod" startAt="3"/>
            </a:pPr>
            <a:endParaRPr lang="en-US" altLang="ko-KR" dirty="0" smtClean="0">
              <a:ln>
                <a:solidFill>
                  <a:srgbClr val="41302F">
                    <a:alpha val="50000"/>
                  </a:srgbClr>
                </a:solidFill>
              </a:ln>
              <a:solidFill>
                <a:srgbClr val="4130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3"/>
            </a:pPr>
            <a:r>
              <a:rPr lang="en-US" altLang="ko-KR" dirty="0" err="1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</a:rPr>
              <a:t>wintail</a:t>
            </a:r>
            <a:r>
              <a:rPr lang="ko-KR" altLang="en-US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en-US" altLang="ko-KR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</a:rPr>
              <a:t>log view </a:t>
            </a:r>
            <a:r>
              <a:rPr lang="ko-KR" altLang="en-US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</a:rPr>
              <a:t>활용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2910" y="857232"/>
            <a:ext cx="1071570" cy="24622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3. </a:t>
            </a:r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C</a:t>
            </a:r>
            <a:r>
              <a:rPr lang="en-US" altLang="ko-KR" sz="10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ase 1</a:t>
            </a:r>
            <a:endParaRPr lang="ko-KR" altLang="en-US" sz="10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Droid Sans Mono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mtClean="0">
            <a:ln>
              <a:solidFill>
                <a:srgbClr val="41302F">
                  <a:alpha val="50000"/>
                </a:srgbClr>
              </a:solidFill>
            </a:ln>
            <a:solidFill>
              <a:srgbClr val="41302F"/>
            </a:solidFill>
            <a:latin typeface="맑은 고딕" pitchFamily="50" charset="-127"/>
            <a:ea typeface="맑은 고딕" pitchFamily="50" charset="-127"/>
            <a:cs typeface="Droid Sans Mono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3120</TotalTime>
  <Words>376</Words>
  <Application>Microsoft Office PowerPoint</Application>
  <PresentationFormat>화면 슬라이드 쇼(4:3)</PresentationFormat>
  <Paragraphs>96</Paragraphs>
  <Slides>11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Laysis</dc:creator>
  <cp:lastModifiedBy>Registered User</cp:lastModifiedBy>
  <cp:revision>461</cp:revision>
  <dcterms:created xsi:type="dcterms:W3CDTF">2010-09-05T07:17:26Z</dcterms:created>
  <dcterms:modified xsi:type="dcterms:W3CDTF">2013-11-12T11:30:19Z</dcterms:modified>
</cp:coreProperties>
</file>