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71" r:id="rId10"/>
    <p:sldId id="264" r:id="rId11"/>
    <p:sldId id="267" r:id="rId12"/>
    <p:sldId id="268" r:id="rId13"/>
    <p:sldId id="265" r:id="rId14"/>
    <p:sldId id="279" r:id="rId15"/>
    <p:sldId id="266" r:id="rId16"/>
    <p:sldId id="272" r:id="rId17"/>
    <p:sldId id="273" r:id="rId18"/>
    <p:sldId id="274" r:id="rId19"/>
    <p:sldId id="270" r:id="rId20"/>
    <p:sldId id="275" r:id="rId21"/>
    <p:sldId id="276" r:id="rId22"/>
    <p:sldId id="277" r:id="rId23"/>
    <p:sldId id="27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7175" y="1344299"/>
            <a:ext cx="11173164" cy="1611179"/>
          </a:xfrm>
        </p:spPr>
        <p:txBody>
          <a:bodyPr/>
          <a:lstStyle/>
          <a:p>
            <a:r>
              <a:rPr lang="en-US" altLang="ko-KR" sz="4400" dirty="0" smtClean="0"/>
              <a:t>PHP </a:t>
            </a:r>
            <a:r>
              <a:rPr lang="ko-KR" altLang="en-US" sz="4400" dirty="0" smtClean="0"/>
              <a:t>프로젝트 지속적인 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배포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sz="4400" dirty="0" smtClean="0"/>
              <a:t>                             (</a:t>
            </a:r>
            <a:r>
              <a:rPr lang="en-US" altLang="ko-KR" sz="4400" dirty="0"/>
              <a:t>Continuous Deployment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하기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175" y="1091886"/>
            <a:ext cx="9228201" cy="1645920"/>
          </a:xfrm>
        </p:spPr>
        <p:txBody>
          <a:bodyPr/>
          <a:lstStyle/>
          <a:p>
            <a:r>
              <a:rPr lang="en-US" altLang="ko-KR" dirty="0" err="1" smtClean="0"/>
              <a:t>Atlassian</a:t>
            </a:r>
            <a:r>
              <a:rPr lang="en-US" altLang="ko-KR" dirty="0" smtClean="0"/>
              <a:t> bamboo  + envoy</a:t>
            </a:r>
            <a:r>
              <a:rPr lang="ko-KR" altLang="en-US" dirty="0" smtClean="0"/>
              <a:t>를 활용한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24269" y="3535311"/>
            <a:ext cx="5467731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정광섭</a:t>
            </a:r>
            <a:r>
              <a:rPr lang="en-US" altLang="ko-KR" dirty="0" smtClean="0"/>
              <a:t>(https://lesstif.com)</a:t>
            </a:r>
            <a:endParaRPr lang="ko-KR" altLang="en-US" dirty="0"/>
          </a:p>
        </p:txBody>
      </p:sp>
      <p:pic>
        <p:nvPicPr>
          <p:cNvPr id="1026" name="Picture 2" descr="https://www.atlassian.com/wac/software/bamboo/productLogo/imageBinary/bamboo_logo_la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983" y="1091886"/>
            <a:ext cx="176212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5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337180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CI Workflow</a:t>
            </a:r>
            <a:endParaRPr lang="ko-KR" altLang="en-US" sz="6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5" y="1385650"/>
            <a:ext cx="10584020" cy="53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CI</a:t>
            </a:r>
            <a:r>
              <a:rPr lang="ko-KR" altLang="en-US" sz="6000" dirty="0" smtClean="0"/>
              <a:t>를 잘 사용하기 위한 필요 기술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302" y="1684738"/>
            <a:ext cx="11775698" cy="432417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CI </a:t>
            </a:r>
            <a:r>
              <a:rPr lang="ko-KR" altLang="en-US" dirty="0" smtClean="0"/>
              <a:t>도구가 통합을 자동화 하지는 않음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Command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툴 사용법</a:t>
            </a:r>
            <a:r>
              <a:rPr lang="en-US" altLang="ko-KR" dirty="0" smtClean="0"/>
              <a:t>(maven, ant, make, envoy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Shell script </a:t>
            </a:r>
            <a:r>
              <a:rPr lang="ko-KR" altLang="en-US" dirty="0" smtClean="0"/>
              <a:t>에 대한 기본 지식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Unix Pipe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Shell exit code (CI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shell_exec</a:t>
            </a:r>
            <a:r>
              <a:rPr lang="ko-KR" altLang="en-US" dirty="0" smtClean="0"/>
              <a:t>으로 지정된 명령어 실행 후 </a:t>
            </a:r>
            <a:r>
              <a:rPr lang="en-US" altLang="ko-KR" dirty="0" smtClean="0"/>
              <a:t>exit code </a:t>
            </a:r>
            <a:r>
              <a:rPr lang="ko-KR" altLang="en-US" dirty="0" smtClean="0"/>
              <a:t>에 따라 다음 단계 실행 </a:t>
            </a:r>
            <a:r>
              <a:rPr lang="en-US" altLang="ko-KR" dirty="0" smtClean="0"/>
              <a:t>– Pipeline)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몇 가지 </a:t>
            </a:r>
            <a:r>
              <a:rPr lang="en-US" altLang="ko-KR" dirty="0" smtClean="0"/>
              <a:t>Unix Command Utility(grep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Unix Environment</a:t>
            </a:r>
            <a:r>
              <a:rPr lang="ko-KR" altLang="en-US" dirty="0" smtClean="0"/>
              <a:t>에 대한 이해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초기화 파일</a:t>
            </a:r>
            <a:r>
              <a:rPr lang="en-US" altLang="ko-KR" dirty="0" smtClean="0"/>
              <a:t>, PATH </a:t>
            </a:r>
            <a:r>
              <a:rPr lang="ko-KR" altLang="en-US" dirty="0" smtClean="0"/>
              <a:t>환경 변수</a:t>
            </a:r>
            <a:r>
              <a:rPr lang="en-US" altLang="ko-KR" dirty="0" smtClean="0"/>
              <a:t>, LD_LIBRARY_PATH </a:t>
            </a:r>
            <a:r>
              <a:rPr lang="ko-KR" altLang="en-US" dirty="0" err="1" smtClean="0"/>
              <a:t>변수등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40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ko-KR" altLang="en-US" sz="6000" dirty="0" smtClean="0"/>
              <a:t>대표적인 </a:t>
            </a:r>
            <a:r>
              <a:rPr lang="en-US" altLang="ko-KR" sz="6000" dirty="0" smtClean="0"/>
              <a:t>CI </a:t>
            </a:r>
            <a:r>
              <a:rPr lang="ko-KR" altLang="en-US" sz="6000" dirty="0" smtClean="0"/>
              <a:t>제품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302" y="1684738"/>
            <a:ext cx="11775698" cy="432417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trike="sngStrike" dirty="0" smtClean="0"/>
              <a:t>Hudson</a:t>
            </a:r>
            <a:r>
              <a:rPr lang="en-US" altLang="ko-KR" dirty="0" smtClean="0"/>
              <a:t>/Jenkins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Travis-CI 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무료 </a:t>
            </a:r>
            <a:r>
              <a:rPr lang="en-US" altLang="ko-KR" dirty="0" smtClean="0"/>
              <a:t>– private repository </a:t>
            </a:r>
            <a:r>
              <a:rPr lang="ko-KR" altLang="en-US" dirty="0" smtClean="0"/>
              <a:t>유료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PHPCI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JetBrain</a:t>
            </a:r>
            <a:r>
              <a:rPr lang="en-US" altLang="ko-KR" dirty="0" smtClean="0"/>
              <a:t> TeamCity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Atlassian</a:t>
            </a:r>
            <a:r>
              <a:rPr lang="en-US" altLang="ko-KR" dirty="0" smtClean="0"/>
              <a:t> </a:t>
            </a:r>
            <a:r>
              <a:rPr lang="en-US" altLang="ko-KR" dirty="0"/>
              <a:t>bamboo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43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CI </a:t>
            </a:r>
            <a:r>
              <a:rPr lang="ko-KR" altLang="en-US" sz="6000" dirty="0" smtClean="0"/>
              <a:t>선정 고려 사항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302" y="1684738"/>
            <a:ext cx="11775698" cy="432417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CI </a:t>
            </a:r>
            <a:r>
              <a:rPr lang="ko-KR" altLang="en-US" dirty="0" smtClean="0"/>
              <a:t>도입 예산이 있는지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Jenkins)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내가 사용하는 언어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프레임워크의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환경을 잘 지원하는지</a:t>
            </a:r>
            <a:r>
              <a:rPr lang="en-US" altLang="ko-KR" dirty="0" smtClean="0"/>
              <a:t>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</a:t>
            </a:r>
            <a:r>
              <a:rPr lang="ko-KR" altLang="en-US" dirty="0" smtClean="0"/>
              <a:t>가 아니라</a:t>
            </a:r>
            <a:r>
              <a:rPr lang="en-US" altLang="ko-KR" dirty="0" smtClean="0"/>
              <a:t> Visual Studio, </a:t>
            </a:r>
            <a:r>
              <a:rPr lang="en-US" altLang="ko-KR" dirty="0" err="1" smtClean="0"/>
              <a:t>Xcode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사용시 전용 제품 검토 필요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사용하는 </a:t>
            </a:r>
            <a:r>
              <a:rPr lang="en-US" altLang="ko-KR" dirty="0" smtClean="0"/>
              <a:t>Issue Tracking System </a:t>
            </a:r>
            <a:r>
              <a:rPr lang="ko-KR" altLang="en-US" dirty="0" smtClean="0"/>
              <a:t>과 잘 맞는지</a:t>
            </a:r>
            <a:r>
              <a:rPr lang="en-US" altLang="ko-KR" dirty="0" smtClean="0"/>
              <a:t>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상용 </a:t>
            </a:r>
            <a:r>
              <a:rPr lang="en-US" altLang="ko-KR" dirty="0" smtClean="0"/>
              <a:t>Issue Tracking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CI </a:t>
            </a:r>
            <a:r>
              <a:rPr lang="ko-KR" altLang="en-US" dirty="0" smtClean="0"/>
              <a:t>제품이 같이 있는 경우가 많음</a:t>
            </a:r>
            <a:endParaRPr lang="en-US" altLang="ko-KR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JIRA </a:t>
            </a:r>
            <a:r>
              <a:rPr lang="ko-KR" altLang="en-US" dirty="0" smtClean="0"/>
              <a:t> </a:t>
            </a:r>
            <a:r>
              <a:rPr lang="en-US" altLang="ko-KR" dirty="0" smtClean="0"/>
              <a:t>+ Team City (X)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YouTrack</a:t>
            </a:r>
            <a:r>
              <a:rPr lang="en-US" altLang="ko-KR" dirty="0" smtClean="0"/>
              <a:t> + Bamboo(X)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예쁜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모든 개발자는 실용성보다는 예쁜 제품을 좋아함</a:t>
            </a:r>
            <a:r>
              <a:rPr lang="en-US" altLang="ko-KR" dirty="0" smtClean="0"/>
              <a:t>(?)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9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CI</a:t>
            </a:r>
            <a:r>
              <a:rPr lang="ko-KR" altLang="en-US" sz="6000" dirty="0" smtClean="0"/>
              <a:t>의 주요 기능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302" y="1684738"/>
            <a:ext cx="11775698" cy="432417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툴과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 연계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Build Trigger – </a:t>
            </a:r>
            <a:r>
              <a:rPr lang="ko-KR" altLang="en-US" dirty="0" smtClean="0"/>
              <a:t>특정 조건 </a:t>
            </a:r>
            <a:r>
              <a:rPr lang="ko-KR" altLang="en-US" dirty="0" err="1" smtClean="0"/>
              <a:t>만족시</a:t>
            </a:r>
            <a:r>
              <a:rPr lang="ko-KR" altLang="en-US" dirty="0" smtClean="0"/>
              <a:t> 자동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</a:t>
            </a:r>
            <a:r>
              <a:rPr lang="ko-KR" altLang="en-US" dirty="0" err="1"/>
              <a:t>시</a:t>
            </a:r>
            <a:r>
              <a:rPr lang="ko-KR" altLang="en-US" dirty="0" err="1" smtClean="0"/>
              <a:t>등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분산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규모가 큰 프로젝트일 경우 </a:t>
            </a:r>
            <a:r>
              <a:rPr lang="en-US" altLang="ko-KR" dirty="0" smtClean="0"/>
              <a:t>Agent </a:t>
            </a:r>
            <a:r>
              <a:rPr lang="ko-KR" altLang="en-US" dirty="0" smtClean="0"/>
              <a:t>를 나눠서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자동화된 테스트 실행 및 결과 취합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테스트는 개발자가 작성 필요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정적 코드 분석 툴 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손쉽게 </a:t>
            </a:r>
            <a:r>
              <a:rPr lang="ko-KR" altLang="en-US" dirty="0" err="1" smtClean="0"/>
              <a:t>빌드와</a:t>
            </a:r>
            <a:r>
              <a:rPr lang="ko-KR" altLang="en-US" dirty="0" smtClean="0"/>
              <a:t> 통합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Branch </a:t>
            </a:r>
            <a:r>
              <a:rPr lang="ko-KR" altLang="en-US" dirty="0" smtClean="0"/>
              <a:t>자동 검출 및 자동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신규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생성시 자동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오래된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커밋된지</a:t>
            </a:r>
            <a:r>
              <a:rPr lang="ko-KR" altLang="en-US" dirty="0" smtClean="0"/>
              <a:t> 오래된 </a:t>
            </a:r>
            <a:r>
              <a:rPr lang="ko-KR" altLang="en-US" dirty="0" err="1" smtClean="0"/>
              <a:t>브랜치는</a:t>
            </a:r>
            <a:r>
              <a:rPr lang="ko-KR" altLang="en-US" dirty="0" smtClean="0"/>
              <a:t> 자동 삭제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10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Bamboo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302" y="1684738"/>
            <a:ext cx="11775698" cy="45552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Confluence/JIRA </a:t>
            </a:r>
            <a:r>
              <a:rPr lang="ko-KR" altLang="en-US" dirty="0" smtClean="0"/>
              <a:t>의 개발사인 </a:t>
            </a:r>
            <a:r>
              <a:rPr lang="en-US" altLang="ko-KR" dirty="0" err="1" smtClean="0"/>
              <a:t>Atlassian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CI </a:t>
            </a:r>
            <a:r>
              <a:rPr lang="ko-KR" altLang="en-US" dirty="0" smtClean="0"/>
              <a:t>제품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JIRA </a:t>
            </a:r>
            <a:r>
              <a:rPr lang="ko-KR" altLang="en-US" dirty="0" smtClean="0"/>
              <a:t>를 사용한다면 최고의 </a:t>
            </a:r>
            <a:r>
              <a:rPr lang="en-US" altLang="ko-KR" dirty="0" smtClean="0"/>
              <a:t>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Jenkins </a:t>
            </a:r>
            <a:r>
              <a:rPr lang="ko-KR" altLang="en-US" dirty="0" smtClean="0"/>
              <a:t>보다 예쁘고 기능이 많지만 복잡함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Jenkins </a:t>
            </a:r>
            <a:r>
              <a:rPr lang="ko-KR" altLang="en-US" dirty="0" smtClean="0"/>
              <a:t>보다 분산 </a:t>
            </a:r>
            <a:r>
              <a:rPr lang="ko-KR" altLang="en-US" dirty="0" err="1" smtClean="0"/>
              <a:t>빌드가</a:t>
            </a:r>
            <a:r>
              <a:rPr lang="ko-KR" altLang="en-US" dirty="0" smtClean="0"/>
              <a:t> 쉬움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상용이므로 비용 발생</a:t>
            </a:r>
            <a:r>
              <a:rPr lang="en-US" altLang="ko-KR" dirty="0" smtClean="0"/>
              <a:t> (Build Agent </a:t>
            </a:r>
            <a:r>
              <a:rPr lang="ko-KR" altLang="en-US" dirty="0" smtClean="0"/>
              <a:t>개수로 라이선스 책정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en-US" altLang="ko-KR" dirty="0"/>
              <a:t>Build Agent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빌드는</a:t>
            </a:r>
            <a:r>
              <a:rPr lang="ko-KR" altLang="en-US" dirty="0" smtClean="0"/>
              <a:t> 많은 자원을 소모하는 작업이므로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대의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서버를 구동하는 경우가 많으며 이를 </a:t>
            </a:r>
            <a:r>
              <a:rPr lang="en-US" altLang="ko-KR" dirty="0" smtClean="0"/>
              <a:t>Build Agent</a:t>
            </a:r>
            <a:r>
              <a:rPr lang="ko-KR" altLang="en-US" dirty="0" smtClean="0"/>
              <a:t>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2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Bamboo Dashboard</a:t>
            </a:r>
            <a:endParaRPr lang="ko-KR" altLang="en-US" sz="6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2" y="1602870"/>
            <a:ext cx="11961905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Bamboo workflow</a:t>
            </a:r>
            <a:endParaRPr lang="ko-KR" altLang="en-US" sz="6000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416302" y="1385650"/>
            <a:ext cx="11775698" cy="340773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Project – </a:t>
            </a:r>
            <a:r>
              <a:rPr lang="ko-KR" altLang="en-US" dirty="0" smtClean="0"/>
              <a:t>하나 이상의 </a:t>
            </a:r>
            <a:r>
              <a:rPr lang="en-US" altLang="ko-KR" dirty="0" smtClean="0"/>
              <a:t>Plan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Plan =&gt; </a:t>
            </a:r>
            <a:r>
              <a:rPr lang="ko-KR" altLang="en-US" dirty="0" smtClean="0"/>
              <a:t>하나 이상의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포함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개별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Pipeline</a:t>
            </a:r>
            <a:r>
              <a:rPr lang="ko-KR" altLang="en-US" dirty="0" smtClean="0"/>
              <a:t>으로 동작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Stage =&gt; </a:t>
            </a:r>
            <a:r>
              <a:rPr lang="ko-KR" altLang="en-US" dirty="0" smtClean="0"/>
              <a:t>하나 이상의</a:t>
            </a:r>
            <a:r>
              <a:rPr lang="en-US" altLang="ko-KR" dirty="0" smtClean="0"/>
              <a:t>  Job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병렬로 수행 가능</a:t>
            </a:r>
            <a:r>
              <a:rPr lang="en-US" altLang="ko-KR" dirty="0" smtClean="0"/>
              <a:t>(agent </a:t>
            </a:r>
            <a:r>
              <a:rPr lang="ko-KR" altLang="en-US" dirty="0" smtClean="0"/>
              <a:t>배분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Job = &gt; build agent </a:t>
            </a:r>
            <a:r>
              <a:rPr lang="ko-KR" altLang="en-US" dirty="0" smtClean="0"/>
              <a:t>가 수행할 업무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Task =&gt; </a:t>
            </a:r>
            <a:r>
              <a:rPr lang="ko-KR" altLang="en-US" dirty="0" smtClean="0"/>
              <a:t>실제 실행할 작업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clone, build, deploy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11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Bamboo workflow</a:t>
            </a:r>
            <a:endParaRPr lang="ko-KR" altLang="en-US" sz="6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6" y="1838425"/>
            <a:ext cx="10400598" cy="44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1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err="1" smtClean="0"/>
              <a:t>Laravel</a:t>
            </a:r>
            <a:r>
              <a:rPr lang="en-US" altLang="ko-KR" sz="6000" dirty="0" smtClean="0"/>
              <a:t> envoy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302" y="1684738"/>
            <a:ext cx="11775698" cy="204023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Laravel</a:t>
            </a:r>
            <a:r>
              <a:rPr lang="en-US" altLang="ko-KR" dirty="0" smtClean="0"/>
              <a:t> 5.x </a:t>
            </a:r>
            <a:r>
              <a:rPr lang="ko-KR" altLang="en-US" dirty="0" smtClean="0"/>
              <a:t>에 포함된 </a:t>
            </a:r>
            <a:r>
              <a:rPr lang="en-US" altLang="ko-KR" dirty="0" smtClean="0"/>
              <a:t>task runner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Blade </a:t>
            </a:r>
            <a:r>
              <a:rPr lang="ko-KR" altLang="en-US" dirty="0" smtClean="0"/>
              <a:t>의 비슷한 문법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shell command </a:t>
            </a:r>
            <a:r>
              <a:rPr lang="ko-KR" altLang="en-US" dirty="0" smtClean="0"/>
              <a:t>등 업무 자동화에 유용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16302" y="3914273"/>
            <a:ext cx="11775698" cy="2943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@servers(['web-1' =&gt; '192.168.1.1', 'web-2' =&gt; '192.168.1.2'])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@task('deploy', ['on' =&gt; ['web-1', 'web-2']])</a:t>
            </a:r>
          </a:p>
          <a:p>
            <a:r>
              <a:rPr lang="en-US" altLang="ko-KR" dirty="0"/>
              <a:t>    cd site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git</a:t>
            </a:r>
            <a:r>
              <a:rPr lang="en-US" altLang="ko-KR" dirty="0"/>
              <a:t> pull origin {{ $branch }}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php</a:t>
            </a:r>
            <a:r>
              <a:rPr lang="en-US" altLang="ko-KR" dirty="0"/>
              <a:t> artisan migrate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endtask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372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7608" y="633046"/>
            <a:ext cx="11173164" cy="958035"/>
          </a:xfrm>
        </p:spPr>
        <p:txBody>
          <a:bodyPr/>
          <a:lstStyle/>
          <a:p>
            <a:r>
              <a:rPr lang="ko-KR" altLang="en-US" sz="6000" dirty="0" smtClean="0"/>
              <a:t>아주 오래 전 모 프로젝트의 풍경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8285" y="1925899"/>
            <a:ext cx="9228201" cy="20532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+ JSP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Eclipse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CVS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WebLogic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Why bamboo  + envoy?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302" y="1684738"/>
            <a:ext cx="11775698" cy="493744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Envoy </a:t>
            </a:r>
            <a:r>
              <a:rPr lang="ko-KR" altLang="en-US" dirty="0" smtClean="0"/>
              <a:t>의 실행을 통한 변경 여부는 관리 대상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언제 누가 </a:t>
            </a:r>
            <a:r>
              <a:rPr lang="en-US" altLang="ko-KR" dirty="0" smtClean="0"/>
              <a:t>envoy </a:t>
            </a:r>
            <a:r>
              <a:rPr lang="ko-KR" altLang="en-US" dirty="0" smtClean="0"/>
              <a:t>로 배포했는지</a:t>
            </a:r>
            <a:r>
              <a:rPr lang="en-US" altLang="ko-KR" dirty="0" smtClean="0"/>
              <a:t>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넘버의 </a:t>
            </a:r>
            <a:r>
              <a:rPr lang="en-US" altLang="ko-KR" dirty="0" smtClean="0"/>
              <a:t>Envoy </a:t>
            </a:r>
            <a:r>
              <a:rPr lang="ko-KR" altLang="en-US" dirty="0" smtClean="0"/>
              <a:t>의 실행 결과는</a:t>
            </a:r>
            <a:r>
              <a:rPr lang="en-US" altLang="ko-KR" dirty="0" smtClean="0"/>
              <a:t>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Envoy </a:t>
            </a:r>
            <a:r>
              <a:rPr lang="ko-KR" altLang="en-US" dirty="0" smtClean="0"/>
              <a:t>실행에 따른 </a:t>
            </a:r>
            <a:r>
              <a:rPr lang="ko-KR" altLang="en-US" dirty="0" err="1" smtClean="0"/>
              <a:t>운영계의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revision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운영 서버 접근 권한과 보안</a:t>
            </a:r>
            <a:endParaRPr lang="en-US" altLang="ko-KR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운영 서버 접근과 반영은 특정 서버로 통제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50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Build </a:t>
            </a:r>
            <a:r>
              <a:rPr lang="ko-KR" altLang="en-US" sz="6000" dirty="0" smtClean="0"/>
              <a:t>실행 내역</a:t>
            </a:r>
            <a:endParaRPr lang="ko-KR" altLang="en-US" sz="6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96" y="1475539"/>
            <a:ext cx="8211617" cy="51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3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ko-KR" altLang="en-US" sz="6000" dirty="0" smtClean="0"/>
              <a:t>특정 </a:t>
            </a:r>
            <a:r>
              <a:rPr lang="en-US" altLang="ko-KR" sz="6000" dirty="0" smtClean="0"/>
              <a:t>Build </a:t>
            </a:r>
            <a:r>
              <a:rPr lang="ko-KR" altLang="en-US" sz="6000" dirty="0" smtClean="0"/>
              <a:t>상세 내역 </a:t>
            </a:r>
            <a:r>
              <a:rPr lang="en-US" altLang="ko-KR" sz="6000" dirty="0" smtClean="0"/>
              <a:t>#1</a:t>
            </a:r>
            <a:endParaRPr lang="ko-KR" altLang="en-US" sz="6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7" y="1541472"/>
            <a:ext cx="1187619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ko-KR" altLang="en-US" sz="6000" dirty="0" smtClean="0"/>
              <a:t>특정 </a:t>
            </a:r>
            <a:r>
              <a:rPr lang="en-US" altLang="ko-KR" sz="6000" dirty="0" smtClean="0"/>
              <a:t>Build </a:t>
            </a:r>
            <a:r>
              <a:rPr lang="ko-KR" altLang="en-US" sz="6000" dirty="0" smtClean="0"/>
              <a:t>상세 내역 </a:t>
            </a:r>
            <a:r>
              <a:rPr lang="en-US" altLang="ko-KR" sz="6000" dirty="0" smtClean="0"/>
              <a:t>#2</a:t>
            </a:r>
            <a:endParaRPr lang="ko-KR" altLang="en-US" sz="6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6" y="1520791"/>
            <a:ext cx="11566984" cy="51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8836" y="427615"/>
            <a:ext cx="11173164" cy="958035"/>
          </a:xfrm>
        </p:spPr>
        <p:txBody>
          <a:bodyPr/>
          <a:lstStyle/>
          <a:p>
            <a:r>
              <a:rPr lang="ko-KR" altLang="en-US" sz="6000" dirty="0" smtClean="0"/>
              <a:t>참고 자료 </a:t>
            </a:r>
            <a:r>
              <a:rPr lang="en-US" altLang="ko-KR" sz="6000" dirty="0" smtClean="0"/>
              <a:t>&amp; </a:t>
            </a:r>
            <a:r>
              <a:rPr lang="en-US" altLang="ko-KR" sz="6000" dirty="0" err="1" smtClean="0"/>
              <a:t>QnA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302" y="1684738"/>
            <a:ext cx="11775698" cy="45552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http://en.wikipedia.org/wiki/Continuous_integration 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http://pragmaticstory.com/224 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https://confluence.atlassian.com/bamboo/understanding-the-bamboo-ci-server-289277285.html 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/>
              <a:t>허드슨을</a:t>
            </a:r>
            <a:r>
              <a:rPr lang="ko-KR" altLang="en-US" dirty="0"/>
              <a:t> 이용한 지속적 </a:t>
            </a:r>
            <a:r>
              <a:rPr lang="ko-KR" altLang="en-US" dirty="0" smtClean="0"/>
              <a:t>통합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위키북스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/>
              <a:t>리눅스를</a:t>
            </a:r>
            <a:r>
              <a:rPr lang="ko-KR" altLang="en-US" dirty="0"/>
              <a:t> 활용한 회사 인프라 구축의 모든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위키북스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721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7946" y="558244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Build?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7946" y="1694786"/>
            <a:ext cx="9228201" cy="20532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그게 뭔가요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먹는건가요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별도의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없이 </a:t>
            </a:r>
            <a:r>
              <a:rPr lang="en-US" altLang="ko-KR" dirty="0" smtClean="0"/>
              <a:t>Eclipse </a:t>
            </a:r>
            <a:r>
              <a:rPr lang="ko-KR" altLang="en-US" dirty="0"/>
              <a:t>에서 생성된 </a:t>
            </a:r>
            <a:r>
              <a:rPr lang="en-US" altLang="ko-KR" dirty="0"/>
              <a:t>.class </a:t>
            </a:r>
            <a:r>
              <a:rPr lang="ko-KR" altLang="en-US" dirty="0"/>
              <a:t>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빌드</a:t>
            </a:r>
            <a:r>
              <a:rPr lang="ko-KR" altLang="en-US" dirty="0" smtClean="0"/>
              <a:t> 결과물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Jsp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불 필요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694" y="1694786"/>
            <a:ext cx="2298375" cy="22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7946" y="558244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Deploy?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7946" y="1694786"/>
            <a:ext cx="9228201" cy="20532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그게 뭔가요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먹는건가요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결과물</a:t>
            </a:r>
            <a:r>
              <a:rPr lang="en-US" altLang="ko-KR" dirty="0" smtClean="0"/>
              <a:t>(.</a:t>
            </a:r>
            <a:r>
              <a:rPr lang="en-US" altLang="ko-KR" dirty="0"/>
              <a:t>class, .</a:t>
            </a:r>
            <a:r>
              <a:rPr lang="en-US" altLang="ko-KR" dirty="0" err="1"/>
              <a:t>jsp</a:t>
            </a:r>
            <a:r>
              <a:rPr lang="en-US" altLang="ko-KR" dirty="0"/>
              <a:t>)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로 전송하여 반영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가끔 급하면 </a:t>
            </a:r>
            <a:r>
              <a:rPr lang="en-US" altLang="ko-KR" dirty="0" smtClean="0"/>
              <a:t>telnet </a:t>
            </a:r>
            <a:r>
              <a:rPr lang="ko-KR" altLang="en-US" dirty="0" smtClean="0"/>
              <a:t>으로 연결하여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05" y="1343094"/>
            <a:ext cx="2298375" cy="22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5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7946" y="558244"/>
            <a:ext cx="11173164" cy="958035"/>
          </a:xfrm>
        </p:spPr>
        <p:txBody>
          <a:bodyPr/>
          <a:lstStyle/>
          <a:p>
            <a:r>
              <a:rPr lang="ko-KR" altLang="en-US" sz="6000" dirty="0" smtClean="0"/>
              <a:t>중반 이후 프로젝트의 모습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7946" y="1734980"/>
            <a:ext cx="9228201" cy="383180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개발자가 만든 모듈과 붙이니 안 돌아</a:t>
            </a:r>
            <a:r>
              <a:rPr lang="en-US" altLang="ko-KR" dirty="0" smtClean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</a:t>
            </a:r>
            <a:r>
              <a:rPr lang="ko-KR" altLang="en-US" dirty="0"/>
              <a:t>코드를 누가 덮어썼어</a:t>
            </a:r>
            <a:r>
              <a:rPr lang="en-US" altLang="ko-KR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분명히 버그 수정했는데</a:t>
            </a:r>
            <a:r>
              <a:rPr lang="en-US" altLang="ko-KR" dirty="0" smtClean="0"/>
              <a:t>???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서버에 있는 소스가 </a:t>
            </a:r>
            <a:r>
              <a:rPr lang="ko-KR" altLang="en-US" dirty="0" err="1"/>
              <a:t>최종본이</a:t>
            </a:r>
            <a:r>
              <a:rPr lang="ko-KR" altLang="en-US" dirty="0"/>
              <a:t> </a:t>
            </a:r>
            <a:r>
              <a:rPr lang="ko-KR" altLang="en-US" dirty="0" smtClean="0"/>
              <a:t>아니네</a:t>
            </a:r>
            <a:r>
              <a:rPr lang="en-US" altLang="ko-KR" dirty="0" smtClean="0"/>
              <a:t>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에서는 됐는데</a:t>
            </a:r>
            <a:r>
              <a:rPr lang="en-US" altLang="ko-KR" dirty="0" smtClean="0"/>
              <a:t>???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통합때마다</a:t>
            </a:r>
            <a:r>
              <a:rPr lang="ko-KR" altLang="en-US" dirty="0" smtClean="0"/>
              <a:t> 커져가는 탄식과 고통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074" name="Picture 2" descr="http://i.jjalbox.com/_data/jjalbox/2015/03/92_55169b3f9b053_28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85" y="1734980"/>
            <a:ext cx="25622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9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412" y="779625"/>
            <a:ext cx="11173164" cy="958035"/>
          </a:xfrm>
        </p:spPr>
        <p:txBody>
          <a:bodyPr/>
          <a:lstStyle/>
          <a:p>
            <a:r>
              <a:rPr lang="ko-KR" altLang="en-US" sz="6000" dirty="0" smtClean="0"/>
              <a:t>지속적인 통합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(CI; Continuous  </a:t>
            </a:r>
            <a:r>
              <a:rPr lang="en-US" altLang="ko-KR" sz="6000" dirty="0"/>
              <a:t>I</a:t>
            </a:r>
            <a:r>
              <a:rPr lang="en-US" altLang="ko-KR" sz="6000" dirty="0" smtClean="0"/>
              <a:t>ntegration)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5412" y="3494920"/>
            <a:ext cx="11775698" cy="432417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소프트웨어 개발은 비슷한 생명주기를 갖고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반복되는 작업 발생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단계는 서로 연관되어 있으며 한 단계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다음 단계로 진입이 힘들거나 많은 시간 소요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작성한 코드를 최대한 자주 통합하는 방법론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버전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자동화된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 err="1" smtClean="0"/>
              <a:t>리포팅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77" y="666686"/>
            <a:ext cx="4587718" cy="37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7569" y="336863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CI </a:t>
            </a:r>
            <a:r>
              <a:rPr lang="ko-KR" altLang="en-US" sz="6000" dirty="0" smtClean="0"/>
              <a:t>의 장점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302" y="1441568"/>
            <a:ext cx="11775698" cy="52335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/>
              <a:t>빌드와</a:t>
            </a:r>
            <a:r>
              <a:rPr lang="ko-KR" altLang="en-US" dirty="0"/>
              <a:t> 테스트 프로세스를 자동화하여 코드 작성에 더욱 집중 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자동화를 통해 수시로 통합할 수 있으며 이를 통해 문제를 조기에 발견하고 조치 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/>
              <a:t>빌드와</a:t>
            </a:r>
            <a:r>
              <a:rPr lang="ko-KR" altLang="en-US" dirty="0"/>
              <a:t> 테스트를 개인 환경과 독립적으로 </a:t>
            </a:r>
            <a:r>
              <a:rPr lang="ko-KR" altLang="en-US" dirty="0" smtClean="0"/>
              <a:t>구성 가능</a:t>
            </a:r>
            <a:r>
              <a:rPr lang="en-US" altLang="ko-KR" dirty="0" smtClean="0"/>
              <a:t>. </a:t>
            </a:r>
            <a:r>
              <a:rPr lang="ko-KR" altLang="en-US" dirty="0"/>
              <a:t>즉 개발자가 코드를 수정하고 </a:t>
            </a:r>
            <a:r>
              <a:rPr lang="ko-KR" altLang="en-US" dirty="0" err="1"/>
              <a:t>커밋하지</a:t>
            </a:r>
            <a:r>
              <a:rPr lang="ko-KR" altLang="en-US" dirty="0"/>
              <a:t> 않아 개인 환경에서만 </a:t>
            </a:r>
            <a:r>
              <a:rPr lang="ko-KR" altLang="en-US" dirty="0" err="1"/>
              <a:t>빌드되는</a:t>
            </a:r>
            <a:r>
              <a:rPr lang="ko-KR" altLang="en-US" dirty="0"/>
              <a:t> 문제를 조기에 수정 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프로젝트의 코딩 표준과 </a:t>
            </a:r>
            <a:r>
              <a:rPr lang="ko-KR" altLang="en-US" dirty="0" err="1"/>
              <a:t>모듈별</a:t>
            </a:r>
            <a:r>
              <a:rPr lang="ko-KR" altLang="en-US" dirty="0"/>
              <a:t> </a:t>
            </a:r>
            <a:r>
              <a:rPr lang="ko-KR" altLang="en-US" dirty="0" err="1"/>
              <a:t>의존성등의</a:t>
            </a:r>
            <a:r>
              <a:rPr lang="ko-KR" altLang="en-US" dirty="0"/>
              <a:t> 보고서를 </a:t>
            </a:r>
            <a:r>
              <a:rPr lang="ko-KR" altLang="en-US" dirty="0" err="1"/>
              <a:t>빌드</a:t>
            </a:r>
            <a:r>
              <a:rPr lang="ko-KR" altLang="en-US" dirty="0"/>
              <a:t> 과정에서 자동화하여 개선 여부를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개발자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에서만 동작하는 일을 사전에 방지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구동에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필요한 특정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이 개발자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에만 </a:t>
            </a:r>
            <a:r>
              <a:rPr lang="ko-KR" altLang="en-US" dirty="0" err="1" smtClean="0"/>
              <a:t>존재등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개발자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의 오염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바이러스 </a:t>
            </a:r>
            <a:r>
              <a:rPr lang="ko-KR" altLang="en-US" dirty="0" err="1" smtClean="0"/>
              <a:t>감염등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인한 사고 방지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13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7946" y="497956"/>
            <a:ext cx="11173164" cy="958035"/>
          </a:xfrm>
        </p:spPr>
        <p:txBody>
          <a:bodyPr/>
          <a:lstStyle/>
          <a:p>
            <a:r>
              <a:rPr lang="en-US" altLang="ko-KR" sz="6000" dirty="0" smtClean="0"/>
              <a:t>Best Practice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674" y="1515261"/>
            <a:ext cx="11775698" cy="56974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소스의 변경은 버전 관리 서버를 통해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소스가 </a:t>
            </a:r>
            <a:r>
              <a:rPr lang="ko-KR" altLang="en-US" dirty="0"/>
              <a:t>변경되면 수시로 </a:t>
            </a:r>
            <a:r>
              <a:rPr lang="ko-KR" altLang="en-US" dirty="0" err="1" smtClean="0"/>
              <a:t>커밋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branch/merge</a:t>
            </a:r>
            <a:r>
              <a:rPr lang="ko-KR" altLang="en-US" dirty="0" smtClean="0"/>
              <a:t>가 쉬운 형상 관리 사용 권장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하루에도 여러 번씩 수시로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빌드시</a:t>
            </a:r>
            <a:r>
              <a:rPr lang="ko-KR" altLang="en-US" dirty="0" smtClean="0"/>
              <a:t> </a:t>
            </a:r>
            <a:r>
              <a:rPr lang="ko-KR" altLang="en-US" dirty="0"/>
              <a:t>자동화된 </a:t>
            </a:r>
            <a:r>
              <a:rPr lang="ko-KR" altLang="en-US" dirty="0" smtClean="0"/>
              <a:t>테스트 실행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참여자가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산출물과 결과를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있도록 설정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/>
              <a:t>빌드가</a:t>
            </a:r>
            <a:r>
              <a:rPr lang="ko-KR" altLang="en-US" dirty="0"/>
              <a:t> 깨졌을 경우 </a:t>
            </a:r>
            <a:r>
              <a:rPr lang="ko-KR" altLang="en-US" dirty="0" smtClean="0"/>
              <a:t>깨진 </a:t>
            </a:r>
            <a:r>
              <a:rPr lang="ko-KR" altLang="en-US" dirty="0" err="1"/>
              <a:t>빌드를</a:t>
            </a:r>
            <a:r>
              <a:rPr lang="ko-KR" altLang="en-US" dirty="0"/>
              <a:t> 수정하는 일에 우선순위를 </a:t>
            </a:r>
            <a:r>
              <a:rPr lang="ko-KR" altLang="en-US" dirty="0" smtClean="0"/>
              <a:t>높게 선정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174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7946" y="96250"/>
            <a:ext cx="11173164" cy="1516279"/>
          </a:xfrm>
        </p:spPr>
        <p:txBody>
          <a:bodyPr/>
          <a:lstStyle/>
          <a:p>
            <a:r>
              <a:rPr lang="ko-KR" altLang="en-US" sz="6000" dirty="0" smtClean="0"/>
              <a:t>지속적인 배포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(Continuous Deployment)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5412" y="1829752"/>
            <a:ext cx="11775698" cy="432417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통합이 끝난 소프트웨어를 자동으로 </a:t>
            </a:r>
            <a:r>
              <a:rPr lang="ko-KR" altLang="en-US" dirty="0" err="1" smtClean="0"/>
              <a:t>운영계에</a:t>
            </a:r>
            <a:r>
              <a:rPr lang="ko-KR" altLang="en-US" dirty="0" smtClean="0"/>
              <a:t> 반영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Continuous Integration + DevOps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Application Server</a:t>
            </a:r>
            <a:r>
              <a:rPr lang="ko-KR" altLang="en-US" dirty="0" smtClean="0"/>
              <a:t>의 종류와 </a:t>
            </a:r>
            <a:r>
              <a:rPr lang="ko-KR" altLang="en-US" dirty="0" err="1" smtClean="0"/>
              <a:t>댓수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(On-premises, Cloud, Container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변경 관리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보안등 현실적으로는 고려 사항이 많음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332711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181</TotalTime>
  <Words>811</Words>
  <Application>Microsoft Office PowerPoint</Application>
  <PresentationFormat>와이드스크린</PresentationFormat>
  <Paragraphs>127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 Light</vt:lpstr>
      <vt:lpstr>메트로폴리탄</vt:lpstr>
      <vt:lpstr>PHP 프로젝트 지속적인  배포                              (Continuous Deployment) 하기</vt:lpstr>
      <vt:lpstr>아주 오래 전 모 프로젝트의 풍경</vt:lpstr>
      <vt:lpstr>Build?</vt:lpstr>
      <vt:lpstr>Deploy?</vt:lpstr>
      <vt:lpstr>중반 이후 프로젝트의 모습</vt:lpstr>
      <vt:lpstr>지속적인 통합 (CI; Continuous  Integration)</vt:lpstr>
      <vt:lpstr>CI 의 장점</vt:lpstr>
      <vt:lpstr>Best Practice</vt:lpstr>
      <vt:lpstr>지속적인 배포 (Continuous Deployment)</vt:lpstr>
      <vt:lpstr>CI Workflow</vt:lpstr>
      <vt:lpstr>CI를 잘 사용하기 위한 필요 기술</vt:lpstr>
      <vt:lpstr>대표적인 CI 제품</vt:lpstr>
      <vt:lpstr>CI 선정 고려 사항</vt:lpstr>
      <vt:lpstr>CI의 주요 기능</vt:lpstr>
      <vt:lpstr>Bamboo</vt:lpstr>
      <vt:lpstr>Bamboo Dashboard</vt:lpstr>
      <vt:lpstr>Bamboo workflow</vt:lpstr>
      <vt:lpstr>Bamboo workflow</vt:lpstr>
      <vt:lpstr>Laravel envoy</vt:lpstr>
      <vt:lpstr>Why bamboo  + envoy?</vt:lpstr>
      <vt:lpstr>Build 실행 내역</vt:lpstr>
      <vt:lpstr>특정 Build 상세 내역 #1</vt:lpstr>
      <vt:lpstr>특정 Build 상세 내역 #2</vt:lpstr>
      <vt:lpstr>참고 자료 &amp; QnA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지속적인 통합</dc:title>
  <dc:creator>lesstif</dc:creator>
  <cp:lastModifiedBy>lesstif</cp:lastModifiedBy>
  <cp:revision>32</cp:revision>
  <dcterms:created xsi:type="dcterms:W3CDTF">2015-12-01T15:37:36Z</dcterms:created>
  <dcterms:modified xsi:type="dcterms:W3CDTF">2016-02-24T09:04:00Z</dcterms:modified>
</cp:coreProperties>
</file>