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embeddedFontLs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HY헤드라인M" panose="02030600000101010101" pitchFamily="18" charset="-127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87084"/>
  </p:normalViewPr>
  <p:slideViewPr>
    <p:cSldViewPr snapToGrid="0">
      <p:cViewPr varScale="1">
        <p:scale>
          <a:sx n="87" d="100"/>
          <a:sy n="87" d="100"/>
        </p:scale>
        <p:origin x="-1740" y="-90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6957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5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92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4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3" y="1588342"/>
            <a:ext cx="745763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3" y="1588342"/>
            <a:ext cx="745763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3" y="1588342"/>
            <a:ext cx="745763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3" y="5558840"/>
            <a:ext cx="745763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3" y="1588342"/>
            <a:ext cx="745763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3" y="5558840"/>
            <a:ext cx="745763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990804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Laravel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연관배열</a:t>
            </a:r>
            <a:r>
              <a:rPr lang="en-US" altLang="ko-KR" dirty="0" smtClean="0">
                <a:solidFill>
                  <a:schemeClr val="bg1"/>
                </a:solidFill>
              </a:rPr>
              <a:t>(Map) </a:t>
            </a:r>
            <a:r>
              <a:rPr lang="ko-KR" altLang="en-US" dirty="0" err="1" smtClean="0">
                <a:solidFill>
                  <a:schemeClr val="bg1"/>
                </a:solidFill>
              </a:rPr>
              <a:t>안써보기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부제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Laravel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DTO </a:t>
            </a:r>
            <a:r>
              <a:rPr lang="ko-KR" altLang="en-US" sz="2400" dirty="0" smtClean="0">
                <a:solidFill>
                  <a:schemeClr val="bg1"/>
                </a:solidFill>
              </a:rPr>
              <a:t>적용해보기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Codeigniter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Laravel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2973" y="885866"/>
            <a:ext cx="584028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this→load→model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some_model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32973" y="1267962"/>
            <a:ext cx="5840284" cy="10618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bg1"/>
              </a:buClr>
            </a:pPr>
            <a:r>
              <a:rPr lang="en-US" altLang="ko-KR" b="1" dirty="0" err="1">
                <a:solidFill>
                  <a:srgbClr val="D4D4D4"/>
                </a:solidFill>
                <a:latin typeface="Consolas"/>
              </a:rPr>
              <a:t>Codeigniter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에서는 </a:t>
            </a:r>
            <a:r>
              <a:rPr lang="ko-KR" altLang="en-US" b="1" dirty="0" err="1">
                <a:solidFill>
                  <a:srgbClr val="D4D4D4"/>
                </a:solidFill>
                <a:latin typeface="Consolas"/>
              </a:rPr>
              <a:t>어찌보면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 위와 같은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load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방식이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b="1" dirty="0">
                <a:solidFill>
                  <a:srgbClr val="D4D4D4"/>
                </a:solidFill>
                <a:latin typeface="Consolas"/>
              </a:rPr>
            </a:b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dependency injection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의 개념이고 주요개념이기 때문에 개발자가 </a:t>
            </a:r>
            <a:r>
              <a:rPr lang="ko-KR" altLang="en-US" b="1" dirty="0" err="1">
                <a:solidFill>
                  <a:srgbClr val="D4D4D4"/>
                </a:solidFill>
                <a:latin typeface="Consolas"/>
              </a:rPr>
              <a:t>원하는데로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DI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를 할 수 있는 방법은 찾지 못했습니다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32973" y="2559733"/>
            <a:ext cx="5840284" cy="7008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bg1"/>
              </a:buClr>
            </a:pP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사실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Dependency Injection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이 용이하지 </a:t>
            </a:r>
            <a:r>
              <a:rPr lang="ko-KR" altLang="en-US" b="1" dirty="0" err="1">
                <a:solidFill>
                  <a:srgbClr val="D4D4D4"/>
                </a:solidFill>
                <a:latin typeface="Consolas"/>
              </a:rPr>
              <a:t>않다는게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CI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를 나오고 싶던 가장 큰 이유였습니다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.</a:t>
            </a:r>
          </a:p>
        </p:txBody>
      </p:sp>
      <p:pic>
        <p:nvPicPr>
          <p:cNvPr id="1028" name="Picture 4" descr="https://png2.kisspng.com/sh/971f73c98814acd8b85c23e90b455565/L0KzQYm3VsEzN5hwkpH0aYP2gLBuTfxiepJ7fd42c3BphMjokvUubqNmhddCb4LuPcHvkL14bZMyfuRqbXX6f8PyTf1wbJZxRdh7YX3oh7F5i702amJrfaICZUW6QIXsVb4zO2Q3SaU5MUG4QomBUcU4PGM4Tag9LoDxd1==/kisspng-laravel-software-framework-php-web-framework-model-framework-5b1fe07e5704e5.23321301152881574235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089132"/>
            <a:ext cx="3687001" cy="36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419830" y="4353390"/>
            <a:ext cx="5593541" cy="10618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bg1"/>
              </a:buClr>
            </a:pP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그래서 일단 </a:t>
            </a:r>
            <a:r>
              <a:rPr lang="en-US" altLang="ko-KR" b="1" dirty="0" err="1">
                <a:solidFill>
                  <a:srgbClr val="D4D4D4"/>
                </a:solidFill>
                <a:latin typeface="Consolas"/>
              </a:rPr>
              <a:t>Laravel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을 살펴보기 시작했고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b="1" dirty="0">
                <a:solidFill>
                  <a:srgbClr val="D4D4D4"/>
                </a:solidFill>
                <a:latin typeface="Consolas"/>
              </a:rPr>
            </a:br>
            <a:r>
              <a:rPr lang="en-US" altLang="ko-KR" b="1" dirty="0" err="1">
                <a:solidFill>
                  <a:srgbClr val="D4D4D4"/>
                </a:solidFill>
                <a:latin typeface="Consolas"/>
              </a:rPr>
              <a:t>Laravel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에서는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Container, </a:t>
            </a:r>
            <a:r>
              <a:rPr lang="en-US" altLang="ko-KR" b="1" dirty="0" err="1">
                <a:solidFill>
                  <a:srgbClr val="D4D4D4"/>
                </a:solidFill>
                <a:latin typeface="Consolas"/>
              </a:rPr>
              <a:t>Ioc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, DI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개념이 모두 들어있고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Provider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를 통해서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DI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를 </a:t>
            </a:r>
            <a:r>
              <a:rPr lang="ko-KR" altLang="en-US" b="1" dirty="0" err="1">
                <a:solidFill>
                  <a:srgbClr val="D4D4D4"/>
                </a:solidFill>
                <a:latin typeface="Consolas"/>
              </a:rPr>
              <a:t>구현하는것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 같았습니다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31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DTO INJECTION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29B4B63-4FCE-6647-80CD-DE870A62276C}"/>
              </a:ext>
            </a:extLst>
          </p:cNvPr>
          <p:cNvSpPr/>
          <p:nvPr/>
        </p:nvSpPr>
        <p:spPr>
          <a:xfrm>
            <a:off x="292813" y="648356"/>
            <a:ext cx="5080572" cy="11695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598A4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///</a:t>
            </a:r>
            <a:r>
              <a:rPr lang="en" altLang="ko-KR" dirty="0" err="1">
                <a:solidFill>
                  <a:srgbClr val="598A4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SomeController</a:t>
            </a:r>
            <a:r>
              <a:rPr lang="en" altLang="ko-KR" dirty="0">
                <a:solidFill>
                  <a:srgbClr val="598A4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dirty="0" err="1">
                <a:solidFill>
                  <a:srgbClr val="598A4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writeContent</a:t>
            </a:r>
            <a:endParaRPr lang="en" altLang="ko-KR" dirty="0">
              <a:solidFill>
                <a:srgbClr val="598A43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" altLang="ko-KR" dirty="0">
                <a:solidFill>
                  <a:srgbClr val="4689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public</a:t>
            </a:r>
            <a:r>
              <a:rPr lang="en" altLang="ko-KR" dirty="0">
                <a:solidFill>
                  <a:srgbClr val="CACAC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solidFill>
                  <a:srgbClr val="4689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dirty="0">
                <a:solidFill>
                  <a:srgbClr val="CACAC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 err="1">
                <a:solidFill>
                  <a:srgbClr val="D4D69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writeContent</a:t>
            </a:r>
            <a:r>
              <a:rPr lang="en" altLang="ko-KR" dirty="0">
                <a:solidFill>
                  <a:srgbClr val="CACAC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4689C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</a:t>
            </a:r>
            <a:r>
              <a:rPr lang="en" altLang="ko-KR" dirty="0">
                <a:solidFill>
                  <a:srgbClr val="CACAC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solidFill>
                  <a:srgbClr val="8CD3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$content</a:t>
            </a:r>
            <a:r>
              <a:rPr lang="en" altLang="ko-KR" dirty="0">
                <a:solidFill>
                  <a:srgbClr val="CACAC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R" dirty="0">
                <a:solidFill>
                  <a:srgbClr val="CACAC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 </a:t>
            </a:r>
          </a:p>
          <a:p>
            <a:r>
              <a:rPr lang="en" altLang="ko-KR" dirty="0">
                <a:solidFill>
                  <a:srgbClr val="598A4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//.... </a:t>
            </a:r>
          </a:p>
          <a:p>
            <a:r>
              <a:rPr lang="en" altLang="ko-KR" dirty="0">
                <a:solidFill>
                  <a:schemeClr val="bg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3D5C0DE-FF0D-4C46-A07F-3D9AC85EB998}"/>
              </a:ext>
            </a:extLst>
          </p:cNvPr>
          <p:cNvSpPr/>
          <p:nvPr/>
        </p:nvSpPr>
        <p:spPr>
          <a:xfrm>
            <a:off x="292813" y="1817907"/>
            <a:ext cx="8049802" cy="20313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A995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///</a:t>
            </a:r>
            <a:r>
              <a:rPr lang="en" altLang="ko-KR" dirty="0" err="1">
                <a:solidFill>
                  <a:srgbClr val="6A995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SomeServiceProvider</a:t>
            </a:r>
            <a:endParaRPr lang="en" altLang="ko-KR" dirty="0">
              <a:solidFill>
                <a:srgbClr val="D4D4D4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" altLang="ko-KR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public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boot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R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$this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app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4EC9B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Application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altLang="ko-KR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$app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        </a:t>
            </a:r>
            <a:r>
              <a:rPr lang="en" altLang="ko-KR" dirty="0">
                <a:solidFill>
                  <a:srgbClr val="6A995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//...</a:t>
            </a:r>
            <a:endParaRPr lang="en" altLang="ko-KR" dirty="0">
              <a:solidFill>
                <a:srgbClr val="D4D4D4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" altLang="ko-KR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$mapper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" altLang="ko-KR" dirty="0" err="1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myMapper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      </a:t>
            </a:r>
            <a:r>
              <a:rPr lang="en" altLang="ko-KR" dirty="0">
                <a:solidFill>
                  <a:srgbClr val="6A995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직접 만든 </a:t>
            </a:r>
            <a:r>
              <a:rPr lang="en" altLang="ko-KR" dirty="0">
                <a:solidFill>
                  <a:srgbClr val="6A995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mapper</a:t>
            </a:r>
            <a:endParaRPr lang="en" altLang="ko-KR" dirty="0">
              <a:solidFill>
                <a:srgbClr val="D4D4D4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        </a:t>
            </a:r>
            <a:r>
              <a:rPr lang="en" altLang="ko-KR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$mapper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dirty="0">
                <a:solidFill>
                  <a:srgbClr val="4EC9B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Contents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$app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request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all</a:t>
            </a:r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    });</a:t>
            </a:r>
          </a:p>
          <a:p>
            <a:r>
              <a:rPr lang="en" altLang="ko-KR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4C3E6CD-88F9-B44A-A8E1-5112179DBCA6}"/>
              </a:ext>
            </a:extLst>
          </p:cNvPr>
          <p:cNvSpPr/>
          <p:nvPr/>
        </p:nvSpPr>
        <p:spPr>
          <a:xfrm>
            <a:off x="4089115" y="4703564"/>
            <a:ext cx="5054885" cy="21236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100" dirty="0">
                <a:solidFill>
                  <a:srgbClr val="6A995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///</a:t>
            </a:r>
            <a:r>
              <a:rPr lang="en" altLang="ko-KR" sz="1100" dirty="0" err="1">
                <a:solidFill>
                  <a:srgbClr val="6A995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SomeServiceProvider</a:t>
            </a:r>
            <a:endParaRPr lang="en" altLang="ko-KR" sz="1100" dirty="0">
              <a:solidFill>
                <a:srgbClr val="569CD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$this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app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4EC9B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Content1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Application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    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$mapper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4EC9B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request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all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$this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app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4EC9B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Content2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Application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    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$mapper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4EC9B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request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all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});</a:t>
            </a:r>
          </a:p>
          <a:p>
            <a:endParaRPr lang="en" altLang="ko-KR" sz="1100" dirty="0">
              <a:solidFill>
                <a:srgbClr val="D4D4D4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$this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app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4EC9B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Content3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Application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    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$mapper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4EC9B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100" dirty="0">
                <a:solidFill>
                  <a:srgbClr val="569CD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9CDCF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request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100" dirty="0">
                <a:solidFill>
                  <a:srgbClr val="DCDCA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all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" altLang="ko-KR" sz="1100" dirty="0">
                <a:solidFill>
                  <a:srgbClr val="6A995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//...</a:t>
            </a:r>
            <a:r>
              <a:rPr lang="en" altLang="ko-KR" sz="1100" dirty="0">
                <a:solidFill>
                  <a:srgbClr val="D4D4D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......................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7F9CC4-4C66-E748-BC0B-D7B5D2DECDCE}"/>
              </a:ext>
            </a:extLst>
          </p:cNvPr>
          <p:cNvSpPr txBox="1"/>
          <p:nvPr/>
        </p:nvSpPr>
        <p:spPr>
          <a:xfrm>
            <a:off x="369870" y="3927200"/>
            <a:ext cx="631860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컨트롤러의 어떤 </a:t>
            </a:r>
            <a:r>
              <a:rPr kumimoji="1" lang="ko-KR" altLang="en-US" dirty="0" err="1">
                <a:solidFill>
                  <a:schemeClr val="bg1"/>
                </a:solidFill>
              </a:rPr>
              <a:t>파라미터가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DTO</a:t>
            </a:r>
            <a:r>
              <a:rPr kumimoji="1" lang="ko-KR" altLang="en-US" dirty="0">
                <a:solidFill>
                  <a:schemeClr val="bg1"/>
                </a:solidFill>
              </a:rPr>
              <a:t>객체인지 판단이 어렵습니다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</a:rPr>
              <a:t>그렇다고 아래처럼 </a:t>
            </a:r>
            <a:r>
              <a:rPr kumimoji="1" lang="en-US" altLang="ko-KR" dirty="0">
                <a:solidFill>
                  <a:schemeClr val="bg1"/>
                </a:solidFill>
              </a:rPr>
              <a:t>DTO</a:t>
            </a:r>
            <a:r>
              <a:rPr kumimoji="1" lang="ko-KR" altLang="en-US" dirty="0">
                <a:solidFill>
                  <a:schemeClr val="bg1"/>
                </a:solidFill>
              </a:rPr>
              <a:t>객체가 만들어 </a:t>
            </a:r>
            <a:r>
              <a:rPr kumimoji="1" lang="ko-KR" altLang="en-US" dirty="0" err="1">
                <a:solidFill>
                  <a:schemeClr val="bg1"/>
                </a:solidFill>
              </a:rPr>
              <a:t>질때마다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bind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넣을 수도 없고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D3A1712-254F-9343-9E34-1CA60C0F1203}"/>
              </a:ext>
            </a:extLst>
          </p:cNvPr>
          <p:cNvSpPr/>
          <p:nvPr/>
        </p:nvSpPr>
        <p:spPr>
          <a:xfrm>
            <a:off x="88900" y="4703564"/>
            <a:ext cx="4000215" cy="127727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100" dirty="0">
                <a:solidFill>
                  <a:srgbClr val="598A4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///</a:t>
            </a:r>
            <a:r>
              <a:rPr lang="en" altLang="ko-KR" sz="1100" dirty="0" err="1">
                <a:solidFill>
                  <a:srgbClr val="598A4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SomeController</a:t>
            </a:r>
            <a:r>
              <a:rPr lang="en" altLang="ko-KR" sz="1100" dirty="0">
                <a:solidFill>
                  <a:srgbClr val="598A4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100" dirty="0" err="1">
                <a:solidFill>
                  <a:srgbClr val="598A4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writeContent</a:t>
            </a:r>
            <a:endParaRPr lang="en" altLang="ko-KR" sz="1100" dirty="0">
              <a:solidFill>
                <a:srgbClr val="468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100" dirty="0">
                <a:solidFill>
                  <a:srgbClr val="468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>
                <a:solidFill>
                  <a:srgbClr val="468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 err="1">
                <a:solidFill>
                  <a:srgbClr val="D4D69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writeContent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468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>
                <a:solidFill>
                  <a:srgbClr val="8CD3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$content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" altLang="ko-KR" sz="1100" dirty="0">
                <a:solidFill>
                  <a:srgbClr val="598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//.... }</a:t>
            </a:r>
          </a:p>
          <a:p>
            <a:r>
              <a:rPr lang="en" altLang="ko-KR" sz="1100" dirty="0">
                <a:solidFill>
                  <a:srgbClr val="468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>
                <a:solidFill>
                  <a:srgbClr val="468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 err="1">
                <a:solidFill>
                  <a:srgbClr val="D4D69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writeContent</a:t>
            </a:r>
            <a:r>
              <a:rPr lang="en-US" altLang="ko-KR" sz="1100" dirty="0">
                <a:solidFill>
                  <a:srgbClr val="D4D69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468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Content1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>
                <a:solidFill>
                  <a:srgbClr val="8CD3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$content1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" altLang="ko-KR" sz="1100" dirty="0">
                <a:solidFill>
                  <a:srgbClr val="598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//.... }</a:t>
            </a:r>
          </a:p>
          <a:p>
            <a:r>
              <a:rPr lang="en" altLang="ko-KR" sz="1100" dirty="0">
                <a:solidFill>
                  <a:srgbClr val="468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>
                <a:solidFill>
                  <a:srgbClr val="468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 err="1">
                <a:solidFill>
                  <a:srgbClr val="D4D69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writeContent</a:t>
            </a:r>
            <a:r>
              <a:rPr lang="en-US" altLang="ko-KR" sz="1100" dirty="0">
                <a:solidFill>
                  <a:srgbClr val="D4D69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100" dirty="0">
                <a:solidFill>
                  <a:srgbClr val="468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Content2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100" dirty="0">
                <a:solidFill>
                  <a:srgbClr val="8CD3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$content2</a:t>
            </a:r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altLang="ko-KR" sz="1100" dirty="0">
                <a:solidFill>
                  <a:srgbClr val="CACAC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" altLang="ko-KR" sz="1100" dirty="0">
                <a:solidFill>
                  <a:srgbClr val="598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//.... }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D7DA2AA-6621-C94E-ACF8-78A7FA925680}"/>
              </a:ext>
            </a:extLst>
          </p:cNvPr>
          <p:cNvSpPr/>
          <p:nvPr/>
        </p:nvSpPr>
        <p:spPr>
          <a:xfrm>
            <a:off x="2282987" y="4860232"/>
            <a:ext cx="821184" cy="954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53A708C-1C74-1F49-B243-5AD1A69C0006}"/>
              </a:ext>
            </a:extLst>
          </p:cNvPr>
          <p:cNvSpPr/>
          <p:nvPr/>
        </p:nvSpPr>
        <p:spPr>
          <a:xfrm>
            <a:off x="5416604" y="4860232"/>
            <a:ext cx="1271871" cy="287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C49E77E-7434-B745-8F82-2FEB1606241A}"/>
              </a:ext>
            </a:extLst>
          </p:cNvPr>
          <p:cNvSpPr/>
          <p:nvPr/>
        </p:nvSpPr>
        <p:spPr>
          <a:xfrm>
            <a:off x="5416604" y="5332843"/>
            <a:ext cx="1271871" cy="287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1801067-CFE1-C545-8022-52469951923D}"/>
              </a:ext>
            </a:extLst>
          </p:cNvPr>
          <p:cNvSpPr/>
          <p:nvPr/>
        </p:nvSpPr>
        <p:spPr>
          <a:xfrm>
            <a:off x="5416604" y="6021211"/>
            <a:ext cx="1271871" cy="287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해결책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7F9CC4-4C66-E748-BC0B-D7B5D2DECDCE}"/>
              </a:ext>
            </a:extLst>
          </p:cNvPr>
          <p:cNvSpPr txBox="1"/>
          <p:nvPr/>
        </p:nvSpPr>
        <p:spPr>
          <a:xfrm>
            <a:off x="1496459" y="152260"/>
            <a:ext cx="6318606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E8CD4C-FC32-4848-BDFD-D6BC587C3109}"/>
              </a:ext>
            </a:extLst>
          </p:cNvPr>
          <p:cNvSpPr/>
          <p:nvPr/>
        </p:nvSpPr>
        <p:spPr>
          <a:xfrm>
            <a:off x="232738" y="628800"/>
            <a:ext cx="3414588" cy="26776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Content DTO Class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AbstractDtoClass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@var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$seq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@var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$title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constructor, getter, setter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1AA23E-DD73-D745-8239-285D6A8B8307}"/>
              </a:ext>
            </a:extLst>
          </p:cNvPr>
          <p:cNvSpPr/>
          <p:nvPr/>
        </p:nvSpPr>
        <p:spPr>
          <a:xfrm>
            <a:off x="2095928" y="750624"/>
            <a:ext cx="1487184" cy="41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2BA73B4-68E5-5D4F-B250-64A01D681EDB}"/>
              </a:ext>
            </a:extLst>
          </p:cNvPr>
          <p:cNvSpPr/>
          <p:nvPr/>
        </p:nvSpPr>
        <p:spPr>
          <a:xfrm>
            <a:off x="232736" y="3316893"/>
            <a:ext cx="4935163" cy="15696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en" altLang="ko-KR" sz="1200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SomeController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200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writeContent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\App\</a:t>
            </a:r>
            <a:r>
              <a:rPr lang="en" altLang="ko-KR" sz="1200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altLang="ko-KR" sz="12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$content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@return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\Illuminate\Http\</a:t>
            </a:r>
            <a:r>
              <a:rPr lang="en" altLang="ko-KR" sz="12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JsonResponse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writeContent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2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AbstractDtoClass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$content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//....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altLang="ko-KR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7C721DD-0DE3-A24F-BE6C-329EEA9B5BCF}"/>
              </a:ext>
            </a:extLst>
          </p:cNvPr>
          <p:cNvSpPr/>
          <p:nvPr/>
        </p:nvSpPr>
        <p:spPr>
          <a:xfrm>
            <a:off x="232737" y="4886553"/>
            <a:ext cx="7017249" cy="19389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en" altLang="ko-KR" sz="1200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SomeServiceProvider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2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AbstractDtoClass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ko-KR" sz="12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{{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someclass:class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}}; 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phpdoc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파싱해서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실제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DTO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클래스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파싱</a:t>
            </a:r>
            <a:endParaRPr lang="en" altLang="ko-KR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$mapper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sz="12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myMapper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     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만든 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$mapper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ko-KR" sz="12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});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75C8D83-CA19-7D44-B765-73A33A98D34E}"/>
              </a:ext>
            </a:extLst>
          </p:cNvPr>
          <p:cNvSpPr/>
          <p:nvPr/>
        </p:nvSpPr>
        <p:spPr>
          <a:xfrm>
            <a:off x="2024009" y="5465986"/>
            <a:ext cx="2019233" cy="260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B6F5884-C1A2-B04F-B08B-A96E44580641}"/>
              </a:ext>
            </a:extLst>
          </p:cNvPr>
          <p:cNvSpPr/>
          <p:nvPr/>
        </p:nvSpPr>
        <p:spPr>
          <a:xfrm>
            <a:off x="2666143" y="4261037"/>
            <a:ext cx="1530851" cy="260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C20B85D-70CD-9545-B6E3-B1B26DD35000}"/>
              </a:ext>
            </a:extLst>
          </p:cNvPr>
          <p:cNvSpPr txBox="1"/>
          <p:nvPr/>
        </p:nvSpPr>
        <p:spPr>
          <a:xfrm>
            <a:off x="3760343" y="851060"/>
            <a:ext cx="5383658" cy="227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kumimoji="1" lang="en-US" altLang="ko-KR" sz="1200" dirty="0">
                <a:solidFill>
                  <a:schemeClr val="bg1"/>
                </a:solidFill>
              </a:rPr>
              <a:t>DTO</a:t>
            </a:r>
            <a:r>
              <a:rPr kumimoji="1" lang="ko-KR" altLang="en-US" sz="1200" dirty="0">
                <a:solidFill>
                  <a:schemeClr val="bg1"/>
                </a:solidFill>
              </a:rPr>
              <a:t>마다 작성할 필요가 없어졌지만 </a:t>
            </a:r>
            <a:r>
              <a:rPr kumimoji="1" lang="en-US" altLang="ko-KR" sz="1200" dirty="0">
                <a:solidFill>
                  <a:schemeClr val="bg1"/>
                </a:solidFill>
              </a:rPr>
              <a:t>provider</a:t>
            </a:r>
            <a:r>
              <a:rPr kumimoji="1" lang="ko-KR" altLang="en-US" sz="1200" dirty="0">
                <a:solidFill>
                  <a:schemeClr val="bg1"/>
                </a:solidFill>
              </a:rPr>
              <a:t>에서 알 수 있는 정보는 </a:t>
            </a:r>
            <a:r>
              <a:rPr kumimoji="1" lang="en-US" altLang="ko-KR" sz="1200" dirty="0">
                <a:solidFill>
                  <a:schemeClr val="bg1"/>
                </a:solidFill>
              </a:rPr>
              <a:t/>
            </a:r>
            <a:br>
              <a:rPr kumimoji="1" lang="en-US" altLang="ko-KR" sz="1200" dirty="0">
                <a:solidFill>
                  <a:schemeClr val="bg1"/>
                </a:solidFill>
              </a:rPr>
            </a:br>
            <a:r>
              <a:rPr kumimoji="1" lang="ko-KR" altLang="en-US" sz="1200" dirty="0">
                <a:solidFill>
                  <a:schemeClr val="bg1"/>
                </a:solidFill>
              </a:rPr>
              <a:t>추상클래스의 정보뿐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kumimoji="1" lang="en-US" altLang="ko-KR" sz="1200" dirty="0">
                <a:solidFill>
                  <a:schemeClr val="bg1"/>
                </a:solidFill>
              </a:rPr>
              <a:t>Reflection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으로</a:t>
            </a:r>
            <a:r>
              <a:rPr kumimoji="1" lang="ko-KR" altLang="en-US" sz="1200" dirty="0">
                <a:solidFill>
                  <a:schemeClr val="bg1"/>
                </a:solidFill>
              </a:rPr>
              <a:t> 해당 컨트롤러의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메소드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정보중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bg1"/>
                </a:solidFill>
              </a:rPr>
              <a:t>phpdocw</a:t>
            </a:r>
            <a:r>
              <a:rPr kumimoji="1" lang="ko-KR" altLang="en-US" sz="1200" dirty="0">
                <a:solidFill>
                  <a:schemeClr val="bg1"/>
                </a:solidFill>
              </a:rPr>
              <a:t>정보를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파싱해서</a:t>
            </a:r>
            <a:r>
              <a:rPr kumimoji="1" lang="ko-KR" altLang="en-US" sz="1200" dirty="0">
                <a:solidFill>
                  <a:schemeClr val="bg1"/>
                </a:solidFill>
              </a:rPr>
              <a:t> 실제 </a:t>
            </a:r>
            <a:r>
              <a:rPr kumimoji="1" lang="en-US" altLang="ko-KR" sz="1200" dirty="0">
                <a:solidFill>
                  <a:schemeClr val="bg1"/>
                </a:solidFill>
              </a:rPr>
              <a:t>DTO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200" dirty="0">
                <a:solidFill>
                  <a:schemeClr val="bg1"/>
                </a:solidFill>
              </a:rPr>
              <a:t> 알아냄</a:t>
            </a:r>
            <a:r>
              <a:rPr kumimoji="1" lang="en-US" altLang="ko-KR" sz="1200" dirty="0">
                <a:solidFill>
                  <a:schemeClr val="bg1"/>
                </a:solidFill>
              </a:rPr>
              <a:t/>
            </a:r>
            <a:br>
              <a:rPr kumimoji="1" lang="en-US" altLang="ko-KR" sz="1200" dirty="0">
                <a:solidFill>
                  <a:schemeClr val="bg1"/>
                </a:solidFill>
              </a:rPr>
            </a:b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kumimoji="1" lang="en-US" altLang="ko-KR" sz="1200" b="1" u="sng" dirty="0">
                <a:solidFill>
                  <a:schemeClr val="bg1"/>
                </a:solidFill>
                <a:sym typeface="Wingdings" pitchFamily="2" charset="2"/>
              </a:rPr>
              <a:t>DTO</a:t>
            </a:r>
            <a:r>
              <a:rPr kumimoji="1" lang="ko-KR" altLang="en-US" sz="1200" b="1" u="sng" dirty="0">
                <a:solidFill>
                  <a:schemeClr val="bg1"/>
                </a:solidFill>
                <a:sym typeface="Wingdings" pitchFamily="2" charset="2"/>
              </a:rPr>
              <a:t>의 </a:t>
            </a:r>
            <a:r>
              <a:rPr kumimoji="1" lang="en-US" altLang="ko-KR" sz="1200" b="1" u="sng" dirty="0">
                <a:solidFill>
                  <a:schemeClr val="bg1"/>
                </a:solidFill>
                <a:sym typeface="Wingdings" pitchFamily="2" charset="2"/>
              </a:rPr>
              <a:t>full path</a:t>
            </a:r>
            <a:r>
              <a:rPr kumimoji="1" lang="ko-KR" altLang="en-US" sz="1200" b="1" u="sng" dirty="0" err="1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kumimoji="1" lang="ko-KR" altLang="en-US" sz="1200" b="1" u="sng" dirty="0">
                <a:solidFill>
                  <a:schemeClr val="bg1"/>
                </a:solidFill>
                <a:sym typeface="Wingdings" pitchFamily="2" charset="2"/>
              </a:rPr>
              <a:t> 적어야 하는 상황 </a:t>
            </a:r>
            <a:r>
              <a:rPr kumimoji="1" lang="en-US" altLang="ko-KR" sz="1200" u="sng" dirty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kumimoji="1" lang="en-US" altLang="ko-KR" sz="1200" u="sng" dirty="0">
                <a:solidFill>
                  <a:schemeClr val="bg1"/>
                </a:solidFill>
                <a:sym typeface="Wingdings" pitchFamily="2" charset="2"/>
              </a:rPr>
            </a:b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kumimoji="1" lang="en-US" altLang="ko-KR" sz="1200" dirty="0" err="1">
                <a:solidFill>
                  <a:schemeClr val="bg1"/>
                </a:solidFill>
                <a:sym typeface="Wingdings" pitchFamily="2" charset="2"/>
              </a:rPr>
              <a:t>phpdoc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은 </a:t>
            </a:r>
            <a:r>
              <a:rPr kumimoji="1" lang="en-US" altLang="ko-KR" sz="1200" dirty="0" err="1">
                <a:solidFill>
                  <a:schemeClr val="bg1"/>
                </a:solidFill>
                <a:sym typeface="Wingdings" pitchFamily="2" charset="2"/>
              </a:rPr>
              <a:t>ReflectionClass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로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해주지 않고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string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으로만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파싱됨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kumimoji="1" lang="en-US" altLang="ko-KR" sz="1200" dirty="0">
                <a:solidFill>
                  <a:schemeClr val="bg1"/>
                </a:solidFill>
              </a:rPr>
              <a:t>full path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200" dirty="0">
                <a:solidFill>
                  <a:schemeClr val="bg1"/>
                </a:solidFill>
              </a:rPr>
              <a:t> 적어야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한다는것은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IDE</a:t>
            </a:r>
            <a:r>
              <a:rPr kumimoji="1" lang="ko-KR" altLang="en-US" sz="1200" dirty="0">
                <a:solidFill>
                  <a:schemeClr val="bg1"/>
                </a:solidFill>
              </a:rPr>
              <a:t>에서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자동완성을</a:t>
            </a:r>
            <a:r>
              <a:rPr kumimoji="1" lang="ko-KR" altLang="en-US" sz="1200" dirty="0">
                <a:solidFill>
                  <a:schemeClr val="bg1"/>
                </a:solidFill>
              </a:rPr>
              <a:t> 사용할 수 없음을 의미 </a:t>
            </a:r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bg1"/>
                </a:solidFill>
              </a:rPr>
              <a:t>생산성 향상을 위해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하는건데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생사성에</a:t>
            </a:r>
            <a:r>
              <a:rPr kumimoji="1" lang="ko-KR" altLang="en-US" sz="1200" dirty="0">
                <a:solidFill>
                  <a:schemeClr val="bg1"/>
                </a:solidFill>
              </a:rPr>
              <a:t> 치명적인 단점이 생김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D1E2899-F6B4-784F-A99A-49A71F2EA5AA}"/>
              </a:ext>
            </a:extLst>
          </p:cNvPr>
          <p:cNvSpPr/>
          <p:nvPr/>
        </p:nvSpPr>
        <p:spPr>
          <a:xfrm>
            <a:off x="1001729" y="3711660"/>
            <a:ext cx="2347646" cy="260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E19516B-49DA-B14E-A0F6-DCB11C811BBC}"/>
              </a:ext>
            </a:extLst>
          </p:cNvPr>
          <p:cNvSpPr txBox="1"/>
          <p:nvPr/>
        </p:nvSpPr>
        <p:spPr>
          <a:xfrm>
            <a:off x="1412697" y="152259"/>
            <a:ext cx="6318606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kumimoji="1" lang="ko-KR" altLang="en-US" dirty="0">
                <a:solidFill>
                  <a:schemeClr val="bg1"/>
                </a:solidFill>
              </a:rPr>
              <a:t>하나의 정해진 추상클래스를 상속받은 클래스를 </a:t>
            </a:r>
            <a:r>
              <a:rPr kumimoji="1" lang="en-US" altLang="ko-KR" dirty="0">
                <a:solidFill>
                  <a:schemeClr val="bg1"/>
                </a:solidFill>
              </a:rPr>
              <a:t>DTO</a:t>
            </a:r>
            <a:r>
              <a:rPr kumimoji="1" lang="ko-KR" altLang="en-US" dirty="0">
                <a:solidFill>
                  <a:schemeClr val="bg1"/>
                </a:solidFill>
              </a:rPr>
              <a:t>클래스라고 간주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7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해결책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C20B85D-70CD-9545-B6E3-B1B26DD35000}"/>
              </a:ext>
            </a:extLst>
          </p:cNvPr>
          <p:cNvSpPr txBox="1"/>
          <p:nvPr/>
        </p:nvSpPr>
        <p:spPr>
          <a:xfrm>
            <a:off x="273832" y="616234"/>
            <a:ext cx="8911263" cy="172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kumimoji="1" lang="en-US" altLang="ko-KR" sz="1200" dirty="0">
                <a:solidFill>
                  <a:schemeClr val="bg1"/>
                </a:solidFill>
              </a:rPr>
              <a:t>Abstract class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 interface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로 변경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</a:br>
            <a:r>
              <a:rPr kumimoji="1" lang="en-US" altLang="ko-KR" sz="1200" dirty="0" err="1">
                <a:solidFill>
                  <a:schemeClr val="bg1"/>
                </a:solidFill>
                <a:sym typeface="Wingdings" pitchFamily="2" charset="2"/>
              </a:rPr>
              <a:t>laravel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에서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DTO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인지 판단하기 위한 기준이기 때문에 굳이 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다중상속을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막으면서 까지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abstract class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사용할 필요가 없음</a:t>
            </a:r>
            <a:endParaRPr kumimoji="1" lang="en-US" altLang="ko-KR" sz="1200" dirty="0">
              <a:solidFill>
                <a:schemeClr val="bg1"/>
              </a:solidFill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Arial"/>
              <a:buAutoNum type="arabicPeriod"/>
            </a:pP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직접만든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mapper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사용하지 않고 </a:t>
            </a:r>
            <a:r>
              <a:rPr kumimoji="1" lang="en-US" altLang="ko-KR" sz="1200" dirty="0" err="1">
                <a:solidFill>
                  <a:schemeClr val="bg1"/>
                </a:solidFill>
                <a:sym typeface="Wingdings" pitchFamily="2" charset="2"/>
              </a:rPr>
              <a:t>jsonmapper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사용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</a:b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어느정도 검증된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mapper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인 </a:t>
            </a:r>
            <a:r>
              <a:rPr kumimoji="1" lang="en-US" altLang="ko-KR" sz="1200" dirty="0" err="1">
                <a:solidFill>
                  <a:schemeClr val="bg1"/>
                </a:solidFill>
                <a:sym typeface="Wingdings" pitchFamily="2" charset="2"/>
              </a:rPr>
              <a:t>jsonmapper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사용하기 위해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request-&gt;all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을 </a:t>
            </a:r>
            <a:r>
              <a:rPr kumimoji="1" lang="en-US" altLang="ko-KR" sz="1200" dirty="0" err="1">
                <a:solidFill>
                  <a:schemeClr val="bg1"/>
                </a:solidFill>
                <a:sym typeface="Wingdings" pitchFamily="2" charset="2"/>
              </a:rPr>
              <a:t>json_encode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하여 </a:t>
            </a:r>
            <a:r>
              <a:rPr kumimoji="1" lang="en-US" altLang="ko-KR" sz="1200" dirty="0" err="1">
                <a:solidFill>
                  <a:schemeClr val="bg1"/>
                </a:solidFill>
                <a:sym typeface="Wingdings" pitchFamily="2" charset="2"/>
              </a:rPr>
              <a:t>jsonmapper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사용</a:t>
            </a:r>
            <a:endParaRPr kumimoji="1" lang="en-US" altLang="ko-KR" sz="1200" dirty="0">
              <a:solidFill>
                <a:schemeClr val="bg1"/>
              </a:solidFill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Arial"/>
              <a:buAutoNum type="arabicPeriod"/>
            </a:pP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Resolving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이벤트를 받아서 해당 컨트롤러의 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파라미터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중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interface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상속받는것을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찾아내서 </a:t>
            </a:r>
            <a:r>
              <a:rPr kumimoji="1" lang="en-US" altLang="ko-KR" sz="1200" dirty="0">
                <a:solidFill>
                  <a:schemeClr val="bg1"/>
                </a:solidFill>
                <a:sym typeface="Wingdings" pitchFamily="2" charset="2"/>
              </a:rPr>
              <a:t>injection </a:t>
            </a:r>
            <a:r>
              <a:rPr kumimoji="1" lang="ko-KR" altLang="en-US" sz="1200" dirty="0" err="1">
                <a:solidFill>
                  <a:schemeClr val="bg1"/>
                </a:solidFill>
                <a:sym typeface="Wingdings" pitchFamily="2" charset="2"/>
              </a:rPr>
              <a:t>로직</a:t>
            </a:r>
            <a:r>
              <a:rPr kumimoji="1" lang="ko-KR" altLang="en-US" sz="1200" dirty="0">
                <a:solidFill>
                  <a:schemeClr val="bg1"/>
                </a:solidFill>
                <a:sym typeface="Wingdings" pitchFamily="2" charset="2"/>
              </a:rPr>
              <a:t> 실행</a:t>
            </a:r>
            <a:endParaRPr kumimoji="1" lang="en-US" altLang="ko-KR" sz="1200" dirty="0">
              <a:solidFill>
                <a:schemeClr val="bg1"/>
              </a:solidFill>
              <a:sym typeface="Wingdings" pitchFamily="2" charset="2"/>
            </a:endParaRPr>
          </a:p>
          <a:p>
            <a:pPr marL="285750" lvl="3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endParaRPr kumimoji="1" lang="en-US" altLang="ko-KR" sz="12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DC199BB-278F-3040-82A6-C2C4202A2E8C}"/>
              </a:ext>
            </a:extLst>
          </p:cNvPr>
          <p:cNvSpPr/>
          <p:nvPr/>
        </p:nvSpPr>
        <p:spPr>
          <a:xfrm>
            <a:off x="273831" y="4035298"/>
            <a:ext cx="5192021" cy="24929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resolving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$object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$app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ko-KR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sz="12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" altLang="ko-KR" sz="12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JsonMapper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200" dirty="0">
                <a:solidFill>
                  <a:srgbClr val="C586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ko-KR" sz="12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dto_mapper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ko-KR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ko-KR" sz="12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_mapper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$object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$abstract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R" sz="12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get_class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$object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$app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altLang="ko-KR" sz="12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rebinding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$abstract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ko-KR" sz="12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ko-KR" altLang="en-US" sz="1200" dirty="0">
                <a:solidFill>
                  <a:srgbClr val="C586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altLang="ko-KR" sz="1200" dirty="0">
                <a:solidFill>
                  <a:srgbClr val="C586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altLang="ko-KR" sz="12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D952164-B931-4642-8915-162406E6816C}"/>
              </a:ext>
            </a:extLst>
          </p:cNvPr>
          <p:cNvSpPr/>
          <p:nvPr/>
        </p:nvSpPr>
        <p:spPr>
          <a:xfrm>
            <a:off x="273831" y="2115388"/>
            <a:ext cx="6178339" cy="16312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en" altLang="ko-KR" sz="1200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SomeController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" altLang="ko-KR" sz="1200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writeContent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$content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@return</a:t>
            </a:r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\Illuminate\Http\</a:t>
            </a:r>
            <a:r>
              <a:rPr lang="en" altLang="ko-KR" sz="12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JsonResponse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*/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writeContent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ko-KR" sz="1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ko-KR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$content</a:t>
            </a:r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" altLang="ko-KR" sz="1200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//.... </a:t>
            </a:r>
            <a:endParaRPr lang="en" altLang="ko-KR" sz="12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sz="12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E03A598-A253-2F47-9098-3F9BF2B43B50}"/>
              </a:ext>
            </a:extLst>
          </p:cNvPr>
          <p:cNvSpPr/>
          <p:nvPr/>
        </p:nvSpPr>
        <p:spPr>
          <a:xfrm>
            <a:off x="2619911" y="3026558"/>
            <a:ext cx="914400" cy="30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94122EA-3862-A546-B780-A02CFE82820C}"/>
              </a:ext>
            </a:extLst>
          </p:cNvPr>
          <p:cNvSpPr/>
          <p:nvPr/>
        </p:nvSpPr>
        <p:spPr>
          <a:xfrm>
            <a:off x="1190090" y="2495556"/>
            <a:ext cx="914400" cy="30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6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개선해야할점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C20B85D-70CD-9545-B6E3-B1B26DD35000}"/>
              </a:ext>
            </a:extLst>
          </p:cNvPr>
          <p:cNvSpPr txBox="1"/>
          <p:nvPr/>
        </p:nvSpPr>
        <p:spPr>
          <a:xfrm>
            <a:off x="273832" y="735638"/>
            <a:ext cx="8911263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kumimoji="1" lang="en-US" altLang="ko-KR" sz="1300" dirty="0">
                <a:solidFill>
                  <a:schemeClr val="bg1"/>
                </a:solidFill>
              </a:rPr>
              <a:t>DTO Class</a:t>
            </a:r>
            <a:r>
              <a:rPr kumimoji="1" lang="ko-KR" altLang="en-US" sz="1300" dirty="0">
                <a:solidFill>
                  <a:schemeClr val="bg1"/>
                </a:solidFill>
              </a:rPr>
              <a:t>의 구별을 위해 </a:t>
            </a:r>
            <a:r>
              <a:rPr kumimoji="1" lang="en-US" altLang="ko-KR" sz="1300" dirty="0">
                <a:solidFill>
                  <a:schemeClr val="bg1"/>
                </a:solidFill>
              </a:rPr>
              <a:t>interface</a:t>
            </a:r>
            <a:r>
              <a:rPr kumimoji="1" lang="ko-KR" altLang="en-US" sz="13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1300" dirty="0">
                <a:solidFill>
                  <a:schemeClr val="bg1"/>
                </a:solidFill>
              </a:rPr>
              <a:t> 상속받는 점</a:t>
            </a:r>
            <a:endParaRPr kumimoji="1" lang="en-US" altLang="ko-KR" sz="1300" dirty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kumimoji="1" lang="en-US" altLang="ko-KR" sz="1300" dirty="0">
                <a:solidFill>
                  <a:schemeClr val="bg1"/>
                </a:solidFill>
                <a:sym typeface="Wingdings" pitchFamily="2" charset="2"/>
              </a:rPr>
              <a:t>Resolving</a:t>
            </a:r>
            <a:r>
              <a:rPr kumimoji="1" lang="ko-KR" altLang="en-US" sz="1300" dirty="0">
                <a:solidFill>
                  <a:schemeClr val="bg1"/>
                </a:solidFill>
                <a:sym typeface="Wingdings" pitchFamily="2" charset="2"/>
              </a:rPr>
              <a:t>에 </a:t>
            </a:r>
            <a:r>
              <a:rPr kumimoji="1" lang="ko-KR" altLang="en-US" sz="1300" dirty="0" err="1">
                <a:solidFill>
                  <a:schemeClr val="bg1"/>
                </a:solidFill>
                <a:sym typeface="Wingdings" pitchFamily="2" charset="2"/>
              </a:rPr>
              <a:t>로직을</a:t>
            </a:r>
            <a:r>
              <a:rPr kumimoji="1" lang="ko-KR" altLang="en-US" sz="1300" dirty="0">
                <a:solidFill>
                  <a:schemeClr val="bg1"/>
                </a:solidFill>
                <a:sym typeface="Wingdings" pitchFamily="2" charset="2"/>
              </a:rPr>
              <a:t> 작성하다 보니 자칫 </a:t>
            </a:r>
            <a:r>
              <a:rPr kumimoji="1" lang="ko-KR" altLang="en-US" sz="1300" dirty="0" err="1">
                <a:solidFill>
                  <a:schemeClr val="bg1"/>
                </a:solidFill>
                <a:sym typeface="Wingdings" pitchFamily="2" charset="2"/>
              </a:rPr>
              <a:t>로직이</a:t>
            </a:r>
            <a:r>
              <a:rPr kumimoji="1" lang="ko-KR" altLang="en-US" sz="1300" dirty="0">
                <a:solidFill>
                  <a:schemeClr val="bg1"/>
                </a:solidFill>
                <a:sym typeface="Wingdings" pitchFamily="2" charset="2"/>
              </a:rPr>
              <a:t> 길어지면 </a:t>
            </a:r>
            <a:r>
              <a:rPr kumimoji="1" lang="en-US" altLang="ko-KR" sz="1300" dirty="0">
                <a:solidFill>
                  <a:schemeClr val="bg1"/>
                </a:solidFill>
                <a:sym typeface="Wingdings" pitchFamily="2" charset="2"/>
              </a:rPr>
              <a:t>injection</a:t>
            </a:r>
            <a:r>
              <a:rPr kumimoji="1" lang="ko-KR" altLang="en-US" sz="1300" dirty="0">
                <a:solidFill>
                  <a:schemeClr val="bg1"/>
                </a:solidFill>
                <a:sym typeface="Wingdings" pitchFamily="2" charset="2"/>
              </a:rPr>
              <a:t> 마다 많은 </a:t>
            </a:r>
            <a:r>
              <a:rPr kumimoji="1" lang="ko-KR" altLang="en-US" sz="1300" dirty="0" err="1">
                <a:solidFill>
                  <a:schemeClr val="bg1"/>
                </a:solidFill>
                <a:sym typeface="Wingdings" pitchFamily="2" charset="2"/>
              </a:rPr>
              <a:t>로직이</a:t>
            </a:r>
            <a:r>
              <a:rPr kumimoji="1" lang="ko-KR" altLang="en-US" sz="1300" dirty="0">
                <a:solidFill>
                  <a:schemeClr val="bg1"/>
                </a:solidFill>
                <a:sym typeface="Wingdings" pitchFamily="2" charset="2"/>
              </a:rPr>
              <a:t> 실행될 가능성이 </a:t>
            </a:r>
            <a:r>
              <a:rPr kumimoji="1" lang="ko-KR" altLang="en-US" sz="1300" dirty="0" smtClean="0">
                <a:solidFill>
                  <a:schemeClr val="bg1"/>
                </a:solidFill>
                <a:sym typeface="Wingdings" pitchFamily="2" charset="2"/>
              </a:rPr>
              <a:t>남아있음</a:t>
            </a:r>
            <a:endParaRPr kumimoji="1" lang="en-US" altLang="ko-KR" sz="13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kumimoji="1" lang="en-US" altLang="ko-KR" sz="1300" dirty="0" smtClean="0">
                <a:solidFill>
                  <a:schemeClr val="bg1"/>
                </a:solidFill>
                <a:sym typeface="Wingdings" pitchFamily="2" charset="2"/>
              </a:rPr>
              <a:t>Request</a:t>
            </a:r>
            <a:r>
              <a:rPr kumimoji="1" lang="ko-KR" altLang="en-US" sz="1300" dirty="0" smtClean="0">
                <a:solidFill>
                  <a:schemeClr val="bg1"/>
                </a:solidFill>
                <a:sym typeface="Wingdings" pitchFamily="2" charset="2"/>
              </a:rPr>
              <a:t>를 아예 막아버리고 싶음</a:t>
            </a:r>
            <a:r>
              <a:rPr kumimoji="1" lang="en-US" altLang="ko-KR" sz="1300" dirty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kumimoji="1" lang="en-US" altLang="ko-KR" sz="1300" dirty="0">
                <a:solidFill>
                  <a:schemeClr val="bg1"/>
                </a:solidFill>
                <a:sym typeface="Wingdings" pitchFamily="2" charset="2"/>
              </a:rPr>
            </a:br>
            <a:r>
              <a:rPr kumimoji="1" lang="en-US" altLang="ko-KR" sz="1300" dirty="0" smtClean="0">
                <a:solidFill>
                  <a:schemeClr val="bg1"/>
                </a:solidFill>
                <a:sym typeface="Wingdings" pitchFamily="2" charset="2"/>
              </a:rPr>
              <a:t>request</a:t>
            </a:r>
            <a:r>
              <a:rPr kumimoji="1" lang="ko-KR" altLang="en-US" sz="1300" dirty="0" smtClean="0">
                <a:solidFill>
                  <a:schemeClr val="bg1"/>
                </a:solidFill>
                <a:sym typeface="Wingdings" pitchFamily="2" charset="2"/>
              </a:rPr>
              <a:t>에서 사용 가능한 기능들은 각자 기능을 만들어서 의존성 주입 받아서 사용하도록 하여 </a:t>
            </a:r>
            <a:r>
              <a:rPr kumimoji="1" lang="en-US" altLang="ko-KR" sz="1300" dirty="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kumimoji="1" lang="en-US" altLang="ko-KR" sz="1300" dirty="0" smtClean="0">
                <a:solidFill>
                  <a:schemeClr val="bg1"/>
                </a:solidFill>
                <a:sym typeface="Wingdings" pitchFamily="2" charset="2"/>
              </a:rPr>
            </a:br>
            <a:r>
              <a:rPr kumimoji="1" lang="en-US" altLang="ko-KR" sz="1300" dirty="0" smtClean="0">
                <a:solidFill>
                  <a:schemeClr val="bg1"/>
                </a:solidFill>
                <a:sym typeface="Wingdings" pitchFamily="2" charset="2"/>
              </a:rPr>
              <a:t>Request</a:t>
            </a:r>
            <a:r>
              <a:rPr kumimoji="1" lang="ko-KR" altLang="en-US" sz="1300" dirty="0" smtClean="0">
                <a:solidFill>
                  <a:schemeClr val="bg1"/>
                </a:solidFill>
                <a:sym typeface="Wingdings" pitchFamily="2" charset="2"/>
              </a:rPr>
              <a:t>를 사용해서 연관배열 만드는 </a:t>
            </a:r>
            <a:r>
              <a:rPr kumimoji="1" lang="ko-KR" altLang="en-US" sz="1300" dirty="0" err="1" smtClean="0">
                <a:solidFill>
                  <a:schemeClr val="bg1"/>
                </a:solidFill>
                <a:sym typeface="Wingdings" pitchFamily="2" charset="2"/>
              </a:rPr>
              <a:t>로직을</a:t>
            </a:r>
            <a:r>
              <a:rPr kumimoji="1" lang="ko-KR" altLang="en-US" sz="1300" dirty="0" smtClean="0">
                <a:solidFill>
                  <a:schemeClr val="bg1"/>
                </a:solidFill>
                <a:sym typeface="Wingdings" pitchFamily="2" charset="2"/>
              </a:rPr>
              <a:t> 없애고자 했지만 </a:t>
            </a:r>
            <a:endParaRPr kumimoji="1" lang="en-US" altLang="ko-KR" sz="13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579" y="2531403"/>
            <a:ext cx="7940842" cy="738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app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bind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4EC9B0"/>
                </a:solidFill>
                <a:latin typeface="Consolas"/>
              </a:rPr>
              <a:t>Request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Application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$app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){</a:t>
            </a:r>
          </a:p>
          <a:p>
            <a:r>
              <a:rPr lang="en-US" altLang="ko-KR" dirty="0" smtClean="0">
                <a:solidFill>
                  <a:srgbClr val="C586C0"/>
                </a:solidFill>
                <a:latin typeface="Consolas"/>
              </a:rPr>
              <a:t>    throw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/>
              </a:rPr>
              <a:t>Exception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"Request 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클래스 쓰지 말아주세요 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ㅠㅠ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});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1579" y="3481898"/>
            <a:ext cx="7940842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D4D4D4"/>
                </a:solidFill>
                <a:latin typeface="Consolas"/>
              </a:rPr>
              <a:t>다른 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composer </a:t>
            </a:r>
            <a:r>
              <a:rPr lang="ko-KR" altLang="en-US" dirty="0" smtClean="0">
                <a:solidFill>
                  <a:srgbClr val="D4D4D4"/>
                </a:solidFill>
                <a:latin typeface="Consolas"/>
              </a:rPr>
              <a:t>패키지들이 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Request</a:t>
            </a:r>
            <a:r>
              <a:rPr lang="ko-KR" altLang="en-US" dirty="0" smtClean="0">
                <a:solidFill>
                  <a:srgbClr val="D4D4D4"/>
                </a:solidFill>
                <a:latin typeface="Consolas"/>
              </a:rPr>
              <a:t>를 사용하는 패키지들이 있어서 실패</a:t>
            </a:r>
            <a:r>
              <a:rPr lang="en-US" altLang="ko-KR" dirty="0" smtClean="0">
                <a:solidFill>
                  <a:srgbClr val="D4D4D4"/>
                </a:solidFill>
                <a:latin typeface="Consolas"/>
              </a:rPr>
              <a:t>….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740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deIgni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353" y="921164"/>
            <a:ext cx="5155293" cy="32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0969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  <a:latin typeface="+mn-ea"/>
                <a:ea typeface="+mn-ea"/>
              </a:rPr>
              <a:t>연관배열</a:t>
            </a:r>
          </a:p>
        </p:txBody>
      </p:sp>
    </p:spTree>
    <p:extLst>
      <p:ext uri="{BB962C8B-B14F-4D97-AF65-F5344CB8AC3E}">
        <p14:creationId xmlns:p14="http://schemas.microsoft.com/office/powerpoint/2010/main" val="217558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900" y="789621"/>
            <a:ext cx="637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sz="1600" dirty="0" err="1">
                <a:solidFill>
                  <a:srgbClr val="608B4E"/>
                </a:solidFill>
                <a:latin typeface="Consolas"/>
              </a:rPr>
              <a:t>SomeModel.php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/>
              </a:rPr>
              <a:t>updateContents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insert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'title, content, date'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sz="1600" dirty="0">
                <a:solidFill>
                  <a:srgbClr val="608B4E"/>
                </a:solidFill>
                <a:latin typeface="Consolas"/>
              </a:rPr>
              <a:t>    //.......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where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seq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some_query_result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insert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'contents'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some_query_result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31670" y="2004550"/>
            <a:ext cx="1727200" cy="346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64300" y="1298661"/>
            <a:ext cx="2057400" cy="33855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seqno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]);</a:t>
            </a:r>
          </a:p>
        </p:txBody>
      </p:sp>
      <p:sp>
        <p:nvSpPr>
          <p:cNvPr id="11" name="오른쪽 화살표 10"/>
          <p:cNvSpPr/>
          <p:nvPr/>
        </p:nvSpPr>
        <p:spPr>
          <a:xfrm rot="20700000">
            <a:off x="4754913" y="1690276"/>
            <a:ext cx="1789380" cy="5414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연관배열의 강력함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900" y="3717396"/>
            <a:ext cx="886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어떤 개발자가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$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[‘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  <a:ea typeface="+mn-ea"/>
              </a:rPr>
              <a:t>seq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’]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라는 연관배열의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key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로 동작하는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model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을 만들었습니다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이 모델의 함수가 여러 기능이 필요해서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</a:rPr>
              <a:t>사용하는곳이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 많아집니다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그 중 한군데서 사용했는데 계속 오류가 나서 확인해보니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  <a:ea typeface="+mn-ea"/>
              </a:rPr>
              <a:t>seq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를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  <a:ea typeface="+mn-ea"/>
              </a:rPr>
              <a:t>seqno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로 받아서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undefined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오류가 발생했습니다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892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900" y="768073"/>
            <a:ext cx="9055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sz="1600" dirty="0" err="1">
                <a:solidFill>
                  <a:srgbClr val="608B4E"/>
                </a:solidFill>
                <a:latin typeface="Consolas"/>
              </a:rPr>
              <a:t>SomeModel.php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/>
              </a:rPr>
              <a:t>updateContents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altLang="ko-KR" sz="1600" dirty="0">
                <a:solidFill>
                  <a:srgbClr val="C586C0"/>
                </a:solidFill>
                <a:latin typeface="Consolas"/>
              </a:rPr>
              <a:t>    if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seqno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]){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         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seqno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    }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insert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'title, content, date'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sz="1600" dirty="0">
                <a:solidFill>
                  <a:srgbClr val="608B4E"/>
                </a:solidFill>
                <a:latin typeface="Consolas"/>
              </a:rPr>
              <a:t>    //.......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where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some_query_result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insert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'contents'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some_query_result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endParaRPr lang="en-US" altLang="ko-KR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600" y="1490309"/>
            <a:ext cx="4133850" cy="7884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900" y="4119526"/>
            <a:ext cx="886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어떤 개발자가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$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  <a:ea typeface="+mn-ea"/>
              </a:rPr>
              <a:t>param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[‘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  <a:ea typeface="+mn-ea"/>
              </a:rPr>
              <a:t>seq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’]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라는 연관배열의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key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로 동작하는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model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을 만들었습니다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이 모델의 함수가 여러 기능이 필요해서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</a:rPr>
              <a:t>사용하는곳이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 많아집니다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그 중 한군데서 사용했는데 계속 오류가 나서 확인해보니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  <a:ea typeface="+mn-ea"/>
              </a:rPr>
              <a:t>seq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를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  <a:ea typeface="+mn-ea"/>
              </a:rPr>
              <a:t>seqno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로 받아서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undefined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오류가 발생했습니다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그래서 버그를 막기 위해 또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validation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코드가 추가되고 이런 상황이 생길 때마다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validation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코드가 추가됩니다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연관배열의 강력함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2600" y="5640393"/>
            <a:ext cx="7835900" cy="7294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1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900" y="768073"/>
            <a:ext cx="9055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SomeController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::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writeContent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 </a:t>
            </a:r>
            <a:r>
              <a:rPr lang="ko-KR" altLang="en-US" dirty="0">
                <a:solidFill>
                  <a:srgbClr val="608B4E"/>
                </a:solidFill>
                <a:latin typeface="Consolas"/>
              </a:rPr>
              <a:t>글 작성하기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'content'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'title'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'title'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//.....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연관배열의 강력함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900" y="2640646"/>
            <a:ext cx="70310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SomeController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::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modifyContent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 </a:t>
            </a:r>
            <a:r>
              <a:rPr lang="ko-KR" altLang="en-US" dirty="0">
                <a:solidFill>
                  <a:srgbClr val="608B4E"/>
                </a:solidFill>
                <a:latin typeface="Consolas"/>
              </a:rPr>
              <a:t>글 수정하기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modifyContent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seqno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seqno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modify_content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modify_content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modify_title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modify_title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//......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updateContent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1141" y="5198911"/>
            <a:ext cx="4876800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글 작성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글 수정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  <a:ea typeface="+mn-ea"/>
              </a:rPr>
              <a:t>어찌보면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같은 일을 하는데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사람마다 연관배열의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key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이름이 달라집니다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b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</a:br>
            <a:endParaRPr lang="en-US" altLang="ko-KR" sz="16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작성된 모델들도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write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update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는 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sz="1600" dirty="0">
                <a:solidFill>
                  <a:schemeClr val="bg1"/>
                </a:solidFill>
                <a:latin typeface="+mn-ea"/>
                <a:ea typeface="+mn-ea"/>
              </a:rPr>
              <a:t>연관배열의 키에 맞게 달라집니다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61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900" y="1534149"/>
            <a:ext cx="90551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sz="1600" dirty="0" err="1">
                <a:solidFill>
                  <a:srgbClr val="608B4E"/>
                </a:solidFill>
                <a:latin typeface="Consolas"/>
              </a:rPr>
              <a:t>SomeController</a:t>
            </a:r>
            <a:r>
              <a:rPr lang="en-US" altLang="ko-KR" sz="1600" dirty="0">
                <a:solidFill>
                  <a:srgbClr val="608B4E"/>
                </a:solidFill>
                <a:latin typeface="Consolas"/>
              </a:rPr>
              <a:t>::</a:t>
            </a:r>
            <a:r>
              <a:rPr lang="en-US" altLang="ko-KR" sz="1600" dirty="0" err="1">
                <a:solidFill>
                  <a:srgbClr val="608B4E"/>
                </a:solidFill>
                <a:latin typeface="Consolas"/>
              </a:rPr>
              <a:t>writeAndModifyContent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public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/>
              </a:rPr>
              <a:t>writeWithModifyContent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writeParam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'content'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writeParam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'title'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'title'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seqno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seqno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modify_content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writeParam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/>
              </a:rPr>
              <a:t>modify_title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 = 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writeParam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[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'title'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608B4E"/>
                </a:solidFill>
                <a:latin typeface="Consolas"/>
              </a:rPr>
              <a:t>//......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DCDCAA"/>
                </a:solidFill>
                <a:latin typeface="Consolas"/>
              </a:rPr>
              <a:t>writeContent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sz="1600" dirty="0" err="1">
                <a:solidFill>
                  <a:srgbClr val="DCDCAA"/>
                </a:solidFill>
                <a:latin typeface="Consolas"/>
              </a:rPr>
              <a:t>updateContent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sz="1600" dirty="0" err="1">
                <a:solidFill>
                  <a:srgbClr val="9CDCFE"/>
                </a:solidFill>
                <a:latin typeface="Consolas"/>
              </a:rPr>
              <a:t>param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연관배열의 강력함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222" y="733247"/>
            <a:ext cx="87693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작성된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write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update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모델을 그대로 이용해서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write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update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를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  <a:ea typeface="+mn-ea"/>
              </a:rPr>
              <a:t>동시에하는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 컨트롤러를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  <a:ea typeface="+mn-ea"/>
              </a:rPr>
              <a:t>만들어야한다면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222" y="5002612"/>
            <a:ext cx="8769350" cy="10186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딱 봐도 엄청난 중복으로 이루어진 코드입니다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이런점이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원인이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되서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Domain, Entity, VO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란 개념도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나온것이라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생각합니다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그래서 다음과 같이 코드를 변경해봤습니다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38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901" y="748214"/>
            <a:ext cx="2857500" cy="35394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/// Content DTO Class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/>
              </a:rPr>
              <a:t>Content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/**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@</a:t>
            </a:r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int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*/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private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seq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/**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 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@</a:t>
            </a:r>
            <a:r>
              <a:rPr lang="en-US" altLang="ko-KR" dirty="0" err="1">
                <a:solidFill>
                  <a:srgbClr val="569CD6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string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*/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private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$title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/// constructor</a:t>
            </a: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/// getter</a:t>
            </a: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/// setter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DTO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써볼까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4059" y="747840"/>
            <a:ext cx="5840284" cy="26776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SomeController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::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writeWithModifyContent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pPr lvl="0"/>
            <a:r>
              <a:rPr lang="en-US" altLang="ko-KR" dirty="0">
                <a:solidFill>
                  <a:srgbClr val="569CD6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writeWithModifyContent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()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()</a:t>
            </a:r>
          </a:p>
          <a:p>
            <a:pPr lvl="0"/>
            <a:r>
              <a:rPr lang="en-US" altLang="ko-KR" dirty="0">
                <a:solidFill>
                  <a:srgbClr val="9CDCFE"/>
                </a:solidFill>
                <a:latin typeface="Consolas"/>
              </a:rPr>
              <a:t>    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setSeq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setContent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'content'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setTitle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'title'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//......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updateContent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44059" y="3910578"/>
            <a:ext cx="5840284" cy="20313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SomeModel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::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writeContent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pPr lvl="0"/>
            <a:r>
              <a:rPr lang="en-US" altLang="ko-KR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updateContents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where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seq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getSeq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());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some_query_result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insert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'contents'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//.....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some_query_result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5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8901" y="748214"/>
            <a:ext cx="2857500" cy="59093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/// Content DTO Class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/>
              </a:rPr>
              <a:t>Content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/**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 @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int</a:t>
            </a:r>
            <a:endParaRPr lang="en-US" altLang="ko-KR" dirty="0">
              <a:solidFill>
                <a:srgbClr val="608B4E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*/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private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seq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/**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 @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 string</a:t>
            </a: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*/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private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$title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/**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 @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 string</a:t>
            </a: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*/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private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$title1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/**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 @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var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 string</a:t>
            </a: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  */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private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$title2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       ……………………………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       ……………………………</a:t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/// constructor</a:t>
            </a: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/// getter</a:t>
            </a:r>
          </a:p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    /// setter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DTO property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계속 많아지면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....?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4059" y="747840"/>
            <a:ext cx="5840284" cy="35394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SomeController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::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writeWithModifyContent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pPr lvl="0"/>
            <a:r>
              <a:rPr lang="en-US" altLang="ko-KR" dirty="0">
                <a:solidFill>
                  <a:srgbClr val="569CD6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writeWithModifyContent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()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new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Consolas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()</a:t>
            </a:r>
          </a:p>
          <a:p>
            <a:pPr lvl="0"/>
            <a:r>
              <a:rPr lang="en-US" altLang="ko-KR" dirty="0">
                <a:solidFill>
                  <a:srgbClr val="9CDCFE"/>
                </a:solidFill>
                <a:latin typeface="Consolas"/>
              </a:rPr>
              <a:t>    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setSeq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Consolas"/>
              </a:rPr>
              <a:t>seq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setContent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'content'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setTitle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'title'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));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    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setTitle1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'title1'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));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/>
              </a:rPr>
              <a:t>    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setTitle2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input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post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'title2'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    </a:t>
            </a:r>
          </a:p>
          <a:p>
            <a:pPr lvl="0"/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//......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updateContent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4059" y="4540771"/>
            <a:ext cx="5840284" cy="138499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만약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DTO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에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property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가 계속해서 증가한다면 </a:t>
            </a:r>
            <a:r>
              <a:rPr lang="ko-KR" altLang="en-US" b="1" dirty="0" err="1">
                <a:solidFill>
                  <a:srgbClr val="D4D4D4"/>
                </a:solidFill>
                <a:latin typeface="Consolas"/>
              </a:rPr>
              <a:t>증가한만큼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 컨트롤러에 계속해서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set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함수를 </a:t>
            </a:r>
            <a:r>
              <a:rPr lang="ko-KR" altLang="en-US" b="1" dirty="0" err="1">
                <a:solidFill>
                  <a:srgbClr val="D4D4D4"/>
                </a:solidFill>
                <a:latin typeface="Consolas"/>
              </a:rPr>
              <a:t>작성해줘야합니다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그리고 해당 </a:t>
            </a:r>
            <a:r>
              <a:rPr lang="en-US" altLang="ko-KR" b="1" dirty="0" err="1">
                <a:solidFill>
                  <a:srgbClr val="D4D4D4"/>
                </a:solidFill>
                <a:latin typeface="Consolas"/>
              </a:rPr>
              <a:t>dto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를 사용하는 모든 컨트롤러에서 </a:t>
            </a:r>
            <a:r>
              <a:rPr lang="ko-KR" altLang="en-US" b="1" u="sng" dirty="0">
                <a:solidFill>
                  <a:srgbClr val="D4D4D4"/>
                </a:solidFill>
                <a:latin typeface="Consolas"/>
              </a:rPr>
              <a:t>중복된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b="1" dirty="0">
                <a:solidFill>
                  <a:srgbClr val="D4D4D4"/>
                </a:solidFill>
                <a:latin typeface="Consolas"/>
              </a:rPr>
            </a:b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set </a:t>
            </a:r>
            <a:r>
              <a:rPr lang="ko-KR" altLang="en-US" b="1" dirty="0" err="1">
                <a:solidFill>
                  <a:srgbClr val="D4D4D4"/>
                </a:solidFill>
                <a:latin typeface="Consolas"/>
              </a:rPr>
              <a:t>로직을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ko-KR" altLang="en-US" b="1" dirty="0" err="1">
                <a:solidFill>
                  <a:srgbClr val="D4D4D4"/>
                </a:solidFill>
                <a:latin typeface="Consolas"/>
              </a:rPr>
              <a:t>작성해야합니다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32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900" y="118534"/>
            <a:ext cx="52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그럼 어떻게 </a:t>
            </a:r>
            <a:r>
              <a:rPr lang="ko-KR" altLang="en-US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해야하지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2973" y="2242812"/>
            <a:ext cx="5840284" cy="138499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SomeController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::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writeWithModifyContent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writeWithModifyContent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writeContent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some_model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updateContent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32973" y="1100886"/>
            <a:ext cx="5840284" cy="738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bg1"/>
              </a:buClr>
            </a:pPr>
            <a:r>
              <a:rPr lang="ko-KR" altLang="en-US" b="1" dirty="0" err="1">
                <a:solidFill>
                  <a:srgbClr val="D4D4D4"/>
                </a:solidFill>
                <a:latin typeface="Consolas"/>
              </a:rPr>
              <a:t>파라미터에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 따라서 알아서 </a:t>
            </a:r>
            <a:r>
              <a:rPr lang="en-US" altLang="ko-KR" b="1" u="sng" dirty="0">
                <a:solidFill>
                  <a:srgbClr val="D4D4D4"/>
                </a:solidFill>
                <a:latin typeface="Consolas"/>
              </a:rPr>
              <a:t>Mapping</a:t>
            </a:r>
            <a:r>
              <a:rPr lang="ko-KR" altLang="en-US" b="1" u="sng" dirty="0">
                <a:solidFill>
                  <a:srgbClr val="D4D4D4"/>
                </a:solidFill>
                <a:latin typeface="Consolas"/>
              </a:rPr>
              <a:t>된 </a:t>
            </a:r>
            <a:r>
              <a:rPr lang="en-US" altLang="ko-KR" b="1" u="sng" dirty="0">
                <a:solidFill>
                  <a:srgbClr val="D4D4D4"/>
                </a:solidFill>
                <a:latin typeface="Consolas"/>
              </a:rPr>
              <a:t>DTO </a:t>
            </a:r>
            <a:r>
              <a:rPr lang="ko-KR" altLang="en-US" b="1" u="sng" dirty="0">
                <a:solidFill>
                  <a:srgbClr val="D4D4D4"/>
                </a:solidFill>
                <a:latin typeface="Consolas"/>
              </a:rPr>
              <a:t>객체가 알아서 생성되고 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이 객체가 </a:t>
            </a:r>
            <a:r>
              <a:rPr lang="ko-KR" altLang="en-US" b="1" u="sng" dirty="0">
                <a:solidFill>
                  <a:srgbClr val="D4D4D4"/>
                </a:solidFill>
                <a:latin typeface="Consolas"/>
              </a:rPr>
              <a:t>알아서 의존성 주입</a:t>
            </a:r>
            <a:r>
              <a:rPr lang="ko-KR" altLang="en-US" b="1" dirty="0">
                <a:solidFill>
                  <a:srgbClr val="D4D4D4"/>
                </a:solidFill>
                <a:latin typeface="Consolas"/>
              </a:rPr>
              <a:t>이 되어야 한다고 생각했습니다</a:t>
            </a:r>
            <a:r>
              <a:rPr lang="en-US" altLang="ko-KR" b="1" dirty="0">
                <a:solidFill>
                  <a:srgbClr val="D4D4D4"/>
                </a:solidFill>
                <a:latin typeface="Consolas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32973" y="4057098"/>
            <a:ext cx="5840284" cy="20313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rgbClr val="608B4E"/>
                </a:solidFill>
                <a:latin typeface="Consolas"/>
              </a:rPr>
              <a:t>///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SomeModel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::</a:t>
            </a:r>
            <a:r>
              <a:rPr lang="en-US" altLang="ko-KR" dirty="0" err="1">
                <a:solidFill>
                  <a:srgbClr val="608B4E"/>
                </a:solidFill>
                <a:latin typeface="Consolas"/>
              </a:rPr>
              <a:t>writeContent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pPr lvl="0"/>
            <a:r>
              <a:rPr lang="en-US" altLang="ko-KR" dirty="0">
                <a:solidFill>
                  <a:srgbClr val="569CD6"/>
                </a:solidFill>
                <a:latin typeface="Consolas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updateContents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where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(“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seq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”,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$content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Consolas"/>
              </a:rPr>
              <a:t>getSeq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());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some_query_result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altLang="ko-KR" dirty="0">
                <a:solidFill>
                  <a:srgbClr val="569CD6"/>
                </a:solidFill>
                <a:latin typeface="Consolas"/>
              </a:rPr>
              <a:t>$this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db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Consolas"/>
              </a:rPr>
              <a:t>insert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'contents'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608B4E"/>
                </a:solidFill>
                <a:latin typeface="Consolas"/>
              </a:rPr>
              <a:t>//.....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Consolas"/>
              </a:rPr>
              <a:t>some_query_result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lvl="0"/>
            <a:r>
              <a:rPr lang="en-US" altLang="ko-KR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3836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688</Words>
  <Application>Microsoft Office PowerPoint</Application>
  <PresentationFormat>화면 슬라이드 쇼(4:3)</PresentationFormat>
  <Paragraphs>274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Raleway</vt:lpstr>
      <vt:lpstr>HY헤드라인M</vt:lpstr>
      <vt:lpstr>Consolas</vt:lpstr>
      <vt:lpstr>맑은 고딕</vt:lpstr>
      <vt:lpstr>Wingdings</vt:lpstr>
      <vt:lpstr>Menlo</vt:lpstr>
      <vt:lpstr>Lato</vt:lpstr>
      <vt:lpstr>Streamline</vt:lpstr>
      <vt:lpstr>Laravel 연관배열(Map) 안써보기 (부제 : Laravel DTO 적용해보기)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연관배열(Map)  안써보기</dc:title>
  <cp:lastModifiedBy>gm1702848</cp:lastModifiedBy>
  <cp:revision>156</cp:revision>
  <dcterms:modified xsi:type="dcterms:W3CDTF">2019-07-09T00:58:50Z</dcterms:modified>
</cp:coreProperties>
</file>