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0" r:id="rId4"/>
    <p:sldId id="288" r:id="rId5"/>
    <p:sldId id="291" r:id="rId6"/>
    <p:sldId id="294" r:id="rId7"/>
    <p:sldId id="292" r:id="rId8"/>
    <p:sldId id="259" r:id="rId9"/>
    <p:sldId id="283" r:id="rId10"/>
    <p:sldId id="287" r:id="rId11"/>
    <p:sldId id="285" r:id="rId12"/>
    <p:sldId id="295" r:id="rId13"/>
    <p:sldId id="279" r:id="rId14"/>
    <p:sldId id="258" r:id="rId15"/>
    <p:sldId id="282" r:id="rId16"/>
    <p:sldId id="296" r:id="rId17"/>
    <p:sldId id="297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8787B-38F6-4C73-A3F7-5D0486E31CC4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79A15E-2ECB-4DEF-8732-26622CDF03CF}">
      <dgm:prSet phldrT="[文本]" custT="1"/>
      <dgm:spPr/>
      <dgm:t>
        <a:bodyPr/>
        <a:lstStyle/>
        <a:p>
          <a:r>
            <a:rPr kumimoji="0" lang="zh-CN" altLang="en-US" sz="2000" b="0" i="0" u="none" strike="noStrike" cap="none" spc="0" normalizeH="0" baseline="0" dirty="0" smtClean="0">
              <a:ln>
                <a:noFill/>
              </a:ln>
              <a:solidFill>
                <a:srgbClr val="1A75AE"/>
              </a:solidFill>
              <a:effectLst/>
              <a:uFillTx/>
              <a:latin typeface="华康俪金黑W8"/>
              <a:ea typeface="华康俪金黑W8"/>
              <a:cs typeface="华康俪金黑W8"/>
              <a:sym typeface="Calibri"/>
            </a:rPr>
            <a:t>高主频</a:t>
          </a:r>
          <a:endParaRPr kumimoji="0" lang="zh-CN" altLang="en-US" sz="2000" b="0" i="0" u="none" strike="noStrike" cap="none" spc="0" normalizeH="0" baseline="0" dirty="0">
            <a:ln>
              <a:noFill/>
            </a:ln>
            <a:solidFill>
              <a:srgbClr val="1A75AE"/>
            </a:solidFill>
            <a:effectLst/>
            <a:uFillTx/>
            <a:latin typeface="华康俪金黑W8"/>
            <a:ea typeface="华康俪金黑W8"/>
            <a:cs typeface="华康俪金黑W8"/>
            <a:sym typeface="Calibri"/>
          </a:endParaRPr>
        </a:p>
      </dgm:t>
    </dgm:pt>
    <dgm:pt modelId="{117BF70D-64ED-4DC0-B1A8-AA637085BC29}" type="parTrans" cxnId="{5E1C14AC-B472-4EB9-85DA-1A3B3A3C55F3}">
      <dgm:prSet/>
      <dgm:spPr/>
      <dgm:t>
        <a:bodyPr/>
        <a:lstStyle/>
        <a:p>
          <a:endParaRPr lang="zh-CN" altLang="en-US"/>
        </a:p>
      </dgm:t>
    </dgm:pt>
    <dgm:pt modelId="{4BEE2903-ED43-4022-B67D-204E30B3F302}" type="sibTrans" cxnId="{5E1C14AC-B472-4EB9-85DA-1A3B3A3C55F3}">
      <dgm:prSet/>
      <dgm:spPr/>
      <dgm:t>
        <a:bodyPr/>
        <a:lstStyle/>
        <a:p>
          <a:endParaRPr lang="zh-CN" altLang="en-US"/>
        </a:p>
      </dgm:t>
    </dgm:pt>
    <dgm:pt modelId="{52D44E09-F620-4DF2-904E-B90097D4958B}">
      <dgm:prSet phldrT="[文本]" phldr="1"/>
      <dgm:spPr/>
      <dgm:t>
        <a:bodyPr/>
        <a:lstStyle/>
        <a:p>
          <a:endParaRPr lang="zh-CN" altLang="en-US"/>
        </a:p>
      </dgm:t>
    </dgm:pt>
    <dgm:pt modelId="{A12B7B91-C98A-4F31-ABE9-63CB1BB23B60}" type="parTrans" cxnId="{975E27C9-18AC-49D8-BDED-D0EF7F975BD2}">
      <dgm:prSet/>
      <dgm:spPr/>
      <dgm:t>
        <a:bodyPr/>
        <a:lstStyle/>
        <a:p>
          <a:endParaRPr lang="zh-CN" altLang="en-US"/>
        </a:p>
      </dgm:t>
    </dgm:pt>
    <dgm:pt modelId="{7F4FB6EA-D9D5-43DA-BA0F-423651CE6F95}" type="sibTrans" cxnId="{975E27C9-18AC-49D8-BDED-D0EF7F975BD2}">
      <dgm:prSet/>
      <dgm:spPr/>
      <dgm:t>
        <a:bodyPr/>
        <a:lstStyle/>
        <a:p>
          <a:endParaRPr lang="zh-CN" altLang="en-US"/>
        </a:p>
      </dgm:t>
    </dgm:pt>
    <dgm:pt modelId="{EA36CD55-5F65-4603-B615-010952691534}">
      <dgm:prSet phldrT="[文本]" custT="1"/>
      <dgm:spPr/>
      <dgm:t>
        <a:bodyPr/>
        <a:lstStyle/>
        <a:p>
          <a:r>
            <a:rPr kumimoji="0" lang="zh-CN" altLang="en-US" sz="2000" b="0" i="0" u="none" strike="noStrike" cap="none" spc="0" normalizeH="0" baseline="0" dirty="0" smtClean="0">
              <a:ln>
                <a:noFill/>
              </a:ln>
              <a:solidFill>
                <a:srgbClr val="1A75AE"/>
              </a:solidFill>
              <a:effectLst/>
              <a:uFillTx/>
              <a:latin typeface="华康俪金黑W8"/>
              <a:ea typeface="华康俪金黑W8"/>
              <a:cs typeface="华康俪金黑W8"/>
            </a:rPr>
            <a:t>多内核</a:t>
          </a:r>
          <a:endParaRPr kumimoji="0" lang="zh-CN" altLang="en-US" sz="2000" b="0" i="0" u="none" strike="noStrike" cap="none" spc="0" normalizeH="0" baseline="0" dirty="0">
            <a:ln>
              <a:noFill/>
            </a:ln>
            <a:solidFill>
              <a:srgbClr val="1A75AE"/>
            </a:solidFill>
            <a:effectLst/>
            <a:uFillTx/>
            <a:latin typeface="华康俪金黑W8"/>
            <a:ea typeface="华康俪金黑W8"/>
            <a:cs typeface="华康俪金黑W8"/>
          </a:endParaRPr>
        </a:p>
      </dgm:t>
    </dgm:pt>
    <dgm:pt modelId="{E79AFC2C-087F-42D1-870E-2E927F881794}" type="parTrans" cxnId="{5585CAFA-B320-4D69-92E7-9F0FBE7DFE7A}">
      <dgm:prSet/>
      <dgm:spPr/>
      <dgm:t>
        <a:bodyPr/>
        <a:lstStyle/>
        <a:p>
          <a:endParaRPr lang="zh-CN" altLang="en-US"/>
        </a:p>
      </dgm:t>
    </dgm:pt>
    <dgm:pt modelId="{9C82674D-392E-4E09-8E94-D566F7CC2BF4}" type="sibTrans" cxnId="{5585CAFA-B320-4D69-92E7-9F0FBE7DFE7A}">
      <dgm:prSet/>
      <dgm:spPr/>
      <dgm:t>
        <a:bodyPr/>
        <a:lstStyle/>
        <a:p>
          <a:endParaRPr lang="zh-CN" altLang="en-US"/>
        </a:p>
      </dgm:t>
    </dgm:pt>
    <dgm:pt modelId="{87597E4A-D43A-49D1-9AC3-B2F470CF999F}" type="pres">
      <dgm:prSet presAssocID="{B368787B-38F6-4C73-A3F7-5D0486E31CC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89A9C07-6F4F-40E5-9C73-3D6A463C5D65}" type="pres">
      <dgm:prSet presAssocID="{B368787B-38F6-4C73-A3F7-5D0486E31CC4}" presName="divider" presStyleLbl="fgShp" presStyleIdx="0" presStyleCnt="1" custLinFactNeighborY="-12823"/>
      <dgm:spPr/>
    </dgm:pt>
    <dgm:pt modelId="{BEFA195D-CF56-4830-9A75-FEA7EC2B3150}" type="pres">
      <dgm:prSet presAssocID="{1079A15E-2ECB-4DEF-8732-26622CDF03CF}" presName="downArrow" presStyleLbl="node1" presStyleIdx="0" presStyleCnt="2" custScaleX="79260" custLinFactNeighborY="-15548"/>
      <dgm:spPr/>
    </dgm:pt>
    <dgm:pt modelId="{830A5944-A85D-4746-B6F2-53016B5E31BE}" type="pres">
      <dgm:prSet presAssocID="{1079A15E-2ECB-4DEF-8732-26622CDF03CF}" presName="downArrowText" presStyleLbl="revTx" presStyleIdx="0" presStyleCnt="2" custScaleX="141667" custScaleY="618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F57C8A-8DCC-47C4-83EB-C1F5BD957078}" type="pres">
      <dgm:prSet presAssocID="{EA36CD55-5F65-4603-B615-010952691534}" presName="upArrow" presStyleLbl="node1" presStyleIdx="1" presStyleCnt="2" custScaleX="79259"/>
      <dgm:spPr/>
    </dgm:pt>
    <dgm:pt modelId="{AE2D9187-960A-4492-A8E3-0319F3892AF9}" type="pres">
      <dgm:prSet presAssocID="{EA36CD55-5F65-4603-B615-010952691534}" presName="upArrowText" presStyleLbl="revTx" presStyleIdx="1" presStyleCnt="2" custScaleX="1361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85CAFA-B320-4D69-92E7-9F0FBE7DFE7A}" srcId="{B368787B-38F6-4C73-A3F7-5D0486E31CC4}" destId="{EA36CD55-5F65-4603-B615-010952691534}" srcOrd="1" destOrd="0" parTransId="{E79AFC2C-087F-42D1-870E-2E927F881794}" sibTransId="{9C82674D-392E-4E09-8E94-D566F7CC2BF4}"/>
    <dgm:cxn modelId="{2094C294-57EC-4039-9D12-0C63756CF14B}" type="presOf" srcId="{EA36CD55-5F65-4603-B615-010952691534}" destId="{AE2D9187-960A-4492-A8E3-0319F3892AF9}" srcOrd="0" destOrd="0" presId="urn:microsoft.com/office/officeart/2005/8/layout/arrow3"/>
    <dgm:cxn modelId="{975E27C9-18AC-49D8-BDED-D0EF7F975BD2}" srcId="{B368787B-38F6-4C73-A3F7-5D0486E31CC4}" destId="{52D44E09-F620-4DF2-904E-B90097D4958B}" srcOrd="2" destOrd="0" parTransId="{A12B7B91-C98A-4F31-ABE9-63CB1BB23B60}" sibTransId="{7F4FB6EA-D9D5-43DA-BA0F-423651CE6F95}"/>
    <dgm:cxn modelId="{5E1C14AC-B472-4EB9-85DA-1A3B3A3C55F3}" srcId="{B368787B-38F6-4C73-A3F7-5D0486E31CC4}" destId="{1079A15E-2ECB-4DEF-8732-26622CDF03CF}" srcOrd="0" destOrd="0" parTransId="{117BF70D-64ED-4DC0-B1A8-AA637085BC29}" sibTransId="{4BEE2903-ED43-4022-B67D-204E30B3F302}"/>
    <dgm:cxn modelId="{898FDFEE-6A12-4DF4-B88A-178642A64208}" type="presOf" srcId="{1079A15E-2ECB-4DEF-8732-26622CDF03CF}" destId="{830A5944-A85D-4746-B6F2-53016B5E31BE}" srcOrd="0" destOrd="0" presId="urn:microsoft.com/office/officeart/2005/8/layout/arrow3"/>
    <dgm:cxn modelId="{65B45012-1726-44A3-8824-0A38D51B7984}" type="presOf" srcId="{B368787B-38F6-4C73-A3F7-5D0486E31CC4}" destId="{87597E4A-D43A-49D1-9AC3-B2F470CF999F}" srcOrd="0" destOrd="0" presId="urn:microsoft.com/office/officeart/2005/8/layout/arrow3"/>
    <dgm:cxn modelId="{780C403A-E5F2-496E-8636-2E3C280238E6}" type="presParOf" srcId="{87597E4A-D43A-49D1-9AC3-B2F470CF999F}" destId="{E89A9C07-6F4F-40E5-9C73-3D6A463C5D65}" srcOrd="0" destOrd="0" presId="urn:microsoft.com/office/officeart/2005/8/layout/arrow3"/>
    <dgm:cxn modelId="{FC612C4A-170F-4D02-8935-9733E419562D}" type="presParOf" srcId="{87597E4A-D43A-49D1-9AC3-B2F470CF999F}" destId="{BEFA195D-CF56-4830-9A75-FEA7EC2B3150}" srcOrd="1" destOrd="0" presId="urn:microsoft.com/office/officeart/2005/8/layout/arrow3"/>
    <dgm:cxn modelId="{B167B364-C35A-4306-A24F-9390019916CB}" type="presParOf" srcId="{87597E4A-D43A-49D1-9AC3-B2F470CF999F}" destId="{830A5944-A85D-4746-B6F2-53016B5E31BE}" srcOrd="2" destOrd="0" presId="urn:microsoft.com/office/officeart/2005/8/layout/arrow3"/>
    <dgm:cxn modelId="{5E34B516-9D0D-4B45-92EC-85F5E35BFDB8}" type="presParOf" srcId="{87597E4A-D43A-49D1-9AC3-B2F470CF999F}" destId="{6BF57C8A-8DCC-47C4-83EB-C1F5BD957078}" srcOrd="3" destOrd="0" presId="urn:microsoft.com/office/officeart/2005/8/layout/arrow3"/>
    <dgm:cxn modelId="{73FC3C1D-6A7D-4D03-81C1-FA48C75C08AE}" type="presParOf" srcId="{87597E4A-D43A-49D1-9AC3-B2F470CF999F}" destId="{AE2D9187-960A-4492-A8E3-0319F3892AF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A9C07-6F4F-40E5-9C73-3D6A463C5D65}">
      <dsp:nvSpPr>
        <dsp:cNvPr id="0" name=""/>
        <dsp:cNvSpPr/>
      </dsp:nvSpPr>
      <dsp:spPr>
        <a:xfrm rot="21300000">
          <a:off x="7955" y="947486"/>
          <a:ext cx="2576376" cy="295034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A195D-CF56-4830-9A75-FEA7EC2B3150}">
      <dsp:nvSpPr>
        <dsp:cNvPr id="0" name=""/>
        <dsp:cNvSpPr/>
      </dsp:nvSpPr>
      <dsp:spPr>
        <a:xfrm>
          <a:off x="391720" y="0"/>
          <a:ext cx="616394" cy="92918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A5944-A85D-4746-B6F2-53016B5E31BE}">
      <dsp:nvSpPr>
        <dsp:cNvPr id="0" name=""/>
        <dsp:cNvSpPr/>
      </dsp:nvSpPr>
      <dsp:spPr>
        <a:xfrm>
          <a:off x="1201091" y="186036"/>
          <a:ext cx="1175172" cy="603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000" b="0" i="0" u="none" strike="noStrike" kern="1200" cap="none" spc="0" normalizeH="0" baseline="0" dirty="0" smtClean="0">
              <a:ln>
                <a:noFill/>
              </a:ln>
              <a:solidFill>
                <a:srgbClr val="1A75AE"/>
              </a:solidFill>
              <a:effectLst/>
              <a:uFillTx/>
              <a:latin typeface="华康俪金黑W8"/>
              <a:ea typeface="华康俪金黑W8"/>
              <a:cs typeface="华康俪金黑W8"/>
              <a:sym typeface="Calibri"/>
            </a:rPr>
            <a:t>高主频</a:t>
          </a:r>
          <a:endParaRPr kumimoji="0" lang="zh-CN" altLang="en-US" sz="2000" b="0" i="0" u="none" strike="noStrike" kern="1200" cap="none" spc="0" normalizeH="0" baseline="0" dirty="0">
            <a:ln>
              <a:noFill/>
            </a:ln>
            <a:solidFill>
              <a:srgbClr val="1A75AE"/>
            </a:solidFill>
            <a:effectLst/>
            <a:uFillTx/>
            <a:latin typeface="华康俪金黑W8"/>
            <a:ea typeface="华康俪金黑W8"/>
            <a:cs typeface="华康俪金黑W8"/>
            <a:sym typeface="Calibri"/>
          </a:endParaRPr>
        </a:p>
      </dsp:txBody>
      <dsp:txXfrm>
        <a:off x="1201091" y="186036"/>
        <a:ext cx="1175172" cy="603574"/>
      </dsp:txXfrm>
    </dsp:sp>
    <dsp:sp modelId="{6BF57C8A-8DCC-47C4-83EB-C1F5BD957078}">
      <dsp:nvSpPr>
        <dsp:cNvPr id="0" name=""/>
        <dsp:cNvSpPr/>
      </dsp:nvSpPr>
      <dsp:spPr>
        <a:xfrm>
          <a:off x="1584176" y="1277634"/>
          <a:ext cx="616386" cy="92918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D9187-960A-4492-A8E3-0319F3892AF9}">
      <dsp:nvSpPr>
        <dsp:cNvPr id="0" name=""/>
        <dsp:cNvSpPr/>
      </dsp:nvSpPr>
      <dsp:spPr>
        <a:xfrm>
          <a:off x="239062" y="1347323"/>
          <a:ext cx="1129092" cy="975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000" b="0" i="0" u="none" strike="noStrike" kern="1200" cap="none" spc="0" normalizeH="0" baseline="0" dirty="0" smtClean="0">
              <a:ln>
                <a:noFill/>
              </a:ln>
              <a:solidFill>
                <a:srgbClr val="1A75AE"/>
              </a:solidFill>
              <a:effectLst/>
              <a:uFillTx/>
              <a:latin typeface="华康俪金黑W8"/>
              <a:ea typeface="华康俪金黑W8"/>
              <a:cs typeface="华康俪金黑W8"/>
            </a:rPr>
            <a:t>多内核</a:t>
          </a:r>
          <a:endParaRPr kumimoji="0" lang="zh-CN" altLang="en-US" sz="2000" b="0" i="0" u="none" strike="noStrike" kern="1200" cap="none" spc="0" normalizeH="0" baseline="0" dirty="0">
            <a:ln>
              <a:noFill/>
            </a:ln>
            <a:solidFill>
              <a:srgbClr val="1A75AE"/>
            </a:solidFill>
            <a:effectLst/>
            <a:uFillTx/>
            <a:latin typeface="华康俪金黑W8"/>
            <a:ea typeface="华康俪金黑W8"/>
            <a:cs typeface="华康俪金黑W8"/>
          </a:endParaRPr>
        </a:p>
      </dsp:txBody>
      <dsp:txXfrm>
        <a:off x="239062" y="1347323"/>
        <a:ext cx="1129092" cy="975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6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9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43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82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defTabSz="1219169">
              <a:lnSpc>
                <a:spcPct val="100000"/>
              </a:lnSpc>
              <a:defRPr sz="5300" b="1" cap="all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 defTabSz="1219169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1pPr>
            <a:lvl2pPr marL="0" indent="609584" defTabSz="1219169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2pPr>
            <a:lvl3pPr marL="0" indent="1219169" defTabSz="1219169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3pPr>
            <a:lvl4pPr marL="0" indent="1828754" defTabSz="1219169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4pPr>
            <a:lvl5pPr marL="0" indent="2438338" defTabSz="1219169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1265138" y="6372544"/>
            <a:ext cx="317262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9169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609600" y="1200150"/>
            <a:ext cx="5384800" cy="3394076"/>
          </a:xfrm>
          <a:prstGeom prst="rect">
            <a:avLst/>
          </a:prstGeom>
        </p:spPr>
        <p:txBody>
          <a:bodyPr/>
          <a:lstStyle>
            <a:lvl1pPr marL="457189" indent="-457189" defTabSz="1219169">
              <a:lnSpc>
                <a:spcPct val="100000"/>
              </a:lnSpc>
              <a:spcBef>
                <a:spcPts val="800"/>
              </a:spcBef>
              <a:defRPr sz="3700"/>
            </a:lvl1pPr>
            <a:lvl2pPr marL="1050104" indent="-440519" defTabSz="1219169">
              <a:lnSpc>
                <a:spcPct val="100000"/>
              </a:lnSpc>
              <a:spcBef>
                <a:spcPts val="800"/>
              </a:spcBef>
              <a:buChar char="–"/>
              <a:defRPr sz="3700"/>
            </a:lvl2pPr>
            <a:lvl3pPr marL="1652912" indent="-433742" defTabSz="1219169">
              <a:lnSpc>
                <a:spcPct val="100000"/>
              </a:lnSpc>
              <a:spcBef>
                <a:spcPts val="800"/>
              </a:spcBef>
              <a:defRPr sz="3700"/>
            </a:lvl3pPr>
            <a:lvl4pPr marL="2298642" indent="-469887" defTabSz="1219169">
              <a:lnSpc>
                <a:spcPct val="100000"/>
              </a:lnSpc>
              <a:spcBef>
                <a:spcPts val="800"/>
              </a:spcBef>
              <a:buChar char="–"/>
              <a:defRPr sz="3700"/>
            </a:lvl4pPr>
            <a:lvl5pPr marL="2908226" indent="-469887" defTabSz="1219169">
              <a:lnSpc>
                <a:spcPct val="100000"/>
              </a:lnSpc>
              <a:spcBef>
                <a:spcPts val="800"/>
              </a:spcBef>
              <a:buChar char="»"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11265138" y="6372544"/>
            <a:ext cx="317262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9169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4"/>
          </a:xfrm>
          <a:prstGeom prst="rect">
            <a:avLst/>
          </a:prstGeom>
        </p:spPr>
        <p:txBody>
          <a:bodyPr anchor="b"/>
          <a:lstStyle>
            <a:lvl1pPr marL="0" indent="0" defTabSz="1219169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 b="1"/>
            </a:lvl1pPr>
            <a:lvl2pPr marL="0" indent="609584" defTabSz="1219169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 b="1"/>
            </a:lvl2pPr>
            <a:lvl3pPr marL="0" indent="1219169" defTabSz="1219169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 b="1"/>
            </a:lvl3pPr>
            <a:lvl4pPr marL="0" indent="1828754" defTabSz="1219169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 b="1"/>
            </a:lvl4pPr>
            <a:lvl5pPr marL="0" indent="2438338" defTabSz="1219169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4" cy="639765"/>
          </a:xfrm>
          <a:prstGeom prst="rect">
            <a:avLst/>
          </a:prstGeom>
        </p:spPr>
        <p:txBody>
          <a:bodyPr anchor="b"/>
          <a:lstStyle/>
          <a:p>
            <a:pPr marL="0" indent="0" defTabSz="1219169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 b="1"/>
            </a:pPr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11265138" y="6372544"/>
            <a:ext cx="317262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9169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11265138" y="6372544"/>
            <a:ext cx="317262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11265138" y="6372544"/>
            <a:ext cx="317262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5" cy="1162051"/>
          </a:xfrm>
          <a:prstGeom prst="rect">
            <a:avLst/>
          </a:prstGeom>
        </p:spPr>
        <p:txBody>
          <a:bodyPr anchor="b"/>
          <a:lstStyle>
            <a:lvl1pPr defTabSz="1219169">
              <a:lnSpc>
                <a:spcPct val="100000"/>
              </a:lnSpc>
              <a:defRPr sz="26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 marL="457189" indent="-457189" defTabSz="1219169">
              <a:lnSpc>
                <a:spcPct val="100000"/>
              </a:lnSpc>
              <a:defRPr sz="4200"/>
            </a:lvl1pPr>
            <a:lvl2pPr marL="1042060" indent="-432475" defTabSz="1219169">
              <a:lnSpc>
                <a:spcPct val="100000"/>
              </a:lnSpc>
              <a:buChar char="–"/>
              <a:defRPr sz="4200"/>
            </a:lvl2pPr>
            <a:lvl3pPr marL="1619209" indent="-400039" defTabSz="1219169">
              <a:lnSpc>
                <a:spcPct val="100000"/>
              </a:lnSpc>
              <a:defRPr sz="4200"/>
            </a:lvl3pPr>
            <a:lvl4pPr marL="2321111" indent="-492356" defTabSz="1219169">
              <a:lnSpc>
                <a:spcPct val="100000"/>
              </a:lnSpc>
              <a:buChar char="–"/>
              <a:defRPr sz="4200"/>
            </a:lvl4pPr>
            <a:lvl5pPr marL="2930695" indent="-492356" defTabSz="1219169">
              <a:lnSpc>
                <a:spcPct val="100000"/>
              </a:lnSpc>
              <a:buChar char="»"/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609601" y="1435102"/>
            <a:ext cx="4011085" cy="4691064"/>
          </a:xfrm>
          <a:prstGeom prst="rect">
            <a:avLst/>
          </a:prstGeom>
        </p:spPr>
        <p:txBody>
          <a:bodyPr/>
          <a:lstStyle/>
          <a:p>
            <a:pPr marL="0" indent="0" defTabSz="1219169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11265138" y="6372544"/>
            <a:ext cx="317262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201" cy="566740"/>
          </a:xfrm>
          <a:prstGeom prst="rect">
            <a:avLst/>
          </a:prstGeom>
        </p:spPr>
        <p:txBody>
          <a:bodyPr anchor="b"/>
          <a:lstStyle>
            <a:lvl1pPr defTabSz="1219169">
              <a:lnSpc>
                <a:spcPct val="100000"/>
              </a:lnSpc>
              <a:defRPr sz="26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9169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1pPr>
            <a:lvl2pPr marL="0" indent="609584" defTabSz="1219169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2pPr>
            <a:lvl3pPr marL="0" indent="1219169" defTabSz="1219169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3pPr>
            <a:lvl4pPr marL="0" indent="1828754" defTabSz="1219169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4pPr>
            <a:lvl5pPr marL="0" indent="2438338" defTabSz="1219169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xfrm>
            <a:off x="11265138" y="6372544"/>
            <a:ext cx="317262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9169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/>
          <a:lstStyle>
            <a:lvl1pPr marL="457189" indent="-457189" defTabSz="1219169">
              <a:lnSpc>
                <a:spcPct val="100000"/>
              </a:lnSpc>
              <a:defRPr sz="4200"/>
            </a:lvl1pPr>
            <a:lvl2pPr marL="1042060" indent="-432475" defTabSz="1219169">
              <a:lnSpc>
                <a:spcPct val="100000"/>
              </a:lnSpc>
              <a:buChar char="–"/>
              <a:defRPr sz="4200"/>
            </a:lvl2pPr>
            <a:lvl3pPr marL="1619209" indent="-400039" defTabSz="1219169">
              <a:lnSpc>
                <a:spcPct val="100000"/>
              </a:lnSpc>
              <a:defRPr sz="4200"/>
            </a:lvl3pPr>
            <a:lvl4pPr marL="2321111" indent="-492356" defTabSz="1219169">
              <a:lnSpc>
                <a:spcPct val="100000"/>
              </a:lnSpc>
              <a:buChar char="–"/>
              <a:defRPr sz="4200"/>
            </a:lvl4pPr>
            <a:lvl5pPr marL="2930695" indent="-492356" defTabSz="1219169">
              <a:lnSpc>
                <a:spcPct val="100000"/>
              </a:lnSpc>
              <a:buChar char="»"/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xfrm>
            <a:off x="11265138" y="6372544"/>
            <a:ext cx="317262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8839200" y="206375"/>
            <a:ext cx="2743200" cy="4387852"/>
          </a:xfrm>
          <a:prstGeom prst="rect">
            <a:avLst/>
          </a:prstGeom>
        </p:spPr>
        <p:txBody>
          <a:bodyPr/>
          <a:lstStyle>
            <a:lvl1pPr algn="ctr" defTabSz="1219169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609600" y="206375"/>
            <a:ext cx="8026400" cy="4387852"/>
          </a:xfrm>
          <a:prstGeom prst="rect">
            <a:avLst/>
          </a:prstGeom>
        </p:spPr>
        <p:txBody>
          <a:bodyPr/>
          <a:lstStyle>
            <a:lvl1pPr marL="457189" indent="-457189" defTabSz="1219169">
              <a:lnSpc>
                <a:spcPct val="100000"/>
              </a:lnSpc>
              <a:defRPr sz="4200"/>
            </a:lvl1pPr>
            <a:lvl2pPr marL="1042060" indent="-432475" defTabSz="1219169">
              <a:lnSpc>
                <a:spcPct val="100000"/>
              </a:lnSpc>
              <a:buChar char="–"/>
              <a:defRPr sz="4200"/>
            </a:lvl2pPr>
            <a:lvl3pPr marL="1619209" indent="-400039" defTabSz="1219169">
              <a:lnSpc>
                <a:spcPct val="100000"/>
              </a:lnSpc>
              <a:defRPr sz="4200"/>
            </a:lvl3pPr>
            <a:lvl4pPr marL="2321111" indent="-492356" defTabSz="1219169">
              <a:lnSpc>
                <a:spcPct val="100000"/>
              </a:lnSpc>
              <a:buChar char="–"/>
              <a:defRPr sz="4200"/>
            </a:lvl4pPr>
            <a:lvl5pPr marL="2930695" indent="-492356" defTabSz="1219169">
              <a:lnSpc>
                <a:spcPct val="100000"/>
              </a:lnSpc>
              <a:buChar char="»"/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xfrm>
            <a:off x="11265138" y="6372544"/>
            <a:ext cx="317262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281" name="Shape 281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0" name="Shape 300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8" r:id="rId26"/>
    <p:sldLayoutId id="2147483679" r:id="rId27"/>
    <p:sldLayoutId id="2147483680" r:id="rId28"/>
    <p:sldLayoutId id="2147483681" r:id="rId2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5.png"/>
          <p:cNvPicPr>
            <a:picLocks noChangeAspect="1"/>
          </p:cNvPicPr>
          <p:nvPr/>
        </p:nvPicPr>
        <p:blipFill>
          <a:blip r:embed="rId2">
            <a:extLst/>
          </a:blip>
          <a:srcRect l="8538" r="43341"/>
          <a:stretch>
            <a:fillRect/>
          </a:stretch>
        </p:blipFill>
        <p:spPr>
          <a:xfrm flipH="1">
            <a:off x="6916887" y="0"/>
            <a:ext cx="528021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286602" y="4869159"/>
            <a:ext cx="634621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1424" y="2636912"/>
            <a:ext cx="6120680" cy="2123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600" b="1" dirty="0">
                <a:solidFill>
                  <a:srgbClr val="1A75AE"/>
                </a:solidFill>
              </a:rPr>
              <a:t>飞</a:t>
            </a:r>
            <a:r>
              <a:rPr lang="zh-CN" altLang="en-US" sz="6600" b="1" dirty="0" smtClean="0">
                <a:solidFill>
                  <a:srgbClr val="1A75AE"/>
                </a:solidFill>
              </a:rPr>
              <a:t>马</a:t>
            </a:r>
            <a:r>
              <a:rPr lang="en-US" altLang="zh-CN" sz="6600" b="1" dirty="0" smtClean="0">
                <a:solidFill>
                  <a:srgbClr val="1A75AE"/>
                </a:solidFill>
              </a:rPr>
              <a:t>(</a:t>
            </a:r>
            <a:r>
              <a:rPr lang="zh-CN" altLang="en-US" sz="6600" b="1" dirty="0" smtClean="0">
                <a:solidFill>
                  <a:srgbClr val="1A75AE"/>
                </a:solidFill>
              </a:rPr>
              <a:t>多交易所</a:t>
            </a:r>
            <a:r>
              <a:rPr lang="en-US" altLang="zh-CN" sz="6600" b="1" dirty="0" smtClean="0">
                <a:solidFill>
                  <a:srgbClr val="1A75AE"/>
                </a:solidFill>
              </a:rPr>
              <a:t>) </a:t>
            </a:r>
            <a:r>
              <a:rPr lang="zh-CN" altLang="en-US" sz="6600" b="1" dirty="0" smtClean="0">
                <a:solidFill>
                  <a:srgbClr val="1A75AE"/>
                </a:solidFill>
              </a:rPr>
              <a:t>产品介绍</a:t>
            </a:r>
            <a:endParaRPr lang="zh-CN" altLang="en-US" sz="6600" b="1" dirty="0">
              <a:solidFill>
                <a:srgbClr val="1A75A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9815" y="5157192"/>
            <a:ext cx="247707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</a:rPr>
              <a:t>主讲人</a:t>
            </a:r>
            <a:r>
              <a:rPr lang="zh-CN" altLang="en-US" sz="28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</a:rPr>
              <a:t>：</a:t>
            </a:r>
            <a:r>
              <a:rPr lang="zh-CN" altLang="en-US" sz="2800" dirty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</a:rPr>
              <a:t>刘萌</a:t>
            </a:r>
            <a:endParaRPr lang="en-US" altLang="zh-CN" sz="2800" dirty="0" smtClean="0">
              <a:solidFill>
                <a:srgbClr val="1A75AE"/>
              </a:solidFill>
              <a:latin typeface="华康俪金黑W8"/>
              <a:ea typeface="华康俪金黑W8"/>
              <a:cs typeface="华康俪金黑W8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</a:rPr>
              <a:t>2017.3.10</a:t>
            </a:r>
            <a:endParaRPr lang="zh-CN" altLang="en-US" sz="28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roup 645"/>
          <p:cNvGrpSpPr/>
          <p:nvPr/>
        </p:nvGrpSpPr>
        <p:grpSpPr>
          <a:xfrm>
            <a:off x="721844" y="523872"/>
            <a:ext cx="977293" cy="939169"/>
            <a:chOff x="0" y="0"/>
            <a:chExt cx="977292" cy="939168"/>
          </a:xfrm>
        </p:grpSpPr>
        <p:sp>
          <p:nvSpPr>
            <p:cNvPr id="641" name="Shape 641"/>
            <p:cNvSpPr/>
            <p:nvPr/>
          </p:nvSpPr>
          <p:spPr>
            <a:xfrm>
              <a:off x="-1" y="0"/>
              <a:ext cx="468523" cy="468523"/>
            </a:xfrm>
            <a:prstGeom prst="ellipse">
              <a:avLst/>
            </a:prstGeom>
            <a:solidFill>
              <a:srgbClr val="808080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44" name="Group 644"/>
            <p:cNvGrpSpPr/>
            <p:nvPr/>
          </p:nvGrpSpPr>
          <p:grpSpPr>
            <a:xfrm>
              <a:off x="133266" y="95142"/>
              <a:ext cx="844027" cy="844027"/>
              <a:chOff x="0" y="0"/>
              <a:chExt cx="844026" cy="844026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-1" y="-1"/>
                <a:ext cx="844028" cy="844028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pPr>
                <a:endParaRPr/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123604" y="119303"/>
                <a:ext cx="596817" cy="6054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lvl1pPr>
              </a:lstStyle>
              <a:p>
                <a:r>
                  <a:t>Q</a:t>
                </a:r>
              </a:p>
            </p:txBody>
          </p:sp>
        </p:grpSp>
      </p:grpSp>
      <p:sp>
        <p:nvSpPr>
          <p:cNvPr id="646" name="Shape 646"/>
          <p:cNvSpPr/>
          <p:nvPr/>
        </p:nvSpPr>
        <p:spPr>
          <a:xfrm>
            <a:off x="1832401" y="779417"/>
            <a:ext cx="915219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代运维服务，性能容量如何</a:t>
            </a:r>
            <a:r>
              <a:rPr dirty="0" smtClean="0"/>
              <a:t>？</a:t>
            </a:r>
            <a:endParaRPr dirty="0"/>
          </a:p>
        </p:txBody>
      </p:sp>
      <p:grpSp>
        <p:nvGrpSpPr>
          <p:cNvPr id="651" name="Group 651"/>
          <p:cNvGrpSpPr/>
          <p:nvPr/>
        </p:nvGrpSpPr>
        <p:grpSpPr>
          <a:xfrm>
            <a:off x="10609087" y="1463039"/>
            <a:ext cx="977293" cy="939170"/>
            <a:chOff x="0" y="0"/>
            <a:chExt cx="977292" cy="939168"/>
          </a:xfrm>
        </p:grpSpPr>
        <p:sp>
          <p:nvSpPr>
            <p:cNvPr id="647" name="Shape 647"/>
            <p:cNvSpPr/>
            <p:nvPr/>
          </p:nvSpPr>
          <p:spPr>
            <a:xfrm flipH="1">
              <a:off x="508770" y="0"/>
              <a:ext cx="468523" cy="468522"/>
            </a:xfrm>
            <a:prstGeom prst="ellipse">
              <a:avLst/>
            </a:prstGeom>
            <a:solidFill>
              <a:srgbClr val="808080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50" name="Group 650"/>
            <p:cNvGrpSpPr/>
            <p:nvPr/>
          </p:nvGrpSpPr>
          <p:grpSpPr>
            <a:xfrm>
              <a:off x="0" y="95142"/>
              <a:ext cx="844027" cy="844027"/>
              <a:chOff x="0" y="0"/>
              <a:chExt cx="844026" cy="844026"/>
            </a:xfrm>
          </p:grpSpPr>
          <p:sp>
            <p:nvSpPr>
              <p:cNvPr id="648" name="Shape 648"/>
              <p:cNvSpPr/>
              <p:nvPr/>
            </p:nvSpPr>
            <p:spPr>
              <a:xfrm flipH="1">
                <a:off x="0" y="0"/>
                <a:ext cx="844027" cy="844027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pPr>
                <a:endParaRPr/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123605" y="119303"/>
                <a:ext cx="596817" cy="6054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lvl1pPr>
              </a:lstStyle>
              <a:p>
                <a:r>
                  <a:t>A</a:t>
                </a:r>
              </a:p>
            </p:txBody>
          </p:sp>
        </p:grpSp>
      </p:grpSp>
      <p:sp>
        <p:nvSpPr>
          <p:cNvPr id="652" name="Shape 652"/>
          <p:cNvSpPr/>
          <p:nvPr/>
        </p:nvSpPr>
        <p:spPr>
          <a:xfrm>
            <a:off x="6600056" y="1718585"/>
            <a:ext cx="411725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专业团队性能调优</a:t>
            </a:r>
            <a:endParaRPr lang="en-US" altLang="zh-CN" dirty="0"/>
          </a:p>
          <a:p>
            <a:r>
              <a:rPr lang="zh-CN" altLang="en-US" dirty="0" smtClean="0"/>
              <a:t>      系统容量配置可调</a:t>
            </a:r>
            <a:endParaRPr lang="en-US" altLang="zh-CN" dirty="0" smtClean="0"/>
          </a:p>
        </p:txBody>
      </p:sp>
      <p:sp>
        <p:nvSpPr>
          <p:cNvPr id="14" name="Shape 885"/>
          <p:cNvSpPr/>
          <p:nvPr/>
        </p:nvSpPr>
        <p:spPr>
          <a:xfrm>
            <a:off x="1036663" y="2714986"/>
            <a:ext cx="2577153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内部延时</a:t>
            </a:r>
            <a:endParaRPr dirty="0"/>
          </a:p>
        </p:txBody>
      </p:sp>
      <p:sp>
        <p:nvSpPr>
          <p:cNvPr id="15" name="Shape 886"/>
          <p:cNvSpPr/>
          <p:nvPr/>
        </p:nvSpPr>
        <p:spPr>
          <a:xfrm>
            <a:off x="3829817" y="2724862"/>
            <a:ext cx="72199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sz="2800" dirty="0" smtClean="0"/>
              <a:t>订单平均内部</a:t>
            </a:r>
            <a:r>
              <a:rPr lang="zh-CN" altLang="en-US" sz="2800" dirty="0"/>
              <a:t>处理</a:t>
            </a:r>
            <a:r>
              <a:rPr lang="zh-CN" altLang="en-US" sz="2800" dirty="0" smtClean="0"/>
              <a:t>延时低至</a:t>
            </a:r>
            <a:r>
              <a:rPr lang="en-US" altLang="zh-CN" sz="2800" dirty="0" smtClean="0"/>
              <a:t>30us</a:t>
            </a:r>
            <a:endParaRPr sz="2800" dirty="0"/>
          </a:p>
        </p:txBody>
      </p:sp>
      <p:sp>
        <p:nvSpPr>
          <p:cNvPr id="16" name="Shape 887"/>
          <p:cNvSpPr/>
          <p:nvPr/>
        </p:nvSpPr>
        <p:spPr>
          <a:xfrm>
            <a:off x="1036663" y="3523613"/>
            <a:ext cx="2577153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网络延时</a:t>
            </a:r>
            <a:endParaRPr dirty="0"/>
          </a:p>
        </p:txBody>
      </p:sp>
      <p:sp>
        <p:nvSpPr>
          <p:cNvPr id="17" name="Shape 888"/>
          <p:cNvSpPr/>
          <p:nvPr/>
        </p:nvSpPr>
        <p:spPr>
          <a:xfrm>
            <a:off x="3776028" y="5145625"/>
            <a:ext cx="512828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800" u="sng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pPr algn="l"/>
            <a:r>
              <a:rPr lang="zh-CN" altLang="en-US" u="none" dirty="0" smtClean="0"/>
              <a:t>同时在线客户数无限制</a:t>
            </a:r>
            <a:endParaRPr u="none" dirty="0"/>
          </a:p>
        </p:txBody>
      </p:sp>
      <p:sp>
        <p:nvSpPr>
          <p:cNvPr id="18" name="Shape 889"/>
          <p:cNvSpPr/>
          <p:nvPr/>
        </p:nvSpPr>
        <p:spPr>
          <a:xfrm>
            <a:off x="3829817" y="3554390"/>
            <a:ext cx="799014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sz="2800" dirty="0" smtClean="0"/>
              <a:t>光纤线路，三所可达</a:t>
            </a:r>
            <a:endParaRPr sz="2800" dirty="0"/>
          </a:p>
        </p:txBody>
      </p:sp>
      <p:sp>
        <p:nvSpPr>
          <p:cNvPr id="19" name="Shape 890"/>
          <p:cNvSpPr/>
          <p:nvPr/>
        </p:nvSpPr>
        <p:spPr>
          <a:xfrm>
            <a:off x="1036663" y="4334619"/>
            <a:ext cx="2577153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系统容量</a:t>
            </a:r>
            <a:endParaRPr dirty="0"/>
          </a:p>
        </p:txBody>
      </p:sp>
      <p:sp>
        <p:nvSpPr>
          <p:cNvPr id="20" name="Shape 891"/>
          <p:cNvSpPr/>
          <p:nvPr/>
        </p:nvSpPr>
        <p:spPr>
          <a:xfrm>
            <a:off x="3829817" y="4365397"/>
            <a:ext cx="799014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sz="2800" dirty="0"/>
              <a:t>默认配置下</a:t>
            </a:r>
            <a:r>
              <a:rPr lang="zh-CN" altLang="en-US" sz="2800" dirty="0" smtClean="0"/>
              <a:t>支持</a:t>
            </a:r>
            <a:r>
              <a:rPr lang="en-US" altLang="zh-CN" sz="2800" dirty="0" smtClean="0"/>
              <a:t>30w</a:t>
            </a:r>
            <a:r>
              <a:rPr lang="en-US" altLang="zh-CN" sz="2800" dirty="0"/>
              <a:t>+</a:t>
            </a:r>
            <a:r>
              <a:rPr lang="zh-CN" altLang="en-US" sz="2800" dirty="0" smtClean="0"/>
              <a:t>订单，容量可扩展</a:t>
            </a:r>
            <a:endParaRPr sz="2800" dirty="0"/>
          </a:p>
        </p:txBody>
      </p:sp>
      <p:sp>
        <p:nvSpPr>
          <p:cNvPr id="21" name="Shape 892"/>
          <p:cNvSpPr/>
          <p:nvPr/>
        </p:nvSpPr>
        <p:spPr>
          <a:xfrm>
            <a:off x="1036663" y="5145625"/>
            <a:ext cx="2577153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客户数量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8069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roup 645"/>
          <p:cNvGrpSpPr/>
          <p:nvPr/>
        </p:nvGrpSpPr>
        <p:grpSpPr>
          <a:xfrm>
            <a:off x="721844" y="523872"/>
            <a:ext cx="977293" cy="939169"/>
            <a:chOff x="0" y="0"/>
            <a:chExt cx="977292" cy="939168"/>
          </a:xfrm>
        </p:grpSpPr>
        <p:sp>
          <p:nvSpPr>
            <p:cNvPr id="641" name="Shape 641"/>
            <p:cNvSpPr/>
            <p:nvPr/>
          </p:nvSpPr>
          <p:spPr>
            <a:xfrm>
              <a:off x="-1" y="0"/>
              <a:ext cx="468523" cy="468523"/>
            </a:xfrm>
            <a:prstGeom prst="ellipse">
              <a:avLst/>
            </a:prstGeom>
            <a:solidFill>
              <a:srgbClr val="808080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44" name="Group 644"/>
            <p:cNvGrpSpPr/>
            <p:nvPr/>
          </p:nvGrpSpPr>
          <p:grpSpPr>
            <a:xfrm>
              <a:off x="133266" y="95142"/>
              <a:ext cx="844027" cy="844027"/>
              <a:chOff x="0" y="0"/>
              <a:chExt cx="844026" cy="844026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-1" y="-1"/>
                <a:ext cx="844028" cy="844028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pPr>
                <a:endParaRPr/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123604" y="119303"/>
                <a:ext cx="596817" cy="6054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lvl1pPr>
              </a:lstStyle>
              <a:p>
                <a:r>
                  <a:t>Q</a:t>
                </a:r>
              </a:p>
            </p:txBody>
          </p:sp>
        </p:grpSp>
      </p:grpSp>
      <p:sp>
        <p:nvSpPr>
          <p:cNvPr id="646" name="Shape 646"/>
          <p:cNvSpPr/>
          <p:nvPr/>
        </p:nvSpPr>
        <p:spPr>
          <a:xfrm>
            <a:off x="1832401" y="779417"/>
            <a:ext cx="915219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选择代运维，会员需要进行哪些准备</a:t>
            </a:r>
            <a:r>
              <a:rPr dirty="0" smtClean="0"/>
              <a:t>？</a:t>
            </a:r>
            <a:endParaRPr dirty="0"/>
          </a:p>
        </p:txBody>
      </p:sp>
      <p:grpSp>
        <p:nvGrpSpPr>
          <p:cNvPr id="651" name="Group 651"/>
          <p:cNvGrpSpPr/>
          <p:nvPr/>
        </p:nvGrpSpPr>
        <p:grpSpPr>
          <a:xfrm>
            <a:off x="10609087" y="1463039"/>
            <a:ext cx="977293" cy="939170"/>
            <a:chOff x="0" y="0"/>
            <a:chExt cx="977292" cy="939168"/>
          </a:xfrm>
        </p:grpSpPr>
        <p:sp>
          <p:nvSpPr>
            <p:cNvPr id="647" name="Shape 647"/>
            <p:cNvSpPr/>
            <p:nvPr/>
          </p:nvSpPr>
          <p:spPr>
            <a:xfrm flipH="1">
              <a:off x="508770" y="0"/>
              <a:ext cx="468523" cy="468522"/>
            </a:xfrm>
            <a:prstGeom prst="ellipse">
              <a:avLst/>
            </a:prstGeom>
            <a:solidFill>
              <a:srgbClr val="808080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50" name="Group 650"/>
            <p:cNvGrpSpPr/>
            <p:nvPr/>
          </p:nvGrpSpPr>
          <p:grpSpPr>
            <a:xfrm>
              <a:off x="0" y="95142"/>
              <a:ext cx="844027" cy="844027"/>
              <a:chOff x="0" y="0"/>
              <a:chExt cx="844026" cy="844026"/>
            </a:xfrm>
          </p:grpSpPr>
          <p:sp>
            <p:nvSpPr>
              <p:cNvPr id="648" name="Shape 648"/>
              <p:cNvSpPr/>
              <p:nvPr/>
            </p:nvSpPr>
            <p:spPr>
              <a:xfrm flipH="1">
                <a:off x="0" y="0"/>
                <a:ext cx="844027" cy="844027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pPr>
                <a:endParaRPr/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123605" y="119303"/>
                <a:ext cx="596817" cy="6054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lvl1pPr>
              </a:lstStyle>
              <a:p>
                <a:r>
                  <a:t>A</a:t>
                </a:r>
              </a:p>
            </p:txBody>
          </p:sp>
        </p:grpSp>
      </p:grpSp>
      <p:sp>
        <p:nvSpPr>
          <p:cNvPr id="652" name="Shape 652"/>
          <p:cNvSpPr/>
          <p:nvPr/>
        </p:nvSpPr>
        <p:spPr>
          <a:xfrm>
            <a:off x="7126937" y="1718585"/>
            <a:ext cx="359037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两个方面，轻松搞定</a:t>
            </a:r>
            <a:endParaRPr dirty="0"/>
          </a:p>
        </p:txBody>
      </p:sp>
      <p:sp>
        <p:nvSpPr>
          <p:cNvPr id="30" name="Shape 481"/>
          <p:cNvSpPr/>
          <p:nvPr/>
        </p:nvSpPr>
        <p:spPr>
          <a:xfrm>
            <a:off x="479377" y="4004034"/>
            <a:ext cx="1872208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代运维</a:t>
            </a:r>
            <a:endParaRPr dirty="0"/>
          </a:p>
        </p:txBody>
      </p:sp>
      <p:sp>
        <p:nvSpPr>
          <p:cNvPr id="31" name="Shape 482"/>
          <p:cNvSpPr/>
          <p:nvPr/>
        </p:nvSpPr>
        <p:spPr>
          <a:xfrm>
            <a:off x="2351584" y="4265644"/>
            <a:ext cx="457201" cy="1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Shape 483"/>
          <p:cNvSpPr/>
          <p:nvPr/>
        </p:nvSpPr>
        <p:spPr>
          <a:xfrm flipH="1">
            <a:off x="2805705" y="3578729"/>
            <a:ext cx="3080" cy="1162609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Shape 484"/>
          <p:cNvSpPr/>
          <p:nvPr/>
        </p:nvSpPr>
        <p:spPr>
          <a:xfrm flipV="1">
            <a:off x="2775541" y="3573016"/>
            <a:ext cx="457200" cy="0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Shape 485"/>
          <p:cNvSpPr/>
          <p:nvPr/>
        </p:nvSpPr>
        <p:spPr>
          <a:xfrm>
            <a:off x="2775540" y="4733468"/>
            <a:ext cx="457201" cy="0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hape 486"/>
          <p:cNvSpPr/>
          <p:nvPr/>
        </p:nvSpPr>
        <p:spPr>
          <a:xfrm>
            <a:off x="3215680" y="3356992"/>
            <a:ext cx="1963997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机房方面</a:t>
            </a:r>
            <a:endParaRPr dirty="0"/>
          </a:p>
        </p:txBody>
      </p:sp>
      <p:sp>
        <p:nvSpPr>
          <p:cNvPr id="36" name="Shape 487"/>
          <p:cNvSpPr/>
          <p:nvPr/>
        </p:nvSpPr>
        <p:spPr>
          <a:xfrm>
            <a:off x="5698941" y="3284984"/>
            <a:ext cx="4069467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准备机柜放置交易服务器</a:t>
            </a:r>
            <a:endParaRPr dirty="0"/>
          </a:p>
        </p:txBody>
      </p:sp>
      <p:sp>
        <p:nvSpPr>
          <p:cNvPr id="37" name="Shape 488"/>
          <p:cNvSpPr/>
          <p:nvPr/>
        </p:nvSpPr>
        <p:spPr>
          <a:xfrm>
            <a:off x="5179677" y="3573016"/>
            <a:ext cx="519264" cy="0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Shape 489"/>
          <p:cNvSpPr/>
          <p:nvPr/>
        </p:nvSpPr>
        <p:spPr>
          <a:xfrm>
            <a:off x="3215680" y="4502635"/>
            <a:ext cx="1963997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/>
              <a:t>网络</a:t>
            </a:r>
            <a:r>
              <a:rPr lang="zh-CN" altLang="en-US" dirty="0" smtClean="0"/>
              <a:t>方面</a:t>
            </a:r>
            <a:endParaRPr dirty="0"/>
          </a:p>
        </p:txBody>
      </p:sp>
      <p:sp>
        <p:nvSpPr>
          <p:cNvPr id="39" name="Shape 490"/>
          <p:cNvSpPr/>
          <p:nvPr/>
        </p:nvSpPr>
        <p:spPr>
          <a:xfrm>
            <a:off x="6023991" y="4077072"/>
            <a:ext cx="3528393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打通客户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飞马交易链路</a:t>
            </a:r>
            <a:endParaRPr dirty="0"/>
          </a:p>
        </p:txBody>
      </p:sp>
      <p:sp>
        <p:nvSpPr>
          <p:cNvPr id="41" name="Shape 490"/>
          <p:cNvSpPr/>
          <p:nvPr/>
        </p:nvSpPr>
        <p:spPr>
          <a:xfrm>
            <a:off x="6023992" y="4983559"/>
            <a:ext cx="3528392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打通公司</a:t>
            </a:r>
            <a:r>
              <a:rPr lang="en-US" altLang="zh-CN" dirty="0" smtClean="0"/>
              <a:t>-</a:t>
            </a:r>
            <a:r>
              <a:rPr lang="zh-CN" altLang="en-US" dirty="0" smtClean="0"/>
              <a:t>飞马管理链路</a:t>
            </a:r>
            <a:endParaRPr dirty="0"/>
          </a:p>
        </p:txBody>
      </p:sp>
      <p:sp>
        <p:nvSpPr>
          <p:cNvPr id="42" name="Shape 482"/>
          <p:cNvSpPr/>
          <p:nvPr/>
        </p:nvSpPr>
        <p:spPr>
          <a:xfrm>
            <a:off x="5159896" y="4753506"/>
            <a:ext cx="457201" cy="1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Shape 483"/>
          <p:cNvSpPr/>
          <p:nvPr/>
        </p:nvSpPr>
        <p:spPr>
          <a:xfrm>
            <a:off x="5614016" y="4286664"/>
            <a:ext cx="1" cy="942536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Shape 484"/>
          <p:cNvSpPr/>
          <p:nvPr/>
        </p:nvSpPr>
        <p:spPr>
          <a:xfrm>
            <a:off x="5583853" y="4309275"/>
            <a:ext cx="457200" cy="11426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Shape 485"/>
          <p:cNvSpPr/>
          <p:nvPr/>
        </p:nvSpPr>
        <p:spPr>
          <a:xfrm>
            <a:off x="5583852" y="5221330"/>
            <a:ext cx="457201" cy="0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98076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roup 645"/>
          <p:cNvGrpSpPr/>
          <p:nvPr/>
        </p:nvGrpSpPr>
        <p:grpSpPr>
          <a:xfrm>
            <a:off x="721844" y="523872"/>
            <a:ext cx="977293" cy="939169"/>
            <a:chOff x="0" y="0"/>
            <a:chExt cx="977292" cy="939168"/>
          </a:xfrm>
        </p:grpSpPr>
        <p:sp>
          <p:nvSpPr>
            <p:cNvPr id="641" name="Shape 641"/>
            <p:cNvSpPr/>
            <p:nvPr/>
          </p:nvSpPr>
          <p:spPr>
            <a:xfrm>
              <a:off x="-1" y="0"/>
              <a:ext cx="468523" cy="468523"/>
            </a:xfrm>
            <a:prstGeom prst="ellipse">
              <a:avLst/>
            </a:prstGeom>
            <a:solidFill>
              <a:srgbClr val="808080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44" name="Group 644"/>
            <p:cNvGrpSpPr/>
            <p:nvPr/>
          </p:nvGrpSpPr>
          <p:grpSpPr>
            <a:xfrm>
              <a:off x="133266" y="95142"/>
              <a:ext cx="844027" cy="844027"/>
              <a:chOff x="0" y="0"/>
              <a:chExt cx="844026" cy="844026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-1" y="-1"/>
                <a:ext cx="844028" cy="844028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pPr>
                <a:endParaRPr/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123604" y="119303"/>
                <a:ext cx="596817" cy="6054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lvl1pPr>
              </a:lstStyle>
              <a:p>
                <a:r>
                  <a:t>Q</a:t>
                </a:r>
              </a:p>
            </p:txBody>
          </p:sp>
        </p:grpSp>
      </p:grpSp>
      <p:sp>
        <p:nvSpPr>
          <p:cNvPr id="646" name="Shape 646"/>
          <p:cNvSpPr/>
          <p:nvPr/>
        </p:nvSpPr>
        <p:spPr>
          <a:xfrm>
            <a:off x="1832401" y="779417"/>
            <a:ext cx="915219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哪些地点可以提供代运维服务</a:t>
            </a:r>
            <a:r>
              <a:rPr dirty="0" smtClean="0"/>
              <a:t>？</a:t>
            </a:r>
            <a:endParaRPr dirty="0"/>
          </a:p>
        </p:txBody>
      </p:sp>
      <p:grpSp>
        <p:nvGrpSpPr>
          <p:cNvPr id="651" name="Group 651"/>
          <p:cNvGrpSpPr/>
          <p:nvPr/>
        </p:nvGrpSpPr>
        <p:grpSpPr>
          <a:xfrm>
            <a:off x="10609087" y="1463039"/>
            <a:ext cx="977293" cy="939170"/>
            <a:chOff x="0" y="0"/>
            <a:chExt cx="977292" cy="939168"/>
          </a:xfrm>
        </p:grpSpPr>
        <p:sp>
          <p:nvSpPr>
            <p:cNvPr id="647" name="Shape 647"/>
            <p:cNvSpPr/>
            <p:nvPr/>
          </p:nvSpPr>
          <p:spPr>
            <a:xfrm flipH="1">
              <a:off x="508770" y="0"/>
              <a:ext cx="468523" cy="468522"/>
            </a:xfrm>
            <a:prstGeom prst="ellipse">
              <a:avLst/>
            </a:prstGeom>
            <a:solidFill>
              <a:srgbClr val="808080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50" name="Group 650"/>
            <p:cNvGrpSpPr/>
            <p:nvPr/>
          </p:nvGrpSpPr>
          <p:grpSpPr>
            <a:xfrm>
              <a:off x="0" y="95142"/>
              <a:ext cx="844027" cy="844027"/>
              <a:chOff x="0" y="0"/>
              <a:chExt cx="844026" cy="844026"/>
            </a:xfrm>
          </p:grpSpPr>
          <p:sp>
            <p:nvSpPr>
              <p:cNvPr id="648" name="Shape 648"/>
              <p:cNvSpPr/>
              <p:nvPr/>
            </p:nvSpPr>
            <p:spPr>
              <a:xfrm flipH="1">
                <a:off x="0" y="0"/>
                <a:ext cx="844027" cy="844027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pPr>
                <a:endParaRPr/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123605" y="119303"/>
                <a:ext cx="596817" cy="6054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lvl1pPr>
              </a:lstStyle>
              <a:p>
                <a:r>
                  <a:t>A</a:t>
                </a:r>
              </a:p>
            </p:txBody>
          </p:sp>
        </p:grpSp>
      </p:grpSp>
      <p:sp>
        <p:nvSpPr>
          <p:cNvPr id="652" name="Shape 652"/>
          <p:cNvSpPr/>
          <p:nvPr/>
        </p:nvSpPr>
        <p:spPr>
          <a:xfrm>
            <a:off x="7126937" y="1718585"/>
            <a:ext cx="359037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三个机房可选择</a:t>
            </a:r>
            <a:endParaRPr dirty="0"/>
          </a:p>
        </p:txBody>
      </p:sp>
      <p:grpSp>
        <p:nvGrpSpPr>
          <p:cNvPr id="29" name="Group 854"/>
          <p:cNvGrpSpPr/>
          <p:nvPr/>
        </p:nvGrpSpPr>
        <p:grpSpPr>
          <a:xfrm>
            <a:off x="7255935" y="4602454"/>
            <a:ext cx="4744721" cy="1706866"/>
            <a:chOff x="202686" y="202683"/>
            <a:chExt cx="4744719" cy="1706865"/>
          </a:xfrm>
        </p:grpSpPr>
        <p:grpSp>
          <p:nvGrpSpPr>
            <p:cNvPr id="40" name="Group 851"/>
            <p:cNvGrpSpPr/>
            <p:nvPr/>
          </p:nvGrpSpPr>
          <p:grpSpPr>
            <a:xfrm>
              <a:off x="202686" y="202683"/>
              <a:ext cx="1706861" cy="1706865"/>
              <a:chOff x="202686" y="202684"/>
              <a:chExt cx="1706860" cy="1706863"/>
            </a:xfrm>
          </p:grpSpPr>
          <p:grpSp>
            <p:nvGrpSpPr>
              <p:cNvPr id="48" name="Group 849"/>
              <p:cNvGrpSpPr/>
              <p:nvPr/>
            </p:nvGrpSpPr>
            <p:grpSpPr>
              <a:xfrm>
                <a:off x="202686" y="202684"/>
                <a:ext cx="1706860" cy="1706863"/>
                <a:chOff x="202686" y="202685"/>
                <a:chExt cx="1706859" cy="1706861"/>
              </a:xfrm>
            </p:grpSpPr>
            <p:sp>
              <p:nvSpPr>
                <p:cNvPr id="50" name="Shape 847"/>
                <p:cNvSpPr/>
                <p:nvPr/>
              </p:nvSpPr>
              <p:spPr>
                <a:xfrm rot="20637004">
                  <a:off x="202686" y="202685"/>
                  <a:ext cx="1706859" cy="1706861"/>
                </a:xfrm>
                <a:prstGeom prst="ellipse">
                  <a:avLst/>
                </a:prstGeom>
                <a:solidFill>
                  <a:srgbClr val="1A75AE"/>
                </a:solidFill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pPr>
                  <a:endParaRPr/>
                </a:p>
              </p:txBody>
            </p:sp>
            <p:sp>
              <p:nvSpPr>
                <p:cNvPr id="51" name="Shape 848"/>
                <p:cNvSpPr/>
                <p:nvPr/>
              </p:nvSpPr>
              <p:spPr>
                <a:xfrm rot="20637004">
                  <a:off x="452650" y="732952"/>
                  <a:ext cx="1206931" cy="6463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36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lvl1pPr>
                </a:lstStyle>
                <a:p>
                  <a:r>
                    <a:rPr lang="zh-CN" altLang="en-US" dirty="0"/>
                    <a:t>数讯</a:t>
                  </a:r>
                  <a:endParaRPr dirty="0"/>
                </a:p>
              </p:txBody>
            </p:sp>
          </p:grpSp>
          <p:sp>
            <p:nvSpPr>
              <p:cNvPr id="49" name="Shape 850"/>
              <p:cNvSpPr/>
              <p:nvPr/>
            </p:nvSpPr>
            <p:spPr>
              <a:xfrm>
                <a:off x="320517" y="310416"/>
                <a:ext cx="1477931" cy="1488033"/>
              </a:xfrm>
              <a:prstGeom prst="ellipse">
                <a:avLst/>
              </a:prstGeom>
              <a:noFill/>
              <a:ln w="50800" cap="flat">
                <a:solidFill>
                  <a:srgbClr val="FFFFFF"/>
                </a:solidFill>
                <a:prstDash val="sys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46" name="Shape 852"/>
            <p:cNvSpPr/>
            <p:nvPr/>
          </p:nvSpPr>
          <p:spPr>
            <a:xfrm flipV="1">
              <a:off x="1234587" y="1075573"/>
              <a:ext cx="3199993" cy="786555"/>
            </a:xfrm>
            <a:prstGeom prst="line">
              <a:avLst/>
            </a:prstGeom>
            <a:noFill/>
            <a:ln w="41275" cap="flat">
              <a:solidFill>
                <a:srgbClr val="1A75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hape 853"/>
            <p:cNvSpPr/>
            <p:nvPr/>
          </p:nvSpPr>
          <p:spPr>
            <a:xfrm rot="20753860">
              <a:off x="2274543" y="715367"/>
              <a:ext cx="2672862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1A75AE"/>
                  </a:solidFill>
                  <a:latin typeface="华康俪金黑W8"/>
                  <a:ea typeface="华康俪金黑W8"/>
                  <a:cs typeface="华康俪金黑W8"/>
                  <a:sym typeface="华康俪金黑W8"/>
                </a:defRPr>
              </a:lvl1pPr>
            </a:lstStyle>
            <a:p>
              <a:r>
                <a:rPr lang="zh-CN" altLang="en-US" dirty="0"/>
                <a:t>秦桥路</a:t>
              </a:r>
              <a:r>
                <a:rPr lang="en-US" altLang="zh-CN" dirty="0" smtClean="0"/>
                <a:t>368</a:t>
              </a:r>
              <a:r>
                <a:rPr lang="zh-CN" altLang="en-US" dirty="0" smtClean="0"/>
                <a:t>号</a:t>
              </a:r>
              <a:endParaRPr dirty="0"/>
            </a:p>
          </p:txBody>
        </p:sp>
      </p:grpSp>
      <p:grpSp>
        <p:nvGrpSpPr>
          <p:cNvPr id="52" name="Group 862"/>
          <p:cNvGrpSpPr/>
          <p:nvPr/>
        </p:nvGrpSpPr>
        <p:grpSpPr>
          <a:xfrm>
            <a:off x="1293645" y="1844824"/>
            <a:ext cx="5018379" cy="1706404"/>
            <a:chOff x="202631" y="202631"/>
            <a:chExt cx="5018378" cy="1706403"/>
          </a:xfrm>
        </p:grpSpPr>
        <p:grpSp>
          <p:nvGrpSpPr>
            <p:cNvPr id="53" name="Group 859"/>
            <p:cNvGrpSpPr/>
            <p:nvPr/>
          </p:nvGrpSpPr>
          <p:grpSpPr>
            <a:xfrm>
              <a:off x="202631" y="202631"/>
              <a:ext cx="1706403" cy="1706403"/>
              <a:chOff x="202631" y="202631"/>
              <a:chExt cx="1706402" cy="1706402"/>
            </a:xfrm>
          </p:grpSpPr>
          <p:grpSp>
            <p:nvGrpSpPr>
              <p:cNvPr id="56" name="Group 857"/>
              <p:cNvGrpSpPr/>
              <p:nvPr/>
            </p:nvGrpSpPr>
            <p:grpSpPr>
              <a:xfrm>
                <a:off x="202631" y="202631"/>
                <a:ext cx="1706402" cy="1706402"/>
                <a:chOff x="202631" y="202631"/>
                <a:chExt cx="1706401" cy="1706401"/>
              </a:xfrm>
            </p:grpSpPr>
            <p:sp>
              <p:nvSpPr>
                <p:cNvPr id="58" name="Shape 855"/>
                <p:cNvSpPr/>
                <p:nvPr/>
              </p:nvSpPr>
              <p:spPr>
                <a:xfrm rot="20637004">
                  <a:off x="202631" y="202631"/>
                  <a:ext cx="1706401" cy="1706401"/>
                </a:xfrm>
                <a:prstGeom prst="ellipse">
                  <a:avLst/>
                </a:prstGeom>
                <a:solidFill>
                  <a:srgbClr val="1A75AE"/>
                </a:solidFill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Shape 856"/>
                <p:cNvSpPr/>
                <p:nvPr/>
              </p:nvSpPr>
              <p:spPr>
                <a:xfrm rot="20637004">
                  <a:off x="452527" y="455669"/>
                  <a:ext cx="1206609" cy="12003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36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lvl1pPr>
                </a:lstStyle>
                <a:p>
                  <a:r>
                    <a:rPr lang="zh-CN" altLang="en-US" dirty="0" smtClean="0"/>
                    <a:t>移动一期</a:t>
                  </a:r>
                  <a:endParaRPr dirty="0"/>
                </a:p>
              </p:txBody>
            </p:sp>
          </p:grpSp>
          <p:sp>
            <p:nvSpPr>
              <p:cNvPr id="57" name="Shape 858"/>
              <p:cNvSpPr/>
              <p:nvPr/>
            </p:nvSpPr>
            <p:spPr>
              <a:xfrm>
                <a:off x="320431" y="310333"/>
                <a:ext cx="1477534" cy="1487633"/>
              </a:xfrm>
              <a:prstGeom prst="ellipse">
                <a:avLst/>
              </a:prstGeom>
              <a:noFill/>
              <a:ln w="50800" cap="flat">
                <a:solidFill>
                  <a:srgbClr val="FFFFFF"/>
                </a:solidFill>
                <a:prstDash val="sys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4" name="Shape 860"/>
            <p:cNvSpPr/>
            <p:nvPr/>
          </p:nvSpPr>
          <p:spPr>
            <a:xfrm flipV="1">
              <a:off x="1310700" y="1054150"/>
              <a:ext cx="3199994" cy="786554"/>
            </a:xfrm>
            <a:prstGeom prst="line">
              <a:avLst/>
            </a:prstGeom>
            <a:noFill/>
            <a:ln w="41275" cap="flat">
              <a:solidFill>
                <a:srgbClr val="1A75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Shape 861"/>
            <p:cNvSpPr/>
            <p:nvPr/>
          </p:nvSpPr>
          <p:spPr>
            <a:xfrm rot="20753860">
              <a:off x="2548146" y="650265"/>
              <a:ext cx="2672863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1A75AE"/>
                  </a:solidFill>
                  <a:latin typeface="华康俪金黑W8"/>
                  <a:ea typeface="华康俪金黑W8"/>
                  <a:cs typeface="华康俪金黑W8"/>
                  <a:sym typeface="华康俪金黑W8"/>
                </a:defRPr>
              </a:lvl1pPr>
            </a:lstStyle>
            <a:p>
              <a:r>
                <a:rPr lang="zh-CN" altLang="en-US" dirty="0" smtClean="0"/>
                <a:t>宁桥路</a:t>
              </a:r>
              <a:r>
                <a:rPr lang="en-US" altLang="zh-CN" dirty="0" smtClean="0"/>
                <a:t>600</a:t>
              </a:r>
              <a:r>
                <a:rPr lang="zh-CN" altLang="en-US" dirty="0" smtClean="0"/>
                <a:t>号</a:t>
              </a:r>
              <a:endParaRPr dirty="0"/>
            </a:p>
          </p:txBody>
        </p:sp>
      </p:grpSp>
      <p:grpSp>
        <p:nvGrpSpPr>
          <p:cNvPr id="60" name="Group 870"/>
          <p:cNvGrpSpPr/>
          <p:nvPr/>
        </p:nvGrpSpPr>
        <p:grpSpPr>
          <a:xfrm>
            <a:off x="4349462" y="3234764"/>
            <a:ext cx="5130914" cy="1706404"/>
            <a:chOff x="202631" y="202631"/>
            <a:chExt cx="5130913" cy="1706403"/>
          </a:xfrm>
        </p:grpSpPr>
        <p:grpSp>
          <p:nvGrpSpPr>
            <p:cNvPr id="61" name="Group 867"/>
            <p:cNvGrpSpPr/>
            <p:nvPr/>
          </p:nvGrpSpPr>
          <p:grpSpPr>
            <a:xfrm>
              <a:off x="202631" y="202631"/>
              <a:ext cx="1706403" cy="1706403"/>
              <a:chOff x="202631" y="202631"/>
              <a:chExt cx="1706402" cy="1706402"/>
            </a:xfrm>
          </p:grpSpPr>
          <p:grpSp>
            <p:nvGrpSpPr>
              <p:cNvPr id="64" name="Group 865"/>
              <p:cNvGrpSpPr/>
              <p:nvPr/>
            </p:nvGrpSpPr>
            <p:grpSpPr>
              <a:xfrm>
                <a:off x="202631" y="202631"/>
                <a:ext cx="1706402" cy="1706402"/>
                <a:chOff x="202631" y="202631"/>
                <a:chExt cx="1706401" cy="1706401"/>
              </a:xfrm>
            </p:grpSpPr>
            <p:sp>
              <p:nvSpPr>
                <p:cNvPr id="66" name="Shape 863"/>
                <p:cNvSpPr/>
                <p:nvPr/>
              </p:nvSpPr>
              <p:spPr>
                <a:xfrm rot="20637004">
                  <a:off x="202631" y="202631"/>
                  <a:ext cx="1706401" cy="1706401"/>
                </a:xfrm>
                <a:prstGeom prst="ellipse">
                  <a:avLst/>
                </a:prstGeom>
                <a:solidFill>
                  <a:srgbClr val="1A75AE"/>
                </a:solidFill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Shape 864"/>
                <p:cNvSpPr/>
                <p:nvPr/>
              </p:nvSpPr>
              <p:spPr>
                <a:xfrm rot="20637004">
                  <a:off x="452527" y="455669"/>
                  <a:ext cx="1206609" cy="12003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36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lvl1pPr>
                </a:lstStyle>
                <a:p>
                  <a:r>
                    <a:rPr lang="zh-CN" altLang="en-US" dirty="0" smtClean="0"/>
                    <a:t>移动二期</a:t>
                  </a:r>
                  <a:endParaRPr dirty="0"/>
                </a:p>
              </p:txBody>
            </p:sp>
          </p:grpSp>
          <p:sp>
            <p:nvSpPr>
              <p:cNvPr id="65" name="Shape 866"/>
              <p:cNvSpPr/>
              <p:nvPr/>
            </p:nvSpPr>
            <p:spPr>
              <a:xfrm>
                <a:off x="320431" y="310333"/>
                <a:ext cx="1477534" cy="1487633"/>
              </a:xfrm>
              <a:prstGeom prst="ellipse">
                <a:avLst/>
              </a:prstGeom>
              <a:noFill/>
              <a:ln w="50800" cap="flat">
                <a:solidFill>
                  <a:srgbClr val="FFFFFF"/>
                </a:solidFill>
                <a:prstDash val="sys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62" name="Shape 868"/>
            <p:cNvSpPr/>
            <p:nvPr/>
          </p:nvSpPr>
          <p:spPr>
            <a:xfrm flipV="1">
              <a:off x="1310700" y="1054150"/>
              <a:ext cx="3199994" cy="786554"/>
            </a:xfrm>
            <a:prstGeom prst="line">
              <a:avLst/>
            </a:prstGeom>
            <a:noFill/>
            <a:ln w="41275" cap="flat">
              <a:solidFill>
                <a:srgbClr val="1A75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Shape 869"/>
            <p:cNvSpPr/>
            <p:nvPr/>
          </p:nvSpPr>
          <p:spPr>
            <a:xfrm rot="20753860">
              <a:off x="2660681" y="636197"/>
              <a:ext cx="2672863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1A75AE"/>
                  </a:solidFill>
                  <a:latin typeface="华康俪金黑W8"/>
                  <a:ea typeface="华康俪金黑W8"/>
                  <a:cs typeface="华康俪金黑W8"/>
                  <a:sym typeface="华康俪金黑W8"/>
                </a:defRPr>
              </a:lvl1pPr>
            </a:lstStyle>
            <a:p>
              <a:r>
                <a:rPr lang="zh-CN" altLang="en-US" dirty="0" smtClean="0"/>
                <a:t>云桥路</a:t>
              </a:r>
              <a:r>
                <a:rPr lang="en-US" altLang="zh-CN" dirty="0" smtClean="0"/>
                <a:t>500</a:t>
              </a:r>
              <a:r>
                <a:rPr lang="zh-CN" altLang="en-US" dirty="0" smtClean="0"/>
                <a:t>号</a:t>
              </a:r>
              <a:endParaRPr dirty="0"/>
            </a:p>
          </p:txBody>
        </p:sp>
      </p:grpSp>
      <p:grpSp>
        <p:nvGrpSpPr>
          <p:cNvPr id="68" name="Group 873"/>
          <p:cNvGrpSpPr/>
          <p:nvPr/>
        </p:nvGrpSpPr>
        <p:grpSpPr>
          <a:xfrm>
            <a:off x="1623880" y="5014795"/>
            <a:ext cx="543727" cy="557464"/>
            <a:chOff x="0" y="0"/>
            <a:chExt cx="543726" cy="557463"/>
          </a:xfrm>
        </p:grpSpPr>
        <p:sp>
          <p:nvSpPr>
            <p:cNvPr id="69" name="Shape 871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70" name="Shape 872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  <p:sp>
        <p:nvSpPr>
          <p:cNvPr id="71" name="Shape 874"/>
          <p:cNvSpPr/>
          <p:nvPr/>
        </p:nvSpPr>
        <p:spPr>
          <a:xfrm>
            <a:off x="2351584" y="5085184"/>
            <a:ext cx="29670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sz="2400" dirty="0" smtClean="0"/>
              <a:t>光纤接入交易所</a:t>
            </a:r>
            <a:endParaRPr sz="2400" dirty="0"/>
          </a:p>
        </p:txBody>
      </p:sp>
      <p:grpSp>
        <p:nvGrpSpPr>
          <p:cNvPr id="72" name="Group 877"/>
          <p:cNvGrpSpPr/>
          <p:nvPr/>
        </p:nvGrpSpPr>
        <p:grpSpPr>
          <a:xfrm>
            <a:off x="983432" y="4296460"/>
            <a:ext cx="543727" cy="557465"/>
            <a:chOff x="0" y="0"/>
            <a:chExt cx="543726" cy="557463"/>
          </a:xfrm>
        </p:grpSpPr>
        <p:sp>
          <p:nvSpPr>
            <p:cNvPr id="73" name="Shape 875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74" name="Shape 876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  <p:sp>
        <p:nvSpPr>
          <p:cNvPr id="75" name="Shape 878"/>
          <p:cNvSpPr/>
          <p:nvPr/>
        </p:nvSpPr>
        <p:spPr>
          <a:xfrm>
            <a:off x="1748413" y="4407495"/>
            <a:ext cx="29670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sz="2400" dirty="0" smtClean="0"/>
              <a:t>三大运营商接入</a:t>
            </a:r>
            <a:endParaRPr sz="2400" dirty="0"/>
          </a:p>
        </p:txBody>
      </p:sp>
      <p:grpSp>
        <p:nvGrpSpPr>
          <p:cNvPr id="76" name="Group 877"/>
          <p:cNvGrpSpPr/>
          <p:nvPr/>
        </p:nvGrpSpPr>
        <p:grpSpPr>
          <a:xfrm>
            <a:off x="2291969" y="5664612"/>
            <a:ext cx="543727" cy="557465"/>
            <a:chOff x="0" y="0"/>
            <a:chExt cx="543726" cy="557463"/>
          </a:xfrm>
        </p:grpSpPr>
        <p:sp>
          <p:nvSpPr>
            <p:cNvPr id="77" name="Shape 875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78" name="Shape 876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  <p:sp>
        <p:nvSpPr>
          <p:cNvPr id="79" name="Shape 878"/>
          <p:cNvSpPr/>
          <p:nvPr/>
        </p:nvSpPr>
        <p:spPr>
          <a:xfrm>
            <a:off x="3056950" y="5775647"/>
            <a:ext cx="29670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sz="2400" dirty="0" smtClean="0"/>
              <a:t>主备链路秒级切换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0591756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roup 645"/>
          <p:cNvGrpSpPr/>
          <p:nvPr/>
        </p:nvGrpSpPr>
        <p:grpSpPr>
          <a:xfrm>
            <a:off x="721844" y="523872"/>
            <a:ext cx="977293" cy="939169"/>
            <a:chOff x="0" y="0"/>
            <a:chExt cx="977292" cy="939168"/>
          </a:xfrm>
        </p:grpSpPr>
        <p:sp>
          <p:nvSpPr>
            <p:cNvPr id="641" name="Shape 641"/>
            <p:cNvSpPr/>
            <p:nvPr/>
          </p:nvSpPr>
          <p:spPr>
            <a:xfrm>
              <a:off x="-1" y="0"/>
              <a:ext cx="468523" cy="468523"/>
            </a:xfrm>
            <a:prstGeom prst="ellipse">
              <a:avLst/>
            </a:prstGeom>
            <a:solidFill>
              <a:srgbClr val="808080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44" name="Group 644"/>
            <p:cNvGrpSpPr/>
            <p:nvPr/>
          </p:nvGrpSpPr>
          <p:grpSpPr>
            <a:xfrm>
              <a:off x="133266" y="95142"/>
              <a:ext cx="844027" cy="844027"/>
              <a:chOff x="0" y="0"/>
              <a:chExt cx="844026" cy="844026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-1" y="-1"/>
                <a:ext cx="844028" cy="844028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pPr>
                <a:endParaRPr/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123604" y="119303"/>
                <a:ext cx="596817" cy="6054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lvl1pPr>
              </a:lstStyle>
              <a:p>
                <a:r>
                  <a:t>Q</a:t>
                </a:r>
              </a:p>
            </p:txBody>
          </p:sp>
        </p:grpSp>
      </p:grpSp>
      <p:sp>
        <p:nvSpPr>
          <p:cNvPr id="646" name="Shape 646"/>
          <p:cNvSpPr/>
          <p:nvPr/>
        </p:nvSpPr>
        <p:spPr>
          <a:xfrm>
            <a:off x="1832401" y="779417"/>
            <a:ext cx="915219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/>
              <a:t>选择</a:t>
            </a:r>
            <a:r>
              <a:rPr lang="zh-CN" altLang="en-US" dirty="0" smtClean="0"/>
              <a:t>自运维，到底需要进行哪些准备</a:t>
            </a:r>
            <a:r>
              <a:rPr dirty="0" smtClean="0"/>
              <a:t>？</a:t>
            </a:r>
            <a:endParaRPr dirty="0"/>
          </a:p>
        </p:txBody>
      </p:sp>
      <p:grpSp>
        <p:nvGrpSpPr>
          <p:cNvPr id="651" name="Group 651"/>
          <p:cNvGrpSpPr/>
          <p:nvPr/>
        </p:nvGrpSpPr>
        <p:grpSpPr>
          <a:xfrm>
            <a:off x="10609087" y="1463039"/>
            <a:ext cx="977293" cy="939170"/>
            <a:chOff x="0" y="0"/>
            <a:chExt cx="977292" cy="939168"/>
          </a:xfrm>
        </p:grpSpPr>
        <p:sp>
          <p:nvSpPr>
            <p:cNvPr id="647" name="Shape 647"/>
            <p:cNvSpPr/>
            <p:nvPr/>
          </p:nvSpPr>
          <p:spPr>
            <a:xfrm flipH="1">
              <a:off x="508770" y="0"/>
              <a:ext cx="468523" cy="468522"/>
            </a:xfrm>
            <a:prstGeom prst="ellipse">
              <a:avLst/>
            </a:prstGeom>
            <a:solidFill>
              <a:srgbClr val="808080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50" name="Group 650"/>
            <p:cNvGrpSpPr/>
            <p:nvPr/>
          </p:nvGrpSpPr>
          <p:grpSpPr>
            <a:xfrm>
              <a:off x="0" y="95142"/>
              <a:ext cx="844027" cy="844027"/>
              <a:chOff x="0" y="0"/>
              <a:chExt cx="844026" cy="844026"/>
            </a:xfrm>
          </p:grpSpPr>
          <p:sp>
            <p:nvSpPr>
              <p:cNvPr id="648" name="Shape 648"/>
              <p:cNvSpPr/>
              <p:nvPr/>
            </p:nvSpPr>
            <p:spPr>
              <a:xfrm flipH="1">
                <a:off x="0" y="0"/>
                <a:ext cx="844027" cy="844027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pPr>
                <a:endParaRPr/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123605" y="119303"/>
                <a:ext cx="596817" cy="6054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lvl1pPr>
              </a:lstStyle>
              <a:p>
                <a:r>
                  <a:t>A</a:t>
                </a:r>
              </a:p>
            </p:txBody>
          </p:sp>
        </p:grpSp>
      </p:grpSp>
      <p:sp>
        <p:nvSpPr>
          <p:cNvPr id="652" name="Shape 652"/>
          <p:cNvSpPr/>
          <p:nvPr/>
        </p:nvSpPr>
        <p:spPr>
          <a:xfrm>
            <a:off x="7126937" y="1718585"/>
            <a:ext cx="359037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不清楚？记住这五步</a:t>
            </a:r>
            <a:endParaRPr dirty="0"/>
          </a:p>
        </p:txBody>
      </p:sp>
      <p:grpSp>
        <p:nvGrpSpPr>
          <p:cNvPr id="655" name="Group 655"/>
          <p:cNvGrpSpPr/>
          <p:nvPr/>
        </p:nvGrpSpPr>
        <p:grpSpPr>
          <a:xfrm>
            <a:off x="432135" y="4616462"/>
            <a:ext cx="2325512" cy="857957"/>
            <a:chOff x="0" y="0"/>
            <a:chExt cx="2325511" cy="857956"/>
          </a:xfrm>
        </p:grpSpPr>
        <p:sp>
          <p:nvSpPr>
            <p:cNvPr id="653" name="Shape 653"/>
            <p:cNvSpPr/>
            <p:nvPr/>
          </p:nvSpPr>
          <p:spPr>
            <a:xfrm>
              <a:off x="0" y="0"/>
              <a:ext cx="2325511" cy="857956"/>
            </a:xfrm>
            <a:prstGeom prst="chevron">
              <a:avLst>
                <a:gd name="adj" fmla="val 50000"/>
              </a:avLst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428977" y="198146"/>
              <a:ext cx="1467558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机房选择</a:t>
              </a:r>
              <a:endParaRPr dirty="0"/>
            </a:p>
          </p:txBody>
        </p:sp>
      </p:grpSp>
      <p:grpSp>
        <p:nvGrpSpPr>
          <p:cNvPr id="658" name="Group 658"/>
          <p:cNvGrpSpPr/>
          <p:nvPr/>
        </p:nvGrpSpPr>
        <p:grpSpPr>
          <a:xfrm>
            <a:off x="2672980" y="4616462"/>
            <a:ext cx="2325513" cy="857957"/>
            <a:chOff x="0" y="0"/>
            <a:chExt cx="2325511" cy="857956"/>
          </a:xfrm>
        </p:grpSpPr>
        <p:sp>
          <p:nvSpPr>
            <p:cNvPr id="656" name="Shape 656"/>
            <p:cNvSpPr/>
            <p:nvPr/>
          </p:nvSpPr>
          <p:spPr>
            <a:xfrm>
              <a:off x="0" y="0"/>
              <a:ext cx="2325511" cy="857956"/>
            </a:xfrm>
            <a:prstGeom prst="chevron">
              <a:avLst>
                <a:gd name="adj" fmla="val 50000"/>
              </a:avLst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28977" y="198146"/>
              <a:ext cx="1467558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设备选型</a:t>
              </a:r>
              <a:endParaRPr dirty="0"/>
            </a:p>
          </p:txBody>
        </p:sp>
      </p:grpSp>
      <p:grpSp>
        <p:nvGrpSpPr>
          <p:cNvPr id="661" name="Group 661"/>
          <p:cNvGrpSpPr/>
          <p:nvPr/>
        </p:nvGrpSpPr>
        <p:grpSpPr>
          <a:xfrm>
            <a:off x="4913824" y="4616462"/>
            <a:ext cx="2325513" cy="857957"/>
            <a:chOff x="0" y="0"/>
            <a:chExt cx="2325511" cy="857956"/>
          </a:xfrm>
        </p:grpSpPr>
        <p:sp>
          <p:nvSpPr>
            <p:cNvPr id="659" name="Shape 659"/>
            <p:cNvSpPr/>
            <p:nvPr/>
          </p:nvSpPr>
          <p:spPr>
            <a:xfrm>
              <a:off x="0" y="0"/>
              <a:ext cx="2325511" cy="857956"/>
            </a:xfrm>
            <a:prstGeom prst="chevron">
              <a:avLst>
                <a:gd name="adj" fmla="val 50000"/>
              </a:avLst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428977" y="198146"/>
              <a:ext cx="1467558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网络构建</a:t>
              </a:r>
              <a:endParaRPr dirty="0"/>
            </a:p>
          </p:txBody>
        </p:sp>
      </p:grpSp>
      <p:grpSp>
        <p:nvGrpSpPr>
          <p:cNvPr id="664" name="Group 664"/>
          <p:cNvGrpSpPr/>
          <p:nvPr/>
        </p:nvGrpSpPr>
        <p:grpSpPr>
          <a:xfrm>
            <a:off x="7154670" y="4616462"/>
            <a:ext cx="2325513" cy="857957"/>
            <a:chOff x="0" y="0"/>
            <a:chExt cx="2325511" cy="857956"/>
          </a:xfrm>
        </p:grpSpPr>
        <p:sp>
          <p:nvSpPr>
            <p:cNvPr id="662" name="Shape 662"/>
            <p:cNvSpPr/>
            <p:nvPr/>
          </p:nvSpPr>
          <p:spPr>
            <a:xfrm>
              <a:off x="0" y="0"/>
              <a:ext cx="2325511" cy="857956"/>
            </a:xfrm>
            <a:prstGeom prst="chevron">
              <a:avLst>
                <a:gd name="adj" fmla="val 50000"/>
              </a:avLst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28977" y="198146"/>
              <a:ext cx="1467558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系统安装</a:t>
              </a:r>
              <a:endParaRPr dirty="0"/>
            </a:p>
          </p:txBody>
        </p:sp>
      </p:grpSp>
      <p:grpSp>
        <p:nvGrpSpPr>
          <p:cNvPr id="667" name="Group 667"/>
          <p:cNvGrpSpPr/>
          <p:nvPr/>
        </p:nvGrpSpPr>
        <p:grpSpPr>
          <a:xfrm>
            <a:off x="9395514" y="4616462"/>
            <a:ext cx="2325513" cy="857957"/>
            <a:chOff x="0" y="0"/>
            <a:chExt cx="2325511" cy="857956"/>
          </a:xfrm>
        </p:grpSpPr>
        <p:sp>
          <p:nvSpPr>
            <p:cNvPr id="665" name="Shape 665"/>
            <p:cNvSpPr/>
            <p:nvPr/>
          </p:nvSpPr>
          <p:spPr>
            <a:xfrm>
              <a:off x="0" y="0"/>
              <a:ext cx="2325511" cy="857956"/>
            </a:xfrm>
            <a:prstGeom prst="chevron">
              <a:avLst>
                <a:gd name="adj" fmla="val 50000"/>
              </a:avLst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428977" y="198146"/>
              <a:ext cx="1467558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环境测试</a:t>
              </a:r>
              <a:endParaRPr dirty="0"/>
            </a:p>
          </p:txBody>
        </p:sp>
      </p:grpSp>
      <p:sp>
        <p:nvSpPr>
          <p:cNvPr id="668" name="Shape 668"/>
          <p:cNvSpPr/>
          <p:nvPr/>
        </p:nvSpPr>
        <p:spPr>
          <a:xfrm>
            <a:off x="3541059" y="3164774"/>
            <a:ext cx="5109882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五步做好上线准备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16043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0" y="890780"/>
            <a:ext cx="12192000" cy="1"/>
          </a:xfrm>
          <a:prstGeom prst="line">
            <a:avLst/>
          </a:prstGeom>
          <a:ln w="4127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208546" y="242709"/>
            <a:ext cx="74736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设备选择需要注意哪些方面</a:t>
            </a:r>
            <a:r>
              <a:rPr dirty="0" smtClean="0"/>
              <a:t>？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1238085" y="1981346"/>
            <a:ext cx="7943486" cy="3976743"/>
          </a:xfrm>
          <a:prstGeom prst="roundRect">
            <a:avLst>
              <a:gd name="adj" fmla="val 5423"/>
            </a:avLst>
          </a:prstGeom>
          <a:solidFill>
            <a:srgbClr val="1A75AE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>
            <a:off x="1248859" y="2941240"/>
            <a:ext cx="7943486" cy="1"/>
          </a:xfrm>
          <a:prstGeom prst="line">
            <a:avLst/>
          </a:prstGeom>
          <a:ln w="19050">
            <a:solidFill>
              <a:srgbClr val="DBCFD4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41" name="Group 341"/>
          <p:cNvGrpSpPr/>
          <p:nvPr/>
        </p:nvGrpSpPr>
        <p:grpSpPr>
          <a:xfrm>
            <a:off x="1060495" y="2329736"/>
            <a:ext cx="8049092" cy="626872"/>
            <a:chOff x="0" y="24440"/>
            <a:chExt cx="8049091" cy="626871"/>
          </a:xfrm>
        </p:grpSpPr>
        <p:grpSp>
          <p:nvGrpSpPr>
            <p:cNvPr id="339" name="Group 339"/>
            <p:cNvGrpSpPr/>
            <p:nvPr/>
          </p:nvGrpSpPr>
          <p:grpSpPr>
            <a:xfrm>
              <a:off x="0" y="24440"/>
              <a:ext cx="2191119" cy="611503"/>
              <a:chOff x="0" y="24440"/>
              <a:chExt cx="2191118" cy="611502"/>
            </a:xfrm>
          </p:grpSpPr>
          <p:sp>
            <p:nvSpPr>
              <p:cNvPr id="335" name="Shape 335"/>
              <p:cNvSpPr/>
              <p:nvPr/>
            </p:nvSpPr>
            <p:spPr>
              <a:xfrm rot="16200000" flipH="1">
                <a:off x="-4497" y="439787"/>
                <a:ext cx="200653" cy="191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897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造字工房悦圆演示版常规体"/>
                    <a:ea typeface="造字工房悦圆演示版常规体"/>
                    <a:cs typeface="造字工房悦圆演示版常规体"/>
                    <a:sym typeface="造字工房悦圆演示版常规体"/>
                  </a:defRPr>
                </a:pPr>
                <a:endParaRPr/>
              </a:p>
            </p:txBody>
          </p:sp>
          <p:grpSp>
            <p:nvGrpSpPr>
              <p:cNvPr id="338" name="Group 338"/>
              <p:cNvGrpSpPr/>
              <p:nvPr/>
            </p:nvGrpSpPr>
            <p:grpSpPr>
              <a:xfrm>
                <a:off x="0" y="24440"/>
                <a:ext cx="2191118" cy="461661"/>
                <a:chOff x="0" y="24440"/>
                <a:chExt cx="2191117" cy="461660"/>
              </a:xfrm>
            </p:grpSpPr>
            <p:sp>
              <p:nvSpPr>
                <p:cNvPr id="336" name="Shape 336"/>
                <p:cNvSpPr/>
                <p:nvPr/>
              </p:nvSpPr>
              <p:spPr>
                <a:xfrm>
                  <a:off x="0" y="75249"/>
                  <a:ext cx="2191117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9825" y="0"/>
                      </a:lnTo>
                      <a:lnTo>
                        <a:pt x="21600" y="10800"/>
                      </a:lnTo>
                      <a:lnTo>
                        <a:pt x="19825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pPr>
                  <a:r>
                    <a:rPr lang="zh-CN" altLang="en-US" dirty="0" smtClean="0"/>
                    <a:t>服务器数量</a:t>
                  </a:r>
                  <a:endParaRPr dirty="0"/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>
                  <a:off x="0" y="24440"/>
                  <a:ext cx="2101107" cy="4616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24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lvl1pPr>
                </a:lstStyle>
                <a:p>
                  <a:endParaRPr dirty="0"/>
                </a:p>
              </p:txBody>
            </p:sp>
          </p:grpSp>
        </p:grpSp>
        <p:sp>
          <p:nvSpPr>
            <p:cNvPr id="340" name="Shape 340"/>
            <p:cNvSpPr/>
            <p:nvPr/>
          </p:nvSpPr>
          <p:spPr>
            <a:xfrm>
              <a:off x="2268817" y="189649"/>
              <a:ext cx="5780274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至少两台服务器，一台交易，一台管理</a:t>
              </a:r>
              <a:endParaRPr dirty="0"/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1055440" y="2993179"/>
            <a:ext cx="8131851" cy="611505"/>
            <a:chOff x="0" y="24440"/>
            <a:chExt cx="8131850" cy="611504"/>
          </a:xfrm>
        </p:grpSpPr>
        <p:grpSp>
          <p:nvGrpSpPr>
            <p:cNvPr id="346" name="Group 346"/>
            <p:cNvGrpSpPr/>
            <p:nvPr/>
          </p:nvGrpSpPr>
          <p:grpSpPr>
            <a:xfrm>
              <a:off x="0" y="24440"/>
              <a:ext cx="2196174" cy="611503"/>
              <a:chOff x="0" y="24440"/>
              <a:chExt cx="2196173" cy="611502"/>
            </a:xfrm>
          </p:grpSpPr>
          <p:sp>
            <p:nvSpPr>
              <p:cNvPr id="342" name="Shape 342"/>
              <p:cNvSpPr/>
              <p:nvPr/>
            </p:nvSpPr>
            <p:spPr>
              <a:xfrm rot="16200000" flipH="1">
                <a:off x="-4497" y="439787"/>
                <a:ext cx="200653" cy="191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897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造字工房悦圆演示版常规体"/>
                    <a:ea typeface="造字工房悦圆演示版常规体"/>
                    <a:cs typeface="造字工房悦圆演示版常规体"/>
                    <a:sym typeface="造字工房悦圆演示版常规体"/>
                  </a:defRPr>
                </a:pPr>
                <a:endParaRPr/>
              </a:p>
            </p:txBody>
          </p:sp>
          <p:grpSp>
            <p:nvGrpSpPr>
              <p:cNvPr id="345" name="Group 345"/>
              <p:cNvGrpSpPr/>
              <p:nvPr/>
            </p:nvGrpSpPr>
            <p:grpSpPr>
              <a:xfrm>
                <a:off x="0" y="24440"/>
                <a:ext cx="2196173" cy="461661"/>
                <a:chOff x="0" y="24440"/>
                <a:chExt cx="2196172" cy="461660"/>
              </a:xfrm>
            </p:grpSpPr>
            <p:sp>
              <p:nvSpPr>
                <p:cNvPr id="343" name="Shape 343"/>
                <p:cNvSpPr/>
                <p:nvPr/>
              </p:nvSpPr>
              <p:spPr>
                <a:xfrm>
                  <a:off x="0" y="75249"/>
                  <a:ext cx="219617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9829" y="0"/>
                      </a:lnTo>
                      <a:lnTo>
                        <a:pt x="21600" y="10800"/>
                      </a:lnTo>
                      <a:lnTo>
                        <a:pt x="1982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pPr>
                  <a:r>
                    <a:rPr lang="en-US" altLang="zh-CN" dirty="0"/>
                    <a:t>CPU</a:t>
                  </a:r>
                  <a:endParaRPr dirty="0"/>
                </a:p>
              </p:txBody>
            </p:sp>
            <p:sp>
              <p:nvSpPr>
                <p:cNvPr id="344" name="Shape 344"/>
                <p:cNvSpPr/>
                <p:nvPr/>
              </p:nvSpPr>
              <p:spPr>
                <a:xfrm>
                  <a:off x="0" y="24440"/>
                  <a:ext cx="2106162" cy="4616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24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lvl1pPr>
                </a:lstStyle>
                <a:p>
                  <a:endParaRPr dirty="0"/>
                </a:p>
              </p:txBody>
            </p:sp>
          </p:grpSp>
        </p:grpSp>
        <p:sp>
          <p:nvSpPr>
            <p:cNvPr id="347" name="Shape 347"/>
            <p:cNvSpPr/>
            <p:nvPr/>
          </p:nvSpPr>
          <p:spPr>
            <a:xfrm>
              <a:off x="188364" y="635943"/>
              <a:ext cx="7943486" cy="1"/>
            </a:xfrm>
            <a:prstGeom prst="line">
              <a:avLst/>
            </a:prstGeom>
            <a:noFill/>
            <a:ln w="3175" cap="flat">
              <a:solidFill>
                <a:srgbClr val="FFFFFF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5" name="Group 355"/>
          <p:cNvGrpSpPr/>
          <p:nvPr/>
        </p:nvGrpSpPr>
        <p:grpSpPr>
          <a:xfrm>
            <a:off x="1055440" y="3641251"/>
            <a:ext cx="8131851" cy="611505"/>
            <a:chOff x="0" y="24440"/>
            <a:chExt cx="8131850" cy="611504"/>
          </a:xfrm>
        </p:grpSpPr>
        <p:grpSp>
          <p:nvGrpSpPr>
            <p:cNvPr id="353" name="Group 353"/>
            <p:cNvGrpSpPr/>
            <p:nvPr/>
          </p:nvGrpSpPr>
          <p:grpSpPr>
            <a:xfrm>
              <a:off x="0" y="24440"/>
              <a:ext cx="2196174" cy="611503"/>
              <a:chOff x="0" y="24440"/>
              <a:chExt cx="2196173" cy="611502"/>
            </a:xfrm>
          </p:grpSpPr>
          <p:sp>
            <p:nvSpPr>
              <p:cNvPr id="349" name="Shape 349"/>
              <p:cNvSpPr/>
              <p:nvPr/>
            </p:nvSpPr>
            <p:spPr>
              <a:xfrm rot="16200000" flipH="1">
                <a:off x="-4497" y="439787"/>
                <a:ext cx="200653" cy="191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897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造字工房悦圆演示版常规体"/>
                    <a:ea typeface="造字工房悦圆演示版常规体"/>
                    <a:cs typeface="造字工房悦圆演示版常规体"/>
                    <a:sym typeface="造字工房悦圆演示版常规体"/>
                  </a:defRPr>
                </a:pPr>
                <a:endParaRPr/>
              </a:p>
            </p:txBody>
          </p:sp>
          <p:grpSp>
            <p:nvGrpSpPr>
              <p:cNvPr id="352" name="Group 352"/>
              <p:cNvGrpSpPr/>
              <p:nvPr/>
            </p:nvGrpSpPr>
            <p:grpSpPr>
              <a:xfrm>
                <a:off x="0" y="24440"/>
                <a:ext cx="2196173" cy="461661"/>
                <a:chOff x="0" y="24440"/>
                <a:chExt cx="2196172" cy="461660"/>
              </a:xfrm>
            </p:grpSpPr>
            <p:sp>
              <p:nvSpPr>
                <p:cNvPr id="350" name="Shape 350"/>
                <p:cNvSpPr/>
                <p:nvPr/>
              </p:nvSpPr>
              <p:spPr>
                <a:xfrm>
                  <a:off x="0" y="75249"/>
                  <a:ext cx="219617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9829" y="0"/>
                      </a:lnTo>
                      <a:lnTo>
                        <a:pt x="21600" y="10800"/>
                      </a:lnTo>
                      <a:lnTo>
                        <a:pt x="1982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pPr>
                  <a:endParaRPr/>
                </a:p>
              </p:txBody>
            </p:sp>
            <p:sp>
              <p:nvSpPr>
                <p:cNvPr id="351" name="Shape 351"/>
                <p:cNvSpPr/>
                <p:nvPr/>
              </p:nvSpPr>
              <p:spPr>
                <a:xfrm>
                  <a:off x="0" y="24440"/>
                  <a:ext cx="2106162" cy="4616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24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lvl1pPr>
                </a:lstStyle>
                <a:p>
                  <a:r>
                    <a:rPr lang="zh-CN" altLang="en-US" dirty="0" smtClean="0"/>
                    <a:t>内存</a:t>
                  </a:r>
                  <a:endParaRPr dirty="0"/>
                </a:p>
              </p:txBody>
            </p:sp>
          </p:grpSp>
        </p:grpSp>
        <p:sp>
          <p:nvSpPr>
            <p:cNvPr id="354" name="Shape 354"/>
            <p:cNvSpPr/>
            <p:nvPr/>
          </p:nvSpPr>
          <p:spPr>
            <a:xfrm>
              <a:off x="188364" y="635943"/>
              <a:ext cx="7943486" cy="1"/>
            </a:xfrm>
            <a:prstGeom prst="line">
              <a:avLst/>
            </a:prstGeom>
            <a:noFill/>
            <a:ln w="19050" cap="flat">
              <a:solidFill>
                <a:srgbClr val="DBCFD4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62" name="Group 362"/>
          <p:cNvGrpSpPr/>
          <p:nvPr/>
        </p:nvGrpSpPr>
        <p:grpSpPr>
          <a:xfrm>
            <a:off x="1055440" y="4289323"/>
            <a:ext cx="8131851" cy="611505"/>
            <a:chOff x="0" y="24440"/>
            <a:chExt cx="8131850" cy="611504"/>
          </a:xfrm>
        </p:grpSpPr>
        <p:grpSp>
          <p:nvGrpSpPr>
            <p:cNvPr id="360" name="Group 360"/>
            <p:cNvGrpSpPr/>
            <p:nvPr/>
          </p:nvGrpSpPr>
          <p:grpSpPr>
            <a:xfrm>
              <a:off x="0" y="24440"/>
              <a:ext cx="2196174" cy="611503"/>
              <a:chOff x="0" y="24440"/>
              <a:chExt cx="2196173" cy="611502"/>
            </a:xfrm>
          </p:grpSpPr>
          <p:sp>
            <p:nvSpPr>
              <p:cNvPr id="356" name="Shape 356"/>
              <p:cNvSpPr/>
              <p:nvPr/>
            </p:nvSpPr>
            <p:spPr>
              <a:xfrm rot="16200000" flipH="1">
                <a:off x="-4497" y="439787"/>
                <a:ext cx="200653" cy="191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897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造字工房悦圆演示版常规体"/>
                    <a:ea typeface="造字工房悦圆演示版常规体"/>
                    <a:cs typeface="造字工房悦圆演示版常规体"/>
                    <a:sym typeface="造字工房悦圆演示版常规体"/>
                  </a:defRPr>
                </a:pPr>
                <a:endParaRPr/>
              </a:p>
            </p:txBody>
          </p:sp>
          <p:grpSp>
            <p:nvGrpSpPr>
              <p:cNvPr id="359" name="Group 359"/>
              <p:cNvGrpSpPr/>
              <p:nvPr/>
            </p:nvGrpSpPr>
            <p:grpSpPr>
              <a:xfrm>
                <a:off x="0" y="24440"/>
                <a:ext cx="2196173" cy="461661"/>
                <a:chOff x="0" y="24440"/>
                <a:chExt cx="2196172" cy="461660"/>
              </a:xfrm>
            </p:grpSpPr>
            <p:sp>
              <p:nvSpPr>
                <p:cNvPr id="357" name="Shape 357"/>
                <p:cNvSpPr/>
                <p:nvPr/>
              </p:nvSpPr>
              <p:spPr>
                <a:xfrm>
                  <a:off x="0" y="75249"/>
                  <a:ext cx="219617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9829" y="0"/>
                      </a:lnTo>
                      <a:lnTo>
                        <a:pt x="21600" y="10800"/>
                      </a:lnTo>
                      <a:lnTo>
                        <a:pt x="1982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pPr>
                  <a:endParaRPr/>
                </a:p>
              </p:txBody>
            </p:sp>
            <p:sp>
              <p:nvSpPr>
                <p:cNvPr id="358" name="Shape 358"/>
                <p:cNvSpPr/>
                <p:nvPr/>
              </p:nvSpPr>
              <p:spPr>
                <a:xfrm>
                  <a:off x="0" y="24440"/>
                  <a:ext cx="2106162" cy="4616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24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lvl1pPr>
                </a:lstStyle>
                <a:p>
                  <a:r>
                    <a:rPr lang="zh-CN" altLang="en-US" dirty="0" smtClean="0"/>
                    <a:t>存储</a:t>
                  </a:r>
                  <a:endParaRPr dirty="0"/>
                </a:p>
              </p:txBody>
            </p:sp>
          </p:grpSp>
        </p:grpSp>
        <p:sp>
          <p:nvSpPr>
            <p:cNvPr id="361" name="Shape 361"/>
            <p:cNvSpPr/>
            <p:nvPr/>
          </p:nvSpPr>
          <p:spPr>
            <a:xfrm>
              <a:off x="188364" y="635943"/>
              <a:ext cx="7943486" cy="1"/>
            </a:xfrm>
            <a:prstGeom prst="line">
              <a:avLst/>
            </a:prstGeom>
            <a:noFill/>
            <a:ln w="19050" cap="flat">
              <a:solidFill>
                <a:srgbClr val="DBCFD4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69" name="Group 369"/>
          <p:cNvGrpSpPr/>
          <p:nvPr/>
        </p:nvGrpSpPr>
        <p:grpSpPr>
          <a:xfrm>
            <a:off x="1055440" y="4937395"/>
            <a:ext cx="8131851" cy="611505"/>
            <a:chOff x="0" y="24440"/>
            <a:chExt cx="8131850" cy="611504"/>
          </a:xfrm>
        </p:grpSpPr>
        <p:grpSp>
          <p:nvGrpSpPr>
            <p:cNvPr id="367" name="Group 367"/>
            <p:cNvGrpSpPr/>
            <p:nvPr/>
          </p:nvGrpSpPr>
          <p:grpSpPr>
            <a:xfrm>
              <a:off x="0" y="24440"/>
              <a:ext cx="2196174" cy="611503"/>
              <a:chOff x="0" y="24440"/>
              <a:chExt cx="2196173" cy="611502"/>
            </a:xfrm>
          </p:grpSpPr>
          <p:sp>
            <p:nvSpPr>
              <p:cNvPr id="363" name="Shape 363"/>
              <p:cNvSpPr/>
              <p:nvPr/>
            </p:nvSpPr>
            <p:spPr>
              <a:xfrm rot="16200000" flipH="1">
                <a:off x="-4497" y="439787"/>
                <a:ext cx="200653" cy="191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897C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造字工房悦圆演示版常规体"/>
                    <a:ea typeface="造字工房悦圆演示版常规体"/>
                    <a:cs typeface="造字工房悦圆演示版常规体"/>
                    <a:sym typeface="造字工房悦圆演示版常规体"/>
                  </a:defRPr>
                </a:pPr>
                <a:endParaRPr/>
              </a:p>
            </p:txBody>
          </p:sp>
          <p:grpSp>
            <p:nvGrpSpPr>
              <p:cNvPr id="366" name="Group 366"/>
              <p:cNvGrpSpPr/>
              <p:nvPr/>
            </p:nvGrpSpPr>
            <p:grpSpPr>
              <a:xfrm>
                <a:off x="0" y="24440"/>
                <a:ext cx="2196173" cy="461661"/>
                <a:chOff x="0" y="24440"/>
                <a:chExt cx="2196172" cy="461660"/>
              </a:xfrm>
            </p:grpSpPr>
            <p:sp>
              <p:nvSpPr>
                <p:cNvPr id="364" name="Shape 364"/>
                <p:cNvSpPr/>
                <p:nvPr/>
              </p:nvSpPr>
              <p:spPr>
                <a:xfrm>
                  <a:off x="0" y="75249"/>
                  <a:ext cx="219617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9829" y="0"/>
                      </a:lnTo>
                      <a:lnTo>
                        <a:pt x="21600" y="10800"/>
                      </a:lnTo>
                      <a:lnTo>
                        <a:pt x="1982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pPr>
                  <a:endParaRPr/>
                </a:p>
              </p:txBody>
            </p:sp>
            <p:sp>
              <p:nvSpPr>
                <p:cNvPr id="365" name="Shape 365"/>
                <p:cNvSpPr/>
                <p:nvPr/>
              </p:nvSpPr>
              <p:spPr>
                <a:xfrm>
                  <a:off x="0" y="24440"/>
                  <a:ext cx="2106162" cy="4616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2400">
                      <a:solidFill>
                        <a:srgbClr val="FFFFFF"/>
                      </a:solidFill>
                      <a:latin typeface="华康俪金黑W8"/>
                      <a:ea typeface="华康俪金黑W8"/>
                      <a:cs typeface="华康俪金黑W8"/>
                      <a:sym typeface="华康俪金黑W8"/>
                    </a:defRPr>
                  </a:lvl1pPr>
                </a:lstStyle>
                <a:p>
                  <a:r>
                    <a:rPr lang="zh-CN" altLang="en-US" dirty="0" smtClean="0"/>
                    <a:t>网络</a:t>
                  </a:r>
                  <a:endParaRPr lang="zh-CN" altLang="en-US" dirty="0"/>
                </a:p>
              </p:txBody>
            </p:sp>
          </p:grpSp>
        </p:grpSp>
        <p:sp>
          <p:nvSpPr>
            <p:cNvPr id="368" name="Shape 368"/>
            <p:cNvSpPr/>
            <p:nvPr/>
          </p:nvSpPr>
          <p:spPr>
            <a:xfrm>
              <a:off x="188364" y="635943"/>
              <a:ext cx="7943486" cy="1"/>
            </a:xfrm>
            <a:prstGeom prst="line">
              <a:avLst/>
            </a:prstGeom>
            <a:noFill/>
            <a:ln w="19050" cap="flat">
              <a:solidFill>
                <a:srgbClr val="DBCFD4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0" name="Shape 370"/>
          <p:cNvSpPr/>
          <p:nvPr/>
        </p:nvSpPr>
        <p:spPr>
          <a:xfrm>
            <a:off x="3329312" y="3143018"/>
            <a:ext cx="57802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交易服务器高主频，多内核</a:t>
            </a:r>
            <a:endParaRPr dirty="0"/>
          </a:p>
        </p:txBody>
      </p:sp>
      <p:sp>
        <p:nvSpPr>
          <p:cNvPr id="371" name="Shape 371"/>
          <p:cNvSpPr/>
          <p:nvPr/>
        </p:nvSpPr>
        <p:spPr>
          <a:xfrm>
            <a:off x="3329312" y="3791089"/>
            <a:ext cx="57802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交易与管理服务器均不低于</a:t>
            </a:r>
            <a:r>
              <a:rPr lang="en-US" altLang="zh-CN" dirty="0" smtClean="0"/>
              <a:t>16G</a:t>
            </a:r>
            <a:endParaRPr dirty="0"/>
          </a:p>
        </p:txBody>
      </p:sp>
      <p:sp>
        <p:nvSpPr>
          <p:cNvPr id="372" name="Shape 372"/>
          <p:cNvSpPr/>
          <p:nvPr/>
        </p:nvSpPr>
        <p:spPr>
          <a:xfrm>
            <a:off x="3329312" y="4439161"/>
            <a:ext cx="57802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373" name="Shape 373"/>
          <p:cNvSpPr/>
          <p:nvPr/>
        </p:nvSpPr>
        <p:spPr>
          <a:xfrm>
            <a:off x="3329312" y="5087234"/>
            <a:ext cx="57802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交易服务器至少两网口，配备低延时网卡</a:t>
            </a:r>
            <a:endParaRPr dirty="0"/>
          </a:p>
        </p:txBody>
      </p:sp>
      <p:sp>
        <p:nvSpPr>
          <p:cNvPr id="374" name="Shape 374"/>
          <p:cNvSpPr/>
          <p:nvPr/>
        </p:nvSpPr>
        <p:spPr>
          <a:xfrm rot="16200000" flipH="1">
            <a:off x="737516" y="897641"/>
            <a:ext cx="306008" cy="29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 rot="10800000" flipH="1">
            <a:off x="1933772" y="890780"/>
            <a:ext cx="306008" cy="29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5" y="-12923"/>
            <a:ext cx="8953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271464" y="47528"/>
            <a:ext cx="243016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详解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/>
            </a:endParaRPr>
          </a:p>
        </p:txBody>
      </p:sp>
      <p:sp>
        <p:nvSpPr>
          <p:cNvPr id="52" name="Shape 370"/>
          <p:cNvSpPr/>
          <p:nvPr/>
        </p:nvSpPr>
        <p:spPr>
          <a:xfrm>
            <a:off x="3325339" y="4437112"/>
            <a:ext cx="57802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数据库服务器需考虑存储扩展</a:t>
            </a:r>
            <a:endParaRPr dirty="0"/>
          </a:p>
        </p:txBody>
      </p:sp>
      <p:graphicFrame>
        <p:nvGraphicFramePr>
          <p:cNvPr id="51" name="图示 50"/>
          <p:cNvGraphicFramePr/>
          <p:nvPr>
            <p:extLst>
              <p:ext uri="{D42A27DB-BD31-4B8C-83A1-F6EECF244321}">
                <p14:modId xmlns:p14="http://schemas.microsoft.com/office/powerpoint/2010/main" val="1158748869"/>
              </p:ext>
            </p:extLst>
          </p:nvPr>
        </p:nvGraphicFramePr>
        <p:xfrm>
          <a:off x="9336360" y="2665232"/>
          <a:ext cx="2592287" cy="2322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0" y="890780"/>
            <a:ext cx="12192000" cy="1"/>
          </a:xfrm>
          <a:prstGeom prst="line">
            <a:avLst/>
          </a:prstGeom>
          <a:ln w="4127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208546" y="242709"/>
            <a:ext cx="74736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/>
              <a:t>飞</a:t>
            </a:r>
            <a:r>
              <a:rPr lang="zh-CN" altLang="en-US" dirty="0" smtClean="0"/>
              <a:t>马系统网络拓扑如何建设</a:t>
            </a:r>
            <a:r>
              <a:rPr dirty="0" smtClean="0"/>
              <a:t>？</a:t>
            </a:r>
            <a:endParaRPr dirty="0"/>
          </a:p>
        </p:txBody>
      </p:sp>
      <p:sp>
        <p:nvSpPr>
          <p:cNvPr id="374" name="Shape 374"/>
          <p:cNvSpPr/>
          <p:nvPr/>
        </p:nvSpPr>
        <p:spPr>
          <a:xfrm rot="16200000" flipH="1">
            <a:off x="737516" y="897641"/>
            <a:ext cx="306008" cy="29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 rot="10800000" flipH="1">
            <a:off x="1933772" y="890780"/>
            <a:ext cx="306008" cy="29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5" y="-12923"/>
            <a:ext cx="8953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271464" y="47528"/>
            <a:ext cx="243016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详解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/>
            </a:endParaRPr>
          </a:p>
        </p:txBody>
      </p:sp>
      <p:sp>
        <p:nvSpPr>
          <p:cNvPr id="51" name="Shape 443"/>
          <p:cNvSpPr/>
          <p:nvPr/>
        </p:nvSpPr>
        <p:spPr>
          <a:xfrm>
            <a:off x="3500716" y="1340768"/>
            <a:ext cx="5150225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网络拓扑构建的四个方面</a:t>
            </a:r>
            <a:endParaRPr dirty="0"/>
          </a:p>
        </p:txBody>
      </p:sp>
      <p:grpSp>
        <p:nvGrpSpPr>
          <p:cNvPr id="54" name="Group 448"/>
          <p:cNvGrpSpPr/>
          <p:nvPr/>
        </p:nvGrpSpPr>
        <p:grpSpPr>
          <a:xfrm>
            <a:off x="1215269" y="2298199"/>
            <a:ext cx="1706863" cy="1706865"/>
            <a:chOff x="0" y="0"/>
            <a:chExt cx="1706861" cy="1706861"/>
          </a:xfrm>
        </p:grpSpPr>
        <p:grpSp>
          <p:nvGrpSpPr>
            <p:cNvPr id="73" name="Group 446"/>
            <p:cNvGrpSpPr/>
            <p:nvPr/>
          </p:nvGrpSpPr>
          <p:grpSpPr>
            <a:xfrm>
              <a:off x="0" y="0"/>
              <a:ext cx="1706861" cy="1706861"/>
              <a:chOff x="0" y="0"/>
              <a:chExt cx="1706860" cy="1706860"/>
            </a:xfrm>
          </p:grpSpPr>
          <p:sp>
            <p:nvSpPr>
              <p:cNvPr id="75" name="Shape 444"/>
              <p:cNvSpPr/>
              <p:nvPr/>
            </p:nvSpPr>
            <p:spPr>
              <a:xfrm>
                <a:off x="0" y="0"/>
                <a:ext cx="1706860" cy="1706860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方正粗黑宋简体"/>
                    <a:ea typeface="方正粗黑宋简体"/>
                    <a:cs typeface="方正粗黑宋简体"/>
                    <a:sym typeface="方正粗黑宋简体"/>
                  </a:defRPr>
                </a:pPr>
                <a:endParaRPr/>
              </a:p>
            </p:txBody>
          </p:sp>
          <p:sp>
            <p:nvSpPr>
              <p:cNvPr id="76" name="Shape 445"/>
              <p:cNvSpPr/>
              <p:nvPr/>
            </p:nvSpPr>
            <p:spPr>
              <a:xfrm>
                <a:off x="249964" y="622598"/>
                <a:ext cx="1206931" cy="461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方正粗黑宋简体"/>
                    <a:ea typeface="方正粗黑宋简体"/>
                    <a:cs typeface="方正粗黑宋简体"/>
                    <a:sym typeface="方正粗黑宋简体"/>
                  </a:defRPr>
                </a:lvl1pPr>
              </a:lstStyle>
              <a:p>
                <a:r>
                  <a:rPr lang="zh-CN" altLang="en-US" dirty="0" smtClean="0"/>
                  <a:t>交易网</a:t>
                </a:r>
                <a:endParaRPr dirty="0"/>
              </a:p>
            </p:txBody>
          </p:sp>
        </p:grpSp>
        <p:sp>
          <p:nvSpPr>
            <p:cNvPr id="74" name="Shape 447"/>
            <p:cNvSpPr/>
            <p:nvPr/>
          </p:nvSpPr>
          <p:spPr>
            <a:xfrm>
              <a:off x="117830" y="107730"/>
              <a:ext cx="1477932" cy="1488033"/>
            </a:xfrm>
            <a:prstGeom prst="ellipse">
              <a:avLst/>
            </a:prstGeom>
            <a:noFill/>
            <a:ln w="50800" cap="flat">
              <a:solidFill>
                <a:srgbClr val="FFFFFF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6" name="Group 454"/>
          <p:cNvGrpSpPr/>
          <p:nvPr/>
        </p:nvGrpSpPr>
        <p:grpSpPr>
          <a:xfrm>
            <a:off x="3813073" y="2370207"/>
            <a:ext cx="1706863" cy="1706865"/>
            <a:chOff x="0" y="0"/>
            <a:chExt cx="1706861" cy="1706861"/>
          </a:xfrm>
        </p:grpSpPr>
        <p:grpSp>
          <p:nvGrpSpPr>
            <p:cNvPr id="69" name="Group 452"/>
            <p:cNvGrpSpPr/>
            <p:nvPr/>
          </p:nvGrpSpPr>
          <p:grpSpPr>
            <a:xfrm>
              <a:off x="0" y="0"/>
              <a:ext cx="1706861" cy="1706861"/>
              <a:chOff x="0" y="0"/>
              <a:chExt cx="1706860" cy="1706860"/>
            </a:xfrm>
          </p:grpSpPr>
          <p:sp>
            <p:nvSpPr>
              <p:cNvPr id="71" name="Shape 450"/>
              <p:cNvSpPr/>
              <p:nvPr/>
            </p:nvSpPr>
            <p:spPr>
              <a:xfrm>
                <a:off x="0" y="0"/>
                <a:ext cx="1706860" cy="1706860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方正粗黑宋简体"/>
                    <a:ea typeface="方正粗黑宋简体"/>
                    <a:cs typeface="方正粗黑宋简体"/>
                    <a:sym typeface="方正粗黑宋简体"/>
                  </a:defRPr>
                </a:pPr>
                <a:endParaRPr/>
              </a:p>
            </p:txBody>
          </p:sp>
          <p:sp>
            <p:nvSpPr>
              <p:cNvPr id="72" name="Shape 451"/>
              <p:cNvSpPr/>
              <p:nvPr/>
            </p:nvSpPr>
            <p:spPr>
              <a:xfrm>
                <a:off x="249964" y="622598"/>
                <a:ext cx="1206931" cy="461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方正粗黑宋简体"/>
                    <a:ea typeface="方正粗黑宋简体"/>
                    <a:cs typeface="方正粗黑宋简体"/>
                    <a:sym typeface="方正粗黑宋简体"/>
                  </a:defRPr>
                </a:lvl1pPr>
              </a:lstStyle>
              <a:p>
                <a:r>
                  <a:rPr lang="zh-CN" altLang="en-US" dirty="0" smtClean="0"/>
                  <a:t>接入网</a:t>
                </a:r>
                <a:endParaRPr dirty="0"/>
              </a:p>
            </p:txBody>
          </p:sp>
        </p:grpSp>
        <p:sp>
          <p:nvSpPr>
            <p:cNvPr id="70" name="Shape 453"/>
            <p:cNvSpPr/>
            <p:nvPr/>
          </p:nvSpPr>
          <p:spPr>
            <a:xfrm>
              <a:off x="117830" y="107730"/>
              <a:ext cx="1477932" cy="1488033"/>
            </a:xfrm>
            <a:prstGeom prst="ellipse">
              <a:avLst/>
            </a:prstGeom>
            <a:noFill/>
            <a:ln w="50800" cap="flat">
              <a:solidFill>
                <a:srgbClr val="FFFFFF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8" name="Group 460"/>
          <p:cNvGrpSpPr/>
          <p:nvPr/>
        </p:nvGrpSpPr>
        <p:grpSpPr>
          <a:xfrm>
            <a:off x="6589426" y="2348880"/>
            <a:ext cx="1706863" cy="1706865"/>
            <a:chOff x="0" y="0"/>
            <a:chExt cx="1706861" cy="1706861"/>
          </a:xfrm>
        </p:grpSpPr>
        <p:grpSp>
          <p:nvGrpSpPr>
            <p:cNvPr id="65" name="Group 458"/>
            <p:cNvGrpSpPr/>
            <p:nvPr/>
          </p:nvGrpSpPr>
          <p:grpSpPr>
            <a:xfrm>
              <a:off x="0" y="0"/>
              <a:ext cx="1706861" cy="1706861"/>
              <a:chOff x="0" y="0"/>
              <a:chExt cx="1706860" cy="1706860"/>
            </a:xfrm>
          </p:grpSpPr>
          <p:sp>
            <p:nvSpPr>
              <p:cNvPr id="67" name="Shape 456"/>
              <p:cNvSpPr/>
              <p:nvPr/>
            </p:nvSpPr>
            <p:spPr>
              <a:xfrm>
                <a:off x="0" y="0"/>
                <a:ext cx="1706860" cy="1706860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方正粗黑宋简体"/>
                    <a:ea typeface="方正粗黑宋简体"/>
                    <a:cs typeface="方正粗黑宋简体"/>
                    <a:sym typeface="方正粗黑宋简体"/>
                  </a:defRPr>
                </a:pPr>
                <a:endParaRPr/>
              </a:p>
            </p:txBody>
          </p:sp>
          <p:sp>
            <p:nvSpPr>
              <p:cNvPr id="68" name="Shape 457"/>
              <p:cNvSpPr/>
              <p:nvPr/>
            </p:nvSpPr>
            <p:spPr>
              <a:xfrm>
                <a:off x="249964" y="622598"/>
                <a:ext cx="1206931" cy="461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方正粗黑宋简体"/>
                    <a:ea typeface="方正粗黑宋简体"/>
                    <a:cs typeface="方正粗黑宋简体"/>
                    <a:sym typeface="方正粗黑宋简体"/>
                  </a:defRPr>
                </a:lvl1pPr>
              </a:lstStyle>
              <a:p>
                <a:r>
                  <a:rPr lang="zh-CN" altLang="en-US" dirty="0" smtClean="0"/>
                  <a:t>管理网</a:t>
                </a:r>
                <a:endParaRPr dirty="0"/>
              </a:p>
            </p:txBody>
          </p:sp>
        </p:grpSp>
        <p:sp>
          <p:nvSpPr>
            <p:cNvPr id="66" name="Shape 459"/>
            <p:cNvSpPr/>
            <p:nvPr/>
          </p:nvSpPr>
          <p:spPr>
            <a:xfrm>
              <a:off x="117830" y="107730"/>
              <a:ext cx="1477932" cy="1488033"/>
            </a:xfrm>
            <a:prstGeom prst="ellipse">
              <a:avLst/>
            </a:prstGeom>
            <a:noFill/>
            <a:ln w="50800" cap="flat">
              <a:solidFill>
                <a:srgbClr val="FFFFFF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0" name="Group 466"/>
          <p:cNvGrpSpPr/>
          <p:nvPr/>
        </p:nvGrpSpPr>
        <p:grpSpPr>
          <a:xfrm>
            <a:off x="9285681" y="2370207"/>
            <a:ext cx="1706863" cy="1706865"/>
            <a:chOff x="0" y="0"/>
            <a:chExt cx="1706861" cy="1706861"/>
          </a:xfrm>
        </p:grpSpPr>
        <p:grpSp>
          <p:nvGrpSpPr>
            <p:cNvPr id="61" name="Group 464"/>
            <p:cNvGrpSpPr/>
            <p:nvPr/>
          </p:nvGrpSpPr>
          <p:grpSpPr>
            <a:xfrm>
              <a:off x="0" y="0"/>
              <a:ext cx="1706861" cy="1706861"/>
              <a:chOff x="0" y="0"/>
              <a:chExt cx="1706860" cy="1706860"/>
            </a:xfrm>
          </p:grpSpPr>
          <p:sp>
            <p:nvSpPr>
              <p:cNvPr id="63" name="Shape 462"/>
              <p:cNvSpPr/>
              <p:nvPr/>
            </p:nvSpPr>
            <p:spPr>
              <a:xfrm>
                <a:off x="0" y="0"/>
                <a:ext cx="1706860" cy="1706860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方正粗黑宋简体"/>
                    <a:ea typeface="方正粗黑宋简体"/>
                    <a:cs typeface="方正粗黑宋简体"/>
                    <a:sym typeface="方正粗黑宋简体"/>
                  </a:defRPr>
                </a:pPr>
                <a:endParaRPr/>
              </a:p>
            </p:txBody>
          </p:sp>
          <p:sp>
            <p:nvSpPr>
              <p:cNvPr id="64" name="Shape 463"/>
              <p:cNvSpPr/>
              <p:nvPr/>
            </p:nvSpPr>
            <p:spPr>
              <a:xfrm>
                <a:off x="249964" y="622598"/>
                <a:ext cx="1206931" cy="461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方正粗黑宋简体"/>
                    <a:ea typeface="方正粗黑宋简体"/>
                    <a:cs typeface="方正粗黑宋简体"/>
                    <a:sym typeface="方正粗黑宋简体"/>
                  </a:defRPr>
                </a:lvl1pPr>
              </a:lstStyle>
              <a:p>
                <a:r>
                  <a:rPr lang="zh-CN" altLang="en-US" dirty="0" smtClean="0"/>
                  <a:t>运行网</a:t>
                </a:r>
                <a:endParaRPr dirty="0"/>
              </a:p>
            </p:txBody>
          </p:sp>
        </p:grpSp>
        <p:sp>
          <p:nvSpPr>
            <p:cNvPr id="62" name="Shape 465"/>
            <p:cNvSpPr/>
            <p:nvPr/>
          </p:nvSpPr>
          <p:spPr>
            <a:xfrm>
              <a:off x="117830" y="107730"/>
              <a:ext cx="1477932" cy="1488033"/>
            </a:xfrm>
            <a:prstGeom prst="ellipse">
              <a:avLst/>
            </a:prstGeom>
            <a:noFill/>
            <a:ln w="50800" cap="flat">
              <a:solidFill>
                <a:srgbClr val="FFFFFF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8" name="Group 833"/>
          <p:cNvGrpSpPr/>
          <p:nvPr/>
        </p:nvGrpSpPr>
        <p:grpSpPr>
          <a:xfrm>
            <a:off x="551384" y="4653136"/>
            <a:ext cx="203534" cy="223214"/>
            <a:chOff x="0" y="0"/>
            <a:chExt cx="543726" cy="557463"/>
          </a:xfrm>
        </p:grpSpPr>
        <p:sp>
          <p:nvSpPr>
            <p:cNvPr id="79" name="Shape 831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  <p:sp>
          <p:nvSpPr>
            <p:cNvPr id="80" name="Shape 832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71966" y="4569332"/>
            <a:ext cx="244827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飞</a:t>
            </a:r>
            <a:r>
              <a:rPr lang="zh-CN" altLang="en-US" sz="20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马</a:t>
            </a:r>
            <a:r>
              <a:rPr lang="zh-CN" altLang="en-US" sz="2000" dirty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交易</a:t>
            </a:r>
            <a:r>
              <a:rPr lang="zh-CN" altLang="en-US" sz="20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  交易</a:t>
            </a:r>
            <a:r>
              <a:rPr lang="zh-CN" altLang="en-US" sz="2000" dirty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系统</a:t>
            </a:r>
            <a:endParaRPr lang="zh-CN" altLang="en-US" sz="20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919536" y="4797152"/>
            <a:ext cx="24857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4" name="Group 833"/>
          <p:cNvGrpSpPr/>
          <p:nvPr/>
        </p:nvGrpSpPr>
        <p:grpSpPr>
          <a:xfrm>
            <a:off x="551384" y="5200928"/>
            <a:ext cx="203534" cy="223214"/>
            <a:chOff x="0" y="0"/>
            <a:chExt cx="543726" cy="557463"/>
          </a:xfrm>
        </p:grpSpPr>
        <p:sp>
          <p:nvSpPr>
            <p:cNvPr id="85" name="Shape 831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  <p:sp>
          <p:nvSpPr>
            <p:cNvPr id="86" name="Shape 832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871966" y="5117124"/>
            <a:ext cx="244827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托管机房线路</a:t>
            </a:r>
            <a:endParaRPr lang="en-US" altLang="zh-CN" sz="2000" dirty="0" smtClean="0">
              <a:solidFill>
                <a:srgbClr val="1A75AE"/>
              </a:solidFill>
              <a:latin typeface="华康俪金黑W8"/>
              <a:ea typeface="华康俪金黑W8"/>
              <a:cs typeface="华康俪金黑W8"/>
              <a:sym typeface="华康俪金黑W8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专线</a:t>
            </a:r>
            <a:endParaRPr lang="zh-CN" altLang="en-US" sz="20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</a:endParaRPr>
          </a:p>
        </p:txBody>
      </p:sp>
      <p:grpSp>
        <p:nvGrpSpPr>
          <p:cNvPr id="89" name="Group 833"/>
          <p:cNvGrpSpPr/>
          <p:nvPr/>
        </p:nvGrpSpPr>
        <p:grpSpPr>
          <a:xfrm>
            <a:off x="3503712" y="4664932"/>
            <a:ext cx="203534" cy="223214"/>
            <a:chOff x="0" y="0"/>
            <a:chExt cx="543726" cy="557463"/>
          </a:xfrm>
        </p:grpSpPr>
        <p:sp>
          <p:nvSpPr>
            <p:cNvPr id="90" name="Shape 831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  <p:sp>
          <p:nvSpPr>
            <p:cNvPr id="91" name="Shape 832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791744" y="4581128"/>
            <a:ext cx="244827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客户</a:t>
            </a:r>
            <a:r>
              <a:rPr lang="zh-CN" altLang="en-US" sz="20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   飞马交易</a:t>
            </a:r>
            <a:endParaRPr lang="zh-CN" altLang="en-US" sz="20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1432" y="4797152"/>
            <a:ext cx="24857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8" name="Group 833"/>
          <p:cNvGrpSpPr/>
          <p:nvPr/>
        </p:nvGrpSpPr>
        <p:grpSpPr>
          <a:xfrm>
            <a:off x="6096000" y="4696872"/>
            <a:ext cx="203534" cy="223214"/>
            <a:chOff x="0" y="0"/>
            <a:chExt cx="543726" cy="557463"/>
          </a:xfrm>
        </p:grpSpPr>
        <p:sp>
          <p:nvSpPr>
            <p:cNvPr id="99" name="Shape 831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  <p:sp>
          <p:nvSpPr>
            <p:cNvPr id="100" name="Shape 832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384032" y="4613068"/>
            <a:ext cx="259228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期货</a:t>
            </a:r>
            <a:r>
              <a:rPr lang="zh-CN" altLang="en-US" sz="20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公司   飞马管理   </a:t>
            </a:r>
            <a:endParaRPr lang="zh-CN" altLang="en-US" sz="20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7483881" y="4830709"/>
            <a:ext cx="24857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4" name="Group 833"/>
          <p:cNvGrpSpPr/>
          <p:nvPr/>
        </p:nvGrpSpPr>
        <p:grpSpPr>
          <a:xfrm>
            <a:off x="9120336" y="4664932"/>
            <a:ext cx="203534" cy="223214"/>
            <a:chOff x="0" y="0"/>
            <a:chExt cx="543726" cy="557463"/>
          </a:xfrm>
        </p:grpSpPr>
        <p:sp>
          <p:nvSpPr>
            <p:cNvPr id="105" name="Shape 831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  <p:sp>
          <p:nvSpPr>
            <p:cNvPr id="106" name="Shape 832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9408368" y="4581128"/>
            <a:ext cx="259228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飞</a:t>
            </a:r>
            <a:r>
              <a:rPr lang="zh-CN" altLang="en-US" sz="20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马交易   飞马管理   </a:t>
            </a:r>
            <a:endParaRPr lang="zh-CN" altLang="en-US" sz="20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10508217" y="4798769"/>
            <a:ext cx="24857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9" name="Group 833"/>
          <p:cNvGrpSpPr/>
          <p:nvPr/>
        </p:nvGrpSpPr>
        <p:grpSpPr>
          <a:xfrm>
            <a:off x="3516202" y="5240996"/>
            <a:ext cx="203534" cy="223214"/>
            <a:chOff x="0" y="0"/>
            <a:chExt cx="543726" cy="557463"/>
          </a:xfrm>
        </p:grpSpPr>
        <p:sp>
          <p:nvSpPr>
            <p:cNvPr id="110" name="Shape 831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  <p:sp>
          <p:nvSpPr>
            <p:cNvPr id="111" name="Shape 832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863752" y="5157192"/>
            <a:ext cx="2448272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互联网</a:t>
            </a:r>
            <a:endParaRPr lang="en-US" altLang="zh-CN" sz="20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  <a:sym typeface="华康俪金黑W8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专线</a:t>
            </a:r>
            <a:endParaRPr lang="en-US" altLang="zh-CN" sz="20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  <a:sym typeface="华康俪金黑W8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直连</a:t>
            </a:r>
            <a:endParaRPr lang="zh-CN" altLang="en-US" sz="20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</a:endParaRPr>
          </a:p>
        </p:txBody>
      </p:sp>
      <p:grpSp>
        <p:nvGrpSpPr>
          <p:cNvPr id="113" name="Group 833"/>
          <p:cNvGrpSpPr/>
          <p:nvPr/>
        </p:nvGrpSpPr>
        <p:grpSpPr>
          <a:xfrm>
            <a:off x="6096000" y="5240996"/>
            <a:ext cx="203534" cy="223214"/>
            <a:chOff x="0" y="0"/>
            <a:chExt cx="543726" cy="557463"/>
          </a:xfrm>
        </p:grpSpPr>
        <p:sp>
          <p:nvSpPr>
            <p:cNvPr id="114" name="Shape 831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  <p:sp>
          <p:nvSpPr>
            <p:cNvPr id="115" name="Shape 832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6416582" y="5157192"/>
            <a:ext cx="244827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专线</a:t>
            </a:r>
            <a:endParaRPr lang="en-US" altLang="zh-CN" sz="2000" dirty="0" smtClean="0">
              <a:solidFill>
                <a:srgbClr val="1A75AE"/>
              </a:solidFill>
              <a:latin typeface="华康俪金黑W8"/>
              <a:ea typeface="华康俪金黑W8"/>
              <a:cs typeface="华康俪金黑W8"/>
              <a:sym typeface="华康俪金黑W8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互联网</a:t>
            </a:r>
            <a:endParaRPr lang="zh-CN" altLang="en-US" sz="20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</a:endParaRPr>
          </a:p>
        </p:txBody>
      </p:sp>
      <p:grpSp>
        <p:nvGrpSpPr>
          <p:cNvPr id="117" name="Group 833"/>
          <p:cNvGrpSpPr/>
          <p:nvPr/>
        </p:nvGrpSpPr>
        <p:grpSpPr>
          <a:xfrm>
            <a:off x="9159794" y="5240996"/>
            <a:ext cx="203534" cy="223214"/>
            <a:chOff x="0" y="0"/>
            <a:chExt cx="543726" cy="557463"/>
          </a:xfrm>
        </p:grpSpPr>
        <p:sp>
          <p:nvSpPr>
            <p:cNvPr id="118" name="Shape 831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  <p:sp>
          <p:nvSpPr>
            <p:cNvPr id="119" name="Shape 832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00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9480376" y="5157192"/>
            <a:ext cx="244827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</a:rPr>
              <a:t>局域网</a:t>
            </a:r>
            <a:endParaRPr lang="zh-CN" altLang="en-US" sz="20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</a:endParaRPr>
          </a:p>
        </p:txBody>
      </p:sp>
    </p:spTree>
    <p:extLst>
      <p:ext uri="{BB962C8B-B14F-4D97-AF65-F5344CB8AC3E}">
        <p14:creationId xmlns:p14="http://schemas.microsoft.com/office/powerpoint/2010/main" val="252780639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0" y="890780"/>
            <a:ext cx="12192000" cy="1"/>
          </a:xfrm>
          <a:prstGeom prst="line">
            <a:avLst/>
          </a:prstGeom>
          <a:ln w="4127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208546" y="242709"/>
            <a:ext cx="74736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/>
              <a:t>飞</a:t>
            </a:r>
            <a:r>
              <a:rPr lang="zh-CN" altLang="en-US" dirty="0" smtClean="0"/>
              <a:t>马系统运行环境有什么要求</a:t>
            </a:r>
            <a:r>
              <a:rPr dirty="0" smtClean="0"/>
              <a:t>？</a:t>
            </a:r>
            <a:endParaRPr dirty="0"/>
          </a:p>
        </p:txBody>
      </p:sp>
      <p:sp>
        <p:nvSpPr>
          <p:cNvPr id="374" name="Shape 374"/>
          <p:cNvSpPr/>
          <p:nvPr/>
        </p:nvSpPr>
        <p:spPr>
          <a:xfrm rot="16200000" flipH="1">
            <a:off x="737516" y="897641"/>
            <a:ext cx="306008" cy="29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 rot="10800000" flipH="1">
            <a:off x="1933772" y="890780"/>
            <a:ext cx="306008" cy="29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5" y="-12923"/>
            <a:ext cx="8953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271464" y="47528"/>
            <a:ext cx="243016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详解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/>
            </a:endParaRPr>
          </a:p>
        </p:txBody>
      </p:sp>
      <p:sp>
        <p:nvSpPr>
          <p:cNvPr id="77" name="Shape 885"/>
          <p:cNvSpPr/>
          <p:nvPr/>
        </p:nvSpPr>
        <p:spPr>
          <a:xfrm>
            <a:off x="1036663" y="1699410"/>
            <a:ext cx="2577153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/>
              <a:t>操作系统</a:t>
            </a:r>
            <a:endParaRPr dirty="0"/>
          </a:p>
        </p:txBody>
      </p:sp>
      <p:sp>
        <p:nvSpPr>
          <p:cNvPr id="81" name="Shape 886"/>
          <p:cNvSpPr/>
          <p:nvPr/>
        </p:nvSpPr>
        <p:spPr>
          <a:xfrm>
            <a:off x="3829817" y="1709286"/>
            <a:ext cx="721997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en-US" altLang="zh-CN" dirty="0" err="1" smtClean="0"/>
              <a:t>RedHat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Linux 6.3/6.5/6.8/7.1</a:t>
            </a:r>
            <a:endParaRPr dirty="0"/>
          </a:p>
        </p:txBody>
      </p:sp>
      <p:sp>
        <p:nvSpPr>
          <p:cNvPr id="82" name="Shape 887"/>
          <p:cNvSpPr/>
          <p:nvPr/>
        </p:nvSpPr>
        <p:spPr>
          <a:xfrm>
            <a:off x="1036663" y="2508037"/>
            <a:ext cx="2577153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数 据 库</a:t>
            </a:r>
            <a:endParaRPr dirty="0"/>
          </a:p>
        </p:txBody>
      </p:sp>
      <p:sp>
        <p:nvSpPr>
          <p:cNvPr id="83" name="Shape 888"/>
          <p:cNvSpPr/>
          <p:nvPr/>
        </p:nvSpPr>
        <p:spPr>
          <a:xfrm>
            <a:off x="3776028" y="4130049"/>
            <a:ext cx="68018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u="sng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t>1.</a:t>
            </a:r>
          </a:p>
        </p:txBody>
      </p:sp>
      <p:sp>
        <p:nvSpPr>
          <p:cNvPr id="88" name="Shape 889"/>
          <p:cNvSpPr/>
          <p:nvPr/>
        </p:nvSpPr>
        <p:spPr>
          <a:xfrm>
            <a:off x="3829817" y="2538814"/>
            <a:ext cx="799014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en-US" altLang="zh-CN" dirty="0" smtClean="0"/>
              <a:t>Oracle 11g R2</a:t>
            </a:r>
            <a:r>
              <a:rPr dirty="0" smtClean="0"/>
              <a:t>。</a:t>
            </a:r>
            <a:endParaRPr dirty="0"/>
          </a:p>
        </p:txBody>
      </p:sp>
      <p:sp>
        <p:nvSpPr>
          <p:cNvPr id="94" name="Shape 890"/>
          <p:cNvSpPr/>
          <p:nvPr/>
        </p:nvSpPr>
        <p:spPr>
          <a:xfrm>
            <a:off x="1036663" y="3319043"/>
            <a:ext cx="2577153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运 行 库</a:t>
            </a:r>
            <a:endParaRPr dirty="0"/>
          </a:p>
        </p:txBody>
      </p:sp>
      <p:sp>
        <p:nvSpPr>
          <p:cNvPr id="95" name="Shape 891"/>
          <p:cNvSpPr/>
          <p:nvPr/>
        </p:nvSpPr>
        <p:spPr>
          <a:xfrm>
            <a:off x="3829817" y="3349821"/>
            <a:ext cx="799014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飞马运行所需要的第三方库</a:t>
            </a:r>
            <a:endParaRPr dirty="0"/>
          </a:p>
        </p:txBody>
      </p:sp>
      <p:sp>
        <p:nvSpPr>
          <p:cNvPr id="97" name="Shape 893"/>
          <p:cNvSpPr/>
          <p:nvPr/>
        </p:nvSpPr>
        <p:spPr>
          <a:xfrm>
            <a:off x="4360119" y="4120486"/>
            <a:ext cx="552933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en-US" altLang="zh-CN" dirty="0" err="1" smtClean="0"/>
              <a:t>Openssl</a:t>
            </a:r>
            <a:r>
              <a:rPr lang="zh-CN" altLang="en-US" dirty="0" smtClean="0"/>
              <a:t>（需安装）</a:t>
            </a:r>
            <a:endParaRPr dirty="0"/>
          </a:p>
        </p:txBody>
      </p:sp>
      <p:sp>
        <p:nvSpPr>
          <p:cNvPr id="103" name="Shape 894"/>
          <p:cNvSpPr/>
          <p:nvPr/>
        </p:nvSpPr>
        <p:spPr>
          <a:xfrm>
            <a:off x="3776028" y="4738308"/>
            <a:ext cx="68018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u="sng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t>2.</a:t>
            </a:r>
          </a:p>
        </p:txBody>
      </p:sp>
      <p:sp>
        <p:nvSpPr>
          <p:cNvPr id="121" name="Shape 895"/>
          <p:cNvSpPr/>
          <p:nvPr/>
        </p:nvSpPr>
        <p:spPr>
          <a:xfrm>
            <a:off x="4360119" y="4728745"/>
            <a:ext cx="552933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en-US" altLang="zh-CN" dirty="0" smtClean="0"/>
              <a:t>Oracle Client</a:t>
            </a:r>
            <a:r>
              <a:rPr lang="zh-CN" altLang="en-US" dirty="0" smtClean="0"/>
              <a:t>（需安装）</a:t>
            </a:r>
            <a:endParaRPr dirty="0"/>
          </a:p>
        </p:txBody>
      </p:sp>
      <p:sp>
        <p:nvSpPr>
          <p:cNvPr id="122" name="Shape 896"/>
          <p:cNvSpPr/>
          <p:nvPr/>
        </p:nvSpPr>
        <p:spPr>
          <a:xfrm>
            <a:off x="3776028" y="5346567"/>
            <a:ext cx="68018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u="sng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dirty="0"/>
              <a:t>3.</a:t>
            </a:r>
          </a:p>
        </p:txBody>
      </p:sp>
      <p:sp>
        <p:nvSpPr>
          <p:cNvPr id="123" name="Shape 897"/>
          <p:cNvSpPr/>
          <p:nvPr/>
        </p:nvSpPr>
        <p:spPr>
          <a:xfrm>
            <a:off x="4360119" y="5337004"/>
            <a:ext cx="552933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/>
              <a:t>交易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（自带）</a:t>
            </a:r>
            <a:endParaRPr dirty="0"/>
          </a:p>
        </p:txBody>
      </p:sp>
      <p:sp>
        <p:nvSpPr>
          <p:cNvPr id="124" name="Shape 896"/>
          <p:cNvSpPr/>
          <p:nvPr/>
        </p:nvSpPr>
        <p:spPr>
          <a:xfrm>
            <a:off x="3798995" y="5930095"/>
            <a:ext cx="68018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u="sng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en-US" altLang="zh-CN" dirty="0" smtClean="0"/>
              <a:t>4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25" name="Shape 897"/>
          <p:cNvSpPr/>
          <p:nvPr/>
        </p:nvSpPr>
        <p:spPr>
          <a:xfrm>
            <a:off x="4383086" y="5920532"/>
            <a:ext cx="552933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en-US" altLang="zh-CN" dirty="0" err="1" smtClean="0"/>
              <a:t>lisence</a:t>
            </a:r>
            <a:r>
              <a:rPr lang="zh-CN" altLang="en-US" dirty="0" smtClean="0"/>
              <a:t>（自带）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04243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/>
        </p:nvSpPr>
        <p:spPr>
          <a:xfrm>
            <a:off x="1261322" y="1484784"/>
            <a:ext cx="249627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联系我们</a:t>
            </a:r>
            <a:endParaRPr dirty="0"/>
          </a:p>
        </p:txBody>
      </p:sp>
      <p:sp>
        <p:nvSpPr>
          <p:cNvPr id="903" name="Shape 903"/>
          <p:cNvSpPr/>
          <p:nvPr/>
        </p:nvSpPr>
        <p:spPr>
          <a:xfrm>
            <a:off x="1823526" y="3451451"/>
            <a:ext cx="3648405" cy="1489717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7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sz="2800" dirty="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</a:rPr>
              <a:t>托管</a:t>
            </a:r>
            <a:r>
              <a:rPr lang="en-US" altLang="zh-CN" sz="2800" dirty="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</a:rPr>
              <a:t>QQ</a:t>
            </a:r>
            <a:r>
              <a:rPr lang="zh-CN" altLang="en-US" sz="2800" dirty="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</a:rPr>
              <a:t>群：</a:t>
            </a:r>
            <a:r>
              <a:rPr lang="en-US" altLang="zh-CN" sz="2800" dirty="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</a:rPr>
              <a:t>202049240</a:t>
            </a:r>
          </a:p>
          <a:p>
            <a:pPr>
              <a:defRPr sz="37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sz="2800" dirty="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</a:rPr>
              <a:t>飞马</a:t>
            </a:r>
            <a:r>
              <a:rPr lang="en-US" altLang="zh-CN" sz="2800" dirty="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</a:rPr>
              <a:t>QQ</a:t>
            </a:r>
            <a:r>
              <a:rPr lang="zh-CN" altLang="en-US" sz="2800" dirty="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</a:rPr>
              <a:t>群：</a:t>
            </a:r>
            <a:r>
              <a:rPr lang="en-US" altLang="zh-CN" sz="2800" dirty="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</a:rPr>
              <a:t>144083568</a:t>
            </a:r>
            <a:endParaRPr sz="2800" dirty="0">
              <a:solidFill>
                <a:srgbClr val="FFFFFF"/>
              </a:solidFill>
              <a:latin typeface="华康俪金黑W8"/>
              <a:ea typeface="华康俪金黑W8"/>
              <a:cs typeface="华康俪金黑W8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1834704" y="3485181"/>
            <a:ext cx="3637227" cy="66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7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endParaRPr dirty="0"/>
          </a:p>
        </p:txBody>
      </p:sp>
      <p:sp>
        <p:nvSpPr>
          <p:cNvPr id="905" name="Shape 905"/>
          <p:cNvSpPr/>
          <p:nvPr/>
        </p:nvSpPr>
        <p:spPr>
          <a:xfrm>
            <a:off x="5708814" y="2060848"/>
            <a:ext cx="5571085" cy="1603718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5748251" y="2132856"/>
            <a:ext cx="553164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7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sz="3200" dirty="0" smtClean="0"/>
              <a:t>机房热线 </a:t>
            </a:r>
            <a:r>
              <a:rPr lang="en-US" altLang="zh-CN" sz="3200" dirty="0" smtClean="0"/>
              <a:t>021-5016-6381</a:t>
            </a:r>
            <a:endParaRPr sz="3200" dirty="0"/>
          </a:p>
        </p:txBody>
      </p:sp>
      <p:sp>
        <p:nvSpPr>
          <p:cNvPr id="907" name="Shape 907"/>
          <p:cNvSpPr/>
          <p:nvPr/>
        </p:nvSpPr>
        <p:spPr>
          <a:xfrm>
            <a:off x="5748251" y="2992647"/>
            <a:ext cx="553164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7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sz="3200" dirty="0" smtClean="0"/>
              <a:t>服务热线 </a:t>
            </a:r>
            <a:r>
              <a:rPr lang="en-US" altLang="zh-CN" sz="3200" dirty="0" smtClean="0"/>
              <a:t>400-1600-050</a:t>
            </a:r>
            <a:endParaRPr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6" y="1647509"/>
            <a:ext cx="1743075" cy="170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</p:pic>
      <p:sp>
        <p:nvSpPr>
          <p:cNvPr id="10" name="Shape 905"/>
          <p:cNvSpPr/>
          <p:nvPr/>
        </p:nvSpPr>
        <p:spPr>
          <a:xfrm>
            <a:off x="5742725" y="4293096"/>
            <a:ext cx="5571085" cy="1603718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sz="3200" dirty="0" smtClean="0"/>
              <a:t>商务经理</a:t>
            </a:r>
            <a:endParaRPr lang="en-US" altLang="zh-CN" sz="3200" dirty="0" smtClean="0"/>
          </a:p>
          <a:p>
            <a:pPr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sz="2800" dirty="0"/>
              <a:t>劳明</a:t>
            </a:r>
            <a:r>
              <a:rPr lang="zh-CN" altLang="en-US" sz="2800" dirty="0" smtClean="0"/>
              <a:t>毅：</a:t>
            </a:r>
            <a:r>
              <a:rPr lang="en-US" altLang="zh-CN" sz="2800" dirty="0" smtClean="0"/>
              <a:t>137-0166-8912</a:t>
            </a:r>
          </a:p>
          <a:p>
            <a:pPr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sz="2800" dirty="0" smtClean="0"/>
              <a:t>刘震宇：</a:t>
            </a:r>
            <a:r>
              <a:rPr lang="en-US" altLang="zh-CN" sz="2800" dirty="0" smtClean="0"/>
              <a:t>186-0163-0135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46807710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2" y="772851"/>
            <a:ext cx="12192000" cy="5274959"/>
          </a:xfrm>
          <a:prstGeom prst="rect">
            <a:avLst/>
          </a:prstGeom>
          <a:solidFill>
            <a:srgbClr val="1A75AE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-9434" y="577528"/>
            <a:ext cx="12201436" cy="202401"/>
          </a:xfrm>
          <a:prstGeom prst="rect">
            <a:avLst/>
          </a:prstGeom>
          <a:solidFill>
            <a:srgbClr val="A7B3B3"/>
          </a:solidFill>
          <a:ln w="12700">
            <a:solidFill>
              <a:srgbClr val="42719B"/>
            </a:solidFill>
            <a:miter/>
          </a:ln>
          <a:effectLst>
            <a:outerShdw blurRad="50800" dist="63500" dir="162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0" y="6015759"/>
            <a:ext cx="12192000" cy="253938"/>
          </a:xfrm>
          <a:prstGeom prst="rect">
            <a:avLst/>
          </a:prstGeom>
          <a:solidFill>
            <a:srgbClr val="A7B3B3"/>
          </a:solidFill>
          <a:ln w="12700">
            <a:solidFill>
              <a:srgbClr val="42719B"/>
            </a:solidFill>
            <a:miter/>
          </a:ln>
          <a:effectLst>
            <a:outerShdw blurRad="50800" dist="635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294964" y="2116284"/>
            <a:ext cx="7602072" cy="3687851"/>
          </a:xfrm>
          <a:prstGeom prst="rect">
            <a:avLst/>
          </a:prstGeom>
          <a:solidFill>
            <a:srgbClr val="AFABAB">
              <a:alpha val="5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01157" y="1279690"/>
            <a:ext cx="641424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产品介绍</a:t>
            </a:r>
            <a:endParaRPr dirty="0"/>
          </a:p>
        </p:txBody>
      </p:sp>
      <p:sp>
        <p:nvSpPr>
          <p:cNvPr id="323" name="Shape 323"/>
          <p:cNvSpPr/>
          <p:nvPr/>
        </p:nvSpPr>
        <p:spPr>
          <a:xfrm>
            <a:off x="3826323" y="3252116"/>
            <a:ext cx="641424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次</a:t>
            </a:r>
            <a:r>
              <a:rPr lang="zh-CN" altLang="en-US" dirty="0" smtClean="0"/>
              <a:t>用交易系统最佳解决方案</a:t>
            </a:r>
            <a:endParaRPr dirty="0"/>
          </a:p>
        </p:txBody>
      </p:sp>
      <p:sp>
        <p:nvSpPr>
          <p:cNvPr id="324" name="Shape 324"/>
          <p:cNvSpPr/>
          <p:nvPr/>
        </p:nvSpPr>
        <p:spPr>
          <a:xfrm>
            <a:off x="3826323" y="3846474"/>
            <a:ext cx="641424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支持国内四大期货交易所业务</a:t>
            </a:r>
            <a:endParaRPr dirty="0"/>
          </a:p>
        </p:txBody>
      </p:sp>
      <p:sp>
        <p:nvSpPr>
          <p:cNvPr id="325" name="Shape 325"/>
          <p:cNvSpPr/>
          <p:nvPr/>
        </p:nvSpPr>
        <p:spPr>
          <a:xfrm>
            <a:off x="3826324" y="4440832"/>
            <a:ext cx="670745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实时单播</a:t>
            </a:r>
            <a:r>
              <a:rPr lang="en-US" altLang="zh-CN" dirty="0" smtClean="0"/>
              <a:t>/</a:t>
            </a:r>
            <a:r>
              <a:rPr lang="zh-CN" altLang="en-US" dirty="0" smtClean="0"/>
              <a:t>组播一档行情</a:t>
            </a:r>
            <a:endParaRPr dirty="0"/>
          </a:p>
        </p:txBody>
      </p:sp>
      <p:sp>
        <p:nvSpPr>
          <p:cNvPr id="326" name="Shape 326"/>
          <p:cNvSpPr/>
          <p:nvPr/>
        </p:nvSpPr>
        <p:spPr>
          <a:xfrm>
            <a:off x="3826324" y="5035191"/>
            <a:ext cx="670745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支持多种主柜台费率同步</a:t>
            </a:r>
            <a:endParaRPr dirty="0"/>
          </a:p>
        </p:txBody>
      </p:sp>
      <p:sp>
        <p:nvSpPr>
          <p:cNvPr id="328" name="Shape 328"/>
          <p:cNvSpPr/>
          <p:nvPr/>
        </p:nvSpPr>
        <p:spPr>
          <a:xfrm>
            <a:off x="3884593" y="2428346"/>
            <a:ext cx="641424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dirty="0"/>
              <a:t>飞马</a:t>
            </a:r>
            <a:r>
              <a:rPr dirty="0" smtClean="0"/>
              <a:t>/</a:t>
            </a:r>
            <a:r>
              <a:rPr lang="zh-CN" altLang="en-US" sz="2400" dirty="0"/>
              <a:t>多</a:t>
            </a:r>
            <a:r>
              <a:rPr lang="zh-CN" altLang="en-US" sz="2400" dirty="0" smtClean="0"/>
              <a:t>交易所版（</a:t>
            </a:r>
            <a:r>
              <a:rPr lang="en-US" altLang="zh-CN" sz="2400" dirty="0" err="1" smtClean="0"/>
              <a:t>AllFutures</a:t>
            </a:r>
            <a:r>
              <a:rPr lang="zh-CN" altLang="en-US" sz="2400" dirty="0" smtClean="0"/>
              <a:t>系列）</a:t>
            </a:r>
            <a:endParaRPr sz="2400" dirty="0"/>
          </a:p>
        </p:txBody>
      </p:sp>
      <p:sp>
        <p:nvSpPr>
          <p:cNvPr id="329" name="Shape 329"/>
          <p:cNvSpPr/>
          <p:nvPr/>
        </p:nvSpPr>
        <p:spPr>
          <a:xfrm>
            <a:off x="3938866" y="3163522"/>
            <a:ext cx="4937848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458547"/>
            <a:ext cx="17430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0" y="890780"/>
            <a:ext cx="12192000" cy="1"/>
          </a:xfrm>
          <a:prstGeom prst="line">
            <a:avLst/>
          </a:prstGeom>
          <a:ln w="4127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208546" y="242709"/>
            <a:ext cx="74736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一张图看懂多交易所版本的前世今生</a:t>
            </a:r>
            <a:endParaRPr dirty="0"/>
          </a:p>
        </p:txBody>
      </p:sp>
      <p:sp>
        <p:nvSpPr>
          <p:cNvPr id="380" name="Shape 380"/>
          <p:cNvSpPr/>
          <p:nvPr/>
        </p:nvSpPr>
        <p:spPr>
          <a:xfrm rot="16200000" flipH="1">
            <a:off x="737516" y="897641"/>
            <a:ext cx="306008" cy="29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 rot="10800000" flipH="1">
            <a:off x="1933772" y="890780"/>
            <a:ext cx="306008" cy="29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5" y="-12923"/>
            <a:ext cx="8953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271464" y="47528"/>
            <a:ext cx="243016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历史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/>
            </a:endParaRPr>
          </a:p>
        </p:txBody>
      </p:sp>
      <p:sp>
        <p:nvSpPr>
          <p:cNvPr id="39" name="Shape 740"/>
          <p:cNvSpPr/>
          <p:nvPr/>
        </p:nvSpPr>
        <p:spPr>
          <a:xfrm>
            <a:off x="1604834" y="2379788"/>
            <a:ext cx="9535623" cy="1"/>
          </a:xfrm>
          <a:prstGeom prst="line">
            <a:avLst/>
          </a:prstGeom>
          <a:noFill/>
          <a:ln w="508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0" name="Shape 741"/>
          <p:cNvSpPr/>
          <p:nvPr/>
        </p:nvSpPr>
        <p:spPr>
          <a:xfrm>
            <a:off x="2351584" y="2230625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 742"/>
          <p:cNvSpPr/>
          <p:nvPr/>
        </p:nvSpPr>
        <p:spPr>
          <a:xfrm>
            <a:off x="1335893" y="2230625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743"/>
          <p:cNvSpPr/>
          <p:nvPr/>
        </p:nvSpPr>
        <p:spPr>
          <a:xfrm>
            <a:off x="477139" y="1174079"/>
            <a:ext cx="1341484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en-US" altLang="zh-CN" dirty="0" smtClean="0"/>
              <a:t>2013.8</a:t>
            </a:r>
          </a:p>
          <a:p>
            <a: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dirty="0"/>
              <a:t>飞</a:t>
            </a:r>
            <a:r>
              <a:rPr lang="zh-CN" altLang="en-US" dirty="0" smtClean="0"/>
              <a:t>马</a:t>
            </a:r>
            <a:r>
              <a:rPr lang="zh-CN" altLang="en-US" dirty="0"/>
              <a:t>正式</a:t>
            </a:r>
            <a:r>
              <a:rPr lang="zh-CN" altLang="en-US" dirty="0" smtClean="0"/>
              <a:t>上线</a:t>
            </a:r>
            <a:endParaRPr dirty="0"/>
          </a:p>
        </p:txBody>
      </p:sp>
      <p:sp>
        <p:nvSpPr>
          <p:cNvPr id="44" name="Shape 744"/>
          <p:cNvSpPr/>
          <p:nvPr/>
        </p:nvSpPr>
        <p:spPr>
          <a:xfrm>
            <a:off x="1559496" y="2010991"/>
            <a:ext cx="17162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 smtClean="0"/>
              <a:t>持续优化</a:t>
            </a:r>
            <a:r>
              <a:rPr dirty="0" smtClean="0"/>
              <a:t>  </a:t>
            </a:r>
            <a:endParaRPr dirty="0"/>
          </a:p>
        </p:txBody>
      </p:sp>
      <p:sp>
        <p:nvSpPr>
          <p:cNvPr id="48" name="Shape 747"/>
          <p:cNvSpPr/>
          <p:nvPr/>
        </p:nvSpPr>
        <p:spPr>
          <a:xfrm>
            <a:off x="2999656" y="1196752"/>
            <a:ext cx="160135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2014.8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FemasV1.00.06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 smtClean="0"/>
              <a:t>性能再次提升</a:t>
            </a:r>
            <a:endParaRPr dirty="0"/>
          </a:p>
        </p:txBody>
      </p:sp>
      <p:sp>
        <p:nvSpPr>
          <p:cNvPr id="50" name="Shape 749"/>
          <p:cNvSpPr/>
          <p:nvPr/>
        </p:nvSpPr>
        <p:spPr>
          <a:xfrm>
            <a:off x="3503712" y="2244447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755"/>
          <p:cNvSpPr/>
          <p:nvPr/>
        </p:nvSpPr>
        <p:spPr>
          <a:xfrm>
            <a:off x="5591944" y="2230625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756"/>
          <p:cNvSpPr/>
          <p:nvPr/>
        </p:nvSpPr>
        <p:spPr>
          <a:xfrm>
            <a:off x="5159896" y="1124744"/>
            <a:ext cx="171625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2015.8</a:t>
            </a:r>
            <a:endParaRPr lang="en-US" altLang="zh-CN" dirty="0"/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FemasV1.01.04</a:t>
            </a:r>
            <a:endParaRPr lang="en-US" altLang="zh-CN" dirty="0"/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 smtClean="0"/>
              <a:t>更全面的业务</a:t>
            </a:r>
            <a:endParaRPr lang="zh-CN" altLang="en-US" dirty="0"/>
          </a:p>
        </p:txBody>
      </p:sp>
      <p:sp>
        <p:nvSpPr>
          <p:cNvPr id="58" name="Shape 757"/>
          <p:cNvSpPr/>
          <p:nvPr/>
        </p:nvSpPr>
        <p:spPr>
          <a:xfrm>
            <a:off x="6384032" y="2524608"/>
            <a:ext cx="171625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</a:rPr>
              <a:t>持续</a:t>
            </a:r>
            <a:r>
              <a:rPr lang="zh-CN" altLang="en-US" dirty="0" smtClean="0"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</a:rPr>
              <a:t>改进</a:t>
            </a:r>
            <a:endParaRPr lang="en-US" altLang="zh-CN" dirty="0" smtClean="0">
              <a:solidFill>
                <a:srgbClr val="1A75AE"/>
              </a:solidFill>
              <a:latin typeface="方正正大黑简体"/>
              <a:ea typeface="方正正大黑简体"/>
              <a:cs typeface="方正正大黑简体"/>
            </a:endParaRP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sz="1200" dirty="0" smtClean="0"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</a:rPr>
              <a:t>系统统一管理</a:t>
            </a:r>
            <a:endParaRPr lang="en-US" altLang="zh-CN" sz="1200" dirty="0" smtClean="0">
              <a:solidFill>
                <a:srgbClr val="1A75AE"/>
              </a:solidFill>
              <a:latin typeface="方正正大黑简体"/>
              <a:ea typeface="方正正大黑简体"/>
              <a:cs typeface="方正正大黑简体"/>
            </a:endParaRP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sz="1200" dirty="0" smtClean="0"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</a:rPr>
              <a:t>费率实时上场</a:t>
            </a:r>
            <a:endParaRPr lang="en-US" altLang="zh-CN" sz="1200" dirty="0" smtClean="0">
              <a:solidFill>
                <a:srgbClr val="1A75AE"/>
              </a:solidFill>
              <a:latin typeface="方正正大黑简体"/>
              <a:ea typeface="方正正大黑简体"/>
              <a:cs typeface="方正正大黑简体"/>
            </a:endParaRP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sz="1200" dirty="0" smtClean="0"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</a:rPr>
              <a:t>指令规则审核</a:t>
            </a:r>
            <a:endParaRPr sz="1200" dirty="0">
              <a:solidFill>
                <a:srgbClr val="1A75AE"/>
              </a:solidFill>
              <a:latin typeface="方正正大黑简体"/>
              <a:ea typeface="方正正大黑简体"/>
              <a:cs typeface="方正正大黑简体"/>
            </a:endParaRPr>
          </a:p>
        </p:txBody>
      </p:sp>
      <p:sp>
        <p:nvSpPr>
          <p:cNvPr id="59" name="Shape 758"/>
          <p:cNvSpPr/>
          <p:nvPr/>
        </p:nvSpPr>
        <p:spPr>
          <a:xfrm>
            <a:off x="6907177" y="2230625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 759"/>
          <p:cNvSpPr/>
          <p:nvPr/>
        </p:nvSpPr>
        <p:spPr>
          <a:xfrm>
            <a:off x="7752184" y="980728"/>
            <a:ext cx="1716259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2016.9</a:t>
            </a:r>
            <a:endParaRPr lang="en-US" altLang="zh-CN" dirty="0"/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Femas_Classic_V1.03.01</a:t>
            </a:r>
            <a:endParaRPr lang="en-US" altLang="zh-CN" dirty="0"/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 smtClean="0"/>
              <a:t>更</a:t>
            </a:r>
            <a:r>
              <a:rPr lang="zh-CN" altLang="en-US" dirty="0"/>
              <a:t>灵活</a:t>
            </a:r>
            <a:r>
              <a:rPr lang="zh-CN" altLang="en-US" dirty="0" smtClean="0"/>
              <a:t>的</a:t>
            </a:r>
            <a:r>
              <a:rPr lang="zh-CN" altLang="en-US" dirty="0"/>
              <a:t>功能</a:t>
            </a:r>
          </a:p>
        </p:txBody>
      </p:sp>
      <p:sp>
        <p:nvSpPr>
          <p:cNvPr id="61" name="Shape 760"/>
          <p:cNvSpPr/>
          <p:nvPr/>
        </p:nvSpPr>
        <p:spPr>
          <a:xfrm>
            <a:off x="8275329" y="2204864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Shape 740"/>
          <p:cNvSpPr/>
          <p:nvPr/>
        </p:nvSpPr>
        <p:spPr>
          <a:xfrm>
            <a:off x="1631504" y="3780850"/>
            <a:ext cx="10009112" cy="1"/>
          </a:xfrm>
          <a:prstGeom prst="line">
            <a:avLst/>
          </a:prstGeom>
          <a:noFill/>
          <a:ln w="508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67" name="Shape 741"/>
          <p:cNvSpPr/>
          <p:nvPr/>
        </p:nvSpPr>
        <p:spPr>
          <a:xfrm>
            <a:off x="2620526" y="3646379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hape 742"/>
          <p:cNvSpPr/>
          <p:nvPr/>
        </p:nvSpPr>
        <p:spPr>
          <a:xfrm>
            <a:off x="1559496" y="3645024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Shape 749"/>
          <p:cNvSpPr/>
          <p:nvPr/>
        </p:nvSpPr>
        <p:spPr>
          <a:xfrm>
            <a:off x="3594809" y="3631687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hape 758"/>
          <p:cNvSpPr/>
          <p:nvPr/>
        </p:nvSpPr>
        <p:spPr>
          <a:xfrm>
            <a:off x="6023992" y="3631687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Shape 760"/>
          <p:cNvSpPr/>
          <p:nvPr/>
        </p:nvSpPr>
        <p:spPr>
          <a:xfrm>
            <a:off x="7392144" y="3631687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Shape 763"/>
          <p:cNvSpPr/>
          <p:nvPr/>
        </p:nvSpPr>
        <p:spPr>
          <a:xfrm>
            <a:off x="9643481" y="3631687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Shape 740"/>
          <p:cNvSpPr/>
          <p:nvPr/>
        </p:nvSpPr>
        <p:spPr>
          <a:xfrm flipH="1">
            <a:off x="1694567" y="2513390"/>
            <a:ext cx="791486" cy="1132989"/>
          </a:xfrm>
          <a:prstGeom prst="line">
            <a:avLst/>
          </a:prstGeom>
          <a:noFill/>
          <a:ln w="508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78" name="Shape 747"/>
          <p:cNvSpPr/>
          <p:nvPr/>
        </p:nvSpPr>
        <p:spPr>
          <a:xfrm>
            <a:off x="2999656" y="4005064"/>
            <a:ext cx="12872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2015.5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/>
              <a:t>飞</a:t>
            </a:r>
            <a:r>
              <a:rPr lang="zh-CN" altLang="en-US" dirty="0" smtClean="0"/>
              <a:t>马两所版</a:t>
            </a:r>
            <a:endParaRPr lang="en-US" altLang="zh-CN" dirty="0" smtClean="0"/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 smtClean="0"/>
              <a:t>正式上线</a:t>
            </a:r>
            <a:endParaRPr dirty="0"/>
          </a:p>
        </p:txBody>
      </p:sp>
      <p:sp>
        <p:nvSpPr>
          <p:cNvPr id="79" name="Shape 747"/>
          <p:cNvSpPr/>
          <p:nvPr/>
        </p:nvSpPr>
        <p:spPr>
          <a:xfrm>
            <a:off x="407368" y="3789040"/>
            <a:ext cx="12872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2014.6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/>
              <a:t>飞</a:t>
            </a:r>
            <a:r>
              <a:rPr lang="zh-CN" altLang="en-US" dirty="0" smtClean="0"/>
              <a:t>马两所版正式</a:t>
            </a:r>
            <a:r>
              <a:rPr lang="zh-CN" altLang="en-US" dirty="0"/>
              <a:t>启动</a:t>
            </a:r>
            <a:endParaRPr dirty="0"/>
          </a:p>
        </p:txBody>
      </p:sp>
      <p:sp>
        <p:nvSpPr>
          <p:cNvPr id="80" name="Shape 741"/>
          <p:cNvSpPr/>
          <p:nvPr/>
        </p:nvSpPr>
        <p:spPr>
          <a:xfrm>
            <a:off x="4511824" y="2255663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Shape 744"/>
          <p:cNvSpPr/>
          <p:nvPr/>
        </p:nvSpPr>
        <p:spPr>
          <a:xfrm>
            <a:off x="3791744" y="2524607"/>
            <a:ext cx="171625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 smtClean="0"/>
              <a:t>业务支持</a:t>
            </a:r>
            <a:r>
              <a:rPr dirty="0" smtClean="0"/>
              <a:t>  </a:t>
            </a:r>
            <a:endParaRPr lang="en-US" dirty="0" smtClean="0"/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sz="1200" dirty="0" smtClean="0"/>
              <a:t>FAK/FOK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sz="1200" dirty="0"/>
              <a:t>平今平</a:t>
            </a:r>
            <a:r>
              <a:rPr lang="zh-CN" altLang="en-US" sz="1200" dirty="0" smtClean="0"/>
              <a:t>昨</a:t>
            </a:r>
            <a:endParaRPr lang="en-US" altLang="zh-CN" sz="1200" dirty="0" smtClean="0"/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sz="1200" dirty="0"/>
              <a:t>申报手续费</a:t>
            </a:r>
            <a:endParaRPr sz="1200" dirty="0"/>
          </a:p>
        </p:txBody>
      </p:sp>
      <p:sp>
        <p:nvSpPr>
          <p:cNvPr id="82" name="Shape 744"/>
          <p:cNvSpPr/>
          <p:nvPr/>
        </p:nvSpPr>
        <p:spPr>
          <a:xfrm>
            <a:off x="1631504" y="3990849"/>
            <a:ext cx="171625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/>
              <a:t>开发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 smtClean="0"/>
              <a:t>持续优化</a:t>
            </a:r>
            <a:r>
              <a:rPr dirty="0" smtClean="0"/>
              <a:t>  </a:t>
            </a:r>
            <a:endParaRPr dirty="0"/>
          </a:p>
        </p:txBody>
      </p:sp>
      <p:sp>
        <p:nvSpPr>
          <p:cNvPr id="84" name="Shape 747"/>
          <p:cNvSpPr/>
          <p:nvPr/>
        </p:nvSpPr>
        <p:spPr>
          <a:xfrm>
            <a:off x="4223792" y="4005064"/>
            <a:ext cx="1590397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2015.8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Femas2.00.04</a:t>
            </a:r>
            <a:endParaRPr lang="en-US" altLang="zh-CN" dirty="0"/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 smtClean="0"/>
              <a:t>更全面的业务</a:t>
            </a:r>
            <a:endParaRPr dirty="0"/>
          </a:p>
        </p:txBody>
      </p:sp>
      <p:sp>
        <p:nvSpPr>
          <p:cNvPr id="85" name="Shape 747"/>
          <p:cNvSpPr/>
          <p:nvPr/>
        </p:nvSpPr>
        <p:spPr>
          <a:xfrm>
            <a:off x="6600056" y="3941198"/>
            <a:ext cx="1590397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2016.6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Femas2.00.06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Femas2.00.07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/>
              <a:t>更</a:t>
            </a:r>
            <a:r>
              <a:rPr lang="zh-CN" altLang="en-US" dirty="0" smtClean="0"/>
              <a:t>灵活的功能</a:t>
            </a:r>
            <a:endParaRPr lang="en-US" altLang="zh-CN" dirty="0"/>
          </a:p>
        </p:txBody>
      </p:sp>
      <p:sp>
        <p:nvSpPr>
          <p:cNvPr id="86" name="Shape 763"/>
          <p:cNvSpPr/>
          <p:nvPr/>
        </p:nvSpPr>
        <p:spPr>
          <a:xfrm>
            <a:off x="10704512" y="3623230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 740"/>
          <p:cNvSpPr/>
          <p:nvPr/>
        </p:nvSpPr>
        <p:spPr>
          <a:xfrm>
            <a:off x="5644863" y="5538979"/>
            <a:ext cx="2630466" cy="0"/>
          </a:xfrm>
          <a:prstGeom prst="line">
            <a:avLst/>
          </a:prstGeom>
          <a:noFill/>
          <a:ln w="508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91" name="Shape 758"/>
          <p:cNvSpPr/>
          <p:nvPr/>
        </p:nvSpPr>
        <p:spPr>
          <a:xfrm>
            <a:off x="5644863" y="5389815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Shape 760"/>
          <p:cNvSpPr/>
          <p:nvPr/>
        </p:nvSpPr>
        <p:spPr>
          <a:xfrm>
            <a:off x="7987297" y="5389815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Shape 763"/>
          <p:cNvSpPr/>
          <p:nvPr/>
        </p:nvSpPr>
        <p:spPr>
          <a:xfrm>
            <a:off x="8688288" y="3623230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Shape 740"/>
          <p:cNvSpPr/>
          <p:nvPr/>
        </p:nvSpPr>
        <p:spPr>
          <a:xfrm flipH="1">
            <a:off x="5779333" y="3892175"/>
            <a:ext cx="414797" cy="1489184"/>
          </a:xfrm>
          <a:prstGeom prst="line">
            <a:avLst/>
          </a:prstGeom>
          <a:noFill/>
          <a:ln w="508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96" name="Shape 741"/>
          <p:cNvSpPr/>
          <p:nvPr/>
        </p:nvSpPr>
        <p:spPr>
          <a:xfrm>
            <a:off x="4860060" y="3623230"/>
            <a:ext cx="268943" cy="268944"/>
          </a:xfrm>
          <a:prstGeom prst="ellipse">
            <a:avLst/>
          </a:prstGeom>
          <a:solidFill>
            <a:srgbClr val="FFFFFF"/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Shape 747"/>
          <p:cNvSpPr/>
          <p:nvPr/>
        </p:nvSpPr>
        <p:spPr>
          <a:xfrm>
            <a:off x="3800333" y="5234339"/>
            <a:ext cx="192608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2015.9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/>
              <a:t>飞</a:t>
            </a:r>
            <a:r>
              <a:rPr lang="zh-CN" altLang="en-US" dirty="0" smtClean="0"/>
              <a:t>马多交易所版</a:t>
            </a:r>
            <a:endParaRPr lang="en-US" altLang="zh-CN" dirty="0" smtClean="0"/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 smtClean="0"/>
              <a:t>正式启动</a:t>
            </a:r>
            <a:endParaRPr dirty="0"/>
          </a:p>
        </p:txBody>
      </p:sp>
      <p:sp>
        <p:nvSpPr>
          <p:cNvPr id="99" name="Shape 740"/>
          <p:cNvSpPr/>
          <p:nvPr/>
        </p:nvSpPr>
        <p:spPr>
          <a:xfrm flipH="1">
            <a:off x="8275329" y="3892173"/>
            <a:ext cx="539724" cy="1632113"/>
          </a:xfrm>
          <a:prstGeom prst="line">
            <a:avLst/>
          </a:prstGeom>
          <a:noFill/>
          <a:ln w="508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00" name="Shape 747"/>
          <p:cNvSpPr/>
          <p:nvPr/>
        </p:nvSpPr>
        <p:spPr>
          <a:xfrm>
            <a:off x="8328248" y="5085184"/>
            <a:ext cx="209685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2016.10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Femas_AllFutures_1.00.01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/>
              <a:t>生产试运行</a:t>
            </a:r>
            <a:endParaRPr lang="en-US" altLang="zh-CN" dirty="0" smtClean="0"/>
          </a:p>
        </p:txBody>
      </p:sp>
      <p:sp>
        <p:nvSpPr>
          <p:cNvPr id="101" name="Shape 747"/>
          <p:cNvSpPr/>
          <p:nvPr/>
        </p:nvSpPr>
        <p:spPr>
          <a:xfrm>
            <a:off x="9759782" y="3990849"/>
            <a:ext cx="2096858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2017.3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en-US" altLang="zh-CN" dirty="0" smtClean="0"/>
              <a:t>Femas_AllFutures_1.01.00</a:t>
            </a: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 smtClean="0"/>
              <a:t>正式上线</a:t>
            </a:r>
            <a:endParaRPr lang="en-US" altLang="zh-CN" dirty="0" smtClean="0"/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endParaRPr lang="en-US" altLang="zh-CN" dirty="0" smtClean="0"/>
          </a:p>
        </p:txBody>
      </p:sp>
      <p:sp>
        <p:nvSpPr>
          <p:cNvPr id="102" name="Shape 747"/>
          <p:cNvSpPr/>
          <p:nvPr/>
        </p:nvSpPr>
        <p:spPr>
          <a:xfrm>
            <a:off x="8646901" y="2677436"/>
            <a:ext cx="248965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dirty="0" smtClean="0"/>
              <a:t>业务支持</a:t>
            </a:r>
            <a:endParaRPr lang="en-US" altLang="zh-CN" dirty="0" smtClean="0"/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sz="1200" dirty="0"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</a:rPr>
              <a:t>大商郑商所期权交易</a:t>
            </a:r>
            <a:endParaRPr lang="en-US" altLang="zh-CN" sz="1200" dirty="0">
              <a:solidFill>
                <a:srgbClr val="1A75AE"/>
              </a:solidFill>
              <a:latin typeface="方正正大黑简体"/>
              <a:ea typeface="方正正大黑简体"/>
              <a:cs typeface="方正正大黑简体"/>
            </a:endParaRP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sz="1200" dirty="0"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</a:rPr>
              <a:t>期权组合</a:t>
            </a:r>
            <a:endParaRPr lang="en-US" altLang="zh-CN" sz="1200" dirty="0">
              <a:solidFill>
                <a:srgbClr val="1A75AE"/>
              </a:solidFill>
              <a:latin typeface="方正正大黑简体"/>
              <a:ea typeface="方正正大黑简体"/>
              <a:cs typeface="方正正大黑简体"/>
            </a:endParaRPr>
          </a:p>
          <a:p>
            <a:pPr algn="ctr">
              <a:defRPr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pPr>
            <a:r>
              <a:rPr lang="zh-CN" altLang="en-US" sz="1200" dirty="0">
                <a:solidFill>
                  <a:srgbClr val="1A75AE"/>
                </a:solidFill>
                <a:latin typeface="方正正大黑简体"/>
                <a:ea typeface="方正正大黑简体"/>
                <a:cs typeface="方正正大黑简体"/>
              </a:rPr>
              <a:t>做市商</a:t>
            </a:r>
            <a:endParaRPr lang="en-US" altLang="zh-CN" sz="1200" dirty="0">
              <a:solidFill>
                <a:srgbClr val="1A75AE"/>
              </a:solidFill>
              <a:latin typeface="方正正大黑简体"/>
              <a:ea typeface="方正正大黑简体"/>
              <a:cs typeface="方正正大黑简体"/>
            </a:endParaRPr>
          </a:p>
        </p:txBody>
      </p:sp>
    </p:spTree>
    <p:extLst>
      <p:ext uri="{BB962C8B-B14F-4D97-AF65-F5344CB8AC3E}">
        <p14:creationId xmlns:p14="http://schemas.microsoft.com/office/powerpoint/2010/main" val="131184769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0" y="890780"/>
            <a:ext cx="12192000" cy="1"/>
          </a:xfrm>
          <a:prstGeom prst="line">
            <a:avLst/>
          </a:prstGeom>
          <a:ln w="4127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208546" y="242709"/>
            <a:ext cx="74736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与经典版的简单对比</a:t>
            </a:r>
            <a:endParaRPr dirty="0"/>
          </a:p>
        </p:txBody>
      </p:sp>
      <p:sp>
        <p:nvSpPr>
          <p:cNvPr id="380" name="Shape 380"/>
          <p:cNvSpPr/>
          <p:nvPr/>
        </p:nvSpPr>
        <p:spPr>
          <a:xfrm rot="16200000" flipH="1">
            <a:off x="737516" y="897641"/>
            <a:ext cx="306008" cy="29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 rot="10800000" flipH="1">
            <a:off x="1933772" y="890780"/>
            <a:ext cx="306008" cy="29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5" y="-12923"/>
            <a:ext cx="8953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271464" y="47528"/>
            <a:ext cx="243016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对比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/>
            </a:endParaRPr>
          </a:p>
        </p:txBody>
      </p:sp>
      <p:sp>
        <p:nvSpPr>
          <p:cNvPr id="38" name="Shape 498"/>
          <p:cNvSpPr/>
          <p:nvPr/>
        </p:nvSpPr>
        <p:spPr>
          <a:xfrm>
            <a:off x="665569" y="3100794"/>
            <a:ext cx="2577153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功能索引</a:t>
            </a:r>
            <a:endParaRPr dirty="0"/>
          </a:p>
        </p:txBody>
      </p:sp>
      <p:cxnSp>
        <p:nvCxnSpPr>
          <p:cNvPr id="39" name="Connector 499"/>
          <p:cNvCxnSpPr>
            <a:stCxn id="38" idx="3"/>
            <a:endCxn id="40" idx="0"/>
          </p:cNvCxnSpPr>
          <p:nvPr/>
        </p:nvCxnSpPr>
        <p:spPr>
          <a:xfrm>
            <a:off x="3242722" y="3362404"/>
            <a:ext cx="7800284" cy="8279"/>
          </a:xfrm>
          <a:prstGeom prst="straightConnector1">
            <a:avLst/>
          </a:prstGeom>
          <a:ln w="63500">
            <a:solidFill>
              <a:srgbClr val="1A75AE"/>
            </a:solidFill>
            <a:miter/>
          </a:ln>
        </p:spPr>
      </p:cxnSp>
      <p:sp>
        <p:nvSpPr>
          <p:cNvPr id="40" name="Shape 500"/>
          <p:cNvSpPr/>
          <p:nvPr/>
        </p:nvSpPr>
        <p:spPr>
          <a:xfrm rot="13500000">
            <a:off x="10862412" y="3190089"/>
            <a:ext cx="361188" cy="361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endParaRPr/>
          </a:p>
        </p:txBody>
      </p:sp>
      <p:sp>
        <p:nvSpPr>
          <p:cNvPr id="42" name="Shape 501"/>
          <p:cNvSpPr/>
          <p:nvPr/>
        </p:nvSpPr>
        <p:spPr>
          <a:xfrm flipH="1" flipV="1">
            <a:off x="4904518" y="2083433"/>
            <a:ext cx="1145973" cy="128725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Shape 502"/>
          <p:cNvSpPr/>
          <p:nvPr/>
        </p:nvSpPr>
        <p:spPr>
          <a:xfrm>
            <a:off x="4470079" y="2831872"/>
            <a:ext cx="1115421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Shape 503"/>
          <p:cNvSpPr/>
          <p:nvPr/>
        </p:nvSpPr>
        <p:spPr>
          <a:xfrm>
            <a:off x="4713304" y="3254597"/>
            <a:ext cx="1224519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Shape 504"/>
          <p:cNvSpPr/>
          <p:nvPr/>
        </p:nvSpPr>
        <p:spPr>
          <a:xfrm>
            <a:off x="4256104" y="2409148"/>
            <a:ext cx="914401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" name="Shape 505"/>
          <p:cNvSpPr/>
          <p:nvPr/>
        </p:nvSpPr>
        <p:spPr>
          <a:xfrm>
            <a:off x="3719736" y="1988742"/>
            <a:ext cx="120886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快速系统</a:t>
            </a:r>
            <a:endParaRPr dirty="0"/>
          </a:p>
        </p:txBody>
      </p:sp>
      <p:sp>
        <p:nvSpPr>
          <p:cNvPr id="48" name="Shape 506"/>
          <p:cNvSpPr/>
          <p:nvPr/>
        </p:nvSpPr>
        <p:spPr>
          <a:xfrm>
            <a:off x="3863055" y="2422845"/>
            <a:ext cx="158487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/>
              <a:t>中金</a:t>
            </a:r>
            <a:r>
              <a:rPr lang="zh-CN" altLang="en-US" dirty="0" smtClean="0"/>
              <a:t>所业务</a:t>
            </a:r>
            <a:endParaRPr dirty="0"/>
          </a:p>
        </p:txBody>
      </p:sp>
      <p:sp>
        <p:nvSpPr>
          <p:cNvPr id="49" name="Shape 507"/>
          <p:cNvSpPr/>
          <p:nvPr/>
        </p:nvSpPr>
        <p:spPr>
          <a:xfrm>
            <a:off x="4671100" y="2870018"/>
            <a:ext cx="108542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en-US" altLang="zh-CN" dirty="0" smtClean="0"/>
              <a:t>API</a:t>
            </a:r>
            <a:r>
              <a:rPr lang="zh-CN" altLang="en-US" dirty="0" smtClean="0"/>
              <a:t>接入</a:t>
            </a:r>
            <a:endParaRPr dirty="0"/>
          </a:p>
        </p:txBody>
      </p:sp>
      <p:sp>
        <p:nvSpPr>
          <p:cNvPr id="50" name="Shape 508"/>
          <p:cNvSpPr/>
          <p:nvPr/>
        </p:nvSpPr>
        <p:spPr>
          <a:xfrm flipH="1" flipV="1">
            <a:off x="6977576" y="2083433"/>
            <a:ext cx="1145974" cy="128725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Shape 509"/>
          <p:cNvSpPr/>
          <p:nvPr/>
        </p:nvSpPr>
        <p:spPr>
          <a:xfrm>
            <a:off x="6543139" y="2831872"/>
            <a:ext cx="1115421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Shape 510"/>
          <p:cNvSpPr/>
          <p:nvPr/>
        </p:nvSpPr>
        <p:spPr>
          <a:xfrm>
            <a:off x="6786363" y="3254597"/>
            <a:ext cx="1224519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Shape 511"/>
          <p:cNvSpPr/>
          <p:nvPr/>
        </p:nvSpPr>
        <p:spPr>
          <a:xfrm>
            <a:off x="6329162" y="2409148"/>
            <a:ext cx="914401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Shape 512"/>
          <p:cNvSpPr/>
          <p:nvPr/>
        </p:nvSpPr>
        <p:spPr>
          <a:xfrm>
            <a:off x="5807968" y="1988742"/>
            <a:ext cx="119369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基础管理</a:t>
            </a:r>
            <a:endParaRPr dirty="0"/>
          </a:p>
        </p:txBody>
      </p:sp>
      <p:sp>
        <p:nvSpPr>
          <p:cNvPr id="55" name="Shape 513"/>
          <p:cNvSpPr/>
          <p:nvPr/>
        </p:nvSpPr>
        <p:spPr>
          <a:xfrm>
            <a:off x="6326499" y="2422845"/>
            <a:ext cx="113765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数据导入</a:t>
            </a:r>
            <a:endParaRPr dirty="0"/>
          </a:p>
        </p:txBody>
      </p:sp>
      <p:sp>
        <p:nvSpPr>
          <p:cNvPr id="56" name="Shape 514"/>
          <p:cNvSpPr/>
          <p:nvPr/>
        </p:nvSpPr>
        <p:spPr>
          <a:xfrm>
            <a:off x="6638551" y="2870018"/>
            <a:ext cx="119102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/>
              <a:t>费率设置</a:t>
            </a:r>
            <a:endParaRPr dirty="0"/>
          </a:p>
        </p:txBody>
      </p:sp>
      <p:sp>
        <p:nvSpPr>
          <p:cNvPr id="57" name="Shape 515"/>
          <p:cNvSpPr/>
          <p:nvPr/>
        </p:nvSpPr>
        <p:spPr>
          <a:xfrm flipH="1" flipV="1">
            <a:off x="9050635" y="2083433"/>
            <a:ext cx="1145973" cy="128725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hape 516"/>
          <p:cNvSpPr/>
          <p:nvPr/>
        </p:nvSpPr>
        <p:spPr>
          <a:xfrm>
            <a:off x="8616198" y="2831872"/>
            <a:ext cx="1115421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hape 517"/>
          <p:cNvSpPr/>
          <p:nvPr/>
        </p:nvSpPr>
        <p:spPr>
          <a:xfrm>
            <a:off x="8859422" y="3254597"/>
            <a:ext cx="1224519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Shape 518"/>
          <p:cNvSpPr/>
          <p:nvPr/>
        </p:nvSpPr>
        <p:spPr>
          <a:xfrm>
            <a:off x="8402222" y="2409148"/>
            <a:ext cx="914401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Shape 519"/>
          <p:cNvSpPr/>
          <p:nvPr/>
        </p:nvSpPr>
        <p:spPr>
          <a:xfrm>
            <a:off x="7776182" y="1988742"/>
            <a:ext cx="141616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脚本运维</a:t>
            </a:r>
            <a:endParaRPr dirty="0"/>
          </a:p>
        </p:txBody>
      </p:sp>
      <p:sp>
        <p:nvSpPr>
          <p:cNvPr id="62" name="Shape 520"/>
          <p:cNvSpPr/>
          <p:nvPr/>
        </p:nvSpPr>
        <p:spPr>
          <a:xfrm>
            <a:off x="8206619" y="2422845"/>
            <a:ext cx="120174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统一管理</a:t>
            </a:r>
            <a:endParaRPr dirty="0"/>
          </a:p>
        </p:txBody>
      </p:sp>
      <p:sp>
        <p:nvSpPr>
          <p:cNvPr id="63" name="Shape 521"/>
          <p:cNvSpPr/>
          <p:nvPr/>
        </p:nvSpPr>
        <p:spPr>
          <a:xfrm>
            <a:off x="8704497" y="2870018"/>
            <a:ext cx="119814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日志齐备</a:t>
            </a:r>
            <a:endParaRPr dirty="0"/>
          </a:p>
        </p:txBody>
      </p:sp>
      <p:sp>
        <p:nvSpPr>
          <p:cNvPr id="64" name="Shape 522"/>
          <p:cNvSpPr/>
          <p:nvPr/>
        </p:nvSpPr>
        <p:spPr>
          <a:xfrm flipH="1">
            <a:off x="4180826" y="3368280"/>
            <a:ext cx="1222960" cy="1373730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Shape 523"/>
          <p:cNvSpPr/>
          <p:nvPr/>
        </p:nvSpPr>
        <p:spPr>
          <a:xfrm>
            <a:off x="4965698" y="3841079"/>
            <a:ext cx="972125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hape 524"/>
          <p:cNvSpPr/>
          <p:nvPr/>
        </p:nvSpPr>
        <p:spPr>
          <a:xfrm>
            <a:off x="4180047" y="4729210"/>
            <a:ext cx="1224519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hape 525"/>
          <p:cNvSpPr/>
          <p:nvPr/>
        </p:nvSpPr>
        <p:spPr>
          <a:xfrm>
            <a:off x="4591239" y="4275876"/>
            <a:ext cx="1084867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hape 526"/>
          <p:cNvSpPr/>
          <p:nvPr/>
        </p:nvSpPr>
        <p:spPr>
          <a:xfrm>
            <a:off x="4401468" y="4350111"/>
            <a:ext cx="127463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更多接口</a:t>
            </a:r>
            <a:endParaRPr dirty="0"/>
          </a:p>
        </p:txBody>
      </p:sp>
      <p:sp>
        <p:nvSpPr>
          <p:cNvPr id="69" name="Shape 527"/>
          <p:cNvSpPr/>
          <p:nvPr/>
        </p:nvSpPr>
        <p:spPr>
          <a:xfrm>
            <a:off x="4871864" y="3892986"/>
            <a:ext cx="114608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业务齐全</a:t>
            </a:r>
            <a:endParaRPr dirty="0"/>
          </a:p>
        </p:txBody>
      </p:sp>
      <p:sp>
        <p:nvSpPr>
          <p:cNvPr id="70" name="Shape 528"/>
          <p:cNvSpPr/>
          <p:nvPr/>
        </p:nvSpPr>
        <p:spPr>
          <a:xfrm>
            <a:off x="5162260" y="3453524"/>
            <a:ext cx="11669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架构延续</a:t>
            </a:r>
            <a:endParaRPr dirty="0"/>
          </a:p>
        </p:txBody>
      </p:sp>
      <p:sp>
        <p:nvSpPr>
          <p:cNvPr id="71" name="Shape 529"/>
          <p:cNvSpPr/>
          <p:nvPr/>
        </p:nvSpPr>
        <p:spPr>
          <a:xfrm flipH="1">
            <a:off x="6237455" y="3368280"/>
            <a:ext cx="1222961" cy="1373730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Shape 530"/>
          <p:cNvSpPr/>
          <p:nvPr/>
        </p:nvSpPr>
        <p:spPr>
          <a:xfrm>
            <a:off x="7022327" y="3841079"/>
            <a:ext cx="972125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Shape 531"/>
          <p:cNvSpPr/>
          <p:nvPr/>
        </p:nvSpPr>
        <p:spPr>
          <a:xfrm>
            <a:off x="6236675" y="4729210"/>
            <a:ext cx="1224519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" name="Shape 532"/>
          <p:cNvSpPr/>
          <p:nvPr/>
        </p:nvSpPr>
        <p:spPr>
          <a:xfrm>
            <a:off x="6647868" y="4275876"/>
            <a:ext cx="1084867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Shape 533"/>
          <p:cNvSpPr/>
          <p:nvPr/>
        </p:nvSpPr>
        <p:spPr>
          <a:xfrm>
            <a:off x="6458096" y="4350111"/>
            <a:ext cx="103917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/>
              <a:t>更便捷</a:t>
            </a:r>
            <a:endParaRPr dirty="0"/>
          </a:p>
        </p:txBody>
      </p:sp>
      <p:sp>
        <p:nvSpPr>
          <p:cNvPr id="76" name="Shape 534"/>
          <p:cNvSpPr/>
          <p:nvPr/>
        </p:nvSpPr>
        <p:spPr>
          <a:xfrm>
            <a:off x="6816080" y="3892986"/>
            <a:ext cx="109492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更灵活</a:t>
            </a:r>
            <a:endParaRPr dirty="0"/>
          </a:p>
        </p:txBody>
      </p:sp>
      <p:sp>
        <p:nvSpPr>
          <p:cNvPr id="77" name="Shape 535"/>
          <p:cNvSpPr/>
          <p:nvPr/>
        </p:nvSpPr>
        <p:spPr>
          <a:xfrm>
            <a:off x="7218890" y="3453524"/>
            <a:ext cx="95808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更实时</a:t>
            </a:r>
            <a:endParaRPr dirty="0"/>
          </a:p>
        </p:txBody>
      </p:sp>
      <p:sp>
        <p:nvSpPr>
          <p:cNvPr id="78" name="Shape 536"/>
          <p:cNvSpPr/>
          <p:nvPr/>
        </p:nvSpPr>
        <p:spPr>
          <a:xfrm flipH="1">
            <a:off x="8294083" y="3368280"/>
            <a:ext cx="1222960" cy="1373730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Shape 537"/>
          <p:cNvSpPr/>
          <p:nvPr/>
        </p:nvSpPr>
        <p:spPr>
          <a:xfrm>
            <a:off x="9078955" y="3841079"/>
            <a:ext cx="972125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Shape 538"/>
          <p:cNvSpPr/>
          <p:nvPr/>
        </p:nvSpPr>
        <p:spPr>
          <a:xfrm>
            <a:off x="8293303" y="4729210"/>
            <a:ext cx="1224519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Shape 539"/>
          <p:cNvSpPr/>
          <p:nvPr/>
        </p:nvSpPr>
        <p:spPr>
          <a:xfrm>
            <a:off x="8704497" y="4275876"/>
            <a:ext cx="1084867" cy="1"/>
          </a:xfrm>
          <a:prstGeom prst="line">
            <a:avLst/>
          </a:prstGeom>
          <a:ln w="3492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Shape 540"/>
          <p:cNvSpPr/>
          <p:nvPr/>
        </p:nvSpPr>
        <p:spPr>
          <a:xfrm>
            <a:off x="8514724" y="4350111"/>
            <a:ext cx="153635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更多的工具</a:t>
            </a:r>
            <a:endParaRPr dirty="0"/>
          </a:p>
        </p:txBody>
      </p:sp>
      <p:sp>
        <p:nvSpPr>
          <p:cNvPr id="83" name="Shape 541"/>
          <p:cNvSpPr/>
          <p:nvPr/>
        </p:nvSpPr>
        <p:spPr>
          <a:xfrm>
            <a:off x="8904312" y="3892986"/>
            <a:ext cx="15254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/>
              <a:t>可变</a:t>
            </a:r>
            <a:r>
              <a:rPr lang="zh-CN" altLang="en-US" dirty="0" smtClean="0"/>
              <a:t>的配置</a:t>
            </a:r>
            <a:endParaRPr dirty="0"/>
          </a:p>
        </p:txBody>
      </p:sp>
      <p:sp>
        <p:nvSpPr>
          <p:cNvPr id="84" name="Shape 542"/>
          <p:cNvSpPr/>
          <p:nvPr/>
        </p:nvSpPr>
        <p:spPr>
          <a:xfrm>
            <a:off x="9275518" y="3453524"/>
            <a:ext cx="15730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不变的流程</a:t>
            </a:r>
            <a:endParaRPr dirty="0"/>
          </a:p>
        </p:txBody>
      </p:sp>
      <p:grpSp>
        <p:nvGrpSpPr>
          <p:cNvPr id="85" name="Group 553"/>
          <p:cNvGrpSpPr/>
          <p:nvPr/>
        </p:nvGrpSpPr>
        <p:grpSpPr>
          <a:xfrm>
            <a:off x="4536168" y="3383342"/>
            <a:ext cx="462458" cy="523218"/>
            <a:chOff x="0" y="-12688"/>
            <a:chExt cx="462457" cy="523217"/>
          </a:xfrm>
        </p:grpSpPr>
        <p:sp>
          <p:nvSpPr>
            <p:cNvPr id="86" name="Shape 551"/>
            <p:cNvSpPr/>
            <p:nvPr/>
          </p:nvSpPr>
          <p:spPr>
            <a:xfrm>
              <a:off x="0" y="17692"/>
              <a:ext cx="462457" cy="462457"/>
            </a:xfrm>
            <a:prstGeom prst="ellipse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Shape 552"/>
            <p:cNvSpPr/>
            <p:nvPr/>
          </p:nvSpPr>
          <p:spPr>
            <a:xfrm>
              <a:off x="67725" y="-12688"/>
              <a:ext cx="327006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 smtClean="0"/>
                <a:t>C</a:t>
              </a:r>
              <a:endParaRPr dirty="0"/>
            </a:p>
          </p:txBody>
        </p:sp>
      </p:grpSp>
      <p:grpSp>
        <p:nvGrpSpPr>
          <p:cNvPr id="88" name="Group 556"/>
          <p:cNvGrpSpPr/>
          <p:nvPr/>
        </p:nvGrpSpPr>
        <p:grpSpPr>
          <a:xfrm>
            <a:off x="6006227" y="2832405"/>
            <a:ext cx="462458" cy="523218"/>
            <a:chOff x="0" y="-12688"/>
            <a:chExt cx="462457" cy="523217"/>
          </a:xfrm>
        </p:grpSpPr>
        <p:sp>
          <p:nvSpPr>
            <p:cNvPr id="89" name="Shape 554"/>
            <p:cNvSpPr/>
            <p:nvPr/>
          </p:nvSpPr>
          <p:spPr>
            <a:xfrm>
              <a:off x="0" y="17692"/>
              <a:ext cx="462457" cy="462457"/>
            </a:xfrm>
            <a:prstGeom prst="ellipse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Shape 555"/>
            <p:cNvSpPr/>
            <p:nvPr/>
          </p:nvSpPr>
          <p:spPr>
            <a:xfrm>
              <a:off x="67725" y="-12688"/>
              <a:ext cx="327006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/>
                <a:t>A</a:t>
              </a:r>
              <a:endParaRPr dirty="0"/>
            </a:p>
          </p:txBody>
        </p:sp>
      </p:grpSp>
      <p:grpSp>
        <p:nvGrpSpPr>
          <p:cNvPr id="91" name="Group 559"/>
          <p:cNvGrpSpPr/>
          <p:nvPr/>
        </p:nvGrpSpPr>
        <p:grpSpPr>
          <a:xfrm>
            <a:off x="6570826" y="3391258"/>
            <a:ext cx="462458" cy="523218"/>
            <a:chOff x="0" y="-12688"/>
            <a:chExt cx="462457" cy="523217"/>
          </a:xfrm>
        </p:grpSpPr>
        <p:sp>
          <p:nvSpPr>
            <p:cNvPr id="92" name="Shape 557"/>
            <p:cNvSpPr/>
            <p:nvPr/>
          </p:nvSpPr>
          <p:spPr>
            <a:xfrm>
              <a:off x="0" y="17692"/>
              <a:ext cx="462457" cy="462457"/>
            </a:xfrm>
            <a:prstGeom prst="ellipse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Shape 558"/>
            <p:cNvSpPr/>
            <p:nvPr/>
          </p:nvSpPr>
          <p:spPr>
            <a:xfrm>
              <a:off x="67725" y="-12688"/>
              <a:ext cx="327006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/>
                <a:t>C</a:t>
              </a:r>
              <a:endParaRPr dirty="0"/>
            </a:p>
          </p:txBody>
        </p:sp>
      </p:grpSp>
      <p:grpSp>
        <p:nvGrpSpPr>
          <p:cNvPr id="94" name="Group 562"/>
          <p:cNvGrpSpPr/>
          <p:nvPr/>
        </p:nvGrpSpPr>
        <p:grpSpPr>
          <a:xfrm>
            <a:off x="8101466" y="2828750"/>
            <a:ext cx="462458" cy="523218"/>
            <a:chOff x="0" y="-12688"/>
            <a:chExt cx="462457" cy="523217"/>
          </a:xfrm>
        </p:grpSpPr>
        <p:sp>
          <p:nvSpPr>
            <p:cNvPr id="95" name="Shape 560"/>
            <p:cNvSpPr/>
            <p:nvPr/>
          </p:nvSpPr>
          <p:spPr>
            <a:xfrm>
              <a:off x="0" y="17692"/>
              <a:ext cx="462457" cy="462457"/>
            </a:xfrm>
            <a:prstGeom prst="ellipse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561"/>
            <p:cNvSpPr/>
            <p:nvPr/>
          </p:nvSpPr>
          <p:spPr>
            <a:xfrm>
              <a:off x="67725" y="-12688"/>
              <a:ext cx="327006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/>
                <a:t>A</a:t>
              </a:r>
              <a:endParaRPr dirty="0"/>
            </a:p>
          </p:txBody>
        </p:sp>
      </p:grpSp>
      <p:grpSp>
        <p:nvGrpSpPr>
          <p:cNvPr id="97" name="Group 565"/>
          <p:cNvGrpSpPr/>
          <p:nvPr/>
        </p:nvGrpSpPr>
        <p:grpSpPr>
          <a:xfrm>
            <a:off x="8636383" y="3389783"/>
            <a:ext cx="462458" cy="523218"/>
            <a:chOff x="0" y="-12689"/>
            <a:chExt cx="462457" cy="523217"/>
          </a:xfrm>
        </p:grpSpPr>
        <p:sp>
          <p:nvSpPr>
            <p:cNvPr id="98" name="Shape 563"/>
            <p:cNvSpPr/>
            <p:nvPr/>
          </p:nvSpPr>
          <p:spPr>
            <a:xfrm>
              <a:off x="0" y="17692"/>
              <a:ext cx="462457" cy="462457"/>
            </a:xfrm>
            <a:prstGeom prst="ellipse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64"/>
            <p:cNvSpPr/>
            <p:nvPr/>
          </p:nvSpPr>
          <p:spPr>
            <a:xfrm>
              <a:off x="67725" y="-12689"/>
              <a:ext cx="327006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/>
                <a:t>C</a:t>
              </a:r>
              <a:endParaRPr dirty="0"/>
            </a:p>
          </p:txBody>
        </p:sp>
      </p:grpSp>
      <p:grpSp>
        <p:nvGrpSpPr>
          <p:cNvPr id="100" name="Group 568"/>
          <p:cNvGrpSpPr/>
          <p:nvPr/>
        </p:nvGrpSpPr>
        <p:grpSpPr>
          <a:xfrm>
            <a:off x="10126143" y="2826528"/>
            <a:ext cx="462458" cy="523218"/>
            <a:chOff x="0" y="-12688"/>
            <a:chExt cx="462457" cy="523217"/>
          </a:xfrm>
        </p:grpSpPr>
        <p:sp>
          <p:nvSpPr>
            <p:cNvPr id="101" name="Shape 566"/>
            <p:cNvSpPr/>
            <p:nvPr/>
          </p:nvSpPr>
          <p:spPr>
            <a:xfrm>
              <a:off x="0" y="17692"/>
              <a:ext cx="462457" cy="462457"/>
            </a:xfrm>
            <a:prstGeom prst="ellipse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Shape 567"/>
            <p:cNvSpPr/>
            <p:nvPr/>
          </p:nvSpPr>
          <p:spPr>
            <a:xfrm>
              <a:off x="67725" y="-12688"/>
              <a:ext cx="327006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/>
                <a:t>A</a:t>
              </a:r>
              <a:endParaRPr dirty="0"/>
            </a:p>
          </p:txBody>
        </p:sp>
      </p:grpSp>
      <p:grpSp>
        <p:nvGrpSpPr>
          <p:cNvPr id="103" name="Group 600"/>
          <p:cNvGrpSpPr/>
          <p:nvPr/>
        </p:nvGrpSpPr>
        <p:grpSpPr>
          <a:xfrm>
            <a:off x="3935760" y="5085183"/>
            <a:ext cx="989520" cy="989519"/>
            <a:chOff x="0" y="-1"/>
            <a:chExt cx="989518" cy="989518"/>
          </a:xfrm>
        </p:grpSpPr>
        <p:sp>
          <p:nvSpPr>
            <p:cNvPr id="104" name="Shape 598"/>
            <p:cNvSpPr/>
            <p:nvPr/>
          </p:nvSpPr>
          <p:spPr>
            <a:xfrm>
              <a:off x="0" y="-1"/>
              <a:ext cx="989518" cy="989518"/>
            </a:xfrm>
            <a:prstGeom prst="ellipse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zh-CN" altLang="en-US" dirty="0" smtClean="0"/>
                <a:t>后台</a:t>
              </a:r>
              <a:endParaRPr dirty="0"/>
            </a:p>
          </p:txBody>
        </p:sp>
        <p:sp>
          <p:nvSpPr>
            <p:cNvPr id="105" name="Shape 599"/>
            <p:cNvSpPr/>
            <p:nvPr/>
          </p:nvSpPr>
          <p:spPr>
            <a:xfrm>
              <a:off x="144910" y="202372"/>
              <a:ext cx="699697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endParaRPr dirty="0"/>
            </a:p>
          </p:txBody>
        </p:sp>
      </p:grpSp>
      <p:grpSp>
        <p:nvGrpSpPr>
          <p:cNvPr id="106" name="Group 600"/>
          <p:cNvGrpSpPr/>
          <p:nvPr/>
        </p:nvGrpSpPr>
        <p:grpSpPr>
          <a:xfrm>
            <a:off x="3192193" y="4749329"/>
            <a:ext cx="4195609" cy="1325372"/>
            <a:chOff x="144910" y="214087"/>
            <a:chExt cx="4195601" cy="1325371"/>
          </a:xfrm>
        </p:grpSpPr>
        <p:sp>
          <p:nvSpPr>
            <p:cNvPr id="107" name="Shape 598"/>
            <p:cNvSpPr/>
            <p:nvPr/>
          </p:nvSpPr>
          <p:spPr>
            <a:xfrm>
              <a:off x="3350993" y="549940"/>
              <a:ext cx="989518" cy="989518"/>
            </a:xfrm>
            <a:prstGeom prst="ellipse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zh-CN" altLang="en-US" dirty="0" smtClean="0"/>
                <a:t>前台</a:t>
              </a:r>
              <a:endParaRPr dirty="0"/>
            </a:p>
          </p:txBody>
        </p:sp>
        <p:sp>
          <p:nvSpPr>
            <p:cNvPr id="108" name="Shape 599"/>
            <p:cNvSpPr/>
            <p:nvPr/>
          </p:nvSpPr>
          <p:spPr>
            <a:xfrm>
              <a:off x="144910" y="214087"/>
              <a:ext cx="699697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S</a:t>
              </a:r>
            </a:p>
          </p:txBody>
        </p:sp>
      </p:grpSp>
      <p:grpSp>
        <p:nvGrpSpPr>
          <p:cNvPr id="109" name="Group 600"/>
          <p:cNvGrpSpPr/>
          <p:nvPr/>
        </p:nvGrpSpPr>
        <p:grpSpPr>
          <a:xfrm>
            <a:off x="8883960" y="5041335"/>
            <a:ext cx="989520" cy="1077216"/>
            <a:chOff x="0" y="-43849"/>
            <a:chExt cx="989518" cy="1077215"/>
          </a:xfrm>
        </p:grpSpPr>
        <p:sp>
          <p:nvSpPr>
            <p:cNvPr id="110" name="Shape 598"/>
            <p:cNvSpPr/>
            <p:nvPr/>
          </p:nvSpPr>
          <p:spPr>
            <a:xfrm>
              <a:off x="0" y="-1"/>
              <a:ext cx="989518" cy="989518"/>
            </a:xfrm>
            <a:prstGeom prst="ellipse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Shape 599"/>
            <p:cNvSpPr/>
            <p:nvPr/>
          </p:nvSpPr>
          <p:spPr>
            <a:xfrm>
              <a:off x="144910" y="-43849"/>
              <a:ext cx="699697" cy="1077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 smtClean="0"/>
                <a:t>运维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7411272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0" y="890780"/>
            <a:ext cx="12192000" cy="1"/>
          </a:xfrm>
          <a:prstGeom prst="line">
            <a:avLst/>
          </a:prstGeom>
          <a:ln w="4127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3387954" y="233731"/>
            <a:ext cx="74736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继承与延续</a:t>
            </a:r>
            <a:endParaRPr dirty="0"/>
          </a:p>
        </p:txBody>
      </p:sp>
      <p:grpSp>
        <p:nvGrpSpPr>
          <p:cNvPr id="396" name="Group 396"/>
          <p:cNvGrpSpPr/>
          <p:nvPr/>
        </p:nvGrpSpPr>
        <p:grpSpPr>
          <a:xfrm>
            <a:off x="2357284" y="216408"/>
            <a:ext cx="1030672" cy="624841"/>
            <a:chOff x="0" y="0"/>
            <a:chExt cx="1030671" cy="624840"/>
          </a:xfrm>
        </p:grpSpPr>
        <p:sp>
          <p:nvSpPr>
            <p:cNvPr id="394" name="Shape 394"/>
            <p:cNvSpPr/>
            <p:nvPr/>
          </p:nvSpPr>
          <p:spPr>
            <a:xfrm>
              <a:off x="0" y="32619"/>
              <a:ext cx="1030672" cy="55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6" y="0"/>
                  </a:lnTo>
                  <a:lnTo>
                    <a:pt x="21600" y="10800"/>
                  </a:lnTo>
                  <a:lnTo>
                    <a:pt x="15736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0" y="-1"/>
              <a:ext cx="890772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99" name="Group 399"/>
          <p:cNvGrpSpPr/>
          <p:nvPr/>
        </p:nvGrpSpPr>
        <p:grpSpPr>
          <a:xfrm>
            <a:off x="1036663" y="1677938"/>
            <a:ext cx="543728" cy="557464"/>
            <a:chOff x="0" y="0"/>
            <a:chExt cx="543726" cy="557463"/>
          </a:xfrm>
        </p:grpSpPr>
        <p:sp>
          <p:nvSpPr>
            <p:cNvPr id="397" name="Shape 397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00" name="Shape 400"/>
          <p:cNvSpPr/>
          <p:nvPr/>
        </p:nvSpPr>
        <p:spPr>
          <a:xfrm>
            <a:off x="1894433" y="1677938"/>
            <a:ext cx="747366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继承经过时间检验的架构，保持性能优势</a:t>
            </a:r>
            <a:endParaRPr dirty="0"/>
          </a:p>
        </p:txBody>
      </p:sp>
      <p:sp>
        <p:nvSpPr>
          <p:cNvPr id="401" name="Shape 401"/>
          <p:cNvSpPr/>
          <p:nvPr/>
        </p:nvSpPr>
        <p:spPr>
          <a:xfrm>
            <a:off x="1894433" y="2716552"/>
            <a:ext cx="82506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延续原有部署、运维模式，抛掉新系统上线的忧虑</a:t>
            </a:r>
            <a:endParaRPr dirty="0"/>
          </a:p>
        </p:txBody>
      </p:sp>
      <p:grpSp>
        <p:nvGrpSpPr>
          <p:cNvPr id="404" name="Group 404"/>
          <p:cNvGrpSpPr/>
          <p:nvPr/>
        </p:nvGrpSpPr>
        <p:grpSpPr>
          <a:xfrm>
            <a:off x="1036663" y="2716552"/>
            <a:ext cx="543728" cy="557464"/>
            <a:chOff x="0" y="0"/>
            <a:chExt cx="543726" cy="557463"/>
          </a:xfrm>
        </p:grpSpPr>
        <p:sp>
          <p:nvSpPr>
            <p:cNvPr id="402" name="Shape 402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7" name="Group 407"/>
          <p:cNvGrpSpPr/>
          <p:nvPr/>
        </p:nvGrpSpPr>
        <p:grpSpPr>
          <a:xfrm>
            <a:off x="1036663" y="3755166"/>
            <a:ext cx="543728" cy="557464"/>
            <a:chOff x="0" y="0"/>
            <a:chExt cx="543726" cy="557463"/>
          </a:xfrm>
        </p:grpSpPr>
        <p:sp>
          <p:nvSpPr>
            <p:cNvPr id="405" name="Shape 405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08" name="Shape 408"/>
          <p:cNvSpPr/>
          <p:nvPr/>
        </p:nvSpPr>
        <p:spPr>
          <a:xfrm>
            <a:off x="1894433" y="3755166"/>
            <a:ext cx="7473668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dirty="0" smtClean="0"/>
              <a:t>保留经典版的</a:t>
            </a:r>
            <a:r>
              <a:rPr dirty="0" smtClean="0">
                <a:solidFill>
                  <a:srgbClr val="000000"/>
                </a:solidFill>
              </a:rPr>
              <a:t>“</a:t>
            </a:r>
            <a:r>
              <a:rPr lang="zh-CN" altLang="en-US" dirty="0"/>
              <a:t>特色功能</a:t>
            </a:r>
            <a:r>
              <a:rPr dirty="0" smtClean="0">
                <a:solidFill>
                  <a:srgbClr val="000000"/>
                </a:solidFill>
              </a:rPr>
              <a:t>”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dirty="0" smtClean="0"/>
              <a:t>将便捷进行到底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409" name="image14.jpeg"/>
          <p:cNvPicPr>
            <a:picLocks noChangeAspect="1"/>
          </p:cNvPicPr>
          <p:nvPr/>
        </p:nvPicPr>
        <p:blipFill>
          <a:blip r:embed="rId2">
            <a:extLst/>
          </a:blip>
          <a:srcRect l="9904" t="13593" r="26902" b="4959"/>
          <a:stretch>
            <a:fillRect/>
          </a:stretch>
        </p:blipFill>
        <p:spPr>
          <a:xfrm rot="10800000">
            <a:off x="7401186" y="3866200"/>
            <a:ext cx="2280956" cy="2201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</p:pic>
      <p:sp>
        <p:nvSpPr>
          <p:cNvPr id="410" name="Shape 410"/>
          <p:cNvSpPr/>
          <p:nvPr/>
        </p:nvSpPr>
        <p:spPr>
          <a:xfrm rot="10800000">
            <a:off x="8309402" y="4686637"/>
            <a:ext cx="1286972" cy="12869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 rot="10800000">
            <a:off x="7522536" y="4686637"/>
            <a:ext cx="1286972" cy="12869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10800000">
            <a:off x="7920455" y="3991835"/>
            <a:ext cx="1286972" cy="12869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0" cap="flat">
            <a:solidFill>
              <a:srgbClr val="1A75AE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8206330" y="4010909"/>
            <a:ext cx="71337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1A75AE"/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415" name="Shape 415"/>
          <p:cNvSpPr/>
          <p:nvPr/>
        </p:nvSpPr>
        <p:spPr>
          <a:xfrm>
            <a:off x="7588374" y="5071357"/>
            <a:ext cx="71337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1A75AE"/>
                </a:solidFill>
              </a:defRPr>
            </a:lvl1pPr>
          </a:lstStyle>
          <a:p>
            <a:r>
              <a:rPr dirty="0"/>
              <a:t>M</a:t>
            </a:r>
          </a:p>
        </p:txBody>
      </p:sp>
      <p:sp>
        <p:nvSpPr>
          <p:cNvPr id="416" name="Shape 416"/>
          <p:cNvSpPr/>
          <p:nvPr/>
        </p:nvSpPr>
        <p:spPr>
          <a:xfrm>
            <a:off x="8784898" y="5090431"/>
            <a:ext cx="71337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1A75AE"/>
                </a:solidFill>
              </a:defRPr>
            </a:lvl1pPr>
          </a:lstStyle>
          <a:p>
            <a:r>
              <a:t>T</a:t>
            </a:r>
          </a:p>
        </p:txBody>
      </p:sp>
      <p:grpSp>
        <p:nvGrpSpPr>
          <p:cNvPr id="419" name="Group 419"/>
          <p:cNvGrpSpPr/>
          <p:nvPr/>
        </p:nvGrpSpPr>
        <p:grpSpPr>
          <a:xfrm>
            <a:off x="6973847" y="5785136"/>
            <a:ext cx="737163" cy="282759"/>
            <a:chOff x="0" y="0"/>
            <a:chExt cx="737162" cy="282758"/>
          </a:xfrm>
        </p:grpSpPr>
        <p:sp>
          <p:nvSpPr>
            <p:cNvPr id="417" name="Shape 417"/>
            <p:cNvSpPr/>
            <p:nvPr/>
          </p:nvSpPr>
          <p:spPr>
            <a:xfrm flipH="1">
              <a:off x="427341" y="-1"/>
              <a:ext cx="309821" cy="282760"/>
            </a:xfrm>
            <a:prstGeom prst="line">
              <a:avLst/>
            </a:prstGeom>
            <a:noFill/>
            <a:ln w="50800" cap="flat">
              <a:solidFill>
                <a:srgbClr val="1A75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-1" y="276711"/>
              <a:ext cx="443986" cy="1"/>
            </a:xfrm>
            <a:prstGeom prst="line">
              <a:avLst/>
            </a:prstGeom>
            <a:noFill/>
            <a:ln w="50800" cap="flat">
              <a:solidFill>
                <a:srgbClr val="1A75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22" name="Group 422"/>
          <p:cNvGrpSpPr/>
          <p:nvPr/>
        </p:nvGrpSpPr>
        <p:grpSpPr>
          <a:xfrm>
            <a:off x="9407901" y="5770476"/>
            <a:ext cx="737163" cy="282759"/>
            <a:chOff x="0" y="0"/>
            <a:chExt cx="737162" cy="282758"/>
          </a:xfrm>
        </p:grpSpPr>
        <p:sp>
          <p:nvSpPr>
            <p:cNvPr id="420" name="Shape 420"/>
            <p:cNvSpPr/>
            <p:nvPr/>
          </p:nvSpPr>
          <p:spPr>
            <a:xfrm>
              <a:off x="0" y="-1"/>
              <a:ext cx="309821" cy="282760"/>
            </a:xfrm>
            <a:prstGeom prst="line">
              <a:avLst/>
            </a:prstGeom>
            <a:noFill/>
            <a:ln w="50800" cap="flat">
              <a:solidFill>
                <a:srgbClr val="1A75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 flipH="1" flipV="1">
              <a:off x="293177" y="276711"/>
              <a:ext cx="443986" cy="1"/>
            </a:xfrm>
            <a:prstGeom prst="line">
              <a:avLst/>
            </a:prstGeom>
            <a:noFill/>
            <a:ln w="50800" cap="flat">
              <a:solidFill>
                <a:srgbClr val="1A75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25" name="Group 425"/>
          <p:cNvGrpSpPr/>
          <p:nvPr/>
        </p:nvGrpSpPr>
        <p:grpSpPr>
          <a:xfrm>
            <a:off x="9060815" y="3921559"/>
            <a:ext cx="737163" cy="282759"/>
            <a:chOff x="0" y="0"/>
            <a:chExt cx="737162" cy="282758"/>
          </a:xfrm>
        </p:grpSpPr>
        <p:sp>
          <p:nvSpPr>
            <p:cNvPr id="423" name="Shape 423"/>
            <p:cNvSpPr/>
            <p:nvPr/>
          </p:nvSpPr>
          <p:spPr>
            <a:xfrm flipV="1">
              <a:off x="0" y="0"/>
              <a:ext cx="309821" cy="282759"/>
            </a:xfrm>
            <a:prstGeom prst="line">
              <a:avLst/>
            </a:prstGeom>
            <a:noFill/>
            <a:ln w="50800" cap="flat">
              <a:solidFill>
                <a:srgbClr val="1A75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 flipH="1" flipV="1">
              <a:off x="293177" y="7316"/>
              <a:ext cx="443986" cy="1"/>
            </a:xfrm>
            <a:prstGeom prst="line">
              <a:avLst/>
            </a:prstGeom>
            <a:noFill/>
            <a:ln w="50800" cap="flat">
              <a:solidFill>
                <a:srgbClr val="1A75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28" name="Group 428"/>
          <p:cNvGrpSpPr/>
          <p:nvPr/>
        </p:nvGrpSpPr>
        <p:grpSpPr>
          <a:xfrm>
            <a:off x="4524888" y="4364852"/>
            <a:ext cx="3971997" cy="706507"/>
            <a:chOff x="0" y="0"/>
            <a:chExt cx="3971996" cy="706505"/>
          </a:xfrm>
        </p:grpSpPr>
        <p:sp>
          <p:nvSpPr>
            <p:cNvPr id="426" name="Shape 426"/>
            <p:cNvSpPr/>
            <p:nvPr/>
          </p:nvSpPr>
          <p:spPr>
            <a:xfrm>
              <a:off x="-1" y="0"/>
              <a:ext cx="774128" cy="706506"/>
            </a:xfrm>
            <a:prstGeom prst="line">
              <a:avLst/>
            </a:prstGeom>
            <a:noFill/>
            <a:ln w="50800" cap="flat">
              <a:solidFill>
                <a:srgbClr val="1A75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 flipH="1" flipV="1">
              <a:off x="732539" y="691396"/>
              <a:ext cx="3239457" cy="1"/>
            </a:xfrm>
            <a:prstGeom prst="line">
              <a:avLst/>
            </a:prstGeom>
            <a:noFill/>
            <a:ln w="50800" cap="flat">
              <a:solidFill>
                <a:srgbClr val="1A75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5" y="-12923"/>
            <a:ext cx="8953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11952" y="5926515"/>
            <a:ext cx="20314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A75A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多系统统一管理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41588" y="6074013"/>
            <a:ext cx="281785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1A75A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基础信息修改实时上场</a:t>
            </a:r>
            <a:endParaRPr lang="zh-CN" altLang="en-US" sz="2000" b="1" dirty="0">
              <a:solidFill>
                <a:srgbClr val="1A75A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923071" y="3693256"/>
            <a:ext cx="20314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1A75A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统一的</a:t>
            </a:r>
            <a:r>
              <a:rPr lang="en-US" altLang="zh-CN" sz="2000" b="1" dirty="0" smtClean="0">
                <a:solidFill>
                  <a:srgbClr val="1A75A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2000" b="1" dirty="0" smtClean="0">
                <a:solidFill>
                  <a:srgbClr val="1A75A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风格</a:t>
            </a:r>
            <a:endParaRPr lang="zh-CN" altLang="en-US" sz="2000" b="1" dirty="0">
              <a:solidFill>
                <a:srgbClr val="1A75A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2456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/>
        </p:nvSpPr>
        <p:spPr>
          <a:xfrm>
            <a:off x="0" y="890780"/>
            <a:ext cx="12192000" cy="1"/>
          </a:xfrm>
          <a:prstGeom prst="line">
            <a:avLst/>
          </a:prstGeom>
          <a:ln w="4127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3387954" y="233731"/>
            <a:ext cx="74736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扩展与新增</a:t>
            </a:r>
            <a:endParaRPr dirty="0"/>
          </a:p>
        </p:txBody>
      </p:sp>
      <p:grpSp>
        <p:nvGrpSpPr>
          <p:cNvPr id="578" name="Group 578"/>
          <p:cNvGrpSpPr/>
          <p:nvPr/>
        </p:nvGrpSpPr>
        <p:grpSpPr>
          <a:xfrm>
            <a:off x="2357284" y="216408"/>
            <a:ext cx="1030672" cy="624841"/>
            <a:chOff x="0" y="0"/>
            <a:chExt cx="1030671" cy="624840"/>
          </a:xfrm>
        </p:grpSpPr>
        <p:sp>
          <p:nvSpPr>
            <p:cNvPr id="576" name="Shape 576"/>
            <p:cNvSpPr/>
            <p:nvPr/>
          </p:nvSpPr>
          <p:spPr>
            <a:xfrm>
              <a:off x="0" y="32619"/>
              <a:ext cx="1030672" cy="55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6" y="0"/>
                  </a:lnTo>
                  <a:lnTo>
                    <a:pt x="21600" y="10800"/>
                  </a:lnTo>
                  <a:lnTo>
                    <a:pt x="15736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0" y="-1"/>
              <a:ext cx="890772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81" name="Group 581"/>
          <p:cNvGrpSpPr/>
          <p:nvPr/>
        </p:nvGrpSpPr>
        <p:grpSpPr>
          <a:xfrm>
            <a:off x="1036663" y="1677938"/>
            <a:ext cx="543728" cy="557464"/>
            <a:chOff x="0" y="0"/>
            <a:chExt cx="543726" cy="557463"/>
          </a:xfrm>
        </p:grpSpPr>
        <p:sp>
          <p:nvSpPr>
            <p:cNvPr id="579" name="Shape 579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1894433" y="1677938"/>
            <a:ext cx="747366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交易行情业务的不断扩展，</a:t>
            </a:r>
            <a:r>
              <a:rPr lang="en-US" altLang="zh-CN" dirty="0" smtClean="0"/>
              <a:t>1+1+1+1……</a:t>
            </a:r>
            <a:endParaRPr dirty="0"/>
          </a:p>
        </p:txBody>
      </p:sp>
      <p:sp>
        <p:nvSpPr>
          <p:cNvPr id="583" name="Shape 583"/>
          <p:cNvSpPr/>
          <p:nvPr/>
        </p:nvSpPr>
        <p:spPr>
          <a:xfrm>
            <a:off x="1894433" y="2716552"/>
            <a:ext cx="419687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柜台功能的增加</a:t>
            </a:r>
            <a:endParaRPr dirty="0"/>
          </a:p>
        </p:txBody>
      </p:sp>
      <p:grpSp>
        <p:nvGrpSpPr>
          <p:cNvPr id="586" name="Group 586"/>
          <p:cNvGrpSpPr/>
          <p:nvPr/>
        </p:nvGrpSpPr>
        <p:grpSpPr>
          <a:xfrm>
            <a:off x="1036663" y="2716552"/>
            <a:ext cx="543728" cy="557464"/>
            <a:chOff x="0" y="0"/>
            <a:chExt cx="543726" cy="557463"/>
          </a:xfrm>
        </p:grpSpPr>
        <p:sp>
          <p:nvSpPr>
            <p:cNvPr id="584" name="Shape 584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89" name="Group 589"/>
          <p:cNvGrpSpPr/>
          <p:nvPr/>
        </p:nvGrpSpPr>
        <p:grpSpPr>
          <a:xfrm>
            <a:off x="1036663" y="3755166"/>
            <a:ext cx="543728" cy="557464"/>
            <a:chOff x="0" y="0"/>
            <a:chExt cx="543726" cy="557463"/>
          </a:xfrm>
        </p:grpSpPr>
        <p:sp>
          <p:nvSpPr>
            <p:cNvPr id="587" name="Shape 587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90" name="Shape 590"/>
          <p:cNvSpPr/>
          <p:nvPr/>
        </p:nvSpPr>
        <p:spPr>
          <a:xfrm>
            <a:off x="1894433" y="3755166"/>
            <a:ext cx="536698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sz="2800" dirty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工具的</a:t>
            </a:r>
            <a:r>
              <a:rPr lang="zh-CN" altLang="en-US" sz="28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不断扩展</a:t>
            </a:r>
            <a:endParaRPr sz="28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  <a:sym typeface="华康俪金黑W8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5" y="-12923"/>
            <a:ext cx="8953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74071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/>
        </p:nvSpPr>
        <p:spPr>
          <a:xfrm>
            <a:off x="0" y="890780"/>
            <a:ext cx="12192000" cy="1"/>
          </a:xfrm>
          <a:prstGeom prst="line">
            <a:avLst/>
          </a:prstGeom>
          <a:ln w="4127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3387954" y="233731"/>
            <a:ext cx="74736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优化与创新</a:t>
            </a:r>
            <a:endParaRPr dirty="0"/>
          </a:p>
        </p:txBody>
      </p:sp>
      <p:grpSp>
        <p:nvGrpSpPr>
          <p:cNvPr id="578" name="Group 578"/>
          <p:cNvGrpSpPr/>
          <p:nvPr/>
        </p:nvGrpSpPr>
        <p:grpSpPr>
          <a:xfrm>
            <a:off x="2357284" y="205664"/>
            <a:ext cx="1030673" cy="646329"/>
            <a:chOff x="0" y="-10744"/>
            <a:chExt cx="1030672" cy="646328"/>
          </a:xfrm>
        </p:grpSpPr>
        <p:sp>
          <p:nvSpPr>
            <p:cNvPr id="576" name="Shape 576"/>
            <p:cNvSpPr/>
            <p:nvPr/>
          </p:nvSpPr>
          <p:spPr>
            <a:xfrm>
              <a:off x="0" y="32619"/>
              <a:ext cx="1030672" cy="55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6" y="0"/>
                  </a:lnTo>
                  <a:lnTo>
                    <a:pt x="21600" y="10800"/>
                  </a:lnTo>
                  <a:lnTo>
                    <a:pt x="15736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0" y="-10744"/>
              <a:ext cx="890772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 smtClean="0"/>
                <a:t>3</a:t>
              </a:r>
              <a:endParaRPr dirty="0"/>
            </a:p>
          </p:txBody>
        </p:sp>
      </p:grpSp>
      <p:grpSp>
        <p:nvGrpSpPr>
          <p:cNvPr id="581" name="Group 581"/>
          <p:cNvGrpSpPr/>
          <p:nvPr/>
        </p:nvGrpSpPr>
        <p:grpSpPr>
          <a:xfrm>
            <a:off x="1036663" y="1677938"/>
            <a:ext cx="543728" cy="557464"/>
            <a:chOff x="0" y="0"/>
            <a:chExt cx="543726" cy="557463"/>
          </a:xfrm>
        </p:grpSpPr>
        <p:sp>
          <p:nvSpPr>
            <p:cNvPr id="579" name="Shape 579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1894433" y="1677938"/>
            <a:ext cx="747366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更灵活的配置管理</a:t>
            </a:r>
            <a:endParaRPr dirty="0"/>
          </a:p>
        </p:txBody>
      </p:sp>
      <p:sp>
        <p:nvSpPr>
          <p:cNvPr id="583" name="Shape 583"/>
          <p:cNvSpPr/>
          <p:nvPr/>
        </p:nvSpPr>
        <p:spPr>
          <a:xfrm>
            <a:off x="1894433" y="2716552"/>
            <a:ext cx="419687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更细颗粒度的权限管控</a:t>
            </a:r>
            <a:endParaRPr dirty="0"/>
          </a:p>
        </p:txBody>
      </p:sp>
      <p:grpSp>
        <p:nvGrpSpPr>
          <p:cNvPr id="586" name="Group 586"/>
          <p:cNvGrpSpPr/>
          <p:nvPr/>
        </p:nvGrpSpPr>
        <p:grpSpPr>
          <a:xfrm>
            <a:off x="1036663" y="2716552"/>
            <a:ext cx="543728" cy="557464"/>
            <a:chOff x="0" y="0"/>
            <a:chExt cx="543726" cy="557463"/>
          </a:xfrm>
        </p:grpSpPr>
        <p:sp>
          <p:nvSpPr>
            <p:cNvPr id="584" name="Shape 584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89" name="Group 589"/>
          <p:cNvGrpSpPr/>
          <p:nvPr/>
        </p:nvGrpSpPr>
        <p:grpSpPr>
          <a:xfrm>
            <a:off x="1036663" y="3755166"/>
            <a:ext cx="543728" cy="557464"/>
            <a:chOff x="0" y="0"/>
            <a:chExt cx="543726" cy="557463"/>
          </a:xfrm>
        </p:grpSpPr>
        <p:sp>
          <p:nvSpPr>
            <p:cNvPr id="587" name="Shape 587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90" name="Shape 590"/>
          <p:cNvSpPr/>
          <p:nvPr/>
        </p:nvSpPr>
        <p:spPr>
          <a:xfrm>
            <a:off x="1894433" y="3755166"/>
            <a:ext cx="536698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dirty="0" smtClean="0"/>
              <a:t>更便捷的柜台设置方式</a:t>
            </a:r>
            <a:endParaRPr lang="zh-CN" altLang="en-US" dirty="0"/>
          </a:p>
        </p:txBody>
      </p:sp>
      <p:grpSp>
        <p:nvGrpSpPr>
          <p:cNvPr id="594" name="Group 594"/>
          <p:cNvGrpSpPr/>
          <p:nvPr/>
        </p:nvGrpSpPr>
        <p:grpSpPr>
          <a:xfrm>
            <a:off x="3388016" y="4717595"/>
            <a:ext cx="989520" cy="1015661"/>
            <a:chOff x="0" y="-13072"/>
            <a:chExt cx="989518" cy="1015659"/>
          </a:xfrm>
        </p:grpSpPr>
        <p:sp>
          <p:nvSpPr>
            <p:cNvPr id="592" name="Shape 592"/>
            <p:cNvSpPr/>
            <p:nvPr/>
          </p:nvSpPr>
          <p:spPr>
            <a:xfrm>
              <a:off x="0" y="-1"/>
              <a:ext cx="989518" cy="989518"/>
            </a:xfrm>
            <a:prstGeom prst="ellipse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4910" y="-13072"/>
              <a:ext cx="699697" cy="1015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/>
                <a:t>交易所加收</a:t>
              </a:r>
              <a:endParaRPr sz="2000" dirty="0"/>
            </a:p>
          </p:txBody>
        </p:sp>
      </p:grpSp>
      <p:grpSp>
        <p:nvGrpSpPr>
          <p:cNvPr id="597" name="Group 597"/>
          <p:cNvGrpSpPr/>
          <p:nvPr/>
        </p:nvGrpSpPr>
        <p:grpSpPr>
          <a:xfrm>
            <a:off x="4655840" y="4717595"/>
            <a:ext cx="989520" cy="1015661"/>
            <a:chOff x="0" y="-13072"/>
            <a:chExt cx="989518" cy="1015659"/>
          </a:xfrm>
        </p:grpSpPr>
        <p:sp>
          <p:nvSpPr>
            <p:cNvPr id="595" name="Shape 595"/>
            <p:cNvSpPr/>
            <p:nvPr/>
          </p:nvSpPr>
          <p:spPr>
            <a:xfrm>
              <a:off x="0" y="-1"/>
              <a:ext cx="989518" cy="989518"/>
            </a:xfrm>
            <a:prstGeom prst="ellipse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44910" y="-13072"/>
              <a:ext cx="699697" cy="1015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/>
                <a:t>交易所倍数</a:t>
              </a:r>
              <a:endParaRPr sz="2000" dirty="0"/>
            </a:p>
          </p:txBody>
        </p:sp>
      </p:grpSp>
      <p:grpSp>
        <p:nvGrpSpPr>
          <p:cNvPr id="600" name="Group 600"/>
          <p:cNvGrpSpPr/>
          <p:nvPr/>
        </p:nvGrpSpPr>
        <p:grpSpPr>
          <a:xfrm>
            <a:off x="2154152" y="4730666"/>
            <a:ext cx="989520" cy="989520"/>
            <a:chOff x="0" y="-1"/>
            <a:chExt cx="989518" cy="989518"/>
          </a:xfrm>
        </p:grpSpPr>
        <p:sp>
          <p:nvSpPr>
            <p:cNvPr id="598" name="Shape 598"/>
            <p:cNvSpPr/>
            <p:nvPr/>
          </p:nvSpPr>
          <p:spPr>
            <a:xfrm>
              <a:off x="0" y="-1"/>
              <a:ext cx="989518" cy="989518"/>
            </a:xfrm>
            <a:prstGeom prst="ellipse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44910" y="140816"/>
              <a:ext cx="699697" cy="70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/>
                <a:t>自定义</a:t>
              </a:r>
              <a:endParaRPr sz="2000" dirty="0"/>
            </a:p>
          </p:txBody>
        </p:sp>
      </p:grp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5" y="-12923"/>
            <a:ext cx="8953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Group 633"/>
          <p:cNvGrpSpPr/>
          <p:nvPr/>
        </p:nvGrpSpPr>
        <p:grpSpPr>
          <a:xfrm>
            <a:off x="6888088" y="4584902"/>
            <a:ext cx="1887137" cy="1508394"/>
            <a:chOff x="0" y="0"/>
            <a:chExt cx="1706861" cy="1706861"/>
          </a:xfrm>
        </p:grpSpPr>
        <p:grpSp>
          <p:nvGrpSpPr>
            <p:cNvPr id="39" name="Group 631"/>
            <p:cNvGrpSpPr/>
            <p:nvPr/>
          </p:nvGrpSpPr>
          <p:grpSpPr>
            <a:xfrm>
              <a:off x="0" y="0"/>
              <a:ext cx="1706861" cy="1706861"/>
              <a:chOff x="0" y="0"/>
              <a:chExt cx="1706860" cy="1706860"/>
            </a:xfrm>
          </p:grpSpPr>
          <p:sp>
            <p:nvSpPr>
              <p:cNvPr id="41" name="Shape 629"/>
              <p:cNvSpPr/>
              <p:nvPr/>
            </p:nvSpPr>
            <p:spPr>
              <a:xfrm>
                <a:off x="0" y="0"/>
                <a:ext cx="1706860" cy="1706860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Shape 630"/>
              <p:cNvSpPr/>
              <p:nvPr/>
            </p:nvSpPr>
            <p:spPr>
              <a:xfrm>
                <a:off x="249964" y="68602"/>
                <a:ext cx="1206931" cy="15696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 b="1">
                    <a:latin typeface="Britannic Bold"/>
                    <a:ea typeface="Britannic Bold"/>
                    <a:cs typeface="Britannic Bold"/>
                    <a:sym typeface="Britannic Bold"/>
                  </a:defRPr>
                </a:pPr>
                <a:r>
                  <a:rPr lang="zh-CN" altLang="en-US" dirty="0"/>
                  <a:t>主</a:t>
                </a:r>
                <a:r>
                  <a:rPr lang="zh-CN" altLang="en-US" dirty="0" smtClean="0"/>
                  <a:t>柜台导入</a:t>
                </a:r>
                <a:endParaRPr b="0" dirty="0">
                  <a:latin typeface="微软雅黑"/>
                  <a:ea typeface="微软雅黑"/>
                  <a:cs typeface="微软雅黑"/>
                  <a:sym typeface="微软雅黑"/>
                </a:endParaRPr>
              </a:p>
            </p:txBody>
          </p:sp>
        </p:grpSp>
        <p:sp>
          <p:nvSpPr>
            <p:cNvPr id="40" name="Shape 632"/>
            <p:cNvSpPr/>
            <p:nvPr/>
          </p:nvSpPr>
          <p:spPr>
            <a:xfrm>
              <a:off x="117830" y="107730"/>
              <a:ext cx="1477932" cy="1488034"/>
            </a:xfrm>
            <a:prstGeom prst="ellipse">
              <a:avLst/>
            </a:prstGeom>
            <a:noFill/>
            <a:ln w="50800" cap="flat">
              <a:solidFill>
                <a:srgbClr val="FFFFFF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" name="Group 715"/>
          <p:cNvGrpSpPr/>
          <p:nvPr/>
        </p:nvGrpSpPr>
        <p:grpSpPr>
          <a:xfrm>
            <a:off x="6280283" y="2402816"/>
            <a:ext cx="1916887" cy="315524"/>
            <a:chOff x="0" y="0"/>
            <a:chExt cx="2753665" cy="631046"/>
          </a:xfrm>
        </p:grpSpPr>
        <p:sp>
          <p:nvSpPr>
            <p:cNvPr id="49" name="Shape 713"/>
            <p:cNvSpPr/>
            <p:nvPr/>
          </p:nvSpPr>
          <p:spPr>
            <a:xfrm>
              <a:off x="-1" y="-1"/>
              <a:ext cx="2753667" cy="63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cubicBezTo>
                    <a:pt x="0" y="1611"/>
                    <a:pt x="4836" y="0"/>
                    <a:pt x="10800" y="0"/>
                  </a:cubicBezTo>
                  <a:cubicBezTo>
                    <a:pt x="16764" y="0"/>
                    <a:pt x="21600" y="1611"/>
                    <a:pt x="21600" y="3601"/>
                  </a:cubicBezTo>
                  <a:cubicBezTo>
                    <a:pt x="21200" y="8618"/>
                    <a:pt x="20799" y="13636"/>
                    <a:pt x="20399" y="18654"/>
                  </a:cubicBezTo>
                  <a:cubicBezTo>
                    <a:pt x="20399" y="20643"/>
                    <a:pt x="16764" y="21600"/>
                    <a:pt x="10800" y="21600"/>
                  </a:cubicBezTo>
                  <a:cubicBezTo>
                    <a:pt x="4836" y="21600"/>
                    <a:pt x="1201" y="20643"/>
                    <a:pt x="1201" y="18654"/>
                  </a:cubicBezTo>
                  <a:cubicBezTo>
                    <a:pt x="801" y="13636"/>
                    <a:pt x="400" y="8618"/>
                    <a:pt x="0" y="3601"/>
                  </a:cubicBezTo>
                  <a:close/>
                </a:path>
              </a:pathLst>
            </a:custGeom>
            <a:solidFill>
              <a:srgbClr val="1A75AE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Shape 714"/>
            <p:cNvSpPr/>
            <p:nvPr/>
          </p:nvSpPr>
          <p:spPr>
            <a:xfrm>
              <a:off x="-1" y="-1"/>
              <a:ext cx="2753667" cy="63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1"/>
                  </a:moveTo>
                  <a:cubicBezTo>
                    <a:pt x="21600" y="5590"/>
                    <a:pt x="16764" y="7201"/>
                    <a:pt x="10800" y="7201"/>
                  </a:cubicBezTo>
                  <a:cubicBezTo>
                    <a:pt x="4836" y="7201"/>
                    <a:pt x="0" y="5590"/>
                    <a:pt x="0" y="3601"/>
                  </a:cubicBezTo>
                  <a:moveTo>
                    <a:pt x="0" y="3601"/>
                  </a:moveTo>
                  <a:cubicBezTo>
                    <a:pt x="0" y="1611"/>
                    <a:pt x="4836" y="0"/>
                    <a:pt x="10800" y="0"/>
                  </a:cubicBezTo>
                  <a:cubicBezTo>
                    <a:pt x="16764" y="0"/>
                    <a:pt x="21600" y="1611"/>
                    <a:pt x="21600" y="3601"/>
                  </a:cubicBezTo>
                  <a:cubicBezTo>
                    <a:pt x="21600" y="8400"/>
                    <a:pt x="20475" y="14183"/>
                    <a:pt x="20475" y="18982"/>
                  </a:cubicBezTo>
                  <a:cubicBezTo>
                    <a:pt x="20475" y="20971"/>
                    <a:pt x="16764" y="21600"/>
                    <a:pt x="10800" y="21600"/>
                  </a:cubicBezTo>
                  <a:cubicBezTo>
                    <a:pt x="4836" y="21600"/>
                    <a:pt x="1274" y="20317"/>
                    <a:pt x="1274" y="18328"/>
                  </a:cubicBezTo>
                  <a:cubicBezTo>
                    <a:pt x="849" y="13418"/>
                    <a:pt x="426" y="8510"/>
                    <a:pt x="0" y="3601"/>
                  </a:cubicBezTo>
                  <a:close/>
                </a:path>
              </a:pathLst>
            </a:custGeom>
            <a:noFill/>
            <a:ln w="222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1" name="Group 718"/>
          <p:cNvGrpSpPr/>
          <p:nvPr/>
        </p:nvGrpSpPr>
        <p:grpSpPr>
          <a:xfrm>
            <a:off x="6461494" y="2915654"/>
            <a:ext cx="1564344" cy="257495"/>
            <a:chOff x="0" y="0"/>
            <a:chExt cx="2247226" cy="514989"/>
          </a:xfrm>
        </p:grpSpPr>
        <p:sp>
          <p:nvSpPr>
            <p:cNvPr id="52" name="Shape 716"/>
            <p:cNvSpPr/>
            <p:nvPr/>
          </p:nvSpPr>
          <p:spPr>
            <a:xfrm>
              <a:off x="0" y="0"/>
              <a:ext cx="2247227" cy="5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cubicBezTo>
                    <a:pt x="0" y="1611"/>
                    <a:pt x="4836" y="0"/>
                    <a:pt x="10800" y="0"/>
                  </a:cubicBezTo>
                  <a:cubicBezTo>
                    <a:pt x="16764" y="0"/>
                    <a:pt x="21600" y="1611"/>
                    <a:pt x="21600" y="3601"/>
                  </a:cubicBezTo>
                  <a:cubicBezTo>
                    <a:pt x="21200" y="8618"/>
                    <a:pt x="20799" y="13636"/>
                    <a:pt x="20399" y="18654"/>
                  </a:cubicBezTo>
                  <a:cubicBezTo>
                    <a:pt x="20399" y="20643"/>
                    <a:pt x="16764" y="21600"/>
                    <a:pt x="10800" y="21600"/>
                  </a:cubicBezTo>
                  <a:cubicBezTo>
                    <a:pt x="4836" y="21600"/>
                    <a:pt x="1201" y="20643"/>
                    <a:pt x="1201" y="18654"/>
                  </a:cubicBezTo>
                  <a:cubicBezTo>
                    <a:pt x="801" y="13636"/>
                    <a:pt x="400" y="8618"/>
                    <a:pt x="0" y="3601"/>
                  </a:cubicBezTo>
                  <a:close/>
                </a:path>
              </a:pathLst>
            </a:custGeom>
            <a:solidFill>
              <a:srgbClr val="1A75AE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Shape 717"/>
            <p:cNvSpPr/>
            <p:nvPr/>
          </p:nvSpPr>
          <p:spPr>
            <a:xfrm>
              <a:off x="0" y="0"/>
              <a:ext cx="2247227" cy="5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1"/>
                  </a:moveTo>
                  <a:cubicBezTo>
                    <a:pt x="21600" y="5590"/>
                    <a:pt x="16764" y="7201"/>
                    <a:pt x="10800" y="7201"/>
                  </a:cubicBezTo>
                  <a:cubicBezTo>
                    <a:pt x="4836" y="7201"/>
                    <a:pt x="0" y="5590"/>
                    <a:pt x="0" y="3601"/>
                  </a:cubicBezTo>
                  <a:moveTo>
                    <a:pt x="0" y="3601"/>
                  </a:moveTo>
                  <a:cubicBezTo>
                    <a:pt x="0" y="1611"/>
                    <a:pt x="4836" y="0"/>
                    <a:pt x="10800" y="0"/>
                  </a:cubicBezTo>
                  <a:cubicBezTo>
                    <a:pt x="16764" y="0"/>
                    <a:pt x="21600" y="1611"/>
                    <a:pt x="21600" y="3601"/>
                  </a:cubicBezTo>
                  <a:cubicBezTo>
                    <a:pt x="21600" y="8400"/>
                    <a:pt x="20475" y="14183"/>
                    <a:pt x="20475" y="18982"/>
                  </a:cubicBezTo>
                  <a:cubicBezTo>
                    <a:pt x="20475" y="20971"/>
                    <a:pt x="16764" y="21600"/>
                    <a:pt x="10800" y="21600"/>
                  </a:cubicBezTo>
                  <a:cubicBezTo>
                    <a:pt x="4836" y="21600"/>
                    <a:pt x="1274" y="20317"/>
                    <a:pt x="1274" y="18328"/>
                  </a:cubicBezTo>
                  <a:cubicBezTo>
                    <a:pt x="849" y="13418"/>
                    <a:pt x="426" y="8510"/>
                    <a:pt x="0" y="3601"/>
                  </a:cubicBezTo>
                  <a:close/>
                </a:path>
              </a:pathLst>
            </a:custGeom>
            <a:noFill/>
            <a:ln w="222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4" name="Group 721"/>
          <p:cNvGrpSpPr/>
          <p:nvPr/>
        </p:nvGrpSpPr>
        <p:grpSpPr>
          <a:xfrm>
            <a:off x="6585678" y="3360712"/>
            <a:ext cx="1286234" cy="275022"/>
            <a:chOff x="0" y="0"/>
            <a:chExt cx="1847712" cy="550042"/>
          </a:xfrm>
        </p:grpSpPr>
        <p:sp>
          <p:nvSpPr>
            <p:cNvPr id="55" name="Shape 719"/>
            <p:cNvSpPr/>
            <p:nvPr/>
          </p:nvSpPr>
          <p:spPr>
            <a:xfrm>
              <a:off x="-1" y="0"/>
              <a:ext cx="1847714" cy="550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cubicBezTo>
                    <a:pt x="0" y="1611"/>
                    <a:pt x="4836" y="0"/>
                    <a:pt x="10800" y="0"/>
                  </a:cubicBezTo>
                  <a:cubicBezTo>
                    <a:pt x="16764" y="0"/>
                    <a:pt x="21600" y="1611"/>
                    <a:pt x="21600" y="3601"/>
                  </a:cubicBezTo>
                  <a:cubicBezTo>
                    <a:pt x="21200" y="8618"/>
                    <a:pt x="20799" y="13636"/>
                    <a:pt x="20399" y="18654"/>
                  </a:cubicBezTo>
                  <a:cubicBezTo>
                    <a:pt x="20399" y="20643"/>
                    <a:pt x="16764" y="21600"/>
                    <a:pt x="10800" y="21600"/>
                  </a:cubicBezTo>
                  <a:cubicBezTo>
                    <a:pt x="4836" y="21600"/>
                    <a:pt x="1201" y="20643"/>
                    <a:pt x="1201" y="18654"/>
                  </a:cubicBezTo>
                  <a:cubicBezTo>
                    <a:pt x="801" y="13636"/>
                    <a:pt x="400" y="8618"/>
                    <a:pt x="0" y="3601"/>
                  </a:cubicBezTo>
                  <a:close/>
                </a:path>
              </a:pathLst>
            </a:custGeom>
            <a:solidFill>
              <a:srgbClr val="1A75AE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 720"/>
            <p:cNvSpPr/>
            <p:nvPr/>
          </p:nvSpPr>
          <p:spPr>
            <a:xfrm>
              <a:off x="-1" y="0"/>
              <a:ext cx="1847714" cy="550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1"/>
                  </a:moveTo>
                  <a:cubicBezTo>
                    <a:pt x="21600" y="5590"/>
                    <a:pt x="16764" y="7201"/>
                    <a:pt x="10800" y="7201"/>
                  </a:cubicBezTo>
                  <a:cubicBezTo>
                    <a:pt x="4836" y="7201"/>
                    <a:pt x="0" y="5590"/>
                    <a:pt x="0" y="3601"/>
                  </a:cubicBezTo>
                  <a:moveTo>
                    <a:pt x="0" y="3601"/>
                  </a:moveTo>
                  <a:cubicBezTo>
                    <a:pt x="0" y="1611"/>
                    <a:pt x="4836" y="0"/>
                    <a:pt x="10800" y="0"/>
                  </a:cubicBezTo>
                  <a:cubicBezTo>
                    <a:pt x="16764" y="0"/>
                    <a:pt x="21600" y="1611"/>
                    <a:pt x="21600" y="3601"/>
                  </a:cubicBezTo>
                  <a:cubicBezTo>
                    <a:pt x="21600" y="8400"/>
                    <a:pt x="20475" y="14183"/>
                    <a:pt x="20475" y="18982"/>
                  </a:cubicBezTo>
                  <a:cubicBezTo>
                    <a:pt x="20475" y="20971"/>
                    <a:pt x="16764" y="21600"/>
                    <a:pt x="10800" y="21600"/>
                  </a:cubicBezTo>
                  <a:cubicBezTo>
                    <a:pt x="4836" y="21600"/>
                    <a:pt x="1274" y="20317"/>
                    <a:pt x="1274" y="18328"/>
                  </a:cubicBezTo>
                  <a:cubicBezTo>
                    <a:pt x="849" y="13418"/>
                    <a:pt x="426" y="8510"/>
                    <a:pt x="0" y="3601"/>
                  </a:cubicBezTo>
                  <a:close/>
                </a:path>
              </a:pathLst>
            </a:custGeom>
            <a:noFill/>
            <a:ln w="222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28344" y="2349010"/>
            <a:ext cx="10960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系统级别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12531" y="2843646"/>
            <a:ext cx="10960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客户级别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12531" y="3347702"/>
            <a:ext cx="10960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品种级别</a:t>
            </a:r>
          </a:p>
        </p:txBody>
      </p:sp>
    </p:spTree>
    <p:extLst>
      <p:ext uri="{BB962C8B-B14F-4D97-AF65-F5344CB8AC3E}">
        <p14:creationId xmlns:p14="http://schemas.microsoft.com/office/powerpoint/2010/main" val="360282636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0" y="890780"/>
            <a:ext cx="12192000" cy="1"/>
          </a:xfrm>
          <a:prstGeom prst="line">
            <a:avLst/>
          </a:prstGeom>
          <a:ln w="41275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208546" y="242709"/>
            <a:ext cx="74736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飞马提供两种运维服务</a:t>
            </a:r>
            <a:endParaRPr dirty="0"/>
          </a:p>
        </p:txBody>
      </p:sp>
      <p:sp>
        <p:nvSpPr>
          <p:cNvPr id="380" name="Shape 380"/>
          <p:cNvSpPr/>
          <p:nvPr/>
        </p:nvSpPr>
        <p:spPr>
          <a:xfrm rot="16200000" flipH="1">
            <a:off x="737516" y="897641"/>
            <a:ext cx="306008" cy="29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 rot="10800000" flipH="1">
            <a:off x="1933772" y="890780"/>
            <a:ext cx="306008" cy="29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75AE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造字工房悦圆演示版常规体"/>
                <a:ea typeface="造字工房悦圆演示版常规体"/>
                <a:cs typeface="造字工房悦圆演示版常规体"/>
                <a:sym typeface="造字工房悦圆演示版常规体"/>
              </a:defRPr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457666" y="5248364"/>
            <a:ext cx="532696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dirty="0" smtClean="0"/>
              <a:t>选择代</a:t>
            </a:r>
            <a:r>
              <a:rPr lang="zh-CN" altLang="en-US" dirty="0"/>
              <a:t>运</a:t>
            </a:r>
            <a:r>
              <a:rPr lang="zh-CN" altLang="en-US" dirty="0" smtClean="0"/>
              <a:t>维，您还可以享受</a:t>
            </a:r>
            <a:endParaRPr dirty="0"/>
          </a:p>
        </p:txBody>
      </p:sp>
      <p:sp>
        <p:nvSpPr>
          <p:cNvPr id="383" name="Shape 383"/>
          <p:cNvSpPr/>
          <p:nvPr/>
        </p:nvSpPr>
        <p:spPr>
          <a:xfrm>
            <a:off x="963021" y="4630026"/>
            <a:ext cx="434089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sz="28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选择自</a:t>
            </a:r>
            <a:r>
              <a:rPr lang="zh-CN" altLang="en-US" sz="2800" dirty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运</a:t>
            </a:r>
            <a:r>
              <a:rPr lang="zh-CN" altLang="en-US" sz="2800" dirty="0" smtClean="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rPr>
              <a:t>维，您可以享受</a:t>
            </a:r>
            <a:endParaRPr sz="2800" dirty="0">
              <a:solidFill>
                <a:srgbClr val="1A75AE"/>
              </a:solidFill>
              <a:latin typeface="华康俪金黑W8"/>
              <a:ea typeface="华康俪金黑W8"/>
              <a:cs typeface="华康俪金黑W8"/>
              <a:sym typeface="华康俪金黑W8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65329" y="5509974"/>
            <a:ext cx="3154407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dirty="0" smtClean="0"/>
              <a:t> 灵活的配置方案</a:t>
            </a:r>
            <a:endParaRPr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5" y="-12923"/>
            <a:ext cx="8953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hape 481"/>
          <p:cNvSpPr/>
          <p:nvPr/>
        </p:nvSpPr>
        <p:spPr>
          <a:xfrm>
            <a:off x="1293972" y="2743509"/>
            <a:ext cx="1059217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en-US" altLang="zh-CN" dirty="0" smtClean="0"/>
              <a:t>30</a:t>
            </a:r>
            <a:r>
              <a:rPr lang="zh-CN" altLang="en-US" dirty="0" smtClean="0"/>
              <a:t>万</a:t>
            </a:r>
            <a:endParaRPr dirty="0"/>
          </a:p>
        </p:txBody>
      </p:sp>
      <p:sp>
        <p:nvSpPr>
          <p:cNvPr id="14" name="Shape 482"/>
          <p:cNvSpPr/>
          <p:nvPr/>
        </p:nvSpPr>
        <p:spPr>
          <a:xfrm>
            <a:off x="2342433" y="3009545"/>
            <a:ext cx="228600" cy="0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hape 483"/>
          <p:cNvSpPr/>
          <p:nvPr/>
        </p:nvSpPr>
        <p:spPr>
          <a:xfrm>
            <a:off x="2571033" y="2155830"/>
            <a:ext cx="1" cy="1679143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hape 484"/>
          <p:cNvSpPr/>
          <p:nvPr/>
        </p:nvSpPr>
        <p:spPr>
          <a:xfrm>
            <a:off x="2540870" y="2178442"/>
            <a:ext cx="316376" cy="1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hape 485"/>
          <p:cNvSpPr/>
          <p:nvPr/>
        </p:nvSpPr>
        <p:spPr>
          <a:xfrm>
            <a:off x="2540870" y="3005119"/>
            <a:ext cx="316376" cy="0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Shape 486"/>
          <p:cNvSpPr/>
          <p:nvPr/>
        </p:nvSpPr>
        <p:spPr>
          <a:xfrm>
            <a:off x="2857244" y="1916832"/>
            <a:ext cx="2178419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软件授权</a:t>
            </a:r>
            <a:endParaRPr dirty="0"/>
          </a:p>
        </p:txBody>
      </p:sp>
      <p:sp>
        <p:nvSpPr>
          <p:cNvPr id="19" name="Shape 489"/>
          <p:cNvSpPr/>
          <p:nvPr/>
        </p:nvSpPr>
        <p:spPr>
          <a:xfrm>
            <a:off x="2857244" y="2789095"/>
            <a:ext cx="2178419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安装部署</a:t>
            </a:r>
            <a:endParaRPr dirty="0"/>
          </a:p>
        </p:txBody>
      </p:sp>
      <p:sp>
        <p:nvSpPr>
          <p:cNvPr id="20" name="Shape 481"/>
          <p:cNvSpPr/>
          <p:nvPr/>
        </p:nvSpPr>
        <p:spPr>
          <a:xfrm>
            <a:off x="10583025" y="2546885"/>
            <a:ext cx="1059217" cy="523220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r>
              <a:rPr lang="zh-CN" altLang="en-US" dirty="0" smtClean="0"/>
              <a:t>万</a:t>
            </a:r>
            <a:endParaRPr dirty="0"/>
          </a:p>
        </p:txBody>
      </p:sp>
      <p:sp>
        <p:nvSpPr>
          <p:cNvPr id="21" name="Shape 482"/>
          <p:cNvSpPr/>
          <p:nvPr/>
        </p:nvSpPr>
        <p:spPr>
          <a:xfrm>
            <a:off x="10362794" y="2765956"/>
            <a:ext cx="228600" cy="0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Shape 489"/>
          <p:cNvSpPr/>
          <p:nvPr/>
        </p:nvSpPr>
        <p:spPr>
          <a:xfrm>
            <a:off x="7748542" y="3486199"/>
            <a:ext cx="1994207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专业运维</a:t>
            </a:r>
            <a:endParaRPr dirty="0"/>
          </a:p>
        </p:txBody>
      </p:sp>
      <p:sp>
        <p:nvSpPr>
          <p:cNvPr id="28" name="Shape 489"/>
          <p:cNvSpPr/>
          <p:nvPr/>
        </p:nvSpPr>
        <p:spPr>
          <a:xfrm>
            <a:off x="7762351" y="4191471"/>
            <a:ext cx="1994207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机房巡检</a:t>
            </a:r>
            <a:endParaRPr dirty="0"/>
          </a:p>
        </p:txBody>
      </p:sp>
      <p:sp>
        <p:nvSpPr>
          <p:cNvPr id="22" name="Shape 483"/>
          <p:cNvSpPr/>
          <p:nvPr/>
        </p:nvSpPr>
        <p:spPr>
          <a:xfrm flipH="1">
            <a:off x="10362795" y="1541820"/>
            <a:ext cx="0" cy="2895292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hape 484"/>
          <p:cNvSpPr/>
          <p:nvPr/>
        </p:nvSpPr>
        <p:spPr>
          <a:xfrm>
            <a:off x="9712425" y="2276872"/>
            <a:ext cx="632047" cy="0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Shape 485"/>
          <p:cNvSpPr/>
          <p:nvPr/>
        </p:nvSpPr>
        <p:spPr>
          <a:xfrm>
            <a:off x="9724426" y="2996952"/>
            <a:ext cx="620046" cy="0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Shape 485"/>
          <p:cNvSpPr/>
          <p:nvPr/>
        </p:nvSpPr>
        <p:spPr>
          <a:xfrm>
            <a:off x="9724426" y="4437112"/>
            <a:ext cx="620046" cy="0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Shape 484"/>
          <p:cNvSpPr/>
          <p:nvPr/>
        </p:nvSpPr>
        <p:spPr>
          <a:xfrm>
            <a:off x="9742749" y="1541820"/>
            <a:ext cx="620046" cy="1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Shape 489"/>
          <p:cNvSpPr/>
          <p:nvPr/>
        </p:nvSpPr>
        <p:spPr>
          <a:xfrm>
            <a:off x="2889058" y="3604142"/>
            <a:ext cx="2178419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/>
              <a:t>免费</a:t>
            </a:r>
            <a:r>
              <a:rPr lang="zh-CN" altLang="en-US" dirty="0" smtClean="0"/>
              <a:t>培训</a:t>
            </a:r>
            <a:endParaRPr dirty="0"/>
          </a:p>
        </p:txBody>
      </p:sp>
      <p:sp>
        <p:nvSpPr>
          <p:cNvPr id="33" name="Shape 485"/>
          <p:cNvSpPr/>
          <p:nvPr/>
        </p:nvSpPr>
        <p:spPr>
          <a:xfrm>
            <a:off x="2572682" y="3815572"/>
            <a:ext cx="316376" cy="0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Shape 489"/>
          <p:cNvSpPr/>
          <p:nvPr/>
        </p:nvSpPr>
        <p:spPr>
          <a:xfrm>
            <a:off x="7774200" y="2031231"/>
            <a:ext cx="1994208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设备选购</a:t>
            </a:r>
            <a:endParaRPr dirty="0"/>
          </a:p>
        </p:txBody>
      </p:sp>
      <p:sp>
        <p:nvSpPr>
          <p:cNvPr id="35" name="Shape 485"/>
          <p:cNvSpPr/>
          <p:nvPr/>
        </p:nvSpPr>
        <p:spPr>
          <a:xfrm>
            <a:off x="9742749" y="3717032"/>
            <a:ext cx="620046" cy="0"/>
          </a:xfrm>
          <a:prstGeom prst="line">
            <a:avLst/>
          </a:prstGeom>
          <a:ln w="50800">
            <a:solidFill>
              <a:srgbClr val="1A75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hape 489"/>
          <p:cNvSpPr/>
          <p:nvPr/>
        </p:nvSpPr>
        <p:spPr>
          <a:xfrm>
            <a:off x="7774200" y="2751311"/>
            <a:ext cx="1994208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/>
              <a:t>网络构建</a:t>
            </a:r>
            <a:endParaRPr dirty="0"/>
          </a:p>
        </p:txBody>
      </p:sp>
      <p:sp>
        <p:nvSpPr>
          <p:cNvPr id="37" name="Shape 489"/>
          <p:cNvSpPr/>
          <p:nvPr/>
        </p:nvSpPr>
        <p:spPr>
          <a:xfrm>
            <a:off x="7756235" y="1310987"/>
            <a:ext cx="1994208" cy="461665"/>
          </a:xfrm>
          <a:prstGeom prst="rect">
            <a:avLst/>
          </a:prstGeom>
          <a:solidFill>
            <a:srgbClr val="1A75A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固定服务</a:t>
            </a:r>
            <a:endParaRPr dirty="0"/>
          </a:p>
        </p:txBody>
      </p:sp>
      <p:cxnSp>
        <p:nvCxnSpPr>
          <p:cNvPr id="4" name="直接箭头连接符 3"/>
          <p:cNvCxnSpPr>
            <a:stCxn id="18" idx="3"/>
            <a:endCxn id="37" idx="1"/>
          </p:cNvCxnSpPr>
          <p:nvPr/>
        </p:nvCxnSpPr>
        <p:spPr>
          <a:xfrm flipV="1">
            <a:off x="5035663" y="1541820"/>
            <a:ext cx="2720572" cy="60584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19" idx="3"/>
            <a:endCxn id="37" idx="1"/>
          </p:cNvCxnSpPr>
          <p:nvPr/>
        </p:nvCxnSpPr>
        <p:spPr>
          <a:xfrm flipV="1">
            <a:off x="5035663" y="1541820"/>
            <a:ext cx="2720572" cy="147810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接箭头连接符 44"/>
          <p:cNvCxnSpPr>
            <a:endCxn id="37" idx="1"/>
          </p:cNvCxnSpPr>
          <p:nvPr/>
        </p:nvCxnSpPr>
        <p:spPr>
          <a:xfrm flipV="1">
            <a:off x="5091120" y="1541820"/>
            <a:ext cx="2665115" cy="23147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1271464" y="47528"/>
            <a:ext cx="243016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模式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roup 645"/>
          <p:cNvGrpSpPr/>
          <p:nvPr/>
        </p:nvGrpSpPr>
        <p:grpSpPr>
          <a:xfrm>
            <a:off x="721844" y="523872"/>
            <a:ext cx="977293" cy="939169"/>
            <a:chOff x="0" y="0"/>
            <a:chExt cx="977292" cy="939168"/>
          </a:xfrm>
        </p:grpSpPr>
        <p:sp>
          <p:nvSpPr>
            <p:cNvPr id="641" name="Shape 641"/>
            <p:cNvSpPr/>
            <p:nvPr/>
          </p:nvSpPr>
          <p:spPr>
            <a:xfrm>
              <a:off x="-1" y="0"/>
              <a:ext cx="468523" cy="468523"/>
            </a:xfrm>
            <a:prstGeom prst="ellipse">
              <a:avLst/>
            </a:prstGeom>
            <a:solidFill>
              <a:srgbClr val="808080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44" name="Group 644"/>
            <p:cNvGrpSpPr/>
            <p:nvPr/>
          </p:nvGrpSpPr>
          <p:grpSpPr>
            <a:xfrm>
              <a:off x="133266" y="95142"/>
              <a:ext cx="844027" cy="844027"/>
              <a:chOff x="0" y="0"/>
              <a:chExt cx="844026" cy="844026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-1" y="-1"/>
                <a:ext cx="844028" cy="844028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pPr>
                <a:endParaRPr/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123604" y="119303"/>
                <a:ext cx="596817" cy="6054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lvl1pPr>
              </a:lstStyle>
              <a:p>
                <a:r>
                  <a:t>Q</a:t>
                </a:r>
              </a:p>
            </p:txBody>
          </p:sp>
        </p:grpSp>
      </p:grpSp>
      <p:sp>
        <p:nvSpPr>
          <p:cNvPr id="646" name="Shape 646"/>
          <p:cNvSpPr/>
          <p:nvPr/>
        </p:nvSpPr>
        <p:spPr>
          <a:xfrm>
            <a:off x="1832401" y="779417"/>
            <a:ext cx="915219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代运维服务，机器配置如何</a:t>
            </a:r>
            <a:r>
              <a:rPr dirty="0" smtClean="0"/>
              <a:t>？</a:t>
            </a:r>
            <a:endParaRPr dirty="0"/>
          </a:p>
        </p:txBody>
      </p:sp>
      <p:grpSp>
        <p:nvGrpSpPr>
          <p:cNvPr id="651" name="Group 651"/>
          <p:cNvGrpSpPr/>
          <p:nvPr/>
        </p:nvGrpSpPr>
        <p:grpSpPr>
          <a:xfrm>
            <a:off x="10609087" y="1463039"/>
            <a:ext cx="977293" cy="939170"/>
            <a:chOff x="0" y="0"/>
            <a:chExt cx="977292" cy="939168"/>
          </a:xfrm>
        </p:grpSpPr>
        <p:sp>
          <p:nvSpPr>
            <p:cNvPr id="647" name="Shape 647"/>
            <p:cNvSpPr/>
            <p:nvPr/>
          </p:nvSpPr>
          <p:spPr>
            <a:xfrm flipH="1">
              <a:off x="508770" y="0"/>
              <a:ext cx="468523" cy="468522"/>
            </a:xfrm>
            <a:prstGeom prst="ellipse">
              <a:avLst/>
            </a:prstGeom>
            <a:solidFill>
              <a:srgbClr val="808080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50" name="Group 650"/>
            <p:cNvGrpSpPr/>
            <p:nvPr/>
          </p:nvGrpSpPr>
          <p:grpSpPr>
            <a:xfrm>
              <a:off x="0" y="95142"/>
              <a:ext cx="844027" cy="844027"/>
              <a:chOff x="0" y="0"/>
              <a:chExt cx="844026" cy="844026"/>
            </a:xfrm>
          </p:grpSpPr>
          <p:sp>
            <p:nvSpPr>
              <p:cNvPr id="648" name="Shape 648"/>
              <p:cNvSpPr/>
              <p:nvPr/>
            </p:nvSpPr>
            <p:spPr>
              <a:xfrm flipH="1">
                <a:off x="0" y="0"/>
                <a:ext cx="844027" cy="844027"/>
              </a:xfrm>
              <a:prstGeom prst="ellipse">
                <a:avLst/>
              </a:prstGeom>
              <a:solidFill>
                <a:srgbClr val="1A75A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pPr>
                <a:endParaRPr/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123605" y="119303"/>
                <a:ext cx="596817" cy="6054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600" b="1">
                    <a:solidFill>
                      <a:srgbClr val="FFFFFF"/>
                    </a:solidFill>
                    <a:latin typeface="Britannic Bold"/>
                    <a:ea typeface="Britannic Bold"/>
                    <a:cs typeface="Britannic Bold"/>
                    <a:sym typeface="Britannic Bold"/>
                  </a:defRPr>
                </a:lvl1pPr>
              </a:lstStyle>
              <a:p>
                <a:r>
                  <a:t>A</a:t>
                </a:r>
              </a:p>
            </p:txBody>
          </p:sp>
        </p:grpSp>
      </p:grpSp>
      <p:sp>
        <p:nvSpPr>
          <p:cNvPr id="652" name="Shape 652"/>
          <p:cNvSpPr/>
          <p:nvPr/>
        </p:nvSpPr>
        <p:spPr>
          <a:xfrm>
            <a:off x="5159896" y="1718585"/>
            <a:ext cx="555741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lvl1pPr>
          </a:lstStyle>
          <a:p>
            <a:r>
              <a:rPr lang="zh-CN" altLang="en-US" dirty="0" smtClean="0"/>
              <a:t>高主频，多内核，大内存实体设备</a:t>
            </a:r>
            <a:endParaRPr lang="en-US" altLang="zh-CN" dirty="0" smtClean="0"/>
          </a:p>
        </p:txBody>
      </p:sp>
      <p:grpSp>
        <p:nvGrpSpPr>
          <p:cNvPr id="102" name="Group 786"/>
          <p:cNvGrpSpPr/>
          <p:nvPr/>
        </p:nvGrpSpPr>
        <p:grpSpPr>
          <a:xfrm>
            <a:off x="8113825" y="2603710"/>
            <a:ext cx="1958225" cy="1773923"/>
            <a:chOff x="151469" y="0"/>
            <a:chExt cx="1958224" cy="1773922"/>
          </a:xfrm>
        </p:grpSpPr>
        <p:sp>
          <p:nvSpPr>
            <p:cNvPr id="103" name="Shape 784"/>
            <p:cNvSpPr/>
            <p:nvPr/>
          </p:nvSpPr>
          <p:spPr>
            <a:xfrm>
              <a:off x="151469" y="0"/>
              <a:ext cx="1958224" cy="1688123"/>
            </a:xfrm>
            <a:prstGeom prst="triangle">
              <a:avLst/>
            </a:prstGeom>
            <a:solidFill>
              <a:srgbClr val="1A75AE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 785"/>
            <p:cNvSpPr/>
            <p:nvPr/>
          </p:nvSpPr>
          <p:spPr>
            <a:xfrm>
              <a:off x="581916" y="758262"/>
              <a:ext cx="1173907" cy="1015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华康俪金黑W8"/>
                  <a:ea typeface="华康俪金黑W8"/>
                  <a:cs typeface="华康俪金黑W8"/>
                  <a:sym typeface="华康俪金黑W8"/>
                </a:defRPr>
              </a:pPr>
              <a:r>
                <a:rPr lang="zh-CN" altLang="en-US" dirty="0" smtClean="0"/>
                <a:t>高主频</a:t>
              </a:r>
              <a:endParaRPr dirty="0"/>
            </a:p>
            <a:p>
              <a:pPr algn="ctr">
                <a:defRPr sz="3600" b="1">
                  <a:solidFill>
                    <a:srgbClr val="FFFFFF"/>
                  </a:solidFill>
                </a:defRPr>
              </a:pPr>
              <a:r>
                <a:rPr lang="en-US" altLang="zh-CN" dirty="0" smtClean="0"/>
                <a:t>F</a:t>
              </a:r>
              <a:endParaRPr dirty="0"/>
            </a:p>
          </p:txBody>
        </p:sp>
      </p:grpSp>
      <p:grpSp>
        <p:nvGrpSpPr>
          <p:cNvPr id="105" name="Group 789"/>
          <p:cNvGrpSpPr/>
          <p:nvPr/>
        </p:nvGrpSpPr>
        <p:grpSpPr>
          <a:xfrm>
            <a:off x="7134714" y="4278386"/>
            <a:ext cx="1958225" cy="1773923"/>
            <a:chOff x="151469" y="0"/>
            <a:chExt cx="1958224" cy="1773922"/>
          </a:xfrm>
        </p:grpSpPr>
        <p:sp>
          <p:nvSpPr>
            <p:cNvPr id="106" name="Shape 787"/>
            <p:cNvSpPr/>
            <p:nvPr/>
          </p:nvSpPr>
          <p:spPr>
            <a:xfrm>
              <a:off x="151469" y="0"/>
              <a:ext cx="1958224" cy="1688124"/>
            </a:xfrm>
            <a:prstGeom prst="triangle">
              <a:avLst/>
            </a:prstGeom>
            <a:solidFill>
              <a:srgbClr val="1A75AE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Shape 788"/>
            <p:cNvSpPr/>
            <p:nvPr/>
          </p:nvSpPr>
          <p:spPr>
            <a:xfrm>
              <a:off x="641025" y="758262"/>
              <a:ext cx="1208033" cy="1015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华康俪金黑W8"/>
                  <a:ea typeface="华康俪金黑W8"/>
                  <a:cs typeface="华康俪金黑W8"/>
                  <a:sym typeface="华康俪金黑W8"/>
                </a:defRPr>
              </a:pPr>
              <a:r>
                <a:rPr lang="zh-CN" altLang="en-US" dirty="0"/>
                <a:t>多内核</a:t>
              </a:r>
              <a:endParaRPr dirty="0"/>
            </a:p>
            <a:p>
              <a:pPr algn="ctr">
                <a:defRPr sz="3600" b="1">
                  <a:solidFill>
                    <a:srgbClr val="FFFFFF"/>
                  </a:solidFill>
                </a:defRPr>
              </a:pPr>
              <a:r>
                <a:rPr lang="en-US" altLang="zh-CN" dirty="0" smtClean="0"/>
                <a:t>C</a:t>
              </a:r>
              <a:endParaRPr dirty="0"/>
            </a:p>
          </p:txBody>
        </p:sp>
      </p:grpSp>
      <p:sp>
        <p:nvSpPr>
          <p:cNvPr id="108" name="Shape 790"/>
          <p:cNvSpPr/>
          <p:nvPr/>
        </p:nvSpPr>
        <p:spPr>
          <a:xfrm flipV="1">
            <a:off x="8113824" y="4294261"/>
            <a:ext cx="1958225" cy="1688124"/>
          </a:xfrm>
          <a:prstGeom prst="triangle">
            <a:avLst/>
          </a:prstGeom>
          <a:solidFill>
            <a:srgbClr val="1A75AE"/>
          </a:solidFill>
          <a:ln w="12700">
            <a:solidFill>
              <a:srgbClr val="000000"/>
            </a:solidFill>
            <a:miter/>
          </a:ln>
          <a:effectLst>
            <a:outerShdw blurRad="50800" dist="381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9" name="Group 793"/>
          <p:cNvGrpSpPr/>
          <p:nvPr/>
        </p:nvGrpSpPr>
        <p:grpSpPr>
          <a:xfrm>
            <a:off x="9092935" y="4275849"/>
            <a:ext cx="1958225" cy="1773923"/>
            <a:chOff x="151469" y="0"/>
            <a:chExt cx="1958224" cy="1773922"/>
          </a:xfrm>
        </p:grpSpPr>
        <p:sp>
          <p:nvSpPr>
            <p:cNvPr id="110" name="Shape 791"/>
            <p:cNvSpPr/>
            <p:nvPr/>
          </p:nvSpPr>
          <p:spPr>
            <a:xfrm>
              <a:off x="151469" y="0"/>
              <a:ext cx="1958224" cy="1688124"/>
            </a:xfrm>
            <a:prstGeom prst="triangle">
              <a:avLst/>
            </a:prstGeom>
            <a:solidFill>
              <a:srgbClr val="1A75AE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Shape 792"/>
            <p:cNvSpPr/>
            <p:nvPr/>
          </p:nvSpPr>
          <p:spPr>
            <a:xfrm>
              <a:off x="641025" y="758262"/>
              <a:ext cx="1150200" cy="1015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华康俪金黑W8"/>
                  <a:ea typeface="华康俪金黑W8"/>
                  <a:cs typeface="华康俪金黑W8"/>
                  <a:sym typeface="华康俪金黑W8"/>
                </a:defRPr>
              </a:pPr>
              <a:r>
                <a:rPr lang="zh-CN" altLang="en-US" dirty="0" smtClean="0"/>
                <a:t>大内存</a:t>
              </a:r>
              <a:endParaRPr dirty="0"/>
            </a:p>
            <a:p>
              <a:pPr algn="ctr">
                <a:defRPr sz="3600" b="1">
                  <a:solidFill>
                    <a:srgbClr val="FFFFFF"/>
                  </a:solidFill>
                </a:defRPr>
              </a:pPr>
              <a:r>
                <a:rPr lang="en-US" altLang="zh-CN" dirty="0" smtClean="0"/>
                <a:t>M</a:t>
              </a:r>
              <a:endParaRPr dirty="0"/>
            </a:p>
          </p:txBody>
        </p:sp>
      </p:grpSp>
      <p:sp>
        <p:nvSpPr>
          <p:cNvPr id="112" name="Shape 794"/>
          <p:cNvSpPr/>
          <p:nvPr/>
        </p:nvSpPr>
        <p:spPr>
          <a:xfrm>
            <a:off x="8408579" y="4472794"/>
            <a:ext cx="13687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dirty="0" smtClean="0"/>
              <a:t>性能</a:t>
            </a:r>
            <a:endParaRPr lang="en-US" altLang="zh-CN" dirty="0" smtClean="0"/>
          </a:p>
          <a:p>
            <a:pPr algn="ctr">
              <a:defRPr sz="2400">
                <a:solidFill>
                  <a:srgbClr val="FFFFFF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dirty="0"/>
              <a:t>容量</a:t>
            </a:r>
            <a:endParaRPr dirty="0"/>
          </a:p>
        </p:txBody>
      </p:sp>
      <p:grpSp>
        <p:nvGrpSpPr>
          <p:cNvPr id="124" name="Group 774"/>
          <p:cNvGrpSpPr/>
          <p:nvPr/>
        </p:nvGrpSpPr>
        <p:grpSpPr>
          <a:xfrm>
            <a:off x="983432" y="2764611"/>
            <a:ext cx="543728" cy="557464"/>
            <a:chOff x="0" y="0"/>
            <a:chExt cx="543726" cy="557463"/>
          </a:xfrm>
        </p:grpSpPr>
        <p:sp>
          <p:nvSpPr>
            <p:cNvPr id="125" name="Shape 772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Shape 773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7" name="Shape 775"/>
          <p:cNvSpPr/>
          <p:nvPr/>
        </p:nvSpPr>
        <p:spPr>
          <a:xfrm>
            <a:off x="1841202" y="2764611"/>
            <a:ext cx="747366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dirty="0" smtClean="0"/>
              <a:t>高主频，提升处理速度</a:t>
            </a:r>
            <a:r>
              <a:rPr dirty="0" smtClean="0"/>
              <a:t>（</a:t>
            </a:r>
            <a:r>
              <a:rPr lang="en-US" altLang="zh-CN" sz="3200" b="1" dirty="0" smtClean="0">
                <a:latin typeface="+mn-lt"/>
                <a:ea typeface="+mn-ea"/>
                <a:cs typeface="+mn-cs"/>
                <a:sym typeface="Calibri"/>
              </a:rPr>
              <a:t>F</a:t>
            </a:r>
            <a:r>
              <a:rPr dirty="0" smtClean="0"/>
              <a:t>）</a:t>
            </a:r>
            <a:endParaRPr dirty="0"/>
          </a:p>
        </p:txBody>
      </p:sp>
      <p:sp>
        <p:nvSpPr>
          <p:cNvPr id="128" name="Shape 776"/>
          <p:cNvSpPr/>
          <p:nvPr/>
        </p:nvSpPr>
        <p:spPr>
          <a:xfrm>
            <a:off x="1841202" y="3803225"/>
            <a:ext cx="504688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dirty="0" smtClean="0"/>
              <a:t>多内核，多线程独占处理</a:t>
            </a:r>
            <a:r>
              <a:rPr dirty="0" smtClean="0"/>
              <a:t>（</a:t>
            </a:r>
            <a:r>
              <a:rPr lang="en-US" altLang="zh-CN" sz="3200" b="1" dirty="0" smtClean="0"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dirty="0" smtClean="0"/>
              <a:t>）</a:t>
            </a:r>
            <a:endParaRPr dirty="0"/>
          </a:p>
        </p:txBody>
      </p:sp>
      <p:grpSp>
        <p:nvGrpSpPr>
          <p:cNvPr id="129" name="Group 779"/>
          <p:cNvGrpSpPr/>
          <p:nvPr/>
        </p:nvGrpSpPr>
        <p:grpSpPr>
          <a:xfrm>
            <a:off x="983432" y="3803225"/>
            <a:ext cx="543728" cy="557464"/>
            <a:chOff x="0" y="0"/>
            <a:chExt cx="543726" cy="557463"/>
          </a:xfrm>
        </p:grpSpPr>
        <p:sp>
          <p:nvSpPr>
            <p:cNvPr id="130" name="Shape 777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778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2" name="Group 782"/>
          <p:cNvGrpSpPr/>
          <p:nvPr/>
        </p:nvGrpSpPr>
        <p:grpSpPr>
          <a:xfrm>
            <a:off x="983432" y="4841839"/>
            <a:ext cx="543728" cy="557464"/>
            <a:chOff x="0" y="0"/>
            <a:chExt cx="543726" cy="557463"/>
          </a:xfrm>
        </p:grpSpPr>
        <p:sp>
          <p:nvSpPr>
            <p:cNvPr id="133" name="Shape 780"/>
            <p:cNvSpPr/>
            <p:nvPr/>
          </p:nvSpPr>
          <p:spPr>
            <a:xfrm>
              <a:off x="-1" y="0"/>
              <a:ext cx="446429" cy="446428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Shape 781"/>
            <p:cNvSpPr/>
            <p:nvPr/>
          </p:nvSpPr>
          <p:spPr>
            <a:xfrm>
              <a:off x="97298" y="111035"/>
              <a:ext cx="446429" cy="446429"/>
            </a:xfrm>
            <a:prstGeom prst="rect">
              <a:avLst/>
            </a:prstGeom>
            <a:solidFill>
              <a:srgbClr val="1A75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5" name="Shape 783"/>
          <p:cNvSpPr/>
          <p:nvPr/>
        </p:nvSpPr>
        <p:spPr>
          <a:xfrm>
            <a:off x="1841202" y="4841839"/>
            <a:ext cx="519090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>
                <a:solidFill>
                  <a:srgbClr val="1A75AE"/>
                </a:solidFill>
                <a:latin typeface="华康俪金黑W8"/>
                <a:ea typeface="华康俪金黑W8"/>
                <a:cs typeface="华康俪金黑W8"/>
                <a:sym typeface="华康俪金黑W8"/>
              </a:defRPr>
            </a:pPr>
            <a:r>
              <a:rPr lang="zh-CN" altLang="en-US" dirty="0" smtClean="0"/>
              <a:t>大内存，容量灵活扩展</a:t>
            </a:r>
            <a:r>
              <a:rPr dirty="0" smtClean="0"/>
              <a:t>（</a:t>
            </a:r>
            <a:r>
              <a:rPr sz="3200" b="1" dirty="0">
                <a:latin typeface="+mn-lt"/>
                <a:ea typeface="+mn-ea"/>
                <a:cs typeface="+mn-cs"/>
                <a:sym typeface="Calibri"/>
              </a:rPr>
              <a:t>M</a:t>
            </a:r>
            <a:r>
              <a:rPr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8421940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864</Words>
  <Application>Microsoft Office PowerPoint</Application>
  <PresentationFormat>自定义</PresentationFormat>
  <Paragraphs>251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刘萌:处理</cp:lastModifiedBy>
  <cp:revision>173</cp:revision>
  <dcterms:modified xsi:type="dcterms:W3CDTF">2017-03-24T05:41:20Z</dcterms:modified>
</cp:coreProperties>
</file>