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2F9"/>
    <a:srgbClr val="9CC4E4"/>
    <a:srgbClr val="1B325F"/>
    <a:srgbClr val="3A89C9"/>
    <a:srgbClr val="F26C4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4660"/>
  </p:normalViewPr>
  <p:slideViewPr>
    <p:cSldViewPr>
      <p:cViewPr varScale="1">
        <p:scale>
          <a:sx n="123" d="100"/>
          <a:sy n="123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52D17-C89A-4D45-B6F6-8333BDBD40FA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3360A-8060-44C1-8685-C8BFD07AE3E8}">
      <dgm:prSet phldrT="[Text]" custT="1"/>
      <dgm:spPr>
        <a:solidFill>
          <a:srgbClr val="1B325F"/>
        </a:solidFill>
      </dgm:spPr>
      <dgm:t>
        <a:bodyPr/>
        <a:lstStyle/>
        <a:p>
          <a:r>
            <a:rPr lang="bg-BG" sz="2500" dirty="0" smtClean="0"/>
            <a:t>граматика</a:t>
          </a:r>
        </a:p>
      </dgm:t>
    </dgm:pt>
    <dgm:pt modelId="{F5D5CAB6-D040-4704-92C8-62D6070F9CB4}" type="parTrans" cxnId="{18D15E44-9AE5-4808-AF6F-CEE336F98BCE}">
      <dgm:prSet/>
      <dgm:spPr/>
      <dgm:t>
        <a:bodyPr/>
        <a:lstStyle/>
        <a:p>
          <a:endParaRPr lang="en-US"/>
        </a:p>
      </dgm:t>
    </dgm:pt>
    <dgm:pt modelId="{7E09360A-0109-4556-ABBF-2F8710B5F41F}" type="sibTrans" cxnId="{18D15E44-9AE5-4808-AF6F-CEE336F98BCE}">
      <dgm:prSet/>
      <dgm:spPr/>
      <dgm:t>
        <a:bodyPr/>
        <a:lstStyle/>
        <a:p>
          <a:endParaRPr lang="en-US"/>
        </a:p>
      </dgm:t>
    </dgm:pt>
    <dgm:pt modelId="{78ECF61E-CBFF-4E50-BFF2-F222D05BE009}">
      <dgm:prSet phldrT="[Text]"/>
      <dgm:spPr>
        <a:solidFill>
          <a:srgbClr val="3A89C9"/>
        </a:solidFill>
      </dgm:spPr>
      <dgm:t>
        <a:bodyPr/>
        <a:lstStyle/>
        <a:p>
          <a:r>
            <a:rPr lang="bg-BG" dirty="0" smtClean="0"/>
            <a:t>екшън</a:t>
          </a:r>
          <a:endParaRPr lang="en-US" dirty="0"/>
        </a:p>
      </dgm:t>
    </dgm:pt>
    <dgm:pt modelId="{CAC25EDC-63C0-47ED-BC98-477FDCB1E189}" type="parTrans" cxnId="{B9E4C260-0816-4753-A4C2-4314846D4018}">
      <dgm:prSet/>
      <dgm:spPr/>
      <dgm:t>
        <a:bodyPr/>
        <a:lstStyle/>
        <a:p>
          <a:endParaRPr lang="en-US"/>
        </a:p>
      </dgm:t>
    </dgm:pt>
    <dgm:pt modelId="{581CEC73-21E6-4AB5-B834-EA2D52C29905}" type="sibTrans" cxnId="{B9E4C260-0816-4753-A4C2-4314846D4018}">
      <dgm:prSet/>
      <dgm:spPr/>
      <dgm:t>
        <a:bodyPr/>
        <a:lstStyle/>
        <a:p>
          <a:endParaRPr lang="en-US"/>
        </a:p>
      </dgm:t>
    </dgm:pt>
    <dgm:pt modelId="{20CDA44D-C0C4-4723-B1DC-10A474BAF97E}">
      <dgm:prSet phldrT="[Text]" custT="1"/>
      <dgm:spPr>
        <a:solidFill>
          <a:srgbClr val="9CC4E4"/>
        </a:solidFill>
      </dgm:spPr>
      <dgm:t>
        <a:bodyPr/>
        <a:lstStyle/>
        <a:p>
          <a:r>
            <a:rPr lang="bg-BG" sz="2500" dirty="0" smtClean="0">
              <a:solidFill>
                <a:srgbClr val="1B325F"/>
              </a:solidFill>
            </a:rPr>
            <a:t>код</a:t>
          </a:r>
          <a:endParaRPr lang="en-US" sz="2500" dirty="0">
            <a:solidFill>
              <a:srgbClr val="1B325F"/>
            </a:solidFill>
          </a:endParaRPr>
        </a:p>
      </dgm:t>
    </dgm:pt>
    <dgm:pt modelId="{60767CD1-0A42-472D-AA77-275399564B6A}" type="parTrans" cxnId="{7054B064-C515-4DF4-B969-C1B362A1B895}">
      <dgm:prSet/>
      <dgm:spPr/>
      <dgm:t>
        <a:bodyPr/>
        <a:lstStyle/>
        <a:p>
          <a:endParaRPr lang="en-US"/>
        </a:p>
      </dgm:t>
    </dgm:pt>
    <dgm:pt modelId="{C0CF3166-ED11-4259-921B-A4610FD18BF4}" type="sibTrans" cxnId="{7054B064-C515-4DF4-B969-C1B362A1B895}">
      <dgm:prSet/>
      <dgm:spPr/>
      <dgm:t>
        <a:bodyPr/>
        <a:lstStyle/>
        <a:p>
          <a:endParaRPr lang="en-US"/>
        </a:p>
      </dgm:t>
    </dgm:pt>
    <dgm:pt modelId="{56EED3BA-025F-4048-9561-952881CB8F9E}">
      <dgm:prSet phldrT="[Text]"/>
      <dgm:spPr>
        <a:solidFill>
          <a:srgbClr val="F26C4F"/>
        </a:solidFill>
      </dgm:spPr>
      <dgm:t>
        <a:bodyPr/>
        <a:lstStyle/>
        <a:p>
          <a:r>
            <a:rPr lang="bg-BG" dirty="0" smtClean="0">
              <a:solidFill>
                <a:srgbClr val="E9F2F9"/>
              </a:solidFill>
            </a:rPr>
            <a:t>плъгин</a:t>
          </a:r>
          <a:endParaRPr lang="en-US" dirty="0">
            <a:solidFill>
              <a:srgbClr val="E9F2F9"/>
            </a:solidFill>
          </a:endParaRPr>
        </a:p>
      </dgm:t>
    </dgm:pt>
    <dgm:pt modelId="{BD2DA580-A868-40AB-A889-06D3E988D3FC}" type="parTrans" cxnId="{443EF97F-8171-43AA-B2A7-0A0875DCC1F9}">
      <dgm:prSet/>
      <dgm:spPr/>
      <dgm:t>
        <a:bodyPr/>
        <a:lstStyle/>
        <a:p>
          <a:endParaRPr lang="en-US"/>
        </a:p>
      </dgm:t>
    </dgm:pt>
    <dgm:pt modelId="{C5F974B9-BD3F-4DFF-AB61-1B8ADE86907E}" type="sibTrans" cxnId="{443EF97F-8171-43AA-B2A7-0A0875DCC1F9}">
      <dgm:prSet/>
      <dgm:spPr/>
      <dgm:t>
        <a:bodyPr/>
        <a:lstStyle/>
        <a:p>
          <a:endParaRPr lang="en-US"/>
        </a:p>
      </dgm:t>
    </dgm:pt>
    <dgm:pt modelId="{D8F7DB6D-AE93-46FE-B19F-70775B96783C}" type="pres">
      <dgm:prSet presAssocID="{96F52D17-C89A-4D45-B6F6-8333BDBD40FA}" presName="Name0" presStyleCnt="0">
        <dgm:presLayoutVars>
          <dgm:dir/>
          <dgm:resizeHandles val="exact"/>
        </dgm:presLayoutVars>
      </dgm:prSet>
      <dgm:spPr/>
    </dgm:pt>
    <dgm:pt modelId="{689F2C73-C735-49F7-AFDE-0D51A40BB8D3}" type="pres">
      <dgm:prSet presAssocID="{96F52D17-C89A-4D45-B6F6-8333BDBD40FA}" presName="vNodes" presStyleCnt="0"/>
      <dgm:spPr/>
    </dgm:pt>
    <dgm:pt modelId="{49AE4FB7-DE33-441D-98DF-87A073531280}" type="pres">
      <dgm:prSet presAssocID="{1C23360A-8060-44C1-8685-C8BFD07AE3E8}" presName="node" presStyleLbl="node1" presStyleIdx="0" presStyleCnt="4" custScaleX="188720" custScaleY="188720" custLinFactX="-6782" custLinFactY="11984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BFC8B-D7F7-4E30-919D-89ADE7F7AF8A}" type="pres">
      <dgm:prSet presAssocID="{7E09360A-0109-4556-ABBF-2F8710B5F41F}" presName="spacerT" presStyleCnt="0"/>
      <dgm:spPr/>
    </dgm:pt>
    <dgm:pt modelId="{304946E5-8BED-4B93-84BE-58F9FAA59C58}" type="pres">
      <dgm:prSet presAssocID="{7E09360A-0109-4556-ABBF-2F8710B5F41F}" presName="sibTrans" presStyleLbl="sibTrans2D1" presStyleIdx="0" presStyleCnt="3" custLinFactX="-46923" custLinFactY="24637" custLinFactNeighborX="-100000" custLinFactNeighborY="100000"/>
      <dgm:spPr/>
    </dgm:pt>
    <dgm:pt modelId="{51B0C90B-7B3B-444C-9FEE-CE8E92B661F7}" type="pres">
      <dgm:prSet presAssocID="{7E09360A-0109-4556-ABBF-2F8710B5F41F}" presName="spacerB" presStyleCnt="0"/>
      <dgm:spPr/>
    </dgm:pt>
    <dgm:pt modelId="{F4BD5001-98BC-4CAF-A4B4-FE38A3578189}" type="pres">
      <dgm:prSet presAssocID="{78ECF61E-CBFF-4E50-BFF2-F222D05BE009}" presName="node" presStyleLbl="node1" presStyleIdx="1" presStyleCnt="4" custScaleX="67473" custScaleY="67473" custLinFactY="10643" custLinFactNeighborX="-5853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D3F09-6917-4248-A008-80CE97AFC401}" type="pres">
      <dgm:prSet presAssocID="{581CEC73-21E6-4AB5-B834-EA2D52C29905}" presName="spacerT" presStyleCnt="0"/>
      <dgm:spPr/>
    </dgm:pt>
    <dgm:pt modelId="{03D53D0F-AAE4-48D7-91CE-E77947BCC36C}" type="pres">
      <dgm:prSet presAssocID="{581CEC73-21E6-4AB5-B834-EA2D52C29905}" presName="sibTrans" presStyleLbl="sibTrans2D1" presStyleIdx="1" presStyleCnt="3" custLinFactNeighborX="9751" custLinFactNeighborY="18645"/>
      <dgm:spPr/>
    </dgm:pt>
    <dgm:pt modelId="{117B23CB-228C-47CE-93BD-4C79E3772A9B}" type="pres">
      <dgm:prSet presAssocID="{581CEC73-21E6-4AB5-B834-EA2D52C29905}" presName="spacerB" presStyleCnt="0"/>
      <dgm:spPr/>
    </dgm:pt>
    <dgm:pt modelId="{28ED2C84-C598-48FF-B846-8BE54247FCC0}" type="pres">
      <dgm:prSet presAssocID="{20CDA44D-C0C4-4723-B1DC-10A474BAF97E}" presName="node" presStyleLbl="node1" presStyleIdx="2" presStyleCnt="4" custScaleX="137192" custScaleY="137192" custLinFactY="-5371" custLinFactNeighborX="4937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515D3-80A7-4A95-AE4C-7BCC53831641}" type="pres">
      <dgm:prSet presAssocID="{96F52D17-C89A-4D45-B6F6-8333BDBD40FA}" presName="sibTransLast" presStyleLbl="sibTrans2D1" presStyleIdx="2" presStyleCnt="3" custAng="19446719" custScaleX="210409" custLinFactY="181206" custLinFactNeighborX="16482" custLinFactNeighborY="200000"/>
      <dgm:spPr/>
    </dgm:pt>
    <dgm:pt modelId="{02501D2C-622B-4345-9CB5-7188C1A5B2AF}" type="pres">
      <dgm:prSet presAssocID="{96F52D17-C89A-4D45-B6F6-8333BDBD40FA}" presName="connectorText" presStyleLbl="sibTrans2D1" presStyleIdx="2" presStyleCnt="3"/>
      <dgm:spPr/>
    </dgm:pt>
    <dgm:pt modelId="{40E2E155-CB0B-48BC-8111-00B0B3FEBA0E}" type="pres">
      <dgm:prSet presAssocID="{96F52D17-C89A-4D45-B6F6-8333BDBD40FA}" presName="lastNode" presStyleLbl="node1" presStyleIdx="3" presStyleCnt="4" custScaleX="168239" custScaleY="168239" custLinFactX="14028" custLinFactNeighborX="100000" custLinFactNeighborY="-38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E4C260-0816-4753-A4C2-4314846D4018}" srcId="{96F52D17-C89A-4D45-B6F6-8333BDBD40FA}" destId="{78ECF61E-CBFF-4E50-BFF2-F222D05BE009}" srcOrd="1" destOrd="0" parTransId="{CAC25EDC-63C0-47ED-BC98-477FDCB1E189}" sibTransId="{581CEC73-21E6-4AB5-B834-EA2D52C29905}"/>
    <dgm:cxn modelId="{10957531-AB25-4F05-B184-02AA10877F27}" type="presOf" srcId="{78ECF61E-CBFF-4E50-BFF2-F222D05BE009}" destId="{F4BD5001-98BC-4CAF-A4B4-FE38A3578189}" srcOrd="0" destOrd="0" presId="urn:microsoft.com/office/officeart/2005/8/layout/equation2"/>
    <dgm:cxn modelId="{437A5A22-C988-43AA-B9A1-E6F9F242D529}" type="presOf" srcId="{581CEC73-21E6-4AB5-B834-EA2D52C29905}" destId="{03D53D0F-AAE4-48D7-91CE-E77947BCC36C}" srcOrd="0" destOrd="0" presId="urn:microsoft.com/office/officeart/2005/8/layout/equation2"/>
    <dgm:cxn modelId="{197980A2-F6C7-4436-86D0-A555692B4D62}" type="presOf" srcId="{7E09360A-0109-4556-ABBF-2F8710B5F41F}" destId="{304946E5-8BED-4B93-84BE-58F9FAA59C58}" srcOrd="0" destOrd="0" presId="urn:microsoft.com/office/officeart/2005/8/layout/equation2"/>
    <dgm:cxn modelId="{5519AEC8-4ED5-4B86-9910-C0B8711D13BC}" type="presOf" srcId="{C0CF3166-ED11-4259-921B-A4610FD18BF4}" destId="{556515D3-80A7-4A95-AE4C-7BCC53831641}" srcOrd="0" destOrd="0" presId="urn:microsoft.com/office/officeart/2005/8/layout/equation2"/>
    <dgm:cxn modelId="{5AFDC22E-AD0F-4F5A-B3D4-19F4C398422E}" type="presOf" srcId="{20CDA44D-C0C4-4723-B1DC-10A474BAF97E}" destId="{28ED2C84-C598-48FF-B846-8BE54247FCC0}" srcOrd="0" destOrd="0" presId="urn:microsoft.com/office/officeart/2005/8/layout/equation2"/>
    <dgm:cxn modelId="{4A268223-E174-45E8-9DB5-7F2CD2F01465}" type="presOf" srcId="{1C23360A-8060-44C1-8685-C8BFD07AE3E8}" destId="{49AE4FB7-DE33-441D-98DF-87A073531280}" srcOrd="0" destOrd="0" presId="urn:microsoft.com/office/officeart/2005/8/layout/equation2"/>
    <dgm:cxn modelId="{FA43E27F-52F8-4E88-9409-A19C90D4B86F}" type="presOf" srcId="{56EED3BA-025F-4048-9561-952881CB8F9E}" destId="{40E2E155-CB0B-48BC-8111-00B0B3FEBA0E}" srcOrd="0" destOrd="0" presId="urn:microsoft.com/office/officeart/2005/8/layout/equation2"/>
    <dgm:cxn modelId="{268580E6-5848-4D6C-9BED-B1AC598C6D9F}" type="presOf" srcId="{96F52D17-C89A-4D45-B6F6-8333BDBD40FA}" destId="{D8F7DB6D-AE93-46FE-B19F-70775B96783C}" srcOrd="0" destOrd="0" presId="urn:microsoft.com/office/officeart/2005/8/layout/equation2"/>
    <dgm:cxn modelId="{7054B064-C515-4DF4-B969-C1B362A1B895}" srcId="{96F52D17-C89A-4D45-B6F6-8333BDBD40FA}" destId="{20CDA44D-C0C4-4723-B1DC-10A474BAF97E}" srcOrd="2" destOrd="0" parTransId="{60767CD1-0A42-472D-AA77-275399564B6A}" sibTransId="{C0CF3166-ED11-4259-921B-A4610FD18BF4}"/>
    <dgm:cxn modelId="{443EF97F-8171-43AA-B2A7-0A0875DCC1F9}" srcId="{96F52D17-C89A-4D45-B6F6-8333BDBD40FA}" destId="{56EED3BA-025F-4048-9561-952881CB8F9E}" srcOrd="3" destOrd="0" parTransId="{BD2DA580-A868-40AB-A889-06D3E988D3FC}" sibTransId="{C5F974B9-BD3F-4DFF-AB61-1B8ADE86907E}"/>
    <dgm:cxn modelId="{18D15E44-9AE5-4808-AF6F-CEE336F98BCE}" srcId="{96F52D17-C89A-4D45-B6F6-8333BDBD40FA}" destId="{1C23360A-8060-44C1-8685-C8BFD07AE3E8}" srcOrd="0" destOrd="0" parTransId="{F5D5CAB6-D040-4704-92C8-62D6070F9CB4}" sibTransId="{7E09360A-0109-4556-ABBF-2F8710B5F41F}"/>
    <dgm:cxn modelId="{F530B6AD-F734-4E73-A164-AEC08AF75352}" type="presOf" srcId="{C0CF3166-ED11-4259-921B-A4610FD18BF4}" destId="{02501D2C-622B-4345-9CB5-7188C1A5B2AF}" srcOrd="1" destOrd="0" presId="urn:microsoft.com/office/officeart/2005/8/layout/equation2"/>
    <dgm:cxn modelId="{A1BCC08C-5902-4391-A7D0-5881E284AB80}" type="presParOf" srcId="{D8F7DB6D-AE93-46FE-B19F-70775B96783C}" destId="{689F2C73-C735-49F7-AFDE-0D51A40BB8D3}" srcOrd="0" destOrd="0" presId="urn:microsoft.com/office/officeart/2005/8/layout/equation2"/>
    <dgm:cxn modelId="{E5D6EEFD-14EA-48C9-96DC-E16F76700A7A}" type="presParOf" srcId="{689F2C73-C735-49F7-AFDE-0D51A40BB8D3}" destId="{49AE4FB7-DE33-441D-98DF-87A073531280}" srcOrd="0" destOrd="0" presId="urn:microsoft.com/office/officeart/2005/8/layout/equation2"/>
    <dgm:cxn modelId="{1F9AC87A-7AEA-46FF-B853-458078DC11B3}" type="presParOf" srcId="{689F2C73-C735-49F7-AFDE-0D51A40BB8D3}" destId="{E73BFC8B-D7F7-4E30-919D-89ADE7F7AF8A}" srcOrd="1" destOrd="0" presId="urn:microsoft.com/office/officeart/2005/8/layout/equation2"/>
    <dgm:cxn modelId="{4F3D71F3-E8B0-4415-A5F1-87D9B29A7BB0}" type="presParOf" srcId="{689F2C73-C735-49F7-AFDE-0D51A40BB8D3}" destId="{304946E5-8BED-4B93-84BE-58F9FAA59C58}" srcOrd="2" destOrd="0" presId="urn:microsoft.com/office/officeart/2005/8/layout/equation2"/>
    <dgm:cxn modelId="{37D03DE6-F641-4085-AAB5-208717424473}" type="presParOf" srcId="{689F2C73-C735-49F7-AFDE-0D51A40BB8D3}" destId="{51B0C90B-7B3B-444C-9FEE-CE8E92B661F7}" srcOrd="3" destOrd="0" presId="urn:microsoft.com/office/officeart/2005/8/layout/equation2"/>
    <dgm:cxn modelId="{B2FB042D-F8BE-4161-B919-2049DDA8517C}" type="presParOf" srcId="{689F2C73-C735-49F7-AFDE-0D51A40BB8D3}" destId="{F4BD5001-98BC-4CAF-A4B4-FE38A3578189}" srcOrd="4" destOrd="0" presId="urn:microsoft.com/office/officeart/2005/8/layout/equation2"/>
    <dgm:cxn modelId="{F19F893F-E6F6-49C8-9CF6-959B431DAC52}" type="presParOf" srcId="{689F2C73-C735-49F7-AFDE-0D51A40BB8D3}" destId="{8EED3F09-6917-4248-A008-80CE97AFC401}" srcOrd="5" destOrd="0" presId="urn:microsoft.com/office/officeart/2005/8/layout/equation2"/>
    <dgm:cxn modelId="{09E5FEAF-C7E8-412C-8B07-DC8E3663CA1B}" type="presParOf" srcId="{689F2C73-C735-49F7-AFDE-0D51A40BB8D3}" destId="{03D53D0F-AAE4-48D7-91CE-E77947BCC36C}" srcOrd="6" destOrd="0" presId="urn:microsoft.com/office/officeart/2005/8/layout/equation2"/>
    <dgm:cxn modelId="{565F64B2-8BB6-4A19-B7CD-87F35D892F21}" type="presParOf" srcId="{689F2C73-C735-49F7-AFDE-0D51A40BB8D3}" destId="{117B23CB-228C-47CE-93BD-4C79E3772A9B}" srcOrd="7" destOrd="0" presId="urn:microsoft.com/office/officeart/2005/8/layout/equation2"/>
    <dgm:cxn modelId="{F2397918-4193-440D-81F1-1568EF22B215}" type="presParOf" srcId="{689F2C73-C735-49F7-AFDE-0D51A40BB8D3}" destId="{28ED2C84-C598-48FF-B846-8BE54247FCC0}" srcOrd="8" destOrd="0" presId="urn:microsoft.com/office/officeart/2005/8/layout/equation2"/>
    <dgm:cxn modelId="{95FFBCF8-3606-44D0-B1F9-260046CA94D0}" type="presParOf" srcId="{D8F7DB6D-AE93-46FE-B19F-70775B96783C}" destId="{556515D3-80A7-4A95-AE4C-7BCC53831641}" srcOrd="1" destOrd="0" presId="urn:microsoft.com/office/officeart/2005/8/layout/equation2"/>
    <dgm:cxn modelId="{08EB8F12-562B-43B8-BF9B-B1BDB110E33D}" type="presParOf" srcId="{556515D3-80A7-4A95-AE4C-7BCC53831641}" destId="{02501D2C-622B-4345-9CB5-7188C1A5B2AF}" srcOrd="0" destOrd="0" presId="urn:microsoft.com/office/officeart/2005/8/layout/equation2"/>
    <dgm:cxn modelId="{6A25723A-BDE4-4C56-900D-6318161D7605}" type="presParOf" srcId="{D8F7DB6D-AE93-46FE-B19F-70775B96783C}" destId="{40E2E155-CB0B-48BC-8111-00B0B3FEBA0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AE4FB7-DE33-441D-98DF-87A073531280}">
      <dsp:nvSpPr>
        <dsp:cNvPr id="0" name=""/>
        <dsp:cNvSpPr/>
      </dsp:nvSpPr>
      <dsp:spPr>
        <a:xfrm>
          <a:off x="136355" y="224123"/>
          <a:ext cx="2095980" cy="2095980"/>
        </a:xfrm>
        <a:prstGeom prst="ellipse">
          <a:avLst/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граматика</a:t>
          </a:r>
        </a:p>
      </dsp:txBody>
      <dsp:txXfrm>
        <a:off x="136355" y="224123"/>
        <a:ext cx="2095980" cy="2095980"/>
      </dsp:txXfrm>
    </dsp:sp>
    <dsp:sp modelId="{304946E5-8BED-4B93-84BE-58F9FAA59C58}">
      <dsp:nvSpPr>
        <dsp:cNvPr id="0" name=""/>
        <dsp:cNvSpPr/>
      </dsp:nvSpPr>
      <dsp:spPr>
        <a:xfrm>
          <a:off x="1101788" y="2435892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01788" y="2435892"/>
        <a:ext cx="644165" cy="644165"/>
      </dsp:txXfrm>
    </dsp:sp>
    <dsp:sp modelId="{F4BD5001-98BC-4CAF-A4B4-FE38A3578189}">
      <dsp:nvSpPr>
        <dsp:cNvPr id="0" name=""/>
        <dsp:cNvSpPr/>
      </dsp:nvSpPr>
      <dsp:spPr>
        <a:xfrm>
          <a:off x="1345492" y="3129742"/>
          <a:ext cx="749375" cy="749375"/>
        </a:xfrm>
        <a:prstGeom prst="ellipse">
          <a:avLst/>
        </a:prstGeom>
        <a:solidFill>
          <a:srgbClr val="3A89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kern="1200" dirty="0" smtClean="0"/>
            <a:t>екшън</a:t>
          </a:r>
          <a:endParaRPr lang="en-US" sz="1400" kern="1200" dirty="0"/>
        </a:p>
      </dsp:txBody>
      <dsp:txXfrm>
        <a:off x="1345492" y="3129742"/>
        <a:ext cx="749375" cy="749375"/>
      </dsp:txXfrm>
    </dsp:sp>
    <dsp:sp modelId="{03D53D0F-AAE4-48D7-91CE-E77947BCC36C}">
      <dsp:nvSpPr>
        <dsp:cNvPr id="0" name=""/>
        <dsp:cNvSpPr/>
      </dsp:nvSpPr>
      <dsp:spPr>
        <a:xfrm>
          <a:off x="2111028" y="3777728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11028" y="3777728"/>
        <a:ext cx="644165" cy="644165"/>
      </dsp:txXfrm>
    </dsp:sp>
    <dsp:sp modelId="{28ED2C84-C598-48FF-B846-8BE54247FCC0}">
      <dsp:nvSpPr>
        <dsp:cNvPr id="0" name=""/>
        <dsp:cNvSpPr/>
      </dsp:nvSpPr>
      <dsp:spPr>
        <a:xfrm>
          <a:off x="2156802" y="4345426"/>
          <a:ext cx="1523695" cy="1523695"/>
        </a:xfrm>
        <a:prstGeom prst="ellipse">
          <a:avLst/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>
              <a:solidFill>
                <a:srgbClr val="1B325F"/>
              </a:solidFill>
            </a:rPr>
            <a:t>код</a:t>
          </a:r>
          <a:endParaRPr lang="en-US" sz="2500" kern="1200" dirty="0">
            <a:solidFill>
              <a:srgbClr val="1B325F"/>
            </a:solidFill>
          </a:endParaRPr>
        </a:p>
      </dsp:txBody>
      <dsp:txXfrm>
        <a:off x="2156802" y="4345426"/>
        <a:ext cx="1523695" cy="1523695"/>
      </dsp:txXfrm>
    </dsp:sp>
    <dsp:sp modelId="{556515D3-80A7-4A95-AE4C-7BCC53831641}">
      <dsp:nvSpPr>
        <dsp:cNvPr id="0" name=""/>
        <dsp:cNvSpPr/>
      </dsp:nvSpPr>
      <dsp:spPr>
        <a:xfrm rot="18792803">
          <a:off x="3719022" y="3968090"/>
          <a:ext cx="1210803" cy="413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8792803">
        <a:off x="3719022" y="3968090"/>
        <a:ext cx="1210803" cy="413154"/>
      </dsp:txXfrm>
    </dsp:sp>
    <dsp:sp modelId="{40E2E155-CB0B-48BC-8111-00B0B3FEBA0E}">
      <dsp:nvSpPr>
        <dsp:cNvPr id="0" name=""/>
        <dsp:cNvSpPr/>
      </dsp:nvSpPr>
      <dsp:spPr>
        <a:xfrm>
          <a:off x="4712971" y="278339"/>
          <a:ext cx="3737025" cy="3737025"/>
        </a:xfrm>
        <a:prstGeom prst="ellipse">
          <a:avLst/>
        </a:prstGeom>
        <a:solidFill>
          <a:srgbClr val="F26C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6500" kern="1200" dirty="0" smtClean="0">
              <a:solidFill>
                <a:srgbClr val="E9F2F9"/>
              </a:solidFill>
            </a:rPr>
            <a:t>плъгин</a:t>
          </a:r>
          <a:endParaRPr lang="en-US" sz="6500" kern="1200" dirty="0">
            <a:solidFill>
              <a:srgbClr val="E9F2F9"/>
            </a:solidFill>
          </a:endParaRPr>
        </a:p>
      </dsp:txBody>
      <dsp:txXfrm>
        <a:off x="4712971" y="278339"/>
        <a:ext cx="3737025" cy="373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FD8BF-4915-47C0-982D-E1A4592E6198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122-458A-4FFA-AE6C-1CB8E92A3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61A8-A647-4A83-B149-729257AFD983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696200" cy="2133600"/>
          </a:xfrm>
        </p:spPr>
        <p:txBody>
          <a:bodyPr>
            <a:noAutofit/>
          </a:bodyPr>
          <a:lstStyle/>
          <a:p>
            <a:pPr algn="l"/>
            <a:r>
              <a:rPr lang="bg-BG" sz="9600" b="1" dirty="0" smtClean="0">
                <a:latin typeface="Bookman Old Style" pitchFamily="18" charset="0"/>
              </a:rPr>
              <a:t>Модерният иконом</a:t>
            </a:r>
            <a:endParaRPr lang="en-US" sz="9600" b="1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5943600"/>
            <a:ext cx="2971800" cy="762000"/>
          </a:xfrm>
        </p:spPr>
        <p:txBody>
          <a:bodyPr>
            <a:noAutofit/>
          </a:bodyPr>
          <a:lstStyle/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Автори:</a:t>
            </a:r>
          </a:p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Любомир Янчев</a:t>
            </a:r>
            <a:br>
              <a:rPr lang="bg-BG" sz="1200" dirty="0" smtClean="0">
                <a:solidFill>
                  <a:schemeClr val="tx1"/>
                </a:solidFill>
                <a:latin typeface="+mj-lt"/>
              </a:rPr>
            </a:br>
            <a:r>
              <a:rPr lang="bg-BG" sz="1200" dirty="0" smtClean="0">
                <a:solidFill>
                  <a:schemeClr val="tx1"/>
                </a:solidFill>
                <a:latin typeface="+mj-lt"/>
              </a:rPr>
              <a:t>Христо Стоянов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2819400"/>
            <a:ext cx="6654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5400" dirty="0" smtClean="0">
                <a:solidFill>
                  <a:schemeClr val="bg1"/>
                </a:solidFill>
              </a:rPr>
              <a:t>Не е ли малко тъмно?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527603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Къде е приложим </a:t>
            </a:r>
          </a:p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</a:t>
            </a:r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Модерният иконом”?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792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>
                <a:solidFill>
                  <a:srgbClr val="F26C4F"/>
                </a:solidFill>
              </a:rPr>
              <a:t>Практически – навсякъде.</a:t>
            </a:r>
            <a:endParaRPr lang="bg-BG" sz="2400" dirty="0" smtClean="0">
              <a:solidFill>
                <a:srgbClr val="F26C4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Компютър: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проверяване на поща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</a:t>
            </a:r>
            <a:r>
              <a:rPr lang="bg-BG" dirty="0" smtClean="0">
                <a:solidFill>
                  <a:srgbClr val="E9F2F9"/>
                </a:solidFill>
              </a:rPr>
              <a:t>търсене в интернет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</a:t>
            </a:r>
            <a:r>
              <a:rPr lang="bg-BG" dirty="0" smtClean="0">
                <a:solidFill>
                  <a:srgbClr val="E9F2F9"/>
                </a:solidFill>
              </a:rPr>
              <a:t>стартиране на програми</a:t>
            </a: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</a:t>
            </a:r>
            <a:r>
              <a:rPr lang="bg-BG" dirty="0" smtClean="0">
                <a:solidFill>
                  <a:srgbClr val="E9F2F9"/>
                </a:solidFill>
              </a:rPr>
              <a:t>В дома (иконом е все пак):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Лампите</a:t>
            </a:r>
            <a:r>
              <a:rPr lang="bg-BG" dirty="0" smtClean="0">
                <a:solidFill>
                  <a:srgbClr val="E9F2F9"/>
                </a:solidFill>
              </a:rPr>
              <a:t>!</a:t>
            </a:r>
            <a:r>
              <a:rPr lang="bg-BG" dirty="0" smtClean="0">
                <a:solidFill>
                  <a:srgbClr val="E9F2F9"/>
                </a:solidFill>
              </a:rPr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Управление на домашните уреди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Кой е на вратата?</a:t>
            </a:r>
          </a:p>
        </p:txBody>
      </p:sp>
      <p:pic>
        <p:nvPicPr>
          <p:cNvPr id="8" name="Picture 7" descr="Arduino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447800"/>
            <a:ext cx="2238375" cy="14382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800602" y="2362202"/>
            <a:ext cx="1752599" cy="1600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0" y="4953000"/>
            <a:ext cx="7543800" cy="1754326"/>
          </a:xfrm>
          <a:prstGeom prst="rect">
            <a:avLst/>
          </a:prstGeom>
          <a:solidFill>
            <a:srgbClr val="F26C4F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>
                <a:solidFill>
                  <a:srgbClr val="E9F2F9"/>
                </a:solidFill>
              </a:rPr>
              <a:t>Винаги може да напишете свой собствен плъгин за управление на каквото пожелаете</a:t>
            </a:r>
            <a:r>
              <a:rPr lang="bg-BG" sz="3600" dirty="0" smtClean="0">
                <a:solidFill>
                  <a:srgbClr val="E9F2F9"/>
                </a:solidFill>
              </a:rPr>
              <a:t>!</a:t>
            </a:r>
            <a:endParaRPr lang="en-US" sz="3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194307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 се прави плъгин?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0" y="838200"/>
          <a:ext cx="9144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cts\ModernSteward\Presentation\images\256p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438400"/>
            <a:ext cx="3251200" cy="3251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23808" y="1896070"/>
            <a:ext cx="80329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ru-RU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 на вас ли ви се пие </a:t>
            </a:r>
            <a:r>
              <a:rPr lang="ru-RU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чай?</a:t>
            </a:r>
            <a:endParaRPr lang="ru-RU" sz="54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769015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По-нататъшно развитие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20737537">
            <a:off x="1462374" y="1314249"/>
            <a:ext cx="2743200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Маркет за плъгини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808550">
            <a:off x="4706341" y="2218158"/>
            <a:ext cx="3527063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Разработване на собствено речево разпознаване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169483">
            <a:off x="5040288" y="4660974"/>
            <a:ext cx="2743200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Поддръжка под други платформи</a:t>
            </a:r>
          </a:p>
        </p:txBody>
      </p:sp>
      <p:sp>
        <p:nvSpPr>
          <p:cNvPr id="8" name="TextBox 7"/>
          <p:cNvSpPr txBox="1"/>
          <p:nvPr/>
        </p:nvSpPr>
        <p:spPr>
          <a:xfrm rot="375906">
            <a:off x="836735" y="3318903"/>
            <a:ext cx="36542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Вграждане във вече съществуващи системи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130491">
            <a:off x="1126674" y="5297160"/>
            <a:ext cx="2890560" cy="1077218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Вграждане в готови системи</a:t>
            </a:r>
            <a:endParaRPr lang="en-US" sz="32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290015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Скучна част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C# .NET 4.0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Kiln &amp; </a:t>
            </a:r>
            <a:r>
              <a:rPr lang="en-US" sz="2400" dirty="0" err="1" smtClean="0">
                <a:solidFill>
                  <a:srgbClr val="F26C4F"/>
                </a:solidFill>
              </a:rPr>
              <a:t>FogBugz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Telerik</a:t>
            </a: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RadControls</a:t>
            </a:r>
            <a:r>
              <a:rPr lang="en-US" sz="2400" dirty="0" smtClean="0">
                <a:solidFill>
                  <a:srgbClr val="F26C4F"/>
                </a:solidFill>
              </a:rPr>
              <a:t> for </a:t>
            </a:r>
            <a:r>
              <a:rPr lang="en-US" sz="2400" dirty="0" err="1" smtClean="0">
                <a:solidFill>
                  <a:srgbClr val="F26C4F"/>
                </a:solidFill>
              </a:rPr>
              <a:t>WinForms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smtClean="0">
                <a:solidFill>
                  <a:srgbClr val="F26C4F"/>
                </a:solidFill>
              </a:rPr>
              <a:t>Windows Speech Recognition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667000"/>
            <a:ext cx="494757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Използвани ресурси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35280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1" indent="-233363">
              <a:tabLst>
                <a:tab pos="287338" algn="l"/>
              </a:tabLst>
            </a:pPr>
            <a:r>
              <a:rPr lang="bg-BG" sz="1200" b="1" dirty="0" smtClean="0">
                <a:solidFill>
                  <a:srgbClr val="3A89C9"/>
                </a:solidFill>
              </a:rPr>
              <a:t>Изображения:</a:t>
            </a:r>
            <a:r>
              <a:rPr lang="bg-BG" sz="1200" b="1" dirty="0" smtClean="0">
                <a:solidFill>
                  <a:srgbClr val="E9F2F9"/>
                </a:solidFill>
              </a:rPr>
              <a:t/>
            </a:r>
            <a:br>
              <a:rPr lang="bg-BG" sz="1200" b="1" dirty="0" smtClean="0">
                <a:solidFill>
                  <a:srgbClr val="E9F2F9"/>
                </a:solidFill>
              </a:rPr>
            </a:br>
            <a:r>
              <a:rPr lang="en-US" sz="1200" b="1" dirty="0" smtClean="0">
                <a:solidFill>
                  <a:srgbClr val="E9F2F9"/>
                </a:solidFill>
              </a:rPr>
              <a:t>Robot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</a:t>
            </a:r>
            <a:r>
              <a:rPr lang="bg-BG" sz="1200" dirty="0" smtClean="0">
                <a:solidFill>
                  <a:srgbClr val="E9F2F9"/>
                </a:solidFill>
              </a:rPr>
              <a:t>   </a:t>
            </a:r>
            <a:r>
              <a:rPr lang="en-US" sz="1200" dirty="0" smtClean="0">
                <a:solidFill>
                  <a:srgbClr val="9CC4E4"/>
                </a:solidFill>
              </a:rPr>
              <a:t>http://www.hemispheresmagazine.com/2010/07/01/robomop/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Adams</a:t>
            </a:r>
            <a:r>
              <a:rPr lang="bg-BG" sz="1200" b="1" dirty="0" smtClean="0">
                <a:solidFill>
                  <a:srgbClr val="E9F2F9"/>
                </a:solidFill>
              </a:rPr>
              <a:t> </a:t>
            </a:r>
            <a:r>
              <a:rPr lang="en-US" sz="1200" b="1" dirty="0" smtClean="0">
                <a:solidFill>
                  <a:srgbClr val="E9F2F9"/>
                </a:solidFill>
              </a:rPr>
              <a:t>family</a:t>
            </a:r>
            <a:endParaRPr lang="en-US" sz="1200" b="1" dirty="0" smtClean="0">
              <a:solidFill>
                <a:srgbClr val="E9F2F9"/>
              </a:solidFill>
            </a:endParaRP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</a:t>
            </a:r>
            <a:r>
              <a:rPr lang="en-US" sz="1200" dirty="0" smtClean="0">
                <a:solidFill>
                  <a:srgbClr val="9CC4E4"/>
                </a:solidFill>
              </a:rPr>
              <a:t>://drawninandquartered.wordpress.com/2011/10/02/kind-of-weird-but-like-the-addams-family-weird-huh</a:t>
            </a:r>
            <a:r>
              <a:rPr lang="en-US" sz="1200" dirty="0" smtClean="0">
                <a:solidFill>
                  <a:srgbClr val="9CC4E4"/>
                </a:solidFill>
              </a:rPr>
              <a:t>/</a:t>
            </a:r>
            <a:endParaRPr lang="en-US" sz="1200" dirty="0" smtClean="0">
              <a:solidFill>
                <a:srgbClr val="9CC4E4"/>
              </a:solidFill>
            </a:endParaRP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Talking</a:t>
            </a:r>
            <a:endParaRPr lang="en-US" sz="1200" b="1" dirty="0" smtClean="0">
              <a:solidFill>
                <a:srgbClr val="E9F2F9"/>
              </a:solidFill>
            </a:endParaRP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</a:t>
            </a:r>
            <a:r>
              <a:rPr lang="en-US" sz="1200" dirty="0" smtClean="0">
                <a:solidFill>
                  <a:srgbClr val="9CC4E4"/>
                </a:solidFill>
              </a:rPr>
              <a:t>://www.flickr.com/photos/dilaudid/4954719152</a:t>
            </a:r>
            <a:r>
              <a:rPr lang="en-US" sz="1200" dirty="0" smtClean="0">
                <a:solidFill>
                  <a:srgbClr val="9CC4E4"/>
                </a:solidFill>
              </a:rPr>
              <a:t>/</a:t>
            </a:r>
            <a:endParaRPr lang="en-US" sz="1200" dirty="0" smtClean="0">
              <a:solidFill>
                <a:srgbClr val="9CC4E4"/>
              </a:solidFill>
            </a:endParaRP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Cup</a:t>
            </a:r>
            <a:endParaRPr lang="en-US" sz="1200" b="1" dirty="0" smtClean="0">
              <a:solidFill>
                <a:srgbClr val="E9F2F9"/>
              </a:solidFill>
            </a:endParaRP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</a:t>
            </a:r>
            <a:r>
              <a:rPr lang="en-US" sz="1200" dirty="0" smtClean="0">
                <a:solidFill>
                  <a:srgbClr val="9CC4E4"/>
                </a:solidFill>
              </a:rPr>
              <a:t>://</a:t>
            </a:r>
            <a:r>
              <a:rPr lang="en-US" sz="1200" dirty="0" smtClean="0">
                <a:solidFill>
                  <a:srgbClr val="9CC4E4"/>
                </a:solidFill>
              </a:rPr>
              <a:t>powic.deviantart.com/art/Tea-Cup-Icon-262160672</a:t>
            </a:r>
            <a:br>
              <a:rPr lang="en-US" sz="1200" dirty="0" smtClean="0">
                <a:solidFill>
                  <a:srgbClr val="9CC4E4"/>
                </a:solidFill>
              </a:rPr>
            </a:br>
            <a:r>
              <a:rPr lang="en-US" sz="1200" b="1" dirty="0" err="1" smtClean="0">
                <a:solidFill>
                  <a:srgbClr val="E9F2F9"/>
                </a:solidFill>
              </a:rPr>
              <a:t>Telerik</a:t>
            </a:r>
            <a:r>
              <a:rPr lang="en-US" sz="1200" b="1" dirty="0" smtClean="0">
                <a:solidFill>
                  <a:srgbClr val="E9F2F9"/>
                </a:solidFill>
              </a:rPr>
              <a:t>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>
                <a:solidFill>
                  <a:srgbClr val="9CC4E4"/>
                </a:solidFill>
              </a:rPr>
              <a:t>    http</a:t>
            </a:r>
            <a:r>
              <a:rPr lang="en-US" sz="1200" dirty="0" smtClean="0">
                <a:solidFill>
                  <a:srgbClr val="9CC4E4"/>
                </a:solidFill>
              </a:rPr>
              <a:t>://</a:t>
            </a:r>
            <a:r>
              <a:rPr lang="en-US" sz="1200" dirty="0" smtClean="0">
                <a:solidFill>
                  <a:srgbClr val="9CC4E4"/>
                </a:solidFill>
              </a:rPr>
              <a:t>www.telerik.com/company/press-center.aspx</a:t>
            </a:r>
            <a:endParaRPr lang="bg-BG" sz="1200" dirty="0" smtClean="0">
              <a:solidFill>
                <a:srgbClr val="9CC4E4"/>
              </a:solidFill>
            </a:endParaRPr>
          </a:p>
          <a:p>
            <a:pPr marL="287338" lvl="1">
              <a:tabLst>
                <a:tab pos="287338" algn="l"/>
              </a:tabLst>
            </a:pPr>
            <a:r>
              <a:rPr lang="bg-BG" sz="1200" b="1" dirty="0" smtClean="0">
                <a:solidFill>
                  <a:srgbClr val="E9F2F9"/>
                </a:solidFill>
              </a:rPr>
              <a:t>.</a:t>
            </a:r>
            <a:r>
              <a:rPr lang="de-DE" sz="1200" b="1" dirty="0" smtClean="0">
                <a:solidFill>
                  <a:srgbClr val="E9F2F9"/>
                </a:solidFill>
              </a:rPr>
              <a:t>NET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</a:t>
            </a:r>
            <a:r>
              <a:rPr lang="en-US" sz="1200" dirty="0" smtClean="0">
                <a:solidFill>
                  <a:srgbClr val="9CC4E4"/>
                </a:solidFill>
              </a:rPr>
              <a:t>://en.wikipedia.org/wiki/File:NET_h_rgb_2.png</a:t>
            </a:r>
            <a:endParaRPr lang="en-US" sz="1200" dirty="0" smtClean="0">
              <a:solidFill>
                <a:srgbClr val="9CC4E4"/>
              </a:solidFill>
            </a:endParaRPr>
          </a:p>
        </p:txBody>
      </p:sp>
      <p:pic>
        <p:nvPicPr>
          <p:cNvPr id="8" name="Picture 7" descr="telerikLog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26531">
            <a:off x="7191485" y="1526954"/>
            <a:ext cx="1701800" cy="685800"/>
          </a:xfrm>
          <a:prstGeom prst="rect">
            <a:avLst/>
          </a:prstGeom>
        </p:spPr>
      </p:pic>
      <p:pic>
        <p:nvPicPr>
          <p:cNvPr id="9" name="Picture 8" descr="N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09058">
            <a:off x="2908779" y="901939"/>
            <a:ext cx="1524000" cy="3763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21243" y="1066800"/>
            <a:ext cx="370421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66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Въпроси?</a:t>
            </a:r>
            <a:endParaRPr lang="bg-BG" sz="66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491291">
            <a:off x="-973077" y="-67791"/>
            <a:ext cx="11353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0" dirty="0" smtClean="0">
                <a:latin typeface="Impact" pitchFamily="34" charset="0"/>
              </a:rPr>
              <a:t>НЯМА ДА ГОВОРИМ</a:t>
            </a:r>
            <a:r>
              <a:rPr lang="en-US" sz="16000" dirty="0" smtClean="0">
                <a:latin typeface="Impact" pitchFamily="34" charset="0"/>
              </a:rPr>
              <a:t/>
            </a:r>
            <a:br>
              <a:rPr lang="en-US" sz="16000" dirty="0" smtClean="0">
                <a:latin typeface="Impact" pitchFamily="34" charset="0"/>
              </a:rPr>
            </a:br>
            <a:r>
              <a:rPr lang="bg-BG" sz="16000" dirty="0" smtClean="0">
                <a:latin typeface="Impact" pitchFamily="34" charset="0"/>
              </a:rPr>
              <a:t>ЗА</a:t>
            </a:r>
            <a:endParaRPr lang="en-US" sz="16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b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219200"/>
            <a:ext cx="6000750" cy="4419600"/>
          </a:xfrm>
          <a:prstGeom prst="rect">
            <a:avLst/>
          </a:prstGeom>
          <a:ln w="254000" cap="flat" cmpd="sng">
            <a:noFill/>
            <a:prstDash val="solid"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dams-fami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50357">
            <a:off x="3080683" y="287824"/>
            <a:ext cx="5657850" cy="657225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20084443">
            <a:off x="1917329" y="2112696"/>
            <a:ext cx="4630299" cy="381000"/>
          </a:xfrm>
          <a:prstGeom prst="rightArrow">
            <a:avLst>
              <a:gd name="adj1" fmla="val 32183"/>
              <a:gd name="adj2" fmla="val 139972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657" y="3369839"/>
            <a:ext cx="25811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БЛИЗКО,</a:t>
            </a:r>
          </a:p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НО...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l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861574">
            <a:off x="-267536" y="2191435"/>
            <a:ext cx="94788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9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А може би става?</a:t>
            </a:r>
            <a:endParaRPr lang="en-US" sz="96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9CC4E4"/>
                </a:solidFill>
                <a:latin typeface="Bookman Old Style" pitchFamily="18" charset="0"/>
              </a:rPr>
              <a:t> </a:t>
            </a:r>
            <a:r>
              <a:rPr lang="bg-BG" sz="9600" dirty="0" smtClean="0">
                <a:solidFill>
                  <a:srgbClr val="9CC4E4"/>
                </a:solidFill>
                <a:latin typeface="Bookman Old Style" pitchFamily="18" charset="0"/>
              </a:rPr>
              <a:t>Модерният иконом</a:t>
            </a:r>
            <a:endParaRPr lang="en-US" sz="9600" dirty="0">
              <a:solidFill>
                <a:srgbClr val="9CC4E4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30480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rgbClr val="9CC4E4"/>
                </a:solidFill>
              </a:rPr>
              <a:t>иконо̀м</a:t>
            </a:r>
            <a:endParaRPr lang="en-US" sz="1600" dirty="0">
              <a:solidFill>
                <a:srgbClr val="9CC4E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34290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E9F2F9"/>
                </a:solidFill>
              </a:rPr>
              <a:t>1. В миналото – домоуправител в голям частен дом.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2. Монах, управител на манастирско стопанство.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3. В църквата – титла на свещеник за добра и дългогодишна работа.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4958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rgbClr val="9CC4E4"/>
                </a:solidFill>
              </a:rPr>
              <a:t>модѐрен</a:t>
            </a:r>
            <a:endParaRPr lang="en-US" sz="1600" dirty="0">
              <a:solidFill>
                <a:srgbClr val="9CC4E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4895671"/>
            <a:ext cx="693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E9F2F9"/>
                </a:solidFill>
              </a:rPr>
              <a:t>1. Който е съобразен със съвременната мода. Модерна прическа.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2. Актуален, съобразен със съвременните изисквания; съвременен. Модерна литература.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3. Моден.</a:t>
            </a:r>
            <a:endParaRPr lang="en-US" sz="1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8600"/>
            <a:ext cx="5277535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е </a:t>
            </a:r>
            <a:b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</a:t>
            </a:r>
          </a:p>
        </p:txBody>
      </p:sp>
      <p:sp>
        <p:nvSpPr>
          <p:cNvPr id="9" name="TextBox 8"/>
          <p:cNvSpPr txBox="1"/>
          <p:nvPr/>
        </p:nvSpPr>
        <p:spPr>
          <a:xfrm rot="21030776">
            <a:off x="518175" y="2226896"/>
            <a:ext cx="7924800" cy="3631763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4600" dirty="0" smtClean="0">
                <a:solidFill>
                  <a:srgbClr val="E9F2F9"/>
                </a:solidFill>
              </a:rPr>
              <a:t>Апликация, позволяваща </a:t>
            </a:r>
            <a:r>
              <a:rPr lang="bg-BG" sz="4600" u="sng" dirty="0" smtClean="0">
                <a:solidFill>
                  <a:srgbClr val="E9F2F9"/>
                </a:solidFill>
              </a:rPr>
              <a:t>разработването</a:t>
            </a:r>
            <a:r>
              <a:rPr lang="bg-BG" sz="4600" dirty="0" smtClean="0">
                <a:solidFill>
                  <a:srgbClr val="E9F2F9"/>
                </a:solidFill>
              </a:rPr>
              <a:t> на отделни </a:t>
            </a:r>
            <a:r>
              <a:rPr lang="bg-BG" sz="4600" u="sng" dirty="0" smtClean="0">
                <a:solidFill>
                  <a:srgbClr val="E9F2F9"/>
                </a:solidFill>
              </a:rPr>
              <a:t>плъгини</a:t>
            </a:r>
            <a:r>
              <a:rPr lang="bg-BG" sz="4600" dirty="0" smtClean="0">
                <a:solidFill>
                  <a:srgbClr val="E9F2F9"/>
                </a:solidFill>
              </a:rPr>
              <a:t> и задействането им единствено чрез </a:t>
            </a:r>
            <a:r>
              <a:rPr lang="bg-BG" sz="4600" u="sng" dirty="0" smtClean="0">
                <a:solidFill>
                  <a:srgbClr val="E9F2F9"/>
                </a:solidFill>
              </a:rPr>
              <a:t>гласова команда</a:t>
            </a:r>
            <a:r>
              <a:rPr lang="bg-BG" sz="4600" dirty="0" smtClean="0">
                <a:solidFill>
                  <a:srgbClr val="E9F2F9"/>
                </a:solidFill>
              </a:rPr>
              <a:t>.</a:t>
            </a:r>
            <a:endParaRPr lang="en-US" sz="4600" u="sng" dirty="0" smtClean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37679" y="22860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200" dirty="0" smtClean="0"/>
              <a:t>Ядро</a:t>
            </a:r>
            <a:endParaRPr lang="en-US" sz="4200" dirty="0"/>
          </a:p>
        </p:txBody>
      </p:sp>
      <p:sp>
        <p:nvSpPr>
          <p:cNvPr id="4" name="Oval 3"/>
          <p:cNvSpPr/>
          <p:nvPr/>
        </p:nvSpPr>
        <p:spPr>
          <a:xfrm>
            <a:off x="5791200" y="50292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Гласово разпознаване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52400" y="50292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Плъгини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791200" y="152400"/>
            <a:ext cx="3200400" cy="1219200"/>
          </a:xfrm>
          <a:prstGeom prst="ellipse">
            <a:avLst/>
          </a:prstGeom>
          <a:solidFill>
            <a:srgbClr val="9C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Система за задействане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0"/>
            <a:endCxn id="7" idx="4"/>
          </p:cNvCxnSpPr>
          <p:nvPr/>
        </p:nvCxnSpPr>
        <p:spPr>
          <a:xfrm rot="5400000" flipH="1" flipV="1">
            <a:off x="5562600" y="3200400"/>
            <a:ext cx="3657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3352800" y="56388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7" idx="2"/>
            <a:endCxn id="5" idx="0"/>
          </p:cNvCxnSpPr>
          <p:nvPr/>
        </p:nvCxnSpPr>
        <p:spPr>
          <a:xfrm rot="10800000" flipV="1">
            <a:off x="1752600" y="762000"/>
            <a:ext cx="4038600" cy="42672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5"/>
            <a:endCxn id="4" idx="1"/>
          </p:cNvCxnSpPr>
          <p:nvPr/>
        </p:nvCxnSpPr>
        <p:spPr>
          <a:xfrm rot="16200000" flipH="1">
            <a:off x="5194011" y="4141870"/>
            <a:ext cx="1165647" cy="9661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1524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Графичен интерфейс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21" idx="5"/>
            <a:endCxn id="3" idx="1"/>
          </p:cNvCxnSpPr>
          <p:nvPr/>
        </p:nvCxnSpPr>
        <p:spPr>
          <a:xfrm rot="16200000" flipH="1">
            <a:off x="2686740" y="1435061"/>
            <a:ext cx="678798" cy="1625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181600"/>
            <a:ext cx="1195199" cy="369332"/>
          </a:xfrm>
          <a:prstGeom prst="rect">
            <a:avLst/>
          </a:prstGeom>
          <a:solidFill>
            <a:srgbClr val="F26C4F"/>
          </a:solidFill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E9F2F9"/>
                </a:solidFill>
              </a:rPr>
              <a:t>Граматика</a:t>
            </a:r>
            <a:endParaRPr lang="en-US" dirty="0">
              <a:solidFill>
                <a:srgbClr val="E9F2F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7599" y="2362200"/>
            <a:ext cx="16299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solidFill>
                  <a:srgbClr val="E9F2F9"/>
                </a:solidFill>
              </a:rPr>
              <a:t>Кой плъгин е бил активиран 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+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информация  за разпознатата реч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7718393">
            <a:off x="1162333" y="2880675"/>
            <a:ext cx="1219200" cy="646331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rgbClr val="E9F2F9"/>
                </a:solidFill>
              </a:rPr>
              <a:t>Задейства плъгина</a:t>
            </a:r>
            <a:endParaRPr lang="en-US" dirty="0">
              <a:solidFill>
                <a:srgbClr val="E9F2F9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5" idx="1"/>
          </p:cNvCxnSpPr>
          <p:nvPr/>
        </p:nvCxnSpPr>
        <p:spPr>
          <a:xfrm rot="5400000">
            <a:off x="-445480" y="3276368"/>
            <a:ext cx="2997948" cy="8648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3" idx="3"/>
          </p:cNvCxnSpPr>
          <p:nvPr/>
        </p:nvCxnSpPr>
        <p:spPr>
          <a:xfrm rot="5400000" flipH="1" flipV="1">
            <a:off x="2778722" y="4147492"/>
            <a:ext cx="1165647" cy="9548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7194085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Защо точно </a:t>
            </a:r>
            <a:endParaRPr lang="de-DE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Windows Speech Recognition?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828800"/>
          <a:ext cx="815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02"/>
                <a:gridCol w="2951653"/>
                <a:gridCol w="2723745"/>
                <a:gridCol w="1143000"/>
                <a:gridCol w="990599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№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Име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Производител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Код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$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Windows</a:t>
                      </a:r>
                      <a:r>
                        <a:rPr lang="de-DE" baseline="0" dirty="0" smtClean="0">
                          <a:effectLst/>
                        </a:rPr>
                        <a:t> Speech Recognition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Microsoft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mtClean="0">
                          <a:effectLst/>
                        </a:rPr>
                        <a:t>0</a:t>
                      </a:r>
                      <a:r>
                        <a:rPr lang="de-DE" smtClean="0">
                          <a:effectLst/>
                        </a:rPr>
                        <a:t>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Dragon NaturallySpeaking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Nuance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199.99$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CMU Sphinx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Carnegie Mellon University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отворен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0$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8862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252</Words>
  <Application>Microsoft Office PowerPoint</Application>
  <PresentationFormat>On-screen Show (4:3)</PresentationFormat>
  <Paragraphs>88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Модерният иконом</vt:lpstr>
      <vt:lpstr>Slide 2</vt:lpstr>
      <vt:lpstr>Slide 3</vt:lpstr>
      <vt:lpstr>Slide 4</vt:lpstr>
      <vt:lpstr>Slide 5</vt:lpstr>
      <vt:lpstr> Модерният иконом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Модерният иконом</dc:title>
  <dc:creator>Lyubo</dc:creator>
  <cp:lastModifiedBy>Lyubo</cp:lastModifiedBy>
  <cp:revision>79</cp:revision>
  <dcterms:created xsi:type="dcterms:W3CDTF">2012-02-14T13:51:31Z</dcterms:created>
  <dcterms:modified xsi:type="dcterms:W3CDTF">2012-02-17T22:29:22Z</dcterms:modified>
</cp:coreProperties>
</file>