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0" r:id="rId10"/>
    <p:sldId id="271" r:id="rId11"/>
    <p:sldId id="275" r:id="rId12"/>
    <p:sldId id="267" r:id="rId13"/>
    <p:sldId id="269" r:id="rId14"/>
    <p:sldId id="277" r:id="rId15"/>
    <p:sldId id="282" r:id="rId16"/>
    <p:sldId id="276" r:id="rId17"/>
    <p:sldId id="281" r:id="rId18"/>
    <p:sldId id="273" r:id="rId19"/>
    <p:sldId id="272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en-US" sz="2500" dirty="0" smtClean="0"/>
            <a:t>grammar</a:t>
          </a:r>
          <a:endParaRPr lang="bg-BG" sz="2500" dirty="0" smtClean="0"/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en-US" sz="2500" dirty="0" smtClean="0">
              <a:solidFill>
                <a:srgbClr val="1B325F"/>
              </a:solidFill>
            </a:rPr>
            <a:t>code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en-US" dirty="0" smtClean="0">
              <a:solidFill>
                <a:srgbClr val="E9F2F9"/>
              </a:solidFill>
            </a:rPr>
            <a:t>plugin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grammar</a:t>
          </a:r>
          <a:endParaRPr lang="bg-BG" sz="2500" kern="1200" dirty="0" smtClean="0"/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</a:t>
          </a:r>
          <a:endParaRPr lang="en-US" sz="15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1B325F"/>
              </a:solidFill>
            </a:rPr>
            <a:t>code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E9F2F9"/>
              </a:solidFill>
            </a:rPr>
            <a:t>plugin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bg-BG" dirty="0" smtClean="0"/>
              <a:t>приложение,</a:t>
            </a:r>
            <a:r>
              <a:rPr lang="bg-BG" baseline="0" dirty="0" smtClean="0"/>
              <a:t> което посредством плъгини позволява вербалното контролиране с компютър</a:t>
            </a:r>
            <a:r>
              <a:rPr lang="en-US" baseline="0" dirty="0" smtClean="0"/>
              <a:t> </a:t>
            </a:r>
            <a:r>
              <a:rPr lang="bg-BG" baseline="0" dirty="0" smtClean="0"/>
              <a:t>и други периферни устройства.</a:t>
            </a:r>
          </a:p>
          <a:p>
            <a:endParaRPr lang="bg-BG" baseline="0" dirty="0" smtClean="0"/>
          </a:p>
          <a:p>
            <a:r>
              <a:rPr lang="en-US" baseline="0" dirty="0" smtClean="0"/>
              <a:t>Windows application, which enables the user to command verbally it’s</a:t>
            </a:r>
            <a:r>
              <a:rPr lang="bg-BG" baseline="0" dirty="0" smtClean="0"/>
              <a:t> </a:t>
            </a:r>
            <a:r>
              <a:rPr lang="de-DE" baseline="0" dirty="0" smtClean="0"/>
              <a:t>computer and also other electronic devices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Както</a:t>
            </a:r>
            <a:r>
              <a:rPr lang="bg-BG" baseline="0" dirty="0" smtClean="0"/>
              <a:t> всяка друга програма, Модерният иконом има ядро, което се грижи за свързването на отделните модули. В нашия случай, ядрото предава на гласовото разпознаване граматиката на добавките и задейства гласовото разпознаване.</a:t>
            </a:r>
          </a:p>
          <a:p>
            <a:endParaRPr lang="bg-BG" baseline="0" dirty="0" smtClean="0"/>
          </a:p>
          <a:p>
            <a:r>
              <a:rPr lang="de-DE" baseline="0" dirty="0" smtClean="0"/>
              <a:t>Like almost </a:t>
            </a:r>
            <a:r>
              <a:rPr lang="en-US" baseline="0" dirty="0" smtClean="0"/>
              <a:t>every other application, ModernSteward has a Core, which bonds all other modules. His job is to translate the </a:t>
            </a:r>
            <a:r>
              <a:rPr lang="en-US" baseline="0" dirty="0" err="1" smtClean="0"/>
              <a:t>plugin’s</a:t>
            </a:r>
            <a:r>
              <a:rPr lang="en-US" baseline="0" dirty="0" smtClean="0"/>
              <a:t> grammar into suitable structure for the speech recognition engine and activate the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Процесът</a:t>
            </a:r>
            <a:r>
              <a:rPr lang="bg-BG" baseline="0" dirty="0" smtClean="0"/>
              <a:t> на създаване на добавка е максимално улеснен – чрез магьосника за добавки само с 4 стъпки може да се създаде готова за имплементиране на функционалност добавка.</a:t>
            </a:r>
          </a:p>
          <a:p>
            <a:endParaRPr lang="bg-BG" baseline="0" dirty="0" smtClean="0"/>
          </a:p>
          <a:p>
            <a:r>
              <a:rPr lang="de-DE" baseline="0" dirty="0" smtClean="0"/>
              <a:t>The process of creating plugins is ver</a:t>
            </a:r>
            <a:r>
              <a:rPr lang="en-US" baseline="0" dirty="0" smtClean="0"/>
              <a:t>y easy – only with few steps (4) you can make your own plugin, which only has to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Граматиката</a:t>
            </a:r>
            <a:r>
              <a:rPr lang="bg-BG" baseline="0" dirty="0" smtClean="0"/>
              <a:t> е като изречението – има различни елементи, изпълняващи различни роли.</a:t>
            </a:r>
          </a:p>
          <a:p>
            <a:endParaRPr lang="bg-BG" baseline="0" dirty="0" smtClean="0"/>
          </a:p>
          <a:p>
            <a:r>
              <a:rPr lang="de-DE" baseline="0" dirty="0" smtClean="0"/>
              <a:t>The grammar is like the common sentence</a:t>
            </a:r>
            <a:r>
              <a:rPr lang="en-US" baseline="0" dirty="0" smtClean="0"/>
              <a:t> – it has different building elements that are playing different roles. If we look further into this example, we can see that the sentence starts with a “must-element” </a:t>
            </a:r>
            <a:r>
              <a:rPr lang="bg-BG" baseline="0" dirty="0" smtClean="0"/>
              <a:t>“</a:t>
            </a:r>
            <a:r>
              <a:rPr lang="de-DE" baseline="0" dirty="0" smtClean="0"/>
              <a:t>Order</a:t>
            </a:r>
            <a:r>
              <a:rPr lang="en-US" baseline="0" dirty="0" smtClean="0"/>
              <a:t>” and continues with “a”, which is a “</a:t>
            </a:r>
            <a:r>
              <a:rPr lang="en-US" baseline="0" dirty="0" err="1" smtClean="0"/>
              <a:t>eligable</a:t>
            </a:r>
            <a:r>
              <a:rPr lang="en-US" baseline="0" dirty="0" smtClean="0"/>
              <a:t> element” –we can weather say it or not. If we look at the right branch of this tree, we can see that we have a “dictation element”, which represents a fully eligible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en-US" sz="9600" b="1" dirty="0" smtClean="0">
                <a:latin typeface="Bookman Old Style" pitchFamily="18" charset="0"/>
              </a:rPr>
              <a:t>Modern</a:t>
            </a:r>
            <a:br>
              <a:rPr lang="en-US" sz="9600" b="1" dirty="0" smtClean="0">
                <a:latin typeface="Bookman Old Style" pitchFamily="18" charset="0"/>
              </a:rPr>
            </a:br>
            <a:r>
              <a:rPr lang="en-US" sz="9600" b="1" dirty="0" smtClean="0">
                <a:latin typeface="Bookman Old Style" pitchFamily="18" charset="0"/>
              </a:rPr>
              <a:t>Steward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Authorts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:</a:t>
            </a:r>
            <a:endParaRPr lang="bg-BG" sz="1200" dirty="0" smtClean="0">
              <a:solidFill>
                <a:schemeClr val="tx1"/>
              </a:solidFill>
              <a:latin typeface="+mj-lt"/>
            </a:endParaRPr>
          </a:p>
          <a:p>
            <a:pPr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Lyubomir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Yanchev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Hristo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Stoyanov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21926" y="1896070"/>
            <a:ext cx="710014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want some tee too?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49936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the grammar?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9144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“must” element</a:t>
            </a:r>
            <a:endParaRPr lang="bg-BG" sz="11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010400" y="12954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eligible element</a:t>
            </a:r>
            <a:endParaRPr lang="bg-BG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010400" y="16764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dictation element</a:t>
            </a:r>
            <a:endParaRPr lang="bg-BG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293874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716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9F2F9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9F2F9"/>
                          </a:solidFill>
                        </a:rPr>
                        <a:t>Producer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E9F2F9"/>
                          </a:solidFill>
                        </a:rPr>
                        <a:t>Code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closed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open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open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239" y="2967335"/>
            <a:ext cx="7201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Isn’t it a bit dark in here?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2967335"/>
            <a:ext cx="7629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Isn’t it a bit bright in here?</a:t>
            </a:r>
            <a:endParaRPr 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436459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Comparison with other products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10601" cy="192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"/>
                <a:gridCol w="1889084"/>
                <a:gridCol w="910046"/>
                <a:gridCol w="762000"/>
                <a:gridCol w="1066800"/>
                <a:gridCol w="1219200"/>
                <a:gridCol w="609600"/>
                <a:gridCol w="990600"/>
                <a:gridCol w="838201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</a:rPr>
                        <a:t>Electrical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</a:rPr>
                        <a:t>devices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Voice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/>
                        <a:t>Computer functions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/>
                        <a:t>All IR devices 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$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/>
                        <a:t>$ </a:t>
                      </a:r>
                      <a:r>
                        <a:rPr lang="en-US" sz="1800" u="none" strike="noStrike" dirty="0" smtClean="0"/>
                        <a:t>+ </a:t>
                      </a:r>
                      <a:r>
                        <a:rPr lang="en-US" sz="1800" u="none" strike="noStrike" dirty="0"/>
                        <a:t>devices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/>
                        <a:t>Code </a:t>
                      </a:r>
                      <a:endParaRPr lang="en-US" sz="1800" b="1" i="0" u="none" strike="noStrike" dirty="0">
                        <a:solidFill>
                          <a:srgbClr val="E9F2F9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ModernSteward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200$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/>
                        <a:t>open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4Control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√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/>
                        <a:t> X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1500$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+7000$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closed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Smart Home</a:t>
                      </a:r>
                      <a:r>
                        <a:rPr lang="en-US" baseline="0" dirty="0" smtClean="0">
                          <a:effectLst/>
                        </a:rPr>
                        <a:t> systems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√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 X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 </a:t>
                      </a:r>
                      <a:r>
                        <a:rPr lang="en-US" sz="1800" u="none" strike="noStrike" dirty="0" smtClean="0"/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 smtClean="0"/>
                        <a:t>+4000$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closed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228600"/>
            <a:ext cx="6763646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Where to put it into practice?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00743"/>
            <a:ext cx="792480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tabLst>
                <a:tab pos="4632325" algn="l"/>
              </a:tabLst>
            </a:pPr>
            <a:r>
              <a:rPr lang="en-US" sz="3200" dirty="0" smtClean="0">
                <a:solidFill>
                  <a:srgbClr val="F26C4F"/>
                </a:solidFill>
              </a:rPr>
              <a:t>Practically</a:t>
            </a:r>
            <a:r>
              <a:rPr lang="bg-BG" sz="3200" dirty="0" smtClean="0">
                <a:solidFill>
                  <a:srgbClr val="F26C4F"/>
                </a:solidFill>
              </a:rPr>
              <a:t> – </a:t>
            </a:r>
            <a:r>
              <a:rPr lang="en-US" sz="3200" dirty="0" smtClean="0">
                <a:solidFill>
                  <a:srgbClr val="F26C4F"/>
                </a:solidFill>
              </a:rPr>
              <a:t>Everywhere!</a:t>
            </a:r>
            <a:br>
              <a:rPr lang="en-US" sz="3200" dirty="0" smtClean="0">
                <a:solidFill>
                  <a:srgbClr val="F26C4F"/>
                </a:solidFill>
              </a:rPr>
            </a:br>
            <a:r>
              <a:rPr lang="en-US" dirty="0" smtClean="0">
                <a:solidFill>
                  <a:srgbClr val="F26C4F"/>
                </a:solidFill>
              </a:rPr>
              <a:t>Have you ever seen Iron man? Exactly!</a:t>
            </a:r>
            <a:endParaRPr lang="bg-BG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Computer</a:t>
            </a:r>
            <a:endParaRPr lang="bg-BG" dirty="0" smtClean="0">
              <a:solidFill>
                <a:srgbClr val="E9F2F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Check the mail</a:t>
            </a:r>
            <a:endParaRPr lang="bg-BG" dirty="0" smtClean="0">
              <a:solidFill>
                <a:srgbClr val="E9F2F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Search in the web</a:t>
            </a:r>
            <a:endParaRPr lang="bg-BG" dirty="0" smtClean="0">
              <a:solidFill>
                <a:srgbClr val="E9F2F9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control applications and etc.</a:t>
            </a:r>
            <a:endParaRPr lang="bg-BG" dirty="0" smtClean="0">
              <a:solidFill>
                <a:srgbClr val="E9F2F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In the home </a:t>
            </a:r>
            <a:r>
              <a:rPr lang="bg-BG" dirty="0" smtClean="0">
                <a:solidFill>
                  <a:srgbClr val="E9F2F9"/>
                </a:solidFill>
              </a:rPr>
              <a:t>(</a:t>
            </a:r>
            <a:r>
              <a:rPr lang="en-US" dirty="0" smtClean="0">
                <a:solidFill>
                  <a:srgbClr val="E9F2F9"/>
                </a:solidFill>
              </a:rPr>
              <a:t>it’s a steward after all</a:t>
            </a:r>
            <a:r>
              <a:rPr lang="bg-BG" dirty="0" smtClean="0">
                <a:solidFill>
                  <a:srgbClr val="E9F2F9"/>
                </a:solidFill>
              </a:rPr>
              <a:t>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Lamps</a:t>
            </a:r>
            <a:r>
              <a:rPr lang="bg-BG" dirty="0" smtClean="0">
                <a:solidFill>
                  <a:srgbClr val="E9F2F9"/>
                </a:solidFill>
              </a:rPr>
              <a:t>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Home devices (TV, air conditioner, etc</a:t>
            </a:r>
            <a:r>
              <a:rPr lang="bg-BG" dirty="0" smtClean="0">
                <a:solidFill>
                  <a:srgbClr val="E9F2F9"/>
                </a:solidFill>
              </a:rPr>
              <a:t>.)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en-US" dirty="0" smtClean="0">
                <a:solidFill>
                  <a:srgbClr val="E9F2F9"/>
                </a:solidFill>
              </a:rPr>
              <a:t>Who’s on the front door</a:t>
            </a:r>
            <a:r>
              <a:rPr lang="bg-BG" dirty="0" smtClean="0">
                <a:solidFill>
                  <a:srgbClr val="E9F2F9"/>
                </a:solidFill>
              </a:rPr>
              <a:t>?</a:t>
            </a:r>
            <a:endParaRPr lang="en-US" dirty="0" smtClean="0">
              <a:solidFill>
                <a:srgbClr val="E9F2F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E9F2F9"/>
                </a:solidFill>
              </a:rPr>
              <a:t> Social: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rgbClr val="E9F2F9"/>
                </a:solidFill>
              </a:rPr>
              <a:t> Blind and other people with disabilities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rgbClr val="E9F2F9"/>
                </a:solidFill>
              </a:rPr>
              <a:t> Hospitals, police stations and other national services</a:t>
            </a:r>
            <a:endParaRPr lang="bg-BG" dirty="0" smtClean="0">
              <a:solidFill>
                <a:srgbClr val="E9F2F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57800" y="2362202"/>
            <a:ext cx="1295401" cy="1142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5027474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9F2F9"/>
                </a:solidFill>
              </a:rPr>
              <a:t>You can always develop your own fully functional plugin to comfort yourself as much as possible!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3904" y="990600"/>
            <a:ext cx="6976204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wonder what’s on the </a:t>
            </a:r>
            <a:br>
              <a:rPr lang="en-US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TV now?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2" descr="http://jesslong3.files.wordpress.com/2010/09/fuzzy-t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2895600"/>
            <a:ext cx="3581400" cy="312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179140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“Boring part”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2439001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Resources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en-US" sz="1200" b="1" dirty="0" smtClean="0">
                <a:solidFill>
                  <a:srgbClr val="3A89C9"/>
                </a:solidFill>
              </a:rPr>
              <a:t>Images</a:t>
            </a:r>
            <a:r>
              <a:rPr lang="bg-BG" sz="1200" b="1" dirty="0" smtClean="0">
                <a:solidFill>
                  <a:srgbClr val="3A89C9"/>
                </a:solidFill>
              </a:rPr>
              <a:t>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4936159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Further development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1753361" y="3367937"/>
            <a:ext cx="3527063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Own speech recognition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4402087" y="1759903"/>
            <a:ext cx="3122956" cy="584775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Other platforms</a:t>
            </a:r>
            <a:endParaRPr lang="bg-BG" sz="3200" dirty="0" smtClean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1472897" y="18859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2" name="TextBox 11"/>
          <p:cNvSpPr txBox="1"/>
          <p:nvPr/>
        </p:nvSpPr>
        <p:spPr>
          <a:xfrm rot="21215025">
            <a:off x="5434059" y="3051054"/>
            <a:ext cx="2814929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Noise filtering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40325">
            <a:off x="5960585" y="4440997"/>
            <a:ext cx="2814929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“rooms”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15025">
            <a:off x="509811" y="4856241"/>
            <a:ext cx="2419923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Internet interface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36340">
            <a:off x="3082185" y="5753418"/>
            <a:ext cx="2814929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GSM control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220190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 smtClean="0">
                <a:latin typeface="Impact" pitchFamily="34" charset="0"/>
              </a:rPr>
              <a:t>NOT GOING </a:t>
            </a:r>
            <a:br>
              <a:rPr lang="en-US" sz="16000" dirty="0" smtClean="0">
                <a:latin typeface="Impact" pitchFamily="34" charset="0"/>
              </a:rPr>
            </a:br>
            <a:r>
              <a:rPr lang="en-US" sz="16000" dirty="0" smtClean="0">
                <a:latin typeface="Impact" pitchFamily="34" charset="0"/>
              </a:rPr>
              <a:t>TO TALK ABOUT…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581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Verbal commands</a:t>
            </a:r>
            <a:endParaRPr lang="bg-BG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Open source</a:t>
            </a:r>
            <a:endParaRPr lang="bg-BG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Easy to maintain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Controls practically everything!</a:t>
            </a:r>
            <a:endParaRPr lang="bg-BG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For free</a:t>
            </a:r>
            <a:r>
              <a:rPr lang="bg-BG" sz="2400" dirty="0" smtClean="0">
                <a:solidFill>
                  <a:schemeClr val="bg1"/>
                </a:solidFill>
              </a:rPr>
              <a:t>!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Already in use.</a:t>
            </a:r>
            <a:endParaRPr lang="bg-BG" sz="2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horizontal logo engli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166" y="-152400"/>
            <a:ext cx="6072634" cy="3715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1342" y="2875002"/>
            <a:ext cx="410131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bg-BG" sz="66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robotev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257800"/>
            <a:ext cx="1733792" cy="1171739"/>
          </a:xfrm>
          <a:prstGeom prst="rect">
            <a:avLst/>
          </a:prstGeom>
        </p:spPr>
      </p:pic>
      <p:pic>
        <p:nvPicPr>
          <p:cNvPr id="5" name="Picture 4" descr="unikalniPodaryci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638800"/>
            <a:ext cx="4429744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0773" y="3369839"/>
            <a:ext cx="20329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Close, </a:t>
            </a:r>
            <a:b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</a:br>
            <a: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but…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415009" y="2191435"/>
            <a:ext cx="97738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Or maybe it works?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horizontal logo engli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2" y="1571625"/>
            <a:ext cx="6072188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833964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What?!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icrophone on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33600"/>
            <a:ext cx="1905000" cy="2451806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05000" y="2667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static.ddmcdn.com/gif/flat-prong-plu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2108200" cy="158115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10668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://www.thebuzzmedia.com/wp-content/uploads/2011/05/troll-face-high-resolu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572000"/>
            <a:ext cx="1872544" cy="1524000"/>
          </a:xfrm>
          <a:prstGeom prst="rect">
            <a:avLst/>
          </a:prstGeom>
          <a:noFill/>
        </p:spPr>
      </p:pic>
      <p:sp>
        <p:nvSpPr>
          <p:cNvPr id="10" name="Equal 9"/>
          <p:cNvSpPr/>
          <p:nvPr/>
        </p:nvSpPr>
        <p:spPr>
          <a:xfrm rot="20905775">
            <a:off x="3981688" y="2838689"/>
            <a:ext cx="1905000" cy="1905000"/>
          </a:xfrm>
          <a:prstGeom prst="mathEqual">
            <a:avLst>
              <a:gd name="adj1" fmla="val 14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2" name="Picture 6" descr="http://www.cksinfo.com/clipart/household/lighting/lamps/bul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2286000"/>
            <a:ext cx="24384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1828800"/>
            <a:ext cx="2215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ModernSteward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25908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Plugins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057429">
            <a:off x="3187273" y="5936181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/>
              <a:t>Core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Speech recognition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Plugins</a:t>
            </a:r>
            <a:endParaRPr lang="en-US" sz="2400" dirty="0" smtClean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Triggering system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Graphical Interface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076000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9F2F9"/>
                </a:solidFill>
              </a:rPr>
              <a:t>Grammar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E9F2F9"/>
                </a:solidFill>
              </a:rPr>
              <a:t>Which plugin have to be triggered</a:t>
            </a:r>
            <a:r>
              <a:rPr lang="bg-BG" sz="1600" dirty="0" smtClean="0">
                <a:solidFill>
                  <a:srgbClr val="E9F2F9"/>
                </a:solidFill>
              </a:rPr>
              <a:t/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en-US" sz="1600" dirty="0" smtClean="0">
                <a:solidFill>
                  <a:srgbClr val="E9F2F9"/>
                </a:solidFill>
              </a:rPr>
              <a:t>additional information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9F2F9"/>
                </a:solidFill>
              </a:rPr>
              <a:t>Triggers the plugin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93244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to make a plugin?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558</Words>
  <Application>Microsoft Office PowerPoint</Application>
  <PresentationFormat>On-screen Show (4:3)</PresentationFormat>
  <Paragraphs>172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Modern Steward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169</cp:revision>
  <dcterms:created xsi:type="dcterms:W3CDTF">2012-02-14T13:51:31Z</dcterms:created>
  <dcterms:modified xsi:type="dcterms:W3CDTF">2012-05-16T13:31:09Z</dcterms:modified>
</cp:coreProperties>
</file>