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58e60b71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ac58e60b7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58e60b71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ac58e60b7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c58e60b71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ac58e60b7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58e60b71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ac58e60b7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58e60b71_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ac58e60b7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58e60b71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ac58e60b7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c58e60b71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ac58e60b7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58e60b71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ac58e60b71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56" name="Google Shape;56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372"/>
                  </a:srgbClr>
                </a:gs>
                <a:gs pos="100000">
                  <a:srgbClr val="00D0FF">
                    <a:alpha val="11372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62" name="Google Shape;62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68" name="Google Shape;68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6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5" name="Google Shape;75;p17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685800" y="1475942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HackMontfort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595044" y="2814832"/>
            <a:ext cx="57407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Track-1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Environment and Energy</a:t>
            </a:r>
            <a:endParaRPr b="0" i="0" sz="20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003184" y="4243099"/>
            <a:ext cx="30583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Team Modern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Public School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ctrTitle"/>
          </p:nvPr>
        </p:nvSpPr>
        <p:spPr>
          <a:xfrm>
            <a:off x="342040" y="316243"/>
            <a:ext cx="2358635" cy="11481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b="1" baseline="-25000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      </a:t>
            </a:r>
            <a:endParaRPr b="1" i="0" sz="8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/>
          <p:nvPr>
            <p:ph idx="4294967295" type="subTitle"/>
          </p:nvPr>
        </p:nvSpPr>
        <p:spPr>
          <a:xfrm>
            <a:off x="342040" y="2227357"/>
            <a:ext cx="65937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i="0" lang="en" sz="2800" u="none" cap="none" strike="noStrike">
                <a:solidFill>
                  <a:srgbClr val="00206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Problem Tackled:- </a:t>
            </a:r>
            <a:r>
              <a:rPr b="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Climate Change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i="0" lang="en" sz="2800" u="none" cap="none" strike="noStrike">
                <a:solidFill>
                  <a:srgbClr val="00206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Solution :- </a:t>
            </a:r>
            <a:r>
              <a:rPr b="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Using Direct Air Capture of CO</a:t>
            </a:r>
            <a:r>
              <a:rPr b="0" baseline="-2500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</a:t>
            </a:r>
            <a:r>
              <a:rPr b="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transferring the CO</a:t>
            </a:r>
            <a:r>
              <a:rPr b="0" baseline="-2500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 </a:t>
            </a:r>
            <a:r>
              <a:rPr b="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to a greenhouse where photosynthesis converts CO</a:t>
            </a:r>
            <a:r>
              <a:rPr b="0" baseline="-2500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 </a:t>
            </a:r>
            <a:r>
              <a:rPr b="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to O</a:t>
            </a:r>
            <a:r>
              <a:rPr b="0" baseline="-25000" i="0" lang="en" sz="2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2.</a:t>
            </a:r>
            <a:endParaRPr b="0" i="0" sz="2800" u="none" cap="none" strike="noStrike">
              <a:solidFill>
                <a:srgbClr val="A5A5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17637" y="608039"/>
            <a:ext cx="894062" cy="564579"/>
          </a:xfrm>
          <a:prstGeom prst="stripedRightArrow">
            <a:avLst>
              <a:gd fmla="val 45745" name="adj1"/>
              <a:gd fmla="val 65957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638890" y="316242"/>
            <a:ext cx="4961970" cy="11481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baseline="-25000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6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Reducer</a:t>
            </a:r>
            <a:endParaRPr b="1" i="0" sz="6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9617" y="203735"/>
            <a:ext cx="5721875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Some facts about Carbon Footprint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273289" y="1722240"/>
            <a:ext cx="5502671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" sz="2000"/>
              <a:t>Demands for fossil fuels is at an all-time high with ongoing rise in energy consumption.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" sz="2000"/>
              <a:t>Total depletion of non-renewable resources is expected by the next 25 years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" sz="2000"/>
              <a:t>Burning fossil fuels disturbs the carbon budget with a rise in CO</a:t>
            </a:r>
            <a:r>
              <a:rPr baseline="-25000" lang="en" sz="2000"/>
              <a:t>2</a:t>
            </a:r>
            <a:r>
              <a:rPr lang="en" sz="2000"/>
              <a:t> concentrations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44863" r="3003" t="0"/>
          <a:stretch/>
        </p:blipFill>
        <p:spPr>
          <a:xfrm>
            <a:off x="6204313" y="1722240"/>
            <a:ext cx="3530352" cy="3033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312420" y="571500"/>
            <a:ext cx="1165860" cy="831500"/>
          </a:xfrm>
          <a:prstGeom prst="rect">
            <a:avLst/>
          </a:prstGeom>
          <a:solidFill>
            <a:srgbClr val="0445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09410" y="2219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" sz="2400"/>
              <a:t>Carbon imbalance is raising temperatures at a rate above what living organisms can adapt to survive.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" sz="2400"/>
              <a:t>When burned fossil fuels give off atmospheric pollutants, toxins and greenhouse gases impacting the entire planet.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" sz="2400"/>
              <a:t>Sourcing and transporting fossil fuels is harmful to wildlife, in particular oil spills and destruction of natural habitat.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00"/>
              <a:buNone/>
            </a:pPr>
            <a:r>
              <a:rPr lang="en" sz="2400"/>
              <a:t>	</a:t>
            </a:r>
            <a:endParaRPr sz="2400"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412" y="1615440"/>
            <a:ext cx="3015587" cy="2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1051560" y="294503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9600"/>
              <a:t>The SOLUTION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4294967295" type="ctrTitle"/>
          </p:nvPr>
        </p:nvSpPr>
        <p:spPr>
          <a:xfrm>
            <a:off x="342040" y="316243"/>
            <a:ext cx="2358635" cy="11481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b="1" baseline="-25000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      </a:t>
            </a:r>
            <a:endParaRPr b="1" i="0" sz="8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2517637" y="608039"/>
            <a:ext cx="894062" cy="564579"/>
          </a:xfrm>
          <a:prstGeom prst="stripedRightArrow">
            <a:avLst>
              <a:gd fmla="val 45745" name="adj1"/>
              <a:gd fmla="val 65957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638890" y="316242"/>
            <a:ext cx="4961970" cy="11481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baseline="-25000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8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6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Reducer</a:t>
            </a:r>
            <a:endParaRPr b="1" i="0" sz="6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815840" y="1533937"/>
            <a:ext cx="388774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i="0" lang="en" sz="2800" u="none" cap="none" strike="noStrike">
                <a:solidFill>
                  <a:srgbClr val="00206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This solution uses a Direct Air Capture setup.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i="0" lang="en" sz="2000" u="none" cap="none" strike="noStrike">
                <a:solidFill>
                  <a:srgbClr val="00206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Direct Air Capture setup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i="0" lang="en" sz="2000" u="none" cap="none" strike="noStrike">
                <a:solidFill>
                  <a:srgbClr val="00206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has a air contactor and a regeneration facility, in which a lot of reactions take place, ultimately resulting in CO2 which can be compressed and stored.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6210"/>
            <a:ext cx="4279529" cy="285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9617" y="203735"/>
            <a:ext cx="5721875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Working of the Setup</a:t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288529" y="1249873"/>
            <a:ext cx="3399551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"/>
              <a:t>The Direct Air Capture Setup running on solar energy has a high pressure storage chamber for the CO</a:t>
            </a:r>
            <a:r>
              <a:rPr baseline="-25000" lang="en"/>
              <a:t>2</a:t>
            </a:r>
            <a:r>
              <a:rPr lang="en"/>
              <a:t> which is positioned right next to a greenhouse farm.</a:t>
            </a:r>
            <a:endParaRPr baseline="-25000"/>
          </a:p>
        </p:txBody>
      </p:sp>
      <p:grpSp>
        <p:nvGrpSpPr>
          <p:cNvPr id="130" name="Google Shape;130;p24"/>
          <p:cNvGrpSpPr/>
          <p:nvPr/>
        </p:nvGrpSpPr>
        <p:grpSpPr>
          <a:xfrm>
            <a:off x="5082540" y="2107342"/>
            <a:ext cx="4061459" cy="2085785"/>
            <a:chOff x="0" y="325532"/>
            <a:chExt cx="4061459" cy="2085785"/>
          </a:xfrm>
        </p:grpSpPr>
        <p:sp>
          <p:nvSpPr>
            <p:cNvPr id="131" name="Google Shape;131;p24"/>
            <p:cNvSpPr/>
            <p:nvPr/>
          </p:nvSpPr>
          <p:spPr>
            <a:xfrm rot="5400000">
              <a:off x="1717771" y="398864"/>
              <a:ext cx="1128183" cy="98151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8C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 txBox="1"/>
            <p:nvPr/>
          </p:nvSpPr>
          <p:spPr>
            <a:xfrm>
              <a:off x="1944056" y="501342"/>
              <a:ext cx="675613" cy="776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Direct Air Capture Facility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2802407" y="551168"/>
              <a:ext cx="1259052" cy="676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 rot="5400000">
              <a:off x="657730" y="398864"/>
              <a:ext cx="1128183" cy="98151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8C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 txBox="1"/>
            <p:nvPr/>
          </p:nvSpPr>
          <p:spPr>
            <a:xfrm>
              <a:off x="884015" y="501342"/>
              <a:ext cx="675613" cy="776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Greenhouse Farms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 rot="5400000">
              <a:off x="1185720" y="1356466"/>
              <a:ext cx="1128183" cy="98151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8C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 txBox="1"/>
            <p:nvPr/>
          </p:nvSpPr>
          <p:spPr>
            <a:xfrm>
              <a:off x="1412005" y="1458944"/>
              <a:ext cx="675613" cy="776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Carbon Dioxide Storage chambers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0" y="1508771"/>
              <a:ext cx="1218438" cy="676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 rot="5400000">
              <a:off x="2245761" y="1356466"/>
              <a:ext cx="1128183" cy="98151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8C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2472046" y="1458944"/>
              <a:ext cx="675613" cy="776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Solar panels powering the setup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312420" y="571500"/>
            <a:ext cx="1165860" cy="831500"/>
          </a:xfrm>
          <a:prstGeom prst="rect">
            <a:avLst/>
          </a:prstGeom>
          <a:solidFill>
            <a:srgbClr val="0445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5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147" name="Google Shape;147;p2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The Direct Air Capture Facility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uses solar energy to compress and store carbon-dioxide</a:t>
              </a:r>
              <a:r>
                <a:rPr b="0" i="0" lang="en" sz="800" u="none" cap="none" strike="noStrike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.</a:t>
              </a:r>
              <a:endParaRPr b="0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148" name="Google Shape;148;p2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9" name="Google Shape;149;p25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150" name="Google Shape;150;p25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The Greenhouse Farm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sng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Uses up the carbon dioxide and produces oxygen effectively reducing the carbon ‘footprint’</a:t>
              </a:r>
              <a:endParaRPr b="0" i="0" sz="12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151" name="Google Shape;151;p2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2" name="Google Shape;152;p25"/>
          <p:cNvGrpSpPr/>
          <p:nvPr/>
        </p:nvGrpSpPr>
        <p:grpSpPr>
          <a:xfrm>
            <a:off x="5209838" y="3401450"/>
            <a:ext cx="3600135" cy="1289700"/>
            <a:chOff x="5209838" y="3020450"/>
            <a:chExt cx="3600135" cy="1289700"/>
          </a:xfrm>
        </p:grpSpPr>
        <p:sp>
          <p:nvSpPr>
            <p:cNvPr id="153" name="Google Shape;153;p25"/>
            <p:cNvSpPr txBox="1"/>
            <p:nvPr/>
          </p:nvSpPr>
          <p:spPr>
            <a:xfrm>
              <a:off x="6707003" y="3020450"/>
              <a:ext cx="210297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The Storage Chamber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sng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slowly pumps carbon dioxide into the greenhouse farm</a:t>
              </a:r>
              <a:endParaRPr b="0" i="0" sz="12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154" name="Google Shape;154;p2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5" name="Google Shape;155;p25"/>
          <p:cNvGrpSpPr/>
          <p:nvPr/>
        </p:nvGrpSpPr>
        <p:grpSpPr>
          <a:xfrm>
            <a:off x="2447513" y="1034150"/>
            <a:ext cx="3814835" cy="3790597"/>
            <a:chOff x="2662213" y="676344"/>
            <a:chExt cx="3814835" cy="3790597"/>
          </a:xfrm>
        </p:grpSpPr>
        <p:sp>
          <p:nvSpPr>
            <p:cNvPr id="156" name="Google Shape;156;p2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" name="Google Shape;159;p25"/>
            <p:cNvGrpSpPr/>
            <p:nvPr/>
          </p:nvGrpSpPr>
          <p:grpSpPr>
            <a:xfrm rot="-7200165">
              <a:off x="3337679" y="2826786"/>
              <a:ext cx="585010" cy="585536"/>
              <a:chOff x="1967628" y="812211"/>
              <a:chExt cx="588000" cy="588000"/>
            </a:xfrm>
          </p:grpSpPr>
          <p:sp>
            <p:nvSpPr>
              <p:cNvPr id="160" name="Google Shape;160;p2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25"/>
            <p:cNvGrpSpPr/>
            <p:nvPr/>
          </p:nvGrpSpPr>
          <p:grpSpPr>
            <a:xfrm>
              <a:off x="4264097" y="1180331"/>
              <a:ext cx="585000" cy="585529"/>
              <a:chOff x="1970048" y="811613"/>
              <a:chExt cx="588000" cy="588000"/>
            </a:xfrm>
          </p:grpSpPr>
          <p:sp>
            <p:nvSpPr>
              <p:cNvPr id="163" name="Google Shape;163;p2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25"/>
            <p:cNvGrpSpPr/>
            <p:nvPr/>
          </p:nvGrpSpPr>
          <p:grpSpPr>
            <a:xfrm rot="7200165">
              <a:off x="5229931" y="2804716"/>
              <a:ext cx="585010" cy="585536"/>
              <a:chOff x="1977085" y="811649"/>
              <a:chExt cx="588000" cy="588000"/>
            </a:xfrm>
          </p:grpSpPr>
          <p:sp>
            <p:nvSpPr>
              <p:cNvPr id="166" name="Google Shape;166;p2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" name="Google Shape;168;p2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 </a:t>
              </a:r>
              <a:endParaRPr b="1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 </a:t>
              </a:r>
              <a:endParaRPr b="1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 </a:t>
              </a:r>
              <a:endParaRPr b="1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1" name="Google Shape;171;p25"/>
          <p:cNvSpPr txBox="1"/>
          <p:nvPr/>
        </p:nvSpPr>
        <p:spPr>
          <a:xfrm>
            <a:off x="533399" y="228600"/>
            <a:ext cx="35159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Working</a:t>
            </a:r>
            <a:endParaRPr b="1" i="0" sz="1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