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434343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B75442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434343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B75442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434343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434343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647499" y="2819996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6662" y="0"/>
                </a:moveTo>
                <a:lnTo>
                  <a:pt x="11912" y="0"/>
                </a:lnTo>
                <a:lnTo>
                  <a:pt x="11912" y="1905"/>
                </a:lnTo>
                <a:lnTo>
                  <a:pt x="9525" y="1905"/>
                </a:lnTo>
                <a:lnTo>
                  <a:pt x="11912" y="3810"/>
                </a:lnTo>
                <a:lnTo>
                  <a:pt x="14287" y="3810"/>
                </a:lnTo>
                <a:lnTo>
                  <a:pt x="11912" y="5715"/>
                </a:lnTo>
                <a:lnTo>
                  <a:pt x="0" y="5715"/>
                </a:lnTo>
                <a:lnTo>
                  <a:pt x="0" y="9525"/>
                </a:lnTo>
                <a:lnTo>
                  <a:pt x="4649" y="8096"/>
                </a:lnTo>
                <a:lnTo>
                  <a:pt x="10415" y="8096"/>
                </a:lnTo>
                <a:lnTo>
                  <a:pt x="15735" y="7381"/>
                </a:lnTo>
                <a:lnTo>
                  <a:pt x="19050" y="3810"/>
                </a:lnTo>
                <a:lnTo>
                  <a:pt x="19050" y="1905"/>
                </a:lnTo>
                <a:lnTo>
                  <a:pt x="16662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672497" y="7175004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0" y="0"/>
                </a:moveTo>
                <a:lnTo>
                  <a:pt x="16332" y="25717"/>
                </a:lnTo>
                <a:lnTo>
                  <a:pt x="19050" y="28575"/>
                </a:lnTo>
                <a:lnTo>
                  <a:pt x="11865" y="15666"/>
                </a:lnTo>
                <a:lnTo>
                  <a:pt x="6467" y="6781"/>
                </a:lnTo>
                <a:lnTo>
                  <a:pt x="2597" y="1650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979996" y="5644997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3884" y="12314"/>
                </a:moveTo>
                <a:lnTo>
                  <a:pt x="5025" y="15768"/>
                </a:lnTo>
                <a:lnTo>
                  <a:pt x="9525" y="28575"/>
                </a:lnTo>
                <a:lnTo>
                  <a:pt x="9525" y="26377"/>
                </a:lnTo>
                <a:lnTo>
                  <a:pt x="7370" y="20129"/>
                </a:lnTo>
                <a:lnTo>
                  <a:pt x="3884" y="12314"/>
                </a:lnTo>
                <a:close/>
              </a:path>
              <a:path w="9525" h="28575">
                <a:moveTo>
                  <a:pt x="0" y="0"/>
                </a:moveTo>
                <a:lnTo>
                  <a:pt x="0" y="2197"/>
                </a:lnTo>
                <a:lnTo>
                  <a:pt x="2161" y="8452"/>
                </a:lnTo>
                <a:lnTo>
                  <a:pt x="3884" y="12314"/>
                </a:lnTo>
                <a:lnTo>
                  <a:pt x="2085" y="6872"/>
                </a:lnTo>
                <a:lnTo>
                  <a:pt x="484" y="1684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7934940" y="6932501"/>
            <a:ext cx="352425" cy="3343275"/>
          </a:xfrm>
          <a:custGeom>
            <a:avLst/>
            <a:gdLst/>
            <a:ahLst/>
            <a:cxnLst/>
            <a:rect l="l" t="t" r="r" b="b"/>
            <a:pathLst>
              <a:path w="352425" h="3343275">
                <a:moveTo>
                  <a:pt x="352425" y="0"/>
                </a:moveTo>
                <a:lnTo>
                  <a:pt x="0" y="0"/>
                </a:lnTo>
                <a:lnTo>
                  <a:pt x="0" y="3343275"/>
                </a:lnTo>
                <a:lnTo>
                  <a:pt x="352425" y="3343275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0"/>
            <a:ext cx="13234669" cy="352425"/>
          </a:xfrm>
          <a:custGeom>
            <a:avLst/>
            <a:gdLst/>
            <a:ahLst/>
            <a:cxnLst/>
            <a:rect l="l" t="t" r="r" b="b"/>
            <a:pathLst>
              <a:path w="13234669" h="352425">
                <a:moveTo>
                  <a:pt x="13234272" y="0"/>
                </a:moveTo>
                <a:lnTo>
                  <a:pt x="0" y="0"/>
                </a:lnTo>
                <a:lnTo>
                  <a:pt x="0" y="352424"/>
                </a:lnTo>
                <a:lnTo>
                  <a:pt x="13234272" y="352424"/>
                </a:lnTo>
                <a:lnTo>
                  <a:pt x="13234272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29156"/>
            <a:ext cx="9144000" cy="74294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86798" y="1883365"/>
            <a:ext cx="7220833" cy="950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434343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2000" y="2655996"/>
            <a:ext cx="7902575" cy="2419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B75442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05284" y="1646770"/>
            <a:ext cx="8209280" cy="296545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 indent="-635" algn="ctr">
              <a:lnSpc>
                <a:spcPts val="7200"/>
              </a:lnSpc>
              <a:spcBef>
                <a:spcPts val="1540"/>
              </a:spcBef>
            </a:pPr>
            <a:r>
              <a:rPr sz="7200" b="1" spc="-10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SOCIAL </a:t>
            </a:r>
            <a:r>
              <a:rPr sz="7200" b="1" spc="270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ENGINEERING</a:t>
            </a:r>
            <a:r>
              <a:rPr sz="7200" b="1" spc="38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200" b="1" spc="620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7200" b="1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CYBER</a:t>
            </a:r>
            <a:r>
              <a:rPr sz="7200" b="1" spc="-42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7200" b="1" spc="-10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SECURITY</a:t>
            </a:r>
            <a:endParaRPr sz="7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9936" y="9924998"/>
            <a:ext cx="4568190" cy="352425"/>
          </a:xfrm>
          <a:custGeom>
            <a:avLst/>
            <a:gdLst/>
            <a:ahLst/>
            <a:cxnLst/>
            <a:rect l="l" t="t" r="r" b="b"/>
            <a:pathLst>
              <a:path w="4568190" h="352425">
                <a:moveTo>
                  <a:pt x="4567999" y="0"/>
                </a:moveTo>
                <a:lnTo>
                  <a:pt x="0" y="0"/>
                </a:lnTo>
                <a:lnTo>
                  <a:pt x="0" y="352424"/>
                </a:lnTo>
                <a:lnTo>
                  <a:pt x="4567999" y="352424"/>
                </a:lnTo>
                <a:lnTo>
                  <a:pt x="4567999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719936" y="0"/>
            <a:ext cx="4568190" cy="352425"/>
          </a:xfrm>
          <a:custGeom>
            <a:avLst/>
            <a:gdLst/>
            <a:ahLst/>
            <a:cxnLst/>
            <a:rect l="l" t="t" r="r" b="b"/>
            <a:pathLst>
              <a:path w="4568190" h="352425">
                <a:moveTo>
                  <a:pt x="4567999" y="0"/>
                </a:moveTo>
                <a:lnTo>
                  <a:pt x="0" y="0"/>
                </a:lnTo>
                <a:lnTo>
                  <a:pt x="0" y="352424"/>
                </a:lnTo>
                <a:lnTo>
                  <a:pt x="4567999" y="352424"/>
                </a:lnTo>
                <a:lnTo>
                  <a:pt x="4567999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688" y="1368755"/>
            <a:ext cx="8096249" cy="74009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3680" rIns="0" bIns="0" rtlCol="0">
            <a:spAutoFit/>
          </a:bodyPr>
          <a:lstStyle/>
          <a:p>
            <a:pPr marL="1097280">
              <a:lnSpc>
                <a:spcPct val="100000"/>
              </a:lnSpc>
              <a:spcBef>
                <a:spcPts val="125"/>
              </a:spcBef>
            </a:pPr>
            <a:r>
              <a:rPr sz="4700" spc="170" dirty="0">
                <a:latin typeface="Arial" panose="020B0604020202020204"/>
                <a:cs typeface="Arial" panose="020B0604020202020204"/>
              </a:rPr>
              <a:t>INTRODUCTION</a:t>
            </a:r>
            <a:endParaRPr sz="47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708030" y="3277425"/>
            <a:ext cx="487045" cy="261620"/>
          </a:xfrm>
          <a:custGeom>
            <a:avLst/>
            <a:gdLst/>
            <a:ahLst/>
            <a:cxnLst/>
            <a:rect l="l" t="t" r="r" b="b"/>
            <a:pathLst>
              <a:path w="487045" h="261620">
                <a:moveTo>
                  <a:pt x="108508" y="0"/>
                </a:moveTo>
                <a:lnTo>
                  <a:pt x="92152" y="14160"/>
                </a:lnTo>
                <a:lnTo>
                  <a:pt x="1536" y="234505"/>
                </a:lnTo>
                <a:lnTo>
                  <a:pt x="406" y="237629"/>
                </a:lnTo>
                <a:lnTo>
                  <a:pt x="0" y="240449"/>
                </a:lnTo>
                <a:lnTo>
                  <a:pt x="342" y="242963"/>
                </a:lnTo>
                <a:lnTo>
                  <a:pt x="342" y="247738"/>
                </a:lnTo>
                <a:lnTo>
                  <a:pt x="2057" y="252044"/>
                </a:lnTo>
                <a:lnTo>
                  <a:pt x="5461" y="255866"/>
                </a:lnTo>
                <a:lnTo>
                  <a:pt x="8940" y="259676"/>
                </a:lnTo>
                <a:lnTo>
                  <a:pt x="13982" y="261581"/>
                </a:lnTo>
                <a:lnTo>
                  <a:pt x="24688" y="261581"/>
                </a:lnTo>
                <a:lnTo>
                  <a:pt x="28536" y="260337"/>
                </a:lnTo>
                <a:lnTo>
                  <a:pt x="32131" y="257822"/>
                </a:lnTo>
                <a:lnTo>
                  <a:pt x="35763" y="255320"/>
                </a:lnTo>
                <a:lnTo>
                  <a:pt x="38277" y="251968"/>
                </a:lnTo>
                <a:lnTo>
                  <a:pt x="39668" y="247662"/>
                </a:lnTo>
                <a:lnTo>
                  <a:pt x="61137" y="195453"/>
                </a:lnTo>
                <a:lnTo>
                  <a:pt x="207646" y="195453"/>
                </a:lnTo>
                <a:lnTo>
                  <a:pt x="190375" y="153682"/>
                </a:lnTo>
                <a:lnTo>
                  <a:pt x="78308" y="153682"/>
                </a:lnTo>
                <a:lnTo>
                  <a:pt x="111366" y="73266"/>
                </a:lnTo>
                <a:lnTo>
                  <a:pt x="157127" y="73266"/>
                </a:lnTo>
                <a:lnTo>
                  <a:pt x="132659" y="14071"/>
                </a:lnTo>
                <a:lnTo>
                  <a:pt x="131267" y="9944"/>
                </a:lnTo>
                <a:lnTo>
                  <a:pt x="128663" y="6616"/>
                </a:lnTo>
                <a:lnTo>
                  <a:pt x="124917" y="4165"/>
                </a:lnTo>
                <a:lnTo>
                  <a:pt x="121208" y="1663"/>
                </a:lnTo>
                <a:lnTo>
                  <a:pt x="117221" y="406"/>
                </a:lnTo>
                <a:lnTo>
                  <a:pt x="112953" y="406"/>
                </a:lnTo>
                <a:lnTo>
                  <a:pt x="108508" y="0"/>
                </a:lnTo>
                <a:close/>
              </a:path>
              <a:path w="487045" h="261620">
                <a:moveTo>
                  <a:pt x="207646" y="195453"/>
                </a:moveTo>
                <a:lnTo>
                  <a:pt x="162166" y="195453"/>
                </a:lnTo>
                <a:lnTo>
                  <a:pt x="183888" y="247738"/>
                </a:lnTo>
                <a:lnTo>
                  <a:pt x="185567" y="251968"/>
                </a:lnTo>
                <a:lnTo>
                  <a:pt x="188188" y="255409"/>
                </a:lnTo>
                <a:lnTo>
                  <a:pt x="191719" y="257911"/>
                </a:lnTo>
                <a:lnTo>
                  <a:pt x="195300" y="260362"/>
                </a:lnTo>
                <a:lnTo>
                  <a:pt x="199263" y="261581"/>
                </a:lnTo>
                <a:lnTo>
                  <a:pt x="208889" y="261581"/>
                </a:lnTo>
                <a:lnTo>
                  <a:pt x="213702" y="259702"/>
                </a:lnTo>
                <a:lnTo>
                  <a:pt x="222364" y="252183"/>
                </a:lnTo>
                <a:lnTo>
                  <a:pt x="224523" y="247091"/>
                </a:lnTo>
                <a:lnTo>
                  <a:pt x="224467" y="237629"/>
                </a:lnTo>
                <a:lnTo>
                  <a:pt x="223989" y="235153"/>
                </a:lnTo>
                <a:lnTo>
                  <a:pt x="222910" y="232371"/>
                </a:lnTo>
                <a:lnTo>
                  <a:pt x="207646" y="195453"/>
                </a:lnTo>
                <a:close/>
              </a:path>
              <a:path w="487045" h="261620">
                <a:moveTo>
                  <a:pt x="157127" y="73266"/>
                </a:moveTo>
                <a:lnTo>
                  <a:pt x="111366" y="73266"/>
                </a:lnTo>
                <a:lnTo>
                  <a:pt x="144805" y="153682"/>
                </a:lnTo>
                <a:lnTo>
                  <a:pt x="190375" y="153682"/>
                </a:lnTo>
                <a:lnTo>
                  <a:pt x="157127" y="73266"/>
                </a:lnTo>
                <a:close/>
              </a:path>
              <a:path w="487045" h="261620">
                <a:moveTo>
                  <a:pt x="271119" y="65430"/>
                </a:moveTo>
                <a:lnTo>
                  <a:pt x="258826" y="65430"/>
                </a:lnTo>
                <a:lnTo>
                  <a:pt x="253784" y="67500"/>
                </a:lnTo>
                <a:lnTo>
                  <a:pt x="249682" y="71666"/>
                </a:lnTo>
                <a:lnTo>
                  <a:pt x="245579" y="75755"/>
                </a:lnTo>
                <a:lnTo>
                  <a:pt x="243592" y="80632"/>
                </a:lnTo>
                <a:lnTo>
                  <a:pt x="243535" y="245211"/>
                </a:lnTo>
                <a:lnTo>
                  <a:pt x="245554" y="250304"/>
                </a:lnTo>
                <a:lnTo>
                  <a:pt x="249667" y="254660"/>
                </a:lnTo>
                <a:lnTo>
                  <a:pt x="253695" y="258787"/>
                </a:lnTo>
                <a:lnTo>
                  <a:pt x="258762" y="260896"/>
                </a:lnTo>
                <a:lnTo>
                  <a:pt x="270840" y="260896"/>
                </a:lnTo>
                <a:lnTo>
                  <a:pt x="275882" y="258787"/>
                </a:lnTo>
                <a:lnTo>
                  <a:pt x="284022" y="250304"/>
                </a:lnTo>
                <a:lnTo>
                  <a:pt x="286080" y="245211"/>
                </a:lnTo>
                <a:lnTo>
                  <a:pt x="286080" y="146761"/>
                </a:lnTo>
                <a:lnTo>
                  <a:pt x="287362" y="139725"/>
                </a:lnTo>
                <a:lnTo>
                  <a:pt x="308978" y="106489"/>
                </a:lnTo>
                <a:lnTo>
                  <a:pt x="323215" y="99936"/>
                </a:lnTo>
                <a:lnTo>
                  <a:pt x="359029" y="99936"/>
                </a:lnTo>
                <a:lnTo>
                  <a:pt x="364883" y="94615"/>
                </a:lnTo>
                <a:lnTo>
                  <a:pt x="363931" y="92100"/>
                </a:lnTo>
                <a:lnTo>
                  <a:pt x="363931" y="85801"/>
                </a:lnTo>
                <a:lnTo>
                  <a:pt x="286067" y="85801"/>
                </a:lnTo>
                <a:lnTo>
                  <a:pt x="285877" y="80314"/>
                </a:lnTo>
                <a:lnTo>
                  <a:pt x="283908" y="75603"/>
                </a:lnTo>
                <a:lnTo>
                  <a:pt x="276250" y="67500"/>
                </a:lnTo>
                <a:lnTo>
                  <a:pt x="271119" y="65430"/>
                </a:lnTo>
                <a:close/>
              </a:path>
              <a:path w="487045" h="261620">
                <a:moveTo>
                  <a:pt x="441769" y="106946"/>
                </a:moveTo>
                <a:lnTo>
                  <a:pt x="399211" y="106946"/>
                </a:lnTo>
                <a:lnTo>
                  <a:pt x="399332" y="213487"/>
                </a:lnTo>
                <a:lnTo>
                  <a:pt x="413423" y="251472"/>
                </a:lnTo>
                <a:lnTo>
                  <a:pt x="445719" y="260896"/>
                </a:lnTo>
                <a:lnTo>
                  <a:pt x="456603" y="260896"/>
                </a:lnTo>
                <a:lnTo>
                  <a:pt x="463638" y="258940"/>
                </a:lnTo>
                <a:lnTo>
                  <a:pt x="476961" y="251015"/>
                </a:lnTo>
                <a:lnTo>
                  <a:pt x="480301" y="245554"/>
                </a:lnTo>
                <a:lnTo>
                  <a:pt x="480301" y="233197"/>
                </a:lnTo>
                <a:lnTo>
                  <a:pt x="478612" y="228663"/>
                </a:lnTo>
                <a:lnTo>
                  <a:pt x="475259" y="225018"/>
                </a:lnTo>
                <a:lnTo>
                  <a:pt x="472433" y="221856"/>
                </a:lnTo>
                <a:lnTo>
                  <a:pt x="449681" y="221856"/>
                </a:lnTo>
                <a:lnTo>
                  <a:pt x="448119" y="221576"/>
                </a:lnTo>
                <a:lnTo>
                  <a:pt x="441769" y="213487"/>
                </a:lnTo>
                <a:lnTo>
                  <a:pt x="441769" y="106946"/>
                </a:lnTo>
                <a:close/>
              </a:path>
              <a:path w="487045" h="261620">
                <a:moveTo>
                  <a:pt x="468045" y="219468"/>
                </a:moveTo>
                <a:lnTo>
                  <a:pt x="460133" y="219468"/>
                </a:lnTo>
                <a:lnTo>
                  <a:pt x="457542" y="219862"/>
                </a:lnTo>
                <a:lnTo>
                  <a:pt x="454063" y="221462"/>
                </a:lnTo>
                <a:lnTo>
                  <a:pt x="452589" y="221856"/>
                </a:lnTo>
                <a:lnTo>
                  <a:pt x="472433" y="221856"/>
                </a:lnTo>
                <a:lnTo>
                  <a:pt x="471957" y="221322"/>
                </a:lnTo>
                <a:lnTo>
                  <a:pt x="468045" y="219468"/>
                </a:lnTo>
                <a:close/>
              </a:path>
              <a:path w="487045" h="261620">
                <a:moveTo>
                  <a:pt x="472122" y="66535"/>
                </a:moveTo>
                <a:lnTo>
                  <a:pt x="378688" y="66535"/>
                </a:lnTo>
                <a:lnTo>
                  <a:pt x="373951" y="68465"/>
                </a:lnTo>
                <a:lnTo>
                  <a:pt x="366903" y="75224"/>
                </a:lnTo>
                <a:lnTo>
                  <a:pt x="366903" y="89230"/>
                </a:lnTo>
                <a:lnTo>
                  <a:pt x="364919" y="94518"/>
                </a:lnTo>
                <a:lnTo>
                  <a:pt x="365925" y="96977"/>
                </a:lnTo>
                <a:lnTo>
                  <a:pt x="373900" y="104952"/>
                </a:lnTo>
                <a:lnTo>
                  <a:pt x="378625" y="106946"/>
                </a:lnTo>
                <a:lnTo>
                  <a:pt x="472071" y="106946"/>
                </a:lnTo>
                <a:lnTo>
                  <a:pt x="476846" y="105003"/>
                </a:lnTo>
                <a:lnTo>
                  <a:pt x="484593" y="97269"/>
                </a:lnTo>
                <a:lnTo>
                  <a:pt x="486537" y="92443"/>
                </a:lnTo>
                <a:lnTo>
                  <a:pt x="486537" y="81280"/>
                </a:lnTo>
                <a:lnTo>
                  <a:pt x="484593" y="76593"/>
                </a:lnTo>
                <a:lnTo>
                  <a:pt x="480720" y="72593"/>
                </a:lnTo>
                <a:lnTo>
                  <a:pt x="476910" y="68554"/>
                </a:lnTo>
                <a:lnTo>
                  <a:pt x="472122" y="66535"/>
                </a:lnTo>
                <a:close/>
              </a:path>
              <a:path w="487045" h="261620">
                <a:moveTo>
                  <a:pt x="359029" y="99936"/>
                </a:moveTo>
                <a:lnTo>
                  <a:pt x="330898" y="99936"/>
                </a:lnTo>
                <a:lnTo>
                  <a:pt x="333870" y="100596"/>
                </a:lnTo>
                <a:lnTo>
                  <a:pt x="336664" y="101904"/>
                </a:lnTo>
                <a:lnTo>
                  <a:pt x="339445" y="103162"/>
                </a:lnTo>
                <a:lnTo>
                  <a:pt x="342925" y="103784"/>
                </a:lnTo>
                <a:lnTo>
                  <a:pt x="352209" y="103784"/>
                </a:lnTo>
                <a:lnTo>
                  <a:pt x="356793" y="101968"/>
                </a:lnTo>
                <a:lnTo>
                  <a:pt x="359029" y="99936"/>
                </a:lnTo>
                <a:close/>
              </a:path>
              <a:path w="487045" h="261620">
                <a:moveTo>
                  <a:pt x="366903" y="75224"/>
                </a:moveTo>
                <a:lnTo>
                  <a:pt x="365925" y="76161"/>
                </a:lnTo>
                <a:lnTo>
                  <a:pt x="364017" y="80632"/>
                </a:lnTo>
                <a:lnTo>
                  <a:pt x="363931" y="92100"/>
                </a:lnTo>
                <a:lnTo>
                  <a:pt x="364919" y="94518"/>
                </a:lnTo>
                <a:lnTo>
                  <a:pt x="366903" y="89230"/>
                </a:lnTo>
                <a:lnTo>
                  <a:pt x="366903" y="75224"/>
                </a:lnTo>
                <a:close/>
              </a:path>
              <a:path w="487045" h="261620">
                <a:moveTo>
                  <a:pt x="345338" y="60896"/>
                </a:moveTo>
                <a:lnTo>
                  <a:pt x="338963" y="60896"/>
                </a:lnTo>
                <a:lnTo>
                  <a:pt x="331888" y="61227"/>
                </a:lnTo>
                <a:lnTo>
                  <a:pt x="295778" y="76300"/>
                </a:lnTo>
                <a:lnTo>
                  <a:pt x="286067" y="85801"/>
                </a:lnTo>
                <a:lnTo>
                  <a:pt x="363931" y="85801"/>
                </a:lnTo>
                <a:lnTo>
                  <a:pt x="364017" y="80632"/>
                </a:lnTo>
                <a:lnTo>
                  <a:pt x="365925" y="76161"/>
                </a:lnTo>
                <a:lnTo>
                  <a:pt x="366903" y="75224"/>
                </a:lnTo>
                <a:lnTo>
                  <a:pt x="366903" y="74879"/>
                </a:lnTo>
                <a:lnTo>
                  <a:pt x="363829" y="69519"/>
                </a:lnTo>
                <a:lnTo>
                  <a:pt x="357670" y="66103"/>
                </a:lnTo>
                <a:lnTo>
                  <a:pt x="351586" y="62636"/>
                </a:lnTo>
                <a:lnTo>
                  <a:pt x="345338" y="60896"/>
                </a:lnTo>
                <a:close/>
              </a:path>
              <a:path w="487045" h="261620">
                <a:moveTo>
                  <a:pt x="426872" y="18948"/>
                </a:moveTo>
                <a:lnTo>
                  <a:pt x="414972" y="18948"/>
                </a:lnTo>
                <a:lnTo>
                  <a:pt x="409892" y="20967"/>
                </a:lnTo>
                <a:lnTo>
                  <a:pt x="401358" y="29057"/>
                </a:lnTo>
                <a:lnTo>
                  <a:pt x="399211" y="34099"/>
                </a:lnTo>
                <a:lnTo>
                  <a:pt x="399211" y="66535"/>
                </a:lnTo>
                <a:lnTo>
                  <a:pt x="441769" y="66535"/>
                </a:lnTo>
                <a:lnTo>
                  <a:pt x="441703" y="34099"/>
                </a:lnTo>
                <a:lnTo>
                  <a:pt x="439775" y="29286"/>
                </a:lnTo>
                <a:lnTo>
                  <a:pt x="435787" y="25184"/>
                </a:lnTo>
                <a:lnTo>
                  <a:pt x="431850" y="21031"/>
                </a:lnTo>
                <a:lnTo>
                  <a:pt x="426872" y="18948"/>
                </a:lnTo>
                <a:close/>
              </a:path>
            </a:pathLst>
          </a:custGeom>
          <a:solidFill>
            <a:srgbClr val="B7544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03306" y="4103039"/>
            <a:ext cx="1906143" cy="2769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92453" y="4522139"/>
            <a:ext cx="1855724" cy="34345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77670" y="5378539"/>
            <a:ext cx="1723390" cy="32525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941267" y="3164903"/>
            <a:ext cx="6266180" cy="255206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85115" marR="39370" indent="-238125">
              <a:lnSpc>
                <a:spcPts val="3300"/>
              </a:lnSpc>
              <a:spcBef>
                <a:spcPts val="300"/>
              </a:spcBef>
              <a:tabLst>
                <a:tab pos="1347470" algn="l"/>
              </a:tabLst>
            </a:pPr>
            <a:r>
              <a:rPr sz="2750" spc="-2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75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	of</a:t>
            </a:r>
            <a:r>
              <a:rPr sz="2750" spc="-14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50" i="1" spc="-14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Social</a:t>
            </a:r>
            <a:r>
              <a:rPr sz="2850" i="1" spc="-17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50" i="1" spc="-16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Engineering</a:t>
            </a:r>
            <a:r>
              <a:rPr sz="2850" i="1" spc="-17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0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involves </a:t>
            </a:r>
            <a:r>
              <a:rPr sz="2750" spc="-9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manipulating</a:t>
            </a:r>
            <a:r>
              <a:rPr sz="2750" spc="-15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1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individuals</a:t>
            </a:r>
            <a:r>
              <a:rPr sz="2750" spc="-16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6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750" spc="-15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divulge</a:t>
            </a:r>
            <a:endParaRPr sz="2750">
              <a:latin typeface="Verdana" panose="020B0604030504040204"/>
              <a:cs typeface="Verdana" panose="020B0604030504040204"/>
            </a:endParaRPr>
          </a:p>
          <a:p>
            <a:pPr marL="47625" marR="737870" indent="2729865">
              <a:lnSpc>
                <a:spcPts val="3300"/>
              </a:lnSpc>
            </a:pPr>
            <a:r>
              <a:rPr sz="2750" spc="-12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information.</a:t>
            </a:r>
            <a:r>
              <a:rPr sz="2750" spc="-12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8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2750" spc="-9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presentation</a:t>
            </a:r>
            <a:r>
              <a:rPr sz="2750" spc="-16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14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explores</a:t>
            </a:r>
            <a:r>
              <a:rPr sz="2750" spc="-16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the</a:t>
            </a:r>
            <a:endParaRPr sz="2750">
              <a:latin typeface="Verdana" panose="020B0604030504040204"/>
              <a:cs typeface="Verdana" panose="020B0604030504040204"/>
            </a:endParaRPr>
          </a:p>
          <a:p>
            <a:pPr marL="522605" marR="5080" indent="-510540">
              <a:lnSpc>
                <a:spcPts val="3300"/>
              </a:lnSpc>
              <a:tabLst>
                <a:tab pos="5671185" algn="l"/>
              </a:tabLst>
            </a:pPr>
            <a:r>
              <a:rPr sz="2750" spc="-10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behind</a:t>
            </a:r>
            <a:r>
              <a:rPr sz="2750" spc="-18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6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social</a:t>
            </a:r>
            <a:r>
              <a:rPr sz="2750" spc="-18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9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engineering</a:t>
            </a:r>
            <a:r>
              <a:rPr sz="2750" spc="-18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7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attacks</a:t>
            </a:r>
            <a:r>
              <a:rPr sz="2750" spc="-18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750" spc="17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ofers</a:t>
            </a:r>
            <a:r>
              <a:rPr sz="2750" spc="-19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9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strategies</a:t>
            </a:r>
            <a:r>
              <a:rPr sz="2750" spc="-19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75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750" spc="-49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27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32527" y="5157497"/>
            <a:ext cx="352425" cy="5124450"/>
          </a:xfrm>
          <a:custGeom>
            <a:avLst/>
            <a:gdLst/>
            <a:ahLst/>
            <a:cxnLst/>
            <a:rect l="l" t="t" r="r" b="b"/>
            <a:pathLst>
              <a:path w="352425" h="5124450">
                <a:moveTo>
                  <a:pt x="352425" y="0"/>
                </a:moveTo>
                <a:lnTo>
                  <a:pt x="0" y="0"/>
                </a:lnTo>
                <a:lnTo>
                  <a:pt x="0" y="5124450"/>
                </a:lnTo>
                <a:lnTo>
                  <a:pt x="352425" y="5124450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352425" cy="3238500"/>
          </a:xfrm>
          <a:custGeom>
            <a:avLst/>
            <a:gdLst/>
            <a:ahLst/>
            <a:cxnLst/>
            <a:rect l="l" t="t" r="r" b="b"/>
            <a:pathLst>
              <a:path w="352425" h="3238500">
                <a:moveTo>
                  <a:pt x="352425" y="0"/>
                </a:moveTo>
                <a:lnTo>
                  <a:pt x="0" y="0"/>
                </a:lnTo>
                <a:lnTo>
                  <a:pt x="0" y="3238500"/>
                </a:lnTo>
                <a:lnTo>
                  <a:pt x="352425" y="3238500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3745" y="2980830"/>
            <a:ext cx="7715250" cy="58769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55164" y="2129568"/>
            <a:ext cx="702437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b="1" spc="70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UNDERSTANDING</a:t>
            </a:r>
            <a:r>
              <a:rPr sz="2600" b="1" spc="17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SOCIAL</a:t>
            </a:r>
            <a:r>
              <a:rPr sz="2600" b="1" spc="180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600" b="1" spc="95" dirty="0">
                <a:solidFill>
                  <a:srgbClr val="434343"/>
                </a:solidFill>
                <a:latin typeface="Arial" panose="020B0604020202020204"/>
                <a:cs typeface="Arial" panose="020B0604020202020204"/>
              </a:rPr>
              <a:t>ENGINEERING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98954" y="3187395"/>
            <a:ext cx="4396740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b="0" spc="-9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Social</a:t>
            </a:r>
            <a:r>
              <a:rPr sz="2750" b="0" spc="-18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b="0" spc="-9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engineering</a:t>
            </a:r>
            <a:r>
              <a:rPr sz="2750" b="0" spc="-17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b="0" spc="-7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exploits</a:t>
            </a:r>
            <a:endParaRPr sz="27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05067" y="3276562"/>
            <a:ext cx="1104900" cy="277495"/>
          </a:xfrm>
          <a:custGeom>
            <a:avLst/>
            <a:gdLst/>
            <a:ahLst/>
            <a:cxnLst/>
            <a:rect l="l" t="t" r="r" b="b"/>
            <a:pathLst>
              <a:path w="1104900" h="277495">
                <a:moveTo>
                  <a:pt x="27533" y="0"/>
                </a:moveTo>
                <a:lnTo>
                  <a:pt x="15290" y="0"/>
                </a:lnTo>
                <a:lnTo>
                  <a:pt x="10261" y="2044"/>
                </a:lnTo>
                <a:lnTo>
                  <a:pt x="2044" y="10248"/>
                </a:lnTo>
                <a:lnTo>
                  <a:pt x="0" y="15290"/>
                </a:lnTo>
                <a:lnTo>
                  <a:pt x="0" y="257784"/>
                </a:lnTo>
                <a:lnTo>
                  <a:pt x="2019" y="262877"/>
                </a:lnTo>
                <a:lnTo>
                  <a:pt x="6070" y="267157"/>
                </a:lnTo>
                <a:lnTo>
                  <a:pt x="10172" y="271373"/>
                </a:lnTo>
                <a:lnTo>
                  <a:pt x="15240" y="273481"/>
                </a:lnTo>
                <a:lnTo>
                  <a:pt x="27317" y="273481"/>
                </a:lnTo>
                <a:lnTo>
                  <a:pt x="32346" y="271373"/>
                </a:lnTo>
                <a:lnTo>
                  <a:pt x="40500" y="262877"/>
                </a:lnTo>
                <a:lnTo>
                  <a:pt x="42557" y="257784"/>
                </a:lnTo>
                <a:lnTo>
                  <a:pt x="42557" y="148539"/>
                </a:lnTo>
                <a:lnTo>
                  <a:pt x="44513" y="141820"/>
                </a:lnTo>
                <a:lnTo>
                  <a:pt x="48450" y="135839"/>
                </a:lnTo>
                <a:lnTo>
                  <a:pt x="52374" y="129794"/>
                </a:lnTo>
                <a:lnTo>
                  <a:pt x="57759" y="124929"/>
                </a:lnTo>
                <a:lnTo>
                  <a:pt x="71488" y="117525"/>
                </a:lnTo>
                <a:lnTo>
                  <a:pt x="79082" y="115671"/>
                </a:lnTo>
                <a:lnTo>
                  <a:pt x="157066" y="115671"/>
                </a:lnTo>
                <a:lnTo>
                  <a:pt x="153562" y="107486"/>
                </a:lnTo>
                <a:lnTo>
                  <a:pt x="148704" y="99656"/>
                </a:lnTo>
                <a:lnTo>
                  <a:pt x="145826" y="96316"/>
                </a:lnTo>
                <a:lnTo>
                  <a:pt x="42557" y="96316"/>
                </a:lnTo>
                <a:lnTo>
                  <a:pt x="42537" y="15290"/>
                </a:lnTo>
                <a:lnTo>
                  <a:pt x="40551" y="10325"/>
                </a:lnTo>
                <a:lnTo>
                  <a:pt x="36563" y="6235"/>
                </a:lnTo>
                <a:lnTo>
                  <a:pt x="32639" y="2070"/>
                </a:lnTo>
                <a:lnTo>
                  <a:pt x="27533" y="0"/>
                </a:lnTo>
                <a:close/>
              </a:path>
              <a:path w="1104900" h="277495">
                <a:moveTo>
                  <a:pt x="157066" y="115671"/>
                </a:moveTo>
                <a:lnTo>
                  <a:pt x="96113" y="115671"/>
                </a:lnTo>
                <a:lnTo>
                  <a:pt x="102806" y="117386"/>
                </a:lnTo>
                <a:lnTo>
                  <a:pt x="112204" y="124218"/>
                </a:lnTo>
                <a:lnTo>
                  <a:pt x="115658" y="128943"/>
                </a:lnTo>
                <a:lnTo>
                  <a:pt x="119976" y="140970"/>
                </a:lnTo>
                <a:lnTo>
                  <a:pt x="121069" y="147967"/>
                </a:lnTo>
                <a:lnTo>
                  <a:pt x="121069" y="257784"/>
                </a:lnTo>
                <a:lnTo>
                  <a:pt x="123113" y="262877"/>
                </a:lnTo>
                <a:lnTo>
                  <a:pt x="127215" y="267157"/>
                </a:lnTo>
                <a:lnTo>
                  <a:pt x="131318" y="271373"/>
                </a:lnTo>
                <a:lnTo>
                  <a:pt x="136359" y="273481"/>
                </a:lnTo>
                <a:lnTo>
                  <a:pt x="148374" y="273481"/>
                </a:lnTo>
                <a:lnTo>
                  <a:pt x="153416" y="271373"/>
                </a:lnTo>
                <a:lnTo>
                  <a:pt x="161569" y="262877"/>
                </a:lnTo>
                <a:lnTo>
                  <a:pt x="163614" y="257784"/>
                </a:lnTo>
                <a:lnTo>
                  <a:pt x="163614" y="156006"/>
                </a:lnTo>
                <a:lnTo>
                  <a:pt x="163218" y="145438"/>
                </a:lnTo>
                <a:lnTo>
                  <a:pt x="162032" y="135280"/>
                </a:lnTo>
                <a:lnTo>
                  <a:pt x="160056" y="125531"/>
                </a:lnTo>
                <a:lnTo>
                  <a:pt x="157289" y="116192"/>
                </a:lnTo>
                <a:lnTo>
                  <a:pt x="157066" y="115671"/>
                </a:lnTo>
                <a:close/>
              </a:path>
              <a:path w="1104900" h="277495">
                <a:moveTo>
                  <a:pt x="94754" y="75260"/>
                </a:moveTo>
                <a:lnTo>
                  <a:pt x="57051" y="85729"/>
                </a:lnTo>
                <a:lnTo>
                  <a:pt x="42557" y="96316"/>
                </a:lnTo>
                <a:lnTo>
                  <a:pt x="145826" y="96316"/>
                </a:lnTo>
                <a:lnTo>
                  <a:pt x="106851" y="75971"/>
                </a:lnTo>
                <a:lnTo>
                  <a:pt x="94754" y="75260"/>
                </a:lnTo>
                <a:close/>
              </a:path>
              <a:path w="1104900" h="277495">
                <a:moveTo>
                  <a:pt x="228434" y="78003"/>
                </a:moveTo>
                <a:lnTo>
                  <a:pt x="216128" y="78003"/>
                </a:lnTo>
                <a:lnTo>
                  <a:pt x="211099" y="80073"/>
                </a:lnTo>
                <a:lnTo>
                  <a:pt x="206997" y="84239"/>
                </a:lnTo>
                <a:lnTo>
                  <a:pt x="202895" y="88341"/>
                </a:lnTo>
                <a:lnTo>
                  <a:pt x="200837" y="93345"/>
                </a:lnTo>
                <a:lnTo>
                  <a:pt x="200837" y="194792"/>
                </a:lnTo>
                <a:lnTo>
                  <a:pt x="213139" y="242941"/>
                </a:lnTo>
                <a:lnTo>
                  <a:pt x="248683" y="270913"/>
                </a:lnTo>
                <a:lnTo>
                  <a:pt x="282689" y="276301"/>
                </a:lnTo>
                <a:lnTo>
                  <a:pt x="300800" y="274953"/>
                </a:lnTo>
                <a:lnTo>
                  <a:pt x="342836" y="254762"/>
                </a:lnTo>
                <a:lnTo>
                  <a:pt x="355917" y="235889"/>
                </a:lnTo>
                <a:lnTo>
                  <a:pt x="282689" y="235889"/>
                </a:lnTo>
                <a:lnTo>
                  <a:pt x="273719" y="235258"/>
                </a:lnTo>
                <a:lnTo>
                  <a:pt x="244024" y="204546"/>
                </a:lnTo>
                <a:lnTo>
                  <a:pt x="243370" y="93345"/>
                </a:lnTo>
                <a:lnTo>
                  <a:pt x="241427" y="88392"/>
                </a:lnTo>
                <a:lnTo>
                  <a:pt x="233565" y="80073"/>
                </a:lnTo>
                <a:lnTo>
                  <a:pt x="228434" y="78003"/>
                </a:lnTo>
                <a:close/>
              </a:path>
              <a:path w="1104900" h="277495">
                <a:moveTo>
                  <a:pt x="349846" y="78003"/>
                </a:moveTo>
                <a:lnTo>
                  <a:pt x="337604" y="78003"/>
                </a:lnTo>
                <a:lnTo>
                  <a:pt x="332562" y="80073"/>
                </a:lnTo>
                <a:lnTo>
                  <a:pt x="324294" y="88341"/>
                </a:lnTo>
                <a:lnTo>
                  <a:pt x="322249" y="93345"/>
                </a:lnTo>
                <a:lnTo>
                  <a:pt x="322249" y="194792"/>
                </a:lnTo>
                <a:lnTo>
                  <a:pt x="321623" y="204546"/>
                </a:lnTo>
                <a:lnTo>
                  <a:pt x="291904" y="235258"/>
                </a:lnTo>
                <a:lnTo>
                  <a:pt x="282689" y="235889"/>
                </a:lnTo>
                <a:lnTo>
                  <a:pt x="355917" y="235889"/>
                </a:lnTo>
                <a:lnTo>
                  <a:pt x="359306" y="229006"/>
                </a:lnTo>
                <a:lnTo>
                  <a:pt x="363423" y="212956"/>
                </a:lnTo>
                <a:lnTo>
                  <a:pt x="364794" y="194792"/>
                </a:lnTo>
                <a:lnTo>
                  <a:pt x="364769" y="93345"/>
                </a:lnTo>
                <a:lnTo>
                  <a:pt x="362826" y="88392"/>
                </a:lnTo>
                <a:lnTo>
                  <a:pt x="354965" y="80073"/>
                </a:lnTo>
                <a:lnTo>
                  <a:pt x="349846" y="78003"/>
                </a:lnTo>
                <a:close/>
              </a:path>
              <a:path w="1104900" h="277495">
                <a:moveTo>
                  <a:pt x="429628" y="78003"/>
                </a:moveTo>
                <a:lnTo>
                  <a:pt x="417322" y="78003"/>
                </a:lnTo>
                <a:lnTo>
                  <a:pt x="412280" y="80073"/>
                </a:lnTo>
                <a:lnTo>
                  <a:pt x="408178" y="84239"/>
                </a:lnTo>
                <a:lnTo>
                  <a:pt x="404075" y="88341"/>
                </a:lnTo>
                <a:lnTo>
                  <a:pt x="402067" y="93256"/>
                </a:lnTo>
                <a:lnTo>
                  <a:pt x="402031" y="257784"/>
                </a:lnTo>
                <a:lnTo>
                  <a:pt x="404050" y="262877"/>
                </a:lnTo>
                <a:lnTo>
                  <a:pt x="408101" y="267157"/>
                </a:lnTo>
                <a:lnTo>
                  <a:pt x="412191" y="271373"/>
                </a:lnTo>
                <a:lnTo>
                  <a:pt x="417271" y="273481"/>
                </a:lnTo>
                <a:lnTo>
                  <a:pt x="429336" y="273481"/>
                </a:lnTo>
                <a:lnTo>
                  <a:pt x="434378" y="271373"/>
                </a:lnTo>
                <a:lnTo>
                  <a:pt x="442531" y="262877"/>
                </a:lnTo>
                <a:lnTo>
                  <a:pt x="444576" y="257784"/>
                </a:lnTo>
                <a:lnTo>
                  <a:pt x="444576" y="148539"/>
                </a:lnTo>
                <a:lnTo>
                  <a:pt x="446544" y="141820"/>
                </a:lnTo>
                <a:lnTo>
                  <a:pt x="454456" y="129794"/>
                </a:lnTo>
                <a:lnTo>
                  <a:pt x="459752" y="124929"/>
                </a:lnTo>
                <a:lnTo>
                  <a:pt x="472973" y="117525"/>
                </a:lnTo>
                <a:lnTo>
                  <a:pt x="480314" y="115671"/>
                </a:lnTo>
                <a:lnTo>
                  <a:pt x="678795" y="115671"/>
                </a:lnTo>
                <a:lnTo>
                  <a:pt x="675300" y="107486"/>
                </a:lnTo>
                <a:lnTo>
                  <a:pt x="674576" y="106311"/>
                </a:lnTo>
                <a:lnTo>
                  <a:pt x="552881" y="106311"/>
                </a:lnTo>
                <a:lnTo>
                  <a:pt x="548970" y="99047"/>
                </a:lnTo>
                <a:lnTo>
                  <a:pt x="546520" y="95986"/>
                </a:lnTo>
                <a:lnTo>
                  <a:pt x="444360" y="95986"/>
                </a:lnTo>
                <a:lnTo>
                  <a:pt x="443750" y="91516"/>
                </a:lnTo>
                <a:lnTo>
                  <a:pt x="441858" y="87591"/>
                </a:lnTo>
                <a:lnTo>
                  <a:pt x="434759" y="80073"/>
                </a:lnTo>
                <a:lnTo>
                  <a:pt x="429628" y="78003"/>
                </a:lnTo>
                <a:close/>
              </a:path>
              <a:path w="1104900" h="277495">
                <a:moveTo>
                  <a:pt x="600468" y="115671"/>
                </a:moveTo>
                <a:lnTo>
                  <a:pt x="497065" y="115671"/>
                </a:lnTo>
                <a:lnTo>
                  <a:pt x="503669" y="117386"/>
                </a:lnTo>
                <a:lnTo>
                  <a:pt x="508228" y="120802"/>
                </a:lnTo>
                <a:lnTo>
                  <a:pt x="512838" y="124167"/>
                </a:lnTo>
                <a:lnTo>
                  <a:pt x="516166" y="128866"/>
                </a:lnTo>
                <a:lnTo>
                  <a:pt x="518388" y="135366"/>
                </a:lnTo>
                <a:lnTo>
                  <a:pt x="520331" y="140881"/>
                </a:lnTo>
                <a:lnTo>
                  <a:pt x="521385" y="147916"/>
                </a:lnTo>
                <a:lnTo>
                  <a:pt x="521385" y="257784"/>
                </a:lnTo>
                <a:lnTo>
                  <a:pt x="523405" y="262877"/>
                </a:lnTo>
                <a:lnTo>
                  <a:pt x="527456" y="267157"/>
                </a:lnTo>
                <a:lnTo>
                  <a:pt x="531545" y="271373"/>
                </a:lnTo>
                <a:lnTo>
                  <a:pt x="536625" y="273481"/>
                </a:lnTo>
                <a:lnTo>
                  <a:pt x="548919" y="273481"/>
                </a:lnTo>
                <a:lnTo>
                  <a:pt x="554024" y="271335"/>
                </a:lnTo>
                <a:lnTo>
                  <a:pt x="557949" y="267068"/>
                </a:lnTo>
                <a:lnTo>
                  <a:pt x="561936" y="262801"/>
                </a:lnTo>
                <a:lnTo>
                  <a:pt x="563905" y="257784"/>
                </a:lnTo>
                <a:lnTo>
                  <a:pt x="563930" y="149339"/>
                </a:lnTo>
                <a:lnTo>
                  <a:pt x="565899" y="142392"/>
                </a:lnTo>
                <a:lnTo>
                  <a:pt x="573760" y="129908"/>
                </a:lnTo>
                <a:lnTo>
                  <a:pt x="579145" y="124929"/>
                </a:lnTo>
                <a:lnTo>
                  <a:pt x="592874" y="117525"/>
                </a:lnTo>
                <a:lnTo>
                  <a:pt x="600468" y="115671"/>
                </a:lnTo>
                <a:close/>
              </a:path>
              <a:path w="1104900" h="277495">
                <a:moveTo>
                  <a:pt x="678795" y="115671"/>
                </a:moveTo>
                <a:lnTo>
                  <a:pt x="617499" y="115671"/>
                </a:lnTo>
                <a:lnTo>
                  <a:pt x="624192" y="117386"/>
                </a:lnTo>
                <a:lnTo>
                  <a:pt x="633590" y="124218"/>
                </a:lnTo>
                <a:lnTo>
                  <a:pt x="637095" y="129057"/>
                </a:lnTo>
                <a:lnTo>
                  <a:pt x="639381" y="135366"/>
                </a:lnTo>
                <a:lnTo>
                  <a:pt x="641654" y="141528"/>
                </a:lnTo>
                <a:lnTo>
                  <a:pt x="642749" y="148539"/>
                </a:lnTo>
                <a:lnTo>
                  <a:pt x="642809" y="257784"/>
                </a:lnTo>
                <a:lnTo>
                  <a:pt x="644753" y="262801"/>
                </a:lnTo>
                <a:lnTo>
                  <a:pt x="652614" y="271335"/>
                </a:lnTo>
                <a:lnTo>
                  <a:pt x="657745" y="273481"/>
                </a:lnTo>
                <a:lnTo>
                  <a:pt x="670102" y="273481"/>
                </a:lnTo>
                <a:lnTo>
                  <a:pt x="675144" y="271373"/>
                </a:lnTo>
                <a:lnTo>
                  <a:pt x="683285" y="262877"/>
                </a:lnTo>
                <a:lnTo>
                  <a:pt x="685342" y="257784"/>
                </a:lnTo>
                <a:lnTo>
                  <a:pt x="685342" y="156349"/>
                </a:lnTo>
                <a:lnTo>
                  <a:pt x="684947" y="145631"/>
                </a:lnTo>
                <a:lnTo>
                  <a:pt x="683761" y="135366"/>
                </a:lnTo>
                <a:lnTo>
                  <a:pt x="681785" y="125552"/>
                </a:lnTo>
                <a:lnTo>
                  <a:pt x="679018" y="116192"/>
                </a:lnTo>
                <a:lnTo>
                  <a:pt x="678795" y="115671"/>
                </a:lnTo>
                <a:close/>
              </a:path>
              <a:path w="1104900" h="277495">
                <a:moveTo>
                  <a:pt x="616813" y="75260"/>
                </a:moveTo>
                <a:lnTo>
                  <a:pt x="579351" y="85222"/>
                </a:lnTo>
                <a:lnTo>
                  <a:pt x="552881" y="106311"/>
                </a:lnTo>
                <a:lnTo>
                  <a:pt x="674576" y="106311"/>
                </a:lnTo>
                <a:lnTo>
                  <a:pt x="639687" y="78099"/>
                </a:lnTo>
                <a:lnTo>
                  <a:pt x="616813" y="75260"/>
                </a:lnTo>
                <a:close/>
              </a:path>
              <a:path w="1104900" h="277495">
                <a:moveTo>
                  <a:pt x="495757" y="75260"/>
                </a:moveTo>
                <a:lnTo>
                  <a:pt x="457539" y="86131"/>
                </a:lnTo>
                <a:lnTo>
                  <a:pt x="444360" y="95986"/>
                </a:lnTo>
                <a:lnTo>
                  <a:pt x="546520" y="95986"/>
                </a:lnTo>
                <a:lnTo>
                  <a:pt x="508325" y="76115"/>
                </a:lnTo>
                <a:lnTo>
                  <a:pt x="495757" y="75260"/>
                </a:lnTo>
                <a:close/>
              </a:path>
              <a:path w="1104900" h="277495">
                <a:moveTo>
                  <a:pt x="802932" y="73469"/>
                </a:moveTo>
                <a:lnTo>
                  <a:pt x="757047" y="86715"/>
                </a:lnTo>
                <a:lnTo>
                  <a:pt x="724585" y="122682"/>
                </a:lnTo>
                <a:lnTo>
                  <a:pt x="713454" y="160565"/>
                </a:lnTo>
                <a:lnTo>
                  <a:pt x="712711" y="174879"/>
                </a:lnTo>
                <a:lnTo>
                  <a:pt x="713454" y="189025"/>
                </a:lnTo>
                <a:lnTo>
                  <a:pt x="724585" y="226910"/>
                </a:lnTo>
                <a:lnTo>
                  <a:pt x="757047" y="263486"/>
                </a:lnTo>
                <a:lnTo>
                  <a:pt x="803617" y="276974"/>
                </a:lnTo>
                <a:lnTo>
                  <a:pt x="811378" y="276628"/>
                </a:lnTo>
                <a:lnTo>
                  <a:pt x="851436" y="261289"/>
                </a:lnTo>
                <a:lnTo>
                  <a:pt x="857961" y="256019"/>
                </a:lnTo>
                <a:lnTo>
                  <a:pt x="900163" y="256019"/>
                </a:lnTo>
                <a:lnTo>
                  <a:pt x="900163" y="236562"/>
                </a:lnTo>
                <a:lnTo>
                  <a:pt x="806780" y="236562"/>
                </a:lnTo>
                <a:lnTo>
                  <a:pt x="799355" y="236067"/>
                </a:lnTo>
                <a:lnTo>
                  <a:pt x="765008" y="213344"/>
                </a:lnTo>
                <a:lnTo>
                  <a:pt x="754570" y="174879"/>
                </a:lnTo>
                <a:lnTo>
                  <a:pt x="754998" y="166030"/>
                </a:lnTo>
                <a:lnTo>
                  <a:pt x="769527" y="130711"/>
                </a:lnTo>
                <a:lnTo>
                  <a:pt x="806780" y="113880"/>
                </a:lnTo>
                <a:lnTo>
                  <a:pt x="900163" y="113880"/>
                </a:lnTo>
                <a:lnTo>
                  <a:pt x="900163" y="93205"/>
                </a:lnTo>
                <a:lnTo>
                  <a:pt x="857999" y="93205"/>
                </a:lnTo>
                <a:lnTo>
                  <a:pt x="852493" y="88916"/>
                </a:lnTo>
                <a:lnTo>
                  <a:pt x="846564" y="85096"/>
                </a:lnTo>
                <a:lnTo>
                  <a:pt x="810988" y="73805"/>
                </a:lnTo>
                <a:lnTo>
                  <a:pt x="802932" y="73469"/>
                </a:lnTo>
                <a:close/>
              </a:path>
              <a:path w="1104900" h="277495">
                <a:moveTo>
                  <a:pt x="900163" y="256019"/>
                </a:moveTo>
                <a:lnTo>
                  <a:pt x="857961" y="256019"/>
                </a:lnTo>
                <a:lnTo>
                  <a:pt x="858685" y="260159"/>
                </a:lnTo>
                <a:lnTo>
                  <a:pt x="860539" y="263842"/>
                </a:lnTo>
                <a:lnTo>
                  <a:pt x="867435" y="271335"/>
                </a:lnTo>
                <a:lnTo>
                  <a:pt x="872566" y="273481"/>
                </a:lnTo>
                <a:lnTo>
                  <a:pt x="884923" y="273481"/>
                </a:lnTo>
                <a:lnTo>
                  <a:pt x="889965" y="271373"/>
                </a:lnTo>
                <a:lnTo>
                  <a:pt x="898105" y="262877"/>
                </a:lnTo>
                <a:lnTo>
                  <a:pt x="900163" y="257784"/>
                </a:lnTo>
                <a:lnTo>
                  <a:pt x="900163" y="256019"/>
                </a:lnTo>
                <a:close/>
              </a:path>
              <a:path w="1104900" h="277495">
                <a:moveTo>
                  <a:pt x="900163" y="113880"/>
                </a:moveTo>
                <a:lnTo>
                  <a:pt x="806780" y="113880"/>
                </a:lnTo>
                <a:lnTo>
                  <a:pt x="814197" y="114366"/>
                </a:lnTo>
                <a:lnTo>
                  <a:pt x="821169" y="115824"/>
                </a:lnTo>
                <a:lnTo>
                  <a:pt x="852309" y="143446"/>
                </a:lnTo>
                <a:lnTo>
                  <a:pt x="859066" y="174879"/>
                </a:lnTo>
                <a:lnTo>
                  <a:pt x="858632" y="183601"/>
                </a:lnTo>
                <a:lnTo>
                  <a:pt x="844237" y="219186"/>
                </a:lnTo>
                <a:lnTo>
                  <a:pt x="806780" y="236562"/>
                </a:lnTo>
                <a:lnTo>
                  <a:pt x="900163" y="236562"/>
                </a:lnTo>
                <a:lnTo>
                  <a:pt x="900163" y="113880"/>
                </a:lnTo>
                <a:close/>
              </a:path>
              <a:path w="1104900" h="277495">
                <a:moveTo>
                  <a:pt x="884859" y="76288"/>
                </a:moveTo>
                <a:lnTo>
                  <a:pt x="872617" y="76288"/>
                </a:lnTo>
                <a:lnTo>
                  <a:pt x="867486" y="78371"/>
                </a:lnTo>
                <a:lnTo>
                  <a:pt x="860577" y="85585"/>
                </a:lnTo>
                <a:lnTo>
                  <a:pt x="858735" y="89141"/>
                </a:lnTo>
                <a:lnTo>
                  <a:pt x="857999" y="93205"/>
                </a:lnTo>
                <a:lnTo>
                  <a:pt x="900163" y="93205"/>
                </a:lnTo>
                <a:lnTo>
                  <a:pt x="900163" y="91579"/>
                </a:lnTo>
                <a:lnTo>
                  <a:pt x="898105" y="86537"/>
                </a:lnTo>
                <a:lnTo>
                  <a:pt x="889901" y="78333"/>
                </a:lnTo>
                <a:lnTo>
                  <a:pt x="884859" y="76288"/>
                </a:lnTo>
                <a:close/>
              </a:path>
              <a:path w="1104900" h="277495">
                <a:moveTo>
                  <a:pt x="964958" y="78003"/>
                </a:moveTo>
                <a:lnTo>
                  <a:pt x="952665" y="78003"/>
                </a:lnTo>
                <a:lnTo>
                  <a:pt x="947623" y="80073"/>
                </a:lnTo>
                <a:lnTo>
                  <a:pt x="943521" y="84239"/>
                </a:lnTo>
                <a:lnTo>
                  <a:pt x="939419" y="88341"/>
                </a:lnTo>
                <a:lnTo>
                  <a:pt x="937374" y="93345"/>
                </a:lnTo>
                <a:lnTo>
                  <a:pt x="937374" y="257784"/>
                </a:lnTo>
                <a:lnTo>
                  <a:pt x="939393" y="262877"/>
                </a:lnTo>
                <a:lnTo>
                  <a:pt x="943432" y="267157"/>
                </a:lnTo>
                <a:lnTo>
                  <a:pt x="947534" y="271373"/>
                </a:lnTo>
                <a:lnTo>
                  <a:pt x="952601" y="273481"/>
                </a:lnTo>
                <a:lnTo>
                  <a:pt x="964679" y="273481"/>
                </a:lnTo>
                <a:lnTo>
                  <a:pt x="969721" y="271373"/>
                </a:lnTo>
                <a:lnTo>
                  <a:pt x="977861" y="262877"/>
                </a:lnTo>
                <a:lnTo>
                  <a:pt x="979919" y="257784"/>
                </a:lnTo>
                <a:lnTo>
                  <a:pt x="979919" y="146862"/>
                </a:lnTo>
                <a:lnTo>
                  <a:pt x="981964" y="140195"/>
                </a:lnTo>
                <a:lnTo>
                  <a:pt x="990219" y="128181"/>
                </a:lnTo>
                <a:lnTo>
                  <a:pt x="995870" y="123278"/>
                </a:lnTo>
                <a:lnTo>
                  <a:pt x="1010107" y="115760"/>
                </a:lnTo>
                <a:lnTo>
                  <a:pt x="1017968" y="113880"/>
                </a:lnTo>
                <a:lnTo>
                  <a:pt x="1098041" y="113880"/>
                </a:lnTo>
                <a:lnTo>
                  <a:pt x="1094341" y="105308"/>
                </a:lnTo>
                <a:lnTo>
                  <a:pt x="1089448" y="97537"/>
                </a:lnTo>
                <a:lnTo>
                  <a:pt x="1087773" y="95631"/>
                </a:lnTo>
                <a:lnTo>
                  <a:pt x="979652" y="95631"/>
                </a:lnTo>
                <a:lnTo>
                  <a:pt x="978992" y="91300"/>
                </a:lnTo>
                <a:lnTo>
                  <a:pt x="977112" y="87503"/>
                </a:lnTo>
                <a:lnTo>
                  <a:pt x="970089" y="80073"/>
                </a:lnTo>
                <a:lnTo>
                  <a:pt x="964958" y="78003"/>
                </a:lnTo>
                <a:close/>
              </a:path>
              <a:path w="1104900" h="277495">
                <a:moveTo>
                  <a:pt x="1098041" y="113880"/>
                </a:moveTo>
                <a:lnTo>
                  <a:pt x="1035735" y="113880"/>
                </a:lnTo>
                <a:lnTo>
                  <a:pt x="1042797" y="115620"/>
                </a:lnTo>
                <a:lnTo>
                  <a:pt x="1052703" y="122567"/>
                </a:lnTo>
                <a:lnTo>
                  <a:pt x="1056297" y="127292"/>
                </a:lnTo>
                <a:lnTo>
                  <a:pt x="1058519" y="133273"/>
                </a:lnTo>
                <a:lnTo>
                  <a:pt x="1060792" y="139255"/>
                </a:lnTo>
                <a:lnTo>
                  <a:pt x="1061935" y="146240"/>
                </a:lnTo>
                <a:lnTo>
                  <a:pt x="1061935" y="257784"/>
                </a:lnTo>
                <a:lnTo>
                  <a:pt x="1063955" y="262877"/>
                </a:lnTo>
                <a:lnTo>
                  <a:pt x="1068006" y="267157"/>
                </a:lnTo>
                <a:lnTo>
                  <a:pt x="1072108" y="271373"/>
                </a:lnTo>
                <a:lnTo>
                  <a:pt x="1077175" y="273481"/>
                </a:lnTo>
                <a:lnTo>
                  <a:pt x="1089240" y="273481"/>
                </a:lnTo>
                <a:lnTo>
                  <a:pt x="1094282" y="271373"/>
                </a:lnTo>
                <a:lnTo>
                  <a:pt x="1102436" y="262877"/>
                </a:lnTo>
                <a:lnTo>
                  <a:pt x="1104480" y="257784"/>
                </a:lnTo>
                <a:lnTo>
                  <a:pt x="1104480" y="153517"/>
                </a:lnTo>
                <a:lnTo>
                  <a:pt x="1104080" y="143009"/>
                </a:lnTo>
                <a:lnTo>
                  <a:pt x="1102880" y="132915"/>
                </a:lnTo>
                <a:lnTo>
                  <a:pt x="1100880" y="123235"/>
                </a:lnTo>
                <a:lnTo>
                  <a:pt x="1098041" y="113880"/>
                </a:lnTo>
                <a:close/>
              </a:path>
              <a:path w="1104900" h="277495">
                <a:moveTo>
                  <a:pt x="1034592" y="73469"/>
                </a:moveTo>
                <a:lnTo>
                  <a:pt x="995876" y="83935"/>
                </a:lnTo>
                <a:lnTo>
                  <a:pt x="979652" y="95631"/>
                </a:lnTo>
                <a:lnTo>
                  <a:pt x="1087773" y="95631"/>
                </a:lnTo>
                <a:lnTo>
                  <a:pt x="1046965" y="74169"/>
                </a:lnTo>
                <a:lnTo>
                  <a:pt x="1034592" y="73469"/>
                </a:lnTo>
                <a:close/>
              </a:path>
            </a:pathLst>
          </a:custGeom>
          <a:solidFill>
            <a:srgbClr val="B754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44925" y="3727183"/>
            <a:ext cx="757555" cy="245745"/>
          </a:xfrm>
          <a:custGeom>
            <a:avLst/>
            <a:gdLst/>
            <a:ahLst/>
            <a:cxnLst/>
            <a:rect l="l" t="t" r="r" b="b"/>
            <a:pathLst>
              <a:path w="757554" h="245745">
                <a:moveTo>
                  <a:pt x="77825" y="87998"/>
                </a:moveTo>
                <a:lnTo>
                  <a:pt x="35280" y="87998"/>
                </a:lnTo>
                <a:lnTo>
                  <a:pt x="35400" y="194538"/>
                </a:lnTo>
                <a:lnTo>
                  <a:pt x="49504" y="232537"/>
                </a:lnTo>
                <a:lnTo>
                  <a:pt x="81788" y="241960"/>
                </a:lnTo>
                <a:lnTo>
                  <a:pt x="92671" y="241960"/>
                </a:lnTo>
                <a:lnTo>
                  <a:pt x="99707" y="239991"/>
                </a:lnTo>
                <a:lnTo>
                  <a:pt x="113030" y="232079"/>
                </a:lnTo>
                <a:lnTo>
                  <a:pt x="116370" y="226606"/>
                </a:lnTo>
                <a:lnTo>
                  <a:pt x="116370" y="214249"/>
                </a:lnTo>
                <a:lnTo>
                  <a:pt x="114681" y="209715"/>
                </a:lnTo>
                <a:lnTo>
                  <a:pt x="111328" y="206070"/>
                </a:lnTo>
                <a:lnTo>
                  <a:pt x="108502" y="202907"/>
                </a:lnTo>
                <a:lnTo>
                  <a:pt x="85750" y="202907"/>
                </a:lnTo>
                <a:lnTo>
                  <a:pt x="84188" y="202628"/>
                </a:lnTo>
                <a:lnTo>
                  <a:pt x="77825" y="194538"/>
                </a:lnTo>
                <a:lnTo>
                  <a:pt x="77825" y="87998"/>
                </a:lnTo>
                <a:close/>
              </a:path>
              <a:path w="757554" h="245745">
                <a:moveTo>
                  <a:pt x="104114" y="200520"/>
                </a:moveTo>
                <a:lnTo>
                  <a:pt x="96202" y="200520"/>
                </a:lnTo>
                <a:lnTo>
                  <a:pt x="93611" y="200914"/>
                </a:lnTo>
                <a:lnTo>
                  <a:pt x="90131" y="202514"/>
                </a:lnTo>
                <a:lnTo>
                  <a:pt x="88658" y="202907"/>
                </a:lnTo>
                <a:lnTo>
                  <a:pt x="108502" y="202907"/>
                </a:lnTo>
                <a:lnTo>
                  <a:pt x="108026" y="202374"/>
                </a:lnTo>
                <a:lnTo>
                  <a:pt x="104114" y="200520"/>
                </a:lnTo>
                <a:close/>
              </a:path>
              <a:path w="757554" h="245745">
                <a:moveTo>
                  <a:pt x="108191" y="47586"/>
                </a:moveTo>
                <a:lnTo>
                  <a:pt x="14757" y="47586"/>
                </a:lnTo>
                <a:lnTo>
                  <a:pt x="10020" y="49517"/>
                </a:lnTo>
                <a:lnTo>
                  <a:pt x="1993" y="57213"/>
                </a:lnTo>
                <a:lnTo>
                  <a:pt x="0" y="61887"/>
                </a:lnTo>
                <a:lnTo>
                  <a:pt x="0" y="73164"/>
                </a:lnTo>
                <a:lnTo>
                  <a:pt x="1993" y="78028"/>
                </a:lnTo>
                <a:lnTo>
                  <a:pt x="9969" y="86004"/>
                </a:lnTo>
                <a:lnTo>
                  <a:pt x="14693" y="87998"/>
                </a:lnTo>
                <a:lnTo>
                  <a:pt x="108127" y="87998"/>
                </a:lnTo>
                <a:lnTo>
                  <a:pt x="112915" y="86067"/>
                </a:lnTo>
                <a:lnTo>
                  <a:pt x="120662" y="78320"/>
                </a:lnTo>
                <a:lnTo>
                  <a:pt x="122605" y="73507"/>
                </a:lnTo>
                <a:lnTo>
                  <a:pt x="122605" y="62344"/>
                </a:lnTo>
                <a:lnTo>
                  <a:pt x="120662" y="57632"/>
                </a:lnTo>
                <a:lnTo>
                  <a:pt x="116789" y="53657"/>
                </a:lnTo>
                <a:lnTo>
                  <a:pt x="112979" y="49606"/>
                </a:lnTo>
                <a:lnTo>
                  <a:pt x="108191" y="47586"/>
                </a:lnTo>
                <a:close/>
              </a:path>
              <a:path w="757554" h="245745">
                <a:moveTo>
                  <a:pt x="62941" y="0"/>
                </a:moveTo>
                <a:lnTo>
                  <a:pt x="51041" y="0"/>
                </a:lnTo>
                <a:lnTo>
                  <a:pt x="45961" y="2019"/>
                </a:lnTo>
                <a:lnTo>
                  <a:pt x="37426" y="10109"/>
                </a:lnTo>
                <a:lnTo>
                  <a:pt x="35280" y="15151"/>
                </a:lnTo>
                <a:lnTo>
                  <a:pt x="35280" y="47586"/>
                </a:lnTo>
                <a:lnTo>
                  <a:pt x="77825" y="47586"/>
                </a:lnTo>
                <a:lnTo>
                  <a:pt x="77759" y="15151"/>
                </a:lnTo>
                <a:lnTo>
                  <a:pt x="75844" y="10337"/>
                </a:lnTo>
                <a:lnTo>
                  <a:pt x="71856" y="6235"/>
                </a:lnTo>
                <a:lnTo>
                  <a:pt x="67919" y="2082"/>
                </a:lnTo>
                <a:lnTo>
                  <a:pt x="62941" y="0"/>
                </a:lnTo>
                <a:close/>
              </a:path>
              <a:path w="757554" h="245745">
                <a:moveTo>
                  <a:pt x="174510" y="46482"/>
                </a:moveTo>
                <a:lnTo>
                  <a:pt x="162217" y="46482"/>
                </a:lnTo>
                <a:lnTo>
                  <a:pt x="157175" y="48552"/>
                </a:lnTo>
                <a:lnTo>
                  <a:pt x="153073" y="52717"/>
                </a:lnTo>
                <a:lnTo>
                  <a:pt x="148971" y="56819"/>
                </a:lnTo>
                <a:lnTo>
                  <a:pt x="146971" y="61683"/>
                </a:lnTo>
                <a:lnTo>
                  <a:pt x="146913" y="226263"/>
                </a:lnTo>
                <a:lnTo>
                  <a:pt x="148945" y="231355"/>
                </a:lnTo>
                <a:lnTo>
                  <a:pt x="152984" y="235635"/>
                </a:lnTo>
                <a:lnTo>
                  <a:pt x="157086" y="239852"/>
                </a:lnTo>
                <a:lnTo>
                  <a:pt x="162153" y="241960"/>
                </a:lnTo>
                <a:lnTo>
                  <a:pt x="174231" y="241960"/>
                </a:lnTo>
                <a:lnTo>
                  <a:pt x="179273" y="239852"/>
                </a:lnTo>
                <a:lnTo>
                  <a:pt x="187413" y="231355"/>
                </a:lnTo>
                <a:lnTo>
                  <a:pt x="189471" y="226263"/>
                </a:lnTo>
                <a:lnTo>
                  <a:pt x="189471" y="127812"/>
                </a:lnTo>
                <a:lnTo>
                  <a:pt x="190741" y="120777"/>
                </a:lnTo>
                <a:lnTo>
                  <a:pt x="212356" y="87541"/>
                </a:lnTo>
                <a:lnTo>
                  <a:pt x="226606" y="80987"/>
                </a:lnTo>
                <a:lnTo>
                  <a:pt x="262430" y="80987"/>
                </a:lnTo>
                <a:lnTo>
                  <a:pt x="264223" y="79375"/>
                </a:lnTo>
                <a:lnTo>
                  <a:pt x="268262" y="75666"/>
                </a:lnTo>
                <a:lnTo>
                  <a:pt x="270294" y="70281"/>
                </a:lnTo>
                <a:lnTo>
                  <a:pt x="270294" y="66852"/>
                </a:lnTo>
                <a:lnTo>
                  <a:pt x="189445" y="66852"/>
                </a:lnTo>
                <a:lnTo>
                  <a:pt x="189255" y="61379"/>
                </a:lnTo>
                <a:lnTo>
                  <a:pt x="187299" y="56654"/>
                </a:lnTo>
                <a:lnTo>
                  <a:pt x="179641" y="48552"/>
                </a:lnTo>
                <a:lnTo>
                  <a:pt x="174510" y="46482"/>
                </a:lnTo>
                <a:close/>
              </a:path>
              <a:path w="757554" h="245745">
                <a:moveTo>
                  <a:pt x="262430" y="80987"/>
                </a:moveTo>
                <a:lnTo>
                  <a:pt x="234289" y="80987"/>
                </a:lnTo>
                <a:lnTo>
                  <a:pt x="237261" y="81648"/>
                </a:lnTo>
                <a:lnTo>
                  <a:pt x="240155" y="83007"/>
                </a:lnTo>
                <a:lnTo>
                  <a:pt x="242836" y="84213"/>
                </a:lnTo>
                <a:lnTo>
                  <a:pt x="246303" y="84836"/>
                </a:lnTo>
                <a:lnTo>
                  <a:pt x="255600" y="84836"/>
                </a:lnTo>
                <a:lnTo>
                  <a:pt x="260184" y="83007"/>
                </a:lnTo>
                <a:lnTo>
                  <a:pt x="262430" y="80987"/>
                </a:lnTo>
                <a:close/>
              </a:path>
              <a:path w="757554" h="245745">
                <a:moveTo>
                  <a:pt x="248729" y="41948"/>
                </a:moveTo>
                <a:lnTo>
                  <a:pt x="242354" y="41948"/>
                </a:lnTo>
                <a:lnTo>
                  <a:pt x="235279" y="42279"/>
                </a:lnTo>
                <a:lnTo>
                  <a:pt x="199169" y="57352"/>
                </a:lnTo>
                <a:lnTo>
                  <a:pt x="189445" y="66852"/>
                </a:lnTo>
                <a:lnTo>
                  <a:pt x="270294" y="66852"/>
                </a:lnTo>
                <a:lnTo>
                  <a:pt x="270294" y="55930"/>
                </a:lnTo>
                <a:lnTo>
                  <a:pt x="267220" y="50584"/>
                </a:lnTo>
                <a:lnTo>
                  <a:pt x="261061" y="47155"/>
                </a:lnTo>
                <a:lnTo>
                  <a:pt x="254965" y="43688"/>
                </a:lnTo>
                <a:lnTo>
                  <a:pt x="248729" y="41948"/>
                </a:lnTo>
                <a:close/>
              </a:path>
              <a:path w="757554" h="245745">
                <a:moveTo>
                  <a:pt x="314820" y="46482"/>
                </a:moveTo>
                <a:lnTo>
                  <a:pt x="302526" y="46482"/>
                </a:lnTo>
                <a:lnTo>
                  <a:pt x="297484" y="48552"/>
                </a:lnTo>
                <a:lnTo>
                  <a:pt x="293382" y="52717"/>
                </a:lnTo>
                <a:lnTo>
                  <a:pt x="289280" y="56819"/>
                </a:lnTo>
                <a:lnTo>
                  <a:pt x="287223" y="61823"/>
                </a:lnTo>
                <a:lnTo>
                  <a:pt x="287223" y="163271"/>
                </a:lnTo>
                <a:lnTo>
                  <a:pt x="299530" y="211420"/>
                </a:lnTo>
                <a:lnTo>
                  <a:pt x="335070" y="239391"/>
                </a:lnTo>
                <a:lnTo>
                  <a:pt x="369074" y="244779"/>
                </a:lnTo>
                <a:lnTo>
                  <a:pt x="387186" y="243432"/>
                </a:lnTo>
                <a:lnTo>
                  <a:pt x="429221" y="223240"/>
                </a:lnTo>
                <a:lnTo>
                  <a:pt x="442302" y="204368"/>
                </a:lnTo>
                <a:lnTo>
                  <a:pt x="369074" y="204368"/>
                </a:lnTo>
                <a:lnTo>
                  <a:pt x="360104" y="203737"/>
                </a:lnTo>
                <a:lnTo>
                  <a:pt x="330399" y="173024"/>
                </a:lnTo>
                <a:lnTo>
                  <a:pt x="329743" y="61823"/>
                </a:lnTo>
                <a:lnTo>
                  <a:pt x="327812" y="56870"/>
                </a:lnTo>
                <a:lnTo>
                  <a:pt x="319951" y="48552"/>
                </a:lnTo>
                <a:lnTo>
                  <a:pt x="314820" y="46482"/>
                </a:lnTo>
                <a:close/>
              </a:path>
              <a:path w="757554" h="245745">
                <a:moveTo>
                  <a:pt x="436232" y="46482"/>
                </a:moveTo>
                <a:lnTo>
                  <a:pt x="423976" y="46482"/>
                </a:lnTo>
                <a:lnTo>
                  <a:pt x="418934" y="48552"/>
                </a:lnTo>
                <a:lnTo>
                  <a:pt x="410679" y="56819"/>
                </a:lnTo>
                <a:lnTo>
                  <a:pt x="408635" y="61823"/>
                </a:lnTo>
                <a:lnTo>
                  <a:pt x="408635" y="163271"/>
                </a:lnTo>
                <a:lnTo>
                  <a:pt x="408011" y="173024"/>
                </a:lnTo>
                <a:lnTo>
                  <a:pt x="378287" y="203737"/>
                </a:lnTo>
                <a:lnTo>
                  <a:pt x="369074" y="204368"/>
                </a:lnTo>
                <a:lnTo>
                  <a:pt x="442302" y="204368"/>
                </a:lnTo>
                <a:lnTo>
                  <a:pt x="445692" y="197485"/>
                </a:lnTo>
                <a:lnTo>
                  <a:pt x="449808" y="181435"/>
                </a:lnTo>
                <a:lnTo>
                  <a:pt x="451180" y="163271"/>
                </a:lnTo>
                <a:lnTo>
                  <a:pt x="451155" y="61823"/>
                </a:lnTo>
                <a:lnTo>
                  <a:pt x="449211" y="56870"/>
                </a:lnTo>
                <a:lnTo>
                  <a:pt x="441350" y="48552"/>
                </a:lnTo>
                <a:lnTo>
                  <a:pt x="436232" y="46482"/>
                </a:lnTo>
                <a:close/>
              </a:path>
              <a:path w="757554" h="245745">
                <a:moveTo>
                  <a:pt x="492607" y="177736"/>
                </a:moveTo>
                <a:lnTo>
                  <a:pt x="488238" y="178854"/>
                </a:lnTo>
                <a:lnTo>
                  <a:pt x="478904" y="185331"/>
                </a:lnTo>
                <a:lnTo>
                  <a:pt x="475907" y="189979"/>
                </a:lnTo>
                <a:lnTo>
                  <a:pt x="475119" y="200799"/>
                </a:lnTo>
                <a:lnTo>
                  <a:pt x="476516" y="205790"/>
                </a:lnTo>
                <a:lnTo>
                  <a:pt x="505104" y="232838"/>
                </a:lnTo>
                <a:lnTo>
                  <a:pt x="545596" y="244957"/>
                </a:lnTo>
                <a:lnTo>
                  <a:pt x="555917" y="245452"/>
                </a:lnTo>
                <a:lnTo>
                  <a:pt x="565051" y="245031"/>
                </a:lnTo>
                <a:lnTo>
                  <a:pt x="605761" y="230273"/>
                </a:lnTo>
                <a:lnTo>
                  <a:pt x="623788" y="207860"/>
                </a:lnTo>
                <a:lnTo>
                  <a:pt x="558482" y="207860"/>
                </a:lnTo>
                <a:lnTo>
                  <a:pt x="550715" y="207482"/>
                </a:lnTo>
                <a:lnTo>
                  <a:pt x="515596" y="190153"/>
                </a:lnTo>
                <a:lnTo>
                  <a:pt x="507047" y="180873"/>
                </a:lnTo>
                <a:lnTo>
                  <a:pt x="502577" y="178536"/>
                </a:lnTo>
                <a:lnTo>
                  <a:pt x="492607" y="177736"/>
                </a:lnTo>
                <a:close/>
              </a:path>
              <a:path w="757554" h="245745">
                <a:moveTo>
                  <a:pt x="561174" y="41948"/>
                </a:moveTo>
                <a:lnTo>
                  <a:pt x="554113" y="41948"/>
                </a:lnTo>
                <a:lnTo>
                  <a:pt x="544919" y="42386"/>
                </a:lnTo>
                <a:lnTo>
                  <a:pt x="504755" y="57538"/>
                </a:lnTo>
                <a:lnTo>
                  <a:pt x="484164" y="91894"/>
                </a:lnTo>
                <a:lnTo>
                  <a:pt x="483604" y="101612"/>
                </a:lnTo>
                <a:lnTo>
                  <a:pt x="483947" y="108012"/>
                </a:lnTo>
                <a:lnTo>
                  <a:pt x="512851" y="148945"/>
                </a:lnTo>
                <a:lnTo>
                  <a:pt x="551637" y="162928"/>
                </a:lnTo>
                <a:lnTo>
                  <a:pt x="558812" y="164744"/>
                </a:lnTo>
                <a:lnTo>
                  <a:pt x="565251" y="166776"/>
                </a:lnTo>
                <a:lnTo>
                  <a:pt x="576643" y="171208"/>
                </a:lnTo>
                <a:lnTo>
                  <a:pt x="580910" y="173723"/>
                </a:lnTo>
                <a:lnTo>
                  <a:pt x="583768" y="176517"/>
                </a:lnTo>
                <a:lnTo>
                  <a:pt x="586663" y="179298"/>
                </a:lnTo>
                <a:lnTo>
                  <a:pt x="588124" y="182943"/>
                </a:lnTo>
                <a:lnTo>
                  <a:pt x="588124" y="192290"/>
                </a:lnTo>
                <a:lnTo>
                  <a:pt x="558482" y="207860"/>
                </a:lnTo>
                <a:lnTo>
                  <a:pt x="623788" y="207860"/>
                </a:lnTo>
                <a:lnTo>
                  <a:pt x="625563" y="203701"/>
                </a:lnTo>
                <a:lnTo>
                  <a:pt x="627532" y="195389"/>
                </a:lnTo>
                <a:lnTo>
                  <a:pt x="628192" y="186423"/>
                </a:lnTo>
                <a:lnTo>
                  <a:pt x="627835" y="178827"/>
                </a:lnTo>
                <a:lnTo>
                  <a:pt x="607263" y="142252"/>
                </a:lnTo>
                <a:lnTo>
                  <a:pt x="600938" y="137756"/>
                </a:lnTo>
                <a:lnTo>
                  <a:pt x="594131" y="134213"/>
                </a:lnTo>
                <a:lnTo>
                  <a:pt x="586841" y="131660"/>
                </a:lnTo>
                <a:lnTo>
                  <a:pt x="579551" y="129032"/>
                </a:lnTo>
                <a:lnTo>
                  <a:pt x="572058" y="126758"/>
                </a:lnTo>
                <a:lnTo>
                  <a:pt x="564375" y="124828"/>
                </a:lnTo>
                <a:lnTo>
                  <a:pt x="556450" y="122542"/>
                </a:lnTo>
                <a:lnTo>
                  <a:pt x="524979" y="94716"/>
                </a:lnTo>
                <a:lnTo>
                  <a:pt x="526237" y="91020"/>
                </a:lnTo>
                <a:lnTo>
                  <a:pt x="531241" y="85661"/>
                </a:lnTo>
                <a:lnTo>
                  <a:pt x="534720" y="83667"/>
                </a:lnTo>
                <a:lnTo>
                  <a:pt x="539165" y="82359"/>
                </a:lnTo>
                <a:lnTo>
                  <a:pt x="543610" y="80987"/>
                </a:lnTo>
                <a:lnTo>
                  <a:pt x="548246" y="80314"/>
                </a:lnTo>
                <a:lnTo>
                  <a:pt x="623839" y="80314"/>
                </a:lnTo>
                <a:lnTo>
                  <a:pt x="623658" y="77381"/>
                </a:lnTo>
                <a:lnTo>
                  <a:pt x="621931" y="72847"/>
                </a:lnTo>
                <a:lnTo>
                  <a:pt x="618715" y="69291"/>
                </a:lnTo>
                <a:lnTo>
                  <a:pt x="614348" y="64405"/>
                </a:lnTo>
                <a:lnTo>
                  <a:pt x="568553" y="42773"/>
                </a:lnTo>
                <a:lnTo>
                  <a:pt x="561174" y="41948"/>
                </a:lnTo>
                <a:close/>
              </a:path>
              <a:path w="757554" h="245745">
                <a:moveTo>
                  <a:pt x="623839" y="80314"/>
                </a:moveTo>
                <a:lnTo>
                  <a:pt x="560946" y="80314"/>
                </a:lnTo>
                <a:lnTo>
                  <a:pt x="568071" y="81673"/>
                </a:lnTo>
                <a:lnTo>
                  <a:pt x="574446" y="84416"/>
                </a:lnTo>
                <a:lnTo>
                  <a:pt x="580834" y="87083"/>
                </a:lnTo>
                <a:lnTo>
                  <a:pt x="586177" y="91020"/>
                </a:lnTo>
                <a:lnTo>
                  <a:pt x="590435" y="96113"/>
                </a:lnTo>
                <a:lnTo>
                  <a:pt x="593902" y="99644"/>
                </a:lnTo>
                <a:lnTo>
                  <a:pt x="598119" y="101612"/>
                </a:lnTo>
                <a:lnTo>
                  <a:pt x="603072" y="102006"/>
                </a:lnTo>
                <a:lnTo>
                  <a:pt x="608025" y="102349"/>
                </a:lnTo>
                <a:lnTo>
                  <a:pt x="612584" y="101015"/>
                </a:lnTo>
                <a:lnTo>
                  <a:pt x="616737" y="97993"/>
                </a:lnTo>
                <a:lnTo>
                  <a:pt x="621982" y="93497"/>
                </a:lnTo>
                <a:lnTo>
                  <a:pt x="624408" y="88480"/>
                </a:lnTo>
                <a:lnTo>
                  <a:pt x="624001" y="82956"/>
                </a:lnTo>
                <a:lnTo>
                  <a:pt x="623839" y="80314"/>
                </a:lnTo>
                <a:close/>
              </a:path>
              <a:path w="757554" h="245745">
                <a:moveTo>
                  <a:pt x="712190" y="87998"/>
                </a:moveTo>
                <a:lnTo>
                  <a:pt x="669645" y="87998"/>
                </a:lnTo>
                <a:lnTo>
                  <a:pt x="669765" y="194538"/>
                </a:lnTo>
                <a:lnTo>
                  <a:pt x="683856" y="232537"/>
                </a:lnTo>
                <a:lnTo>
                  <a:pt x="716153" y="241960"/>
                </a:lnTo>
                <a:lnTo>
                  <a:pt x="727024" y="241960"/>
                </a:lnTo>
                <a:lnTo>
                  <a:pt x="734060" y="239991"/>
                </a:lnTo>
                <a:lnTo>
                  <a:pt x="747395" y="232079"/>
                </a:lnTo>
                <a:lnTo>
                  <a:pt x="750722" y="226606"/>
                </a:lnTo>
                <a:lnTo>
                  <a:pt x="750722" y="214249"/>
                </a:lnTo>
                <a:lnTo>
                  <a:pt x="749046" y="209715"/>
                </a:lnTo>
                <a:lnTo>
                  <a:pt x="745680" y="206070"/>
                </a:lnTo>
                <a:lnTo>
                  <a:pt x="742855" y="202907"/>
                </a:lnTo>
                <a:lnTo>
                  <a:pt x="720102" y="202907"/>
                </a:lnTo>
                <a:lnTo>
                  <a:pt x="718540" y="202628"/>
                </a:lnTo>
                <a:lnTo>
                  <a:pt x="712190" y="194538"/>
                </a:lnTo>
                <a:lnTo>
                  <a:pt x="712190" y="87998"/>
                </a:lnTo>
                <a:close/>
              </a:path>
              <a:path w="757554" h="245745">
                <a:moveTo>
                  <a:pt x="738479" y="200520"/>
                </a:moveTo>
                <a:lnTo>
                  <a:pt x="730567" y="200520"/>
                </a:lnTo>
                <a:lnTo>
                  <a:pt x="727976" y="200914"/>
                </a:lnTo>
                <a:lnTo>
                  <a:pt x="724496" y="202514"/>
                </a:lnTo>
                <a:lnTo>
                  <a:pt x="723011" y="202907"/>
                </a:lnTo>
                <a:lnTo>
                  <a:pt x="742855" y="202907"/>
                </a:lnTo>
                <a:lnTo>
                  <a:pt x="742378" y="202374"/>
                </a:lnTo>
                <a:lnTo>
                  <a:pt x="738479" y="200520"/>
                </a:lnTo>
                <a:close/>
              </a:path>
              <a:path w="757554" h="245745">
                <a:moveTo>
                  <a:pt x="742556" y="47586"/>
                </a:moveTo>
                <a:lnTo>
                  <a:pt x="649109" y="47586"/>
                </a:lnTo>
                <a:lnTo>
                  <a:pt x="644385" y="49517"/>
                </a:lnTo>
                <a:lnTo>
                  <a:pt x="636358" y="57213"/>
                </a:lnTo>
                <a:lnTo>
                  <a:pt x="634365" y="61887"/>
                </a:lnTo>
                <a:lnTo>
                  <a:pt x="634365" y="73164"/>
                </a:lnTo>
                <a:lnTo>
                  <a:pt x="636358" y="78028"/>
                </a:lnTo>
                <a:lnTo>
                  <a:pt x="644321" y="86004"/>
                </a:lnTo>
                <a:lnTo>
                  <a:pt x="649058" y="87998"/>
                </a:lnTo>
                <a:lnTo>
                  <a:pt x="742492" y="87998"/>
                </a:lnTo>
                <a:lnTo>
                  <a:pt x="747280" y="86067"/>
                </a:lnTo>
                <a:lnTo>
                  <a:pt x="755027" y="78320"/>
                </a:lnTo>
                <a:lnTo>
                  <a:pt x="756958" y="73507"/>
                </a:lnTo>
                <a:lnTo>
                  <a:pt x="756958" y="62344"/>
                </a:lnTo>
                <a:lnTo>
                  <a:pt x="755027" y="57632"/>
                </a:lnTo>
                <a:lnTo>
                  <a:pt x="751154" y="53657"/>
                </a:lnTo>
                <a:lnTo>
                  <a:pt x="747331" y="49606"/>
                </a:lnTo>
                <a:lnTo>
                  <a:pt x="742556" y="47586"/>
                </a:lnTo>
                <a:close/>
              </a:path>
              <a:path w="757554" h="245745">
                <a:moveTo>
                  <a:pt x="697293" y="0"/>
                </a:moveTo>
                <a:lnTo>
                  <a:pt x="685393" y="0"/>
                </a:lnTo>
                <a:lnTo>
                  <a:pt x="680326" y="2019"/>
                </a:lnTo>
                <a:lnTo>
                  <a:pt x="671779" y="10109"/>
                </a:lnTo>
                <a:lnTo>
                  <a:pt x="669645" y="15151"/>
                </a:lnTo>
                <a:lnTo>
                  <a:pt x="669645" y="47586"/>
                </a:lnTo>
                <a:lnTo>
                  <a:pt x="712190" y="47586"/>
                </a:lnTo>
                <a:lnTo>
                  <a:pt x="712124" y="15151"/>
                </a:lnTo>
                <a:lnTo>
                  <a:pt x="710196" y="10337"/>
                </a:lnTo>
                <a:lnTo>
                  <a:pt x="706208" y="6235"/>
                </a:lnTo>
                <a:lnTo>
                  <a:pt x="702284" y="2082"/>
                </a:lnTo>
                <a:lnTo>
                  <a:pt x="697293" y="0"/>
                </a:lnTo>
                <a:close/>
              </a:path>
            </a:pathLst>
          </a:custGeom>
          <a:solidFill>
            <a:srgbClr val="B7544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6489" y="4533862"/>
            <a:ext cx="2118131" cy="34344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8746" y="4533862"/>
            <a:ext cx="1607299" cy="34344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519313" y="3606495"/>
            <a:ext cx="6225540" cy="1703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7035" marR="36195" indent="-394970">
              <a:lnSpc>
                <a:spcPct val="100000"/>
              </a:lnSpc>
              <a:spcBef>
                <a:spcPts val="105"/>
              </a:spcBef>
              <a:tabLst>
                <a:tab pos="2776855" algn="l"/>
              </a:tabLst>
            </a:pPr>
            <a:r>
              <a:rPr sz="2750" spc="-10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nature</a:t>
            </a:r>
            <a:r>
              <a:rPr sz="2750" spc="-19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75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750" spc="-6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750" spc="-20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6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gain</a:t>
            </a:r>
            <a:r>
              <a:rPr sz="2750" spc="-20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9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unauthorized </a:t>
            </a:r>
            <a:r>
              <a:rPr sz="2750" spc="-6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2750" spc="-18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6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750" spc="-18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7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systems.</a:t>
            </a:r>
            <a:r>
              <a:rPr sz="2750" spc="-18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9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Attackers</a:t>
            </a:r>
            <a:r>
              <a:rPr sz="2750" spc="-17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use</a:t>
            </a:r>
            <a:endParaRPr sz="2750">
              <a:latin typeface="Verdana" panose="020B0604030504040204"/>
              <a:cs typeface="Verdana" panose="020B0604030504040204"/>
            </a:endParaRPr>
          </a:p>
          <a:p>
            <a:pPr marL="1313815" marR="5080" indent="918210">
              <a:lnSpc>
                <a:spcPct val="100000"/>
              </a:lnSpc>
              <a:tabLst>
                <a:tab pos="4693920" algn="l"/>
              </a:tabLst>
            </a:pPr>
            <a:r>
              <a:rPr sz="2750" spc="-2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75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750" spc="-6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750" spc="-19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1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exploit </a:t>
            </a:r>
            <a:r>
              <a:rPr sz="2750" spc="-12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human</a:t>
            </a:r>
            <a:r>
              <a:rPr sz="2750" spc="-21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6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vulnerabilities.</a:t>
            </a:r>
            <a:endParaRPr sz="27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9936" y="9924998"/>
            <a:ext cx="4568190" cy="352425"/>
          </a:xfrm>
          <a:custGeom>
            <a:avLst/>
            <a:gdLst/>
            <a:ahLst/>
            <a:cxnLst/>
            <a:rect l="l" t="t" r="r" b="b"/>
            <a:pathLst>
              <a:path w="4568190" h="352425">
                <a:moveTo>
                  <a:pt x="4567999" y="0"/>
                </a:moveTo>
                <a:lnTo>
                  <a:pt x="0" y="0"/>
                </a:lnTo>
                <a:lnTo>
                  <a:pt x="0" y="352424"/>
                </a:lnTo>
                <a:lnTo>
                  <a:pt x="4567999" y="352424"/>
                </a:lnTo>
                <a:lnTo>
                  <a:pt x="4567999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719936" y="0"/>
            <a:ext cx="4568190" cy="352425"/>
          </a:xfrm>
          <a:custGeom>
            <a:avLst/>
            <a:gdLst/>
            <a:ahLst/>
            <a:cxnLst/>
            <a:rect l="l" t="t" r="r" b="b"/>
            <a:pathLst>
              <a:path w="4568190" h="352425">
                <a:moveTo>
                  <a:pt x="4567999" y="0"/>
                </a:moveTo>
                <a:lnTo>
                  <a:pt x="0" y="0"/>
                </a:lnTo>
                <a:lnTo>
                  <a:pt x="0" y="352424"/>
                </a:lnTo>
                <a:lnTo>
                  <a:pt x="4567999" y="352424"/>
                </a:lnTo>
                <a:lnTo>
                  <a:pt x="4567999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688" y="1368755"/>
            <a:ext cx="8096250" cy="74009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86798" y="2070220"/>
            <a:ext cx="7077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Arial" panose="020B0604020202020204"/>
                <a:cs typeface="Arial" panose="020B0604020202020204"/>
              </a:rPr>
              <a:t>PSYCHOLOGICAL</a:t>
            </a:r>
            <a:r>
              <a:rPr sz="4200" spc="450" dirty="0">
                <a:latin typeface="Arial" panose="020B0604020202020204"/>
                <a:cs typeface="Arial" panose="020B0604020202020204"/>
              </a:rPr>
              <a:t> </a:t>
            </a:r>
            <a:r>
              <a:rPr sz="4200" spc="-130" dirty="0">
                <a:latin typeface="Arial" panose="020B0604020202020204"/>
                <a:cs typeface="Arial" panose="020B0604020202020204"/>
              </a:rPr>
              <a:t>TACTICS</a:t>
            </a:r>
            <a:endParaRPr sz="4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4350" y="3247694"/>
            <a:ext cx="2210943" cy="34345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74516" y="4103039"/>
            <a:ext cx="1472590" cy="34345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10973" y="4176522"/>
            <a:ext cx="1299768" cy="26997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836378" y="3168688"/>
            <a:ext cx="6605905" cy="1705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2600" marR="5080" indent="-470535" algn="l">
              <a:lnSpc>
                <a:spcPct val="100000"/>
              </a:lnSpc>
              <a:spcBef>
                <a:spcPts val="105"/>
              </a:spcBef>
              <a:tabLst>
                <a:tab pos="5516880" algn="l"/>
              </a:tabLst>
            </a:pPr>
            <a:r>
              <a:rPr lang="en-US" altLang="" sz="2750" spc="-2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750" spc="-2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he</a:t>
            </a:r>
            <a:r>
              <a:rPr lang="en-US" altLang="" sz="2750" spc="-2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                    </a:t>
            </a:r>
            <a:r>
              <a:rPr sz="2750" spc="-7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tactics </a:t>
            </a:r>
            <a:r>
              <a:rPr sz="2750" spc="-10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used</a:t>
            </a:r>
            <a:r>
              <a:rPr sz="2750" spc="-19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5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750" spc="-18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6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social</a:t>
            </a:r>
            <a:r>
              <a:rPr lang="en-US" altLang="" sz="2750" spc="-6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  </a:t>
            </a:r>
            <a:r>
              <a:rPr lang="en-US" altLang="" sz="2750" spc="-65" dirty="0">
                <a:solidFill>
                  <a:schemeClr val="bg1"/>
                </a:solidFill>
                <a:latin typeface="Verdana" panose="020B0604030504040204"/>
                <a:cs typeface="Verdana" panose="020B0604030504040204"/>
              </a:rPr>
              <a:t>nnnnn </a:t>
            </a:r>
            <a:r>
              <a:rPr sz="2750" spc="-12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engineering,</a:t>
            </a:r>
            <a:r>
              <a:rPr sz="2750" spc="-18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3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such</a:t>
            </a:r>
            <a:r>
              <a:rPr sz="2750" spc="-19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lang="en-US" altLang="" sz="2750" spc="-2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  </a:t>
            </a:r>
            <a:endParaRPr sz="2750">
              <a:latin typeface="Verdana" panose="020B0604030504040204"/>
              <a:cs typeface="Verdana" panose="020B0604030504040204"/>
            </a:endParaRPr>
          </a:p>
          <a:p>
            <a:pPr marL="92075" marR="84455" indent="1890395" algn="l">
              <a:lnSpc>
                <a:spcPct val="100000"/>
              </a:lnSpc>
              <a:tabLst>
                <a:tab pos="4049395" algn="l"/>
              </a:tabLst>
            </a:pPr>
            <a:r>
              <a:rPr sz="2750" spc="-2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75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750" spc="-40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750" spc="-20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5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750" spc="-20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7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crucial</a:t>
            </a:r>
            <a:r>
              <a:rPr sz="2750" spc="-20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2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750" spc="-9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recognizing</a:t>
            </a:r>
            <a:r>
              <a:rPr sz="2750" spc="-16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6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750" spc="-16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12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resisting</a:t>
            </a:r>
            <a:r>
              <a:rPr sz="2750" spc="-16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-9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manipulation.</a:t>
            </a:r>
            <a:endParaRPr sz="27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635" cy="10287000"/>
            <a:chOff x="0" y="0"/>
            <a:chExt cx="18288635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8000" cy="10286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8288635" cy="10287000"/>
            </a:xfrm>
            <a:custGeom>
              <a:avLst/>
              <a:gdLst/>
              <a:ahLst/>
              <a:cxnLst/>
              <a:rect l="l" t="t" r="r" b="b"/>
              <a:pathLst>
                <a:path w="18288635" h="10287000">
                  <a:moveTo>
                    <a:pt x="352425" y="0"/>
                  </a:moveTo>
                  <a:lnTo>
                    <a:pt x="0" y="0"/>
                  </a:lnTo>
                  <a:lnTo>
                    <a:pt x="0" y="2857500"/>
                  </a:lnTo>
                  <a:lnTo>
                    <a:pt x="352425" y="2857500"/>
                  </a:lnTo>
                  <a:lnTo>
                    <a:pt x="352425" y="0"/>
                  </a:lnTo>
                  <a:close/>
                </a:path>
                <a:path w="18288635" h="10287000">
                  <a:moveTo>
                    <a:pt x="18287988" y="9935007"/>
                  </a:moveTo>
                  <a:lnTo>
                    <a:pt x="0" y="9935007"/>
                  </a:lnTo>
                  <a:lnTo>
                    <a:pt x="0" y="10287000"/>
                  </a:lnTo>
                  <a:lnTo>
                    <a:pt x="18287988" y="10287000"/>
                  </a:lnTo>
                  <a:lnTo>
                    <a:pt x="18287988" y="9935007"/>
                  </a:lnTo>
                  <a:close/>
                </a:path>
                <a:path w="18288635" h="10287000">
                  <a:moveTo>
                    <a:pt x="18288038" y="12"/>
                  </a:moveTo>
                  <a:lnTo>
                    <a:pt x="17957534" y="12"/>
                  </a:lnTo>
                  <a:lnTo>
                    <a:pt x="17957534" y="1419237"/>
                  </a:lnTo>
                  <a:lnTo>
                    <a:pt x="18288038" y="1419237"/>
                  </a:lnTo>
                  <a:lnTo>
                    <a:pt x="18288038" y="12"/>
                  </a:lnTo>
                  <a:close/>
                </a:path>
              </a:pathLst>
            </a:custGeom>
            <a:solidFill>
              <a:srgbClr val="DB756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5681" y="694994"/>
            <a:ext cx="9096375" cy="14763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3030" rIns="0" bIns="0" rtlCol="0">
            <a:spAutoFit/>
          </a:bodyPr>
          <a:lstStyle/>
          <a:p>
            <a:pPr marL="3157220" marR="1153160" indent="-2040255">
              <a:lnSpc>
                <a:spcPts val="3450"/>
              </a:lnSpc>
              <a:spcBef>
                <a:spcPts val="890"/>
              </a:spcBef>
            </a:pPr>
            <a:r>
              <a:rPr sz="3150" spc="245" dirty="0">
                <a:latin typeface="Arial" panose="020B0604020202020204"/>
                <a:cs typeface="Arial" panose="020B0604020202020204"/>
              </a:rPr>
              <a:t>COMMON</a:t>
            </a:r>
            <a:r>
              <a:rPr sz="3150" spc="135" dirty="0">
                <a:latin typeface="Arial" panose="020B0604020202020204"/>
                <a:cs typeface="Arial" panose="020B0604020202020204"/>
              </a:rPr>
              <a:t> </a:t>
            </a:r>
            <a:r>
              <a:rPr sz="3150" dirty="0">
                <a:latin typeface="Arial" panose="020B0604020202020204"/>
                <a:cs typeface="Arial" panose="020B0604020202020204"/>
              </a:rPr>
              <a:t>SOCIAL</a:t>
            </a:r>
            <a:r>
              <a:rPr sz="3150" spc="145" dirty="0">
                <a:latin typeface="Arial" panose="020B0604020202020204"/>
                <a:cs typeface="Arial" panose="020B0604020202020204"/>
              </a:rPr>
              <a:t> </a:t>
            </a:r>
            <a:r>
              <a:rPr sz="3150" spc="110" dirty="0">
                <a:latin typeface="Arial" panose="020B0604020202020204"/>
                <a:cs typeface="Arial" panose="020B0604020202020204"/>
              </a:rPr>
              <a:t>ENGINEERING </a:t>
            </a:r>
            <a:r>
              <a:rPr sz="3150" spc="70" dirty="0">
                <a:latin typeface="Arial" panose="020B0604020202020204"/>
                <a:cs typeface="Arial" panose="020B0604020202020204"/>
              </a:rPr>
              <a:t>TECHNIQUES</a:t>
            </a:r>
            <a:endParaRPr sz="31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2497" y="2445004"/>
            <a:ext cx="9096375" cy="5095875"/>
          </a:xfrm>
          <a:custGeom>
            <a:avLst/>
            <a:gdLst/>
            <a:ahLst/>
            <a:cxnLst/>
            <a:rect l="l" t="t" r="r" b="b"/>
            <a:pathLst>
              <a:path w="9096375" h="5095875">
                <a:moveTo>
                  <a:pt x="9096377" y="0"/>
                </a:moveTo>
                <a:lnTo>
                  <a:pt x="0" y="0"/>
                </a:lnTo>
                <a:lnTo>
                  <a:pt x="0" y="5095875"/>
                </a:lnTo>
                <a:lnTo>
                  <a:pt x="9096377" y="5095875"/>
                </a:lnTo>
                <a:lnTo>
                  <a:pt x="90963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61564" y="2655996"/>
            <a:ext cx="7300595" cy="9817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R="5080" indent="702310">
              <a:lnSpc>
                <a:spcPts val="3750"/>
              </a:lnSpc>
              <a:spcBef>
                <a:spcPts val="230"/>
              </a:spcBef>
            </a:pPr>
            <a:r>
              <a:rPr sz="3150" spc="-14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3150" spc="-22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2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slide</a:t>
            </a:r>
            <a:r>
              <a:rPr sz="3150" spc="-22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3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highlights</a:t>
            </a:r>
            <a:r>
              <a:rPr sz="3150" spc="-22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9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common</a:t>
            </a:r>
            <a:r>
              <a:rPr sz="3150" spc="-22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social </a:t>
            </a:r>
            <a:r>
              <a:rPr sz="3150" spc="-114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engineering</a:t>
            </a:r>
            <a:r>
              <a:rPr sz="3150" spc="-17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6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techniques,</a:t>
            </a:r>
            <a:r>
              <a:rPr sz="3150" spc="-17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including</a:t>
            </a:r>
            <a:endParaRPr sz="315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36878" y="3232340"/>
            <a:ext cx="1513433" cy="39253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063443" y="3132246"/>
            <a:ext cx="101600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150" spc="-509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,</a:t>
            </a:r>
            <a:endParaRPr sz="315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35556" y="3718115"/>
            <a:ext cx="4217670" cy="393065"/>
            <a:chOff x="1735556" y="3718115"/>
            <a:chExt cx="4217670" cy="39306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5556" y="3718115"/>
              <a:ext cx="1255496" cy="39253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66654" y="3738918"/>
              <a:ext cx="1886546" cy="37172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879928" y="3618020"/>
            <a:ext cx="5740400" cy="9817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R="5080" indent="123825">
              <a:lnSpc>
                <a:spcPts val="3750"/>
              </a:lnSpc>
              <a:spcBef>
                <a:spcPts val="230"/>
              </a:spcBef>
              <a:tabLst>
                <a:tab pos="3086100" algn="l"/>
              </a:tabLst>
            </a:pPr>
            <a:r>
              <a:rPr sz="3150" spc="-459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3150" spc="-24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2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15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3150" spc="-459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3150" spc="-23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6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150" spc="-23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provides </a:t>
            </a:r>
            <a:r>
              <a:rPr sz="3150" spc="-13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examples</a:t>
            </a:r>
            <a:r>
              <a:rPr sz="3150" spc="-195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150" spc="-19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7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3150" spc="-19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tactic.</a:t>
            </a:r>
            <a:endParaRPr sz="31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143704" y="3851783"/>
            <a:ext cx="1925739" cy="34345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913143" y="3343516"/>
            <a:ext cx="6435725" cy="1703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3695">
              <a:lnSpc>
                <a:spcPct val="100000"/>
              </a:lnSpc>
              <a:spcBef>
                <a:spcPts val="105"/>
              </a:spcBef>
            </a:pPr>
            <a:r>
              <a:rPr sz="2750" spc="100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Social</a:t>
            </a:r>
            <a:r>
              <a:rPr sz="2750" spc="-95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85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engineering</a:t>
            </a:r>
            <a:r>
              <a:rPr sz="2750" spc="-90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135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attacks</a:t>
            </a:r>
            <a:r>
              <a:rPr sz="2750" spc="-95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145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can</a:t>
            </a:r>
            <a:r>
              <a:rPr sz="2750" spc="-90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90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have</a:t>
            </a:r>
            <a:endParaRPr sz="2750">
              <a:latin typeface="Tahoma" panose="020B0604030504040204"/>
              <a:cs typeface="Tahoma" panose="020B0604030504040204"/>
            </a:endParaRPr>
          </a:p>
          <a:p>
            <a:pPr marL="578485" marR="5080" indent="1684655">
              <a:lnSpc>
                <a:spcPct val="100000"/>
              </a:lnSpc>
            </a:pPr>
            <a:r>
              <a:rPr sz="2750" spc="75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consequences,</a:t>
            </a:r>
            <a:r>
              <a:rPr sz="2750" spc="-75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105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leading</a:t>
            </a:r>
            <a:r>
              <a:rPr sz="2750" spc="-70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100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sz="2750" spc="175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2750" spc="-70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75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breaches,</a:t>
            </a:r>
            <a:r>
              <a:rPr sz="2750" spc="-70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114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ﬁnancial</a:t>
            </a:r>
            <a:r>
              <a:rPr sz="2750" spc="-70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loss,</a:t>
            </a:r>
            <a:r>
              <a:rPr sz="2750" spc="-70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120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and</a:t>
            </a:r>
            <a:endParaRPr sz="275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750" spc="180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damage</a:t>
            </a:r>
            <a:r>
              <a:rPr sz="2750" spc="-105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125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2750" spc="-105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150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an</a:t>
            </a:r>
            <a:r>
              <a:rPr sz="2750" spc="-100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85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organization's</a:t>
            </a:r>
            <a:endParaRPr sz="275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78480" y="4708182"/>
            <a:ext cx="1676273" cy="3252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453356" y="4600816"/>
            <a:ext cx="9715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330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.</a:t>
            </a:r>
            <a:endParaRPr sz="27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094230" marR="5080" indent="518160">
              <a:lnSpc>
                <a:spcPts val="3300"/>
              </a:lnSpc>
              <a:spcBef>
                <a:spcPts val="775"/>
              </a:spcBef>
            </a:pPr>
            <a:r>
              <a:rPr spc="160" dirty="0"/>
              <a:t>IMPACT</a:t>
            </a:r>
            <a:r>
              <a:rPr spc="80" dirty="0"/>
              <a:t> </a:t>
            </a:r>
            <a:r>
              <a:rPr spc="270" dirty="0"/>
              <a:t>OF</a:t>
            </a:r>
            <a:r>
              <a:rPr spc="85" dirty="0"/>
              <a:t> </a:t>
            </a:r>
            <a:r>
              <a:rPr spc="265" dirty="0"/>
              <a:t>SOCIAL </a:t>
            </a:r>
            <a:r>
              <a:rPr spc="365" dirty="0"/>
              <a:t>ENGINEERING</a:t>
            </a:r>
            <a:r>
              <a:rPr spc="80" dirty="0"/>
              <a:t> </a:t>
            </a:r>
            <a:r>
              <a:rPr spc="50" dirty="0"/>
              <a:t>ATTACKS</a:t>
            </a:r>
            <a:endParaRPr spc="50" dirty="0"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47345" cy="3810000"/>
          </a:xfrm>
          <a:custGeom>
            <a:avLst/>
            <a:gdLst/>
            <a:ahLst/>
            <a:cxnLst/>
            <a:rect l="l" t="t" r="r" b="b"/>
            <a:pathLst>
              <a:path w="347345" h="3810000">
                <a:moveTo>
                  <a:pt x="0" y="3809707"/>
                </a:moveTo>
                <a:lnTo>
                  <a:pt x="346774" y="3809707"/>
                </a:lnTo>
                <a:lnTo>
                  <a:pt x="346774" y="0"/>
                </a:lnTo>
                <a:lnTo>
                  <a:pt x="0" y="0"/>
                </a:lnTo>
                <a:lnTo>
                  <a:pt x="0" y="3809707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4465" y="2583281"/>
            <a:ext cx="8848724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9936" y="9924998"/>
            <a:ext cx="4568190" cy="352425"/>
          </a:xfrm>
          <a:custGeom>
            <a:avLst/>
            <a:gdLst/>
            <a:ahLst/>
            <a:cxnLst/>
            <a:rect l="l" t="t" r="r" b="b"/>
            <a:pathLst>
              <a:path w="4568190" h="352425">
                <a:moveTo>
                  <a:pt x="4567999" y="0"/>
                </a:moveTo>
                <a:lnTo>
                  <a:pt x="0" y="0"/>
                </a:lnTo>
                <a:lnTo>
                  <a:pt x="0" y="352424"/>
                </a:lnTo>
                <a:lnTo>
                  <a:pt x="4567999" y="352424"/>
                </a:lnTo>
                <a:lnTo>
                  <a:pt x="4567999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719936" y="0"/>
            <a:ext cx="4568190" cy="352425"/>
          </a:xfrm>
          <a:custGeom>
            <a:avLst/>
            <a:gdLst/>
            <a:ahLst/>
            <a:cxnLst/>
            <a:rect l="l" t="t" r="r" b="b"/>
            <a:pathLst>
              <a:path w="4568190" h="352425">
                <a:moveTo>
                  <a:pt x="4567999" y="0"/>
                </a:moveTo>
                <a:lnTo>
                  <a:pt x="0" y="0"/>
                </a:lnTo>
                <a:lnTo>
                  <a:pt x="0" y="352424"/>
                </a:lnTo>
                <a:lnTo>
                  <a:pt x="4567999" y="352424"/>
                </a:lnTo>
                <a:lnTo>
                  <a:pt x="4567999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688" y="1368755"/>
            <a:ext cx="8096249" cy="74009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612845" y="2127370"/>
            <a:ext cx="7025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50" dirty="0">
                <a:solidFill>
                  <a:srgbClr val="434343"/>
                </a:solidFill>
                <a:latin typeface="Trebuchet MS" panose="020B0603020202020204"/>
                <a:cs typeface="Trebuchet MS" panose="020B0603020202020204"/>
              </a:rPr>
              <a:t>DEFENDING</a:t>
            </a:r>
            <a:r>
              <a:rPr sz="2400" b="1" spc="75" dirty="0">
                <a:solidFill>
                  <a:srgbClr val="43434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150" dirty="0">
                <a:solidFill>
                  <a:srgbClr val="434343"/>
                </a:solidFill>
                <a:latin typeface="Trebuchet MS" panose="020B0603020202020204"/>
                <a:cs typeface="Trebuchet MS" panose="020B0603020202020204"/>
              </a:rPr>
              <a:t>AGAINST</a:t>
            </a:r>
            <a:r>
              <a:rPr sz="2400" b="1" spc="80" dirty="0">
                <a:solidFill>
                  <a:srgbClr val="43434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195" dirty="0">
                <a:solidFill>
                  <a:srgbClr val="434343"/>
                </a:solidFill>
                <a:latin typeface="Trebuchet MS" panose="020B0603020202020204"/>
                <a:cs typeface="Trebuchet MS" panose="020B0603020202020204"/>
              </a:rPr>
              <a:t>SOCIAL</a:t>
            </a:r>
            <a:r>
              <a:rPr sz="2400" b="1" spc="80" dirty="0">
                <a:solidFill>
                  <a:srgbClr val="43434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b="1" spc="245" dirty="0">
                <a:solidFill>
                  <a:srgbClr val="434343"/>
                </a:solidFill>
                <a:latin typeface="Trebuchet MS" panose="020B0603020202020204"/>
                <a:cs typeface="Trebuchet MS" panose="020B0603020202020204"/>
              </a:rPr>
              <a:t>ENGINEERING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305008" y="3175673"/>
            <a:ext cx="228790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b="0" spc="55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Implementing</a:t>
            </a:r>
            <a:endParaRPr sz="275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88620" y="3283039"/>
            <a:ext cx="1270965" cy="32525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054664" y="3175673"/>
            <a:ext cx="1789430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95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awareness</a:t>
            </a:r>
            <a:endParaRPr sz="275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781" y="3683939"/>
            <a:ext cx="1190117" cy="34345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09776" y="4103039"/>
            <a:ext cx="1825498" cy="34345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089260" y="3594773"/>
            <a:ext cx="5713095" cy="1703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56540">
              <a:lnSpc>
                <a:spcPct val="100000"/>
              </a:lnSpc>
              <a:spcBef>
                <a:spcPts val="105"/>
              </a:spcBef>
              <a:tabLst>
                <a:tab pos="5066030" algn="l"/>
              </a:tabLst>
            </a:pPr>
            <a:r>
              <a:rPr sz="2750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training,</a:t>
            </a:r>
            <a:r>
              <a:rPr sz="2750" spc="295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70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establishing</a:t>
            </a:r>
            <a:r>
              <a:rPr sz="2750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2750" spc="120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sz="2750" spc="75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procedures,</a:t>
            </a:r>
            <a:r>
              <a:rPr sz="2750" spc="-85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145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2750" spc="-80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35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utilizing</a:t>
            </a:r>
            <a:endParaRPr sz="2750">
              <a:latin typeface="Tahoma" panose="020B0604030504040204"/>
              <a:cs typeface="Tahoma" panose="020B0604030504040204"/>
            </a:endParaRPr>
          </a:p>
          <a:p>
            <a:pPr marL="1315720" marR="217170" indent="-833755">
              <a:lnSpc>
                <a:spcPct val="100000"/>
              </a:lnSpc>
            </a:pPr>
            <a:r>
              <a:rPr sz="2750" spc="145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can</a:t>
            </a:r>
            <a:r>
              <a:rPr sz="2750" spc="-95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80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help</a:t>
            </a:r>
            <a:r>
              <a:rPr sz="2750" spc="-90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110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defend</a:t>
            </a:r>
            <a:r>
              <a:rPr sz="2750" spc="-90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114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against</a:t>
            </a:r>
            <a:r>
              <a:rPr sz="2750" spc="-90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100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social </a:t>
            </a:r>
            <a:r>
              <a:rPr sz="2750" spc="85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engineering</a:t>
            </a:r>
            <a:r>
              <a:rPr sz="2750" spc="-90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70" dirty="0">
                <a:solidFill>
                  <a:srgbClr val="B75442"/>
                </a:solidFill>
                <a:latin typeface="Tahoma" panose="020B0604030504040204"/>
                <a:cs typeface="Tahoma" panose="020B0604030504040204"/>
              </a:rPr>
              <a:t>attacks.</a:t>
            </a:r>
            <a:endParaRPr sz="275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01" y="0"/>
            <a:ext cx="18259425" cy="352425"/>
          </a:xfrm>
          <a:custGeom>
            <a:avLst/>
            <a:gdLst/>
            <a:ahLst/>
            <a:cxnLst/>
            <a:rect l="l" t="t" r="r" b="b"/>
            <a:pathLst>
              <a:path w="18259425" h="352425">
                <a:moveTo>
                  <a:pt x="18259425" y="0"/>
                </a:moveTo>
                <a:lnTo>
                  <a:pt x="0" y="0"/>
                </a:lnTo>
                <a:lnTo>
                  <a:pt x="0" y="352425"/>
                </a:lnTo>
                <a:lnTo>
                  <a:pt x="18259425" y="352425"/>
                </a:lnTo>
                <a:lnTo>
                  <a:pt x="18259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8852507"/>
            <a:ext cx="352425" cy="1435100"/>
          </a:xfrm>
          <a:custGeom>
            <a:avLst/>
            <a:gdLst/>
            <a:ahLst/>
            <a:cxnLst/>
            <a:rect l="l" t="t" r="r" b="b"/>
            <a:pathLst>
              <a:path w="352425" h="1435100">
                <a:moveTo>
                  <a:pt x="352424" y="0"/>
                </a:moveTo>
                <a:lnTo>
                  <a:pt x="0" y="0"/>
                </a:lnTo>
                <a:lnTo>
                  <a:pt x="0" y="1434490"/>
                </a:lnTo>
                <a:lnTo>
                  <a:pt x="352424" y="1434490"/>
                </a:lnTo>
                <a:lnTo>
                  <a:pt x="352424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940018" y="8852507"/>
            <a:ext cx="348615" cy="1435100"/>
          </a:xfrm>
          <a:custGeom>
            <a:avLst/>
            <a:gdLst/>
            <a:ahLst/>
            <a:cxnLst/>
            <a:rect l="l" t="t" r="r" b="b"/>
            <a:pathLst>
              <a:path w="348615" h="1435100">
                <a:moveTo>
                  <a:pt x="348000" y="0"/>
                </a:moveTo>
                <a:lnTo>
                  <a:pt x="0" y="0"/>
                </a:lnTo>
                <a:lnTo>
                  <a:pt x="0" y="1434490"/>
                </a:lnTo>
                <a:lnTo>
                  <a:pt x="348000" y="1434490"/>
                </a:lnTo>
                <a:lnTo>
                  <a:pt x="348000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53796" y="2546375"/>
            <a:ext cx="477202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50" spc="555" dirty="0">
                <a:solidFill>
                  <a:srgbClr val="B75442"/>
                </a:solidFill>
              </a:rPr>
              <a:t>CONCLUSION</a:t>
            </a:r>
            <a:endParaRPr sz="5250"/>
          </a:p>
        </p:txBody>
      </p:sp>
      <p:sp>
        <p:nvSpPr>
          <p:cNvPr id="6" name="object 6"/>
          <p:cNvSpPr/>
          <p:nvPr/>
        </p:nvSpPr>
        <p:spPr>
          <a:xfrm>
            <a:off x="5139372" y="4023791"/>
            <a:ext cx="487045" cy="261620"/>
          </a:xfrm>
          <a:custGeom>
            <a:avLst/>
            <a:gdLst/>
            <a:ahLst/>
            <a:cxnLst/>
            <a:rect l="l" t="t" r="r" b="b"/>
            <a:pathLst>
              <a:path w="487045" h="261620">
                <a:moveTo>
                  <a:pt x="108508" y="0"/>
                </a:moveTo>
                <a:lnTo>
                  <a:pt x="104343" y="1003"/>
                </a:lnTo>
                <a:lnTo>
                  <a:pt x="96659" y="5778"/>
                </a:lnTo>
                <a:lnTo>
                  <a:pt x="93891" y="9347"/>
                </a:lnTo>
                <a:lnTo>
                  <a:pt x="92152" y="14160"/>
                </a:lnTo>
                <a:lnTo>
                  <a:pt x="1536" y="234492"/>
                </a:lnTo>
                <a:lnTo>
                  <a:pt x="406" y="237629"/>
                </a:lnTo>
                <a:lnTo>
                  <a:pt x="0" y="240449"/>
                </a:lnTo>
                <a:lnTo>
                  <a:pt x="342" y="242951"/>
                </a:lnTo>
                <a:lnTo>
                  <a:pt x="342" y="247738"/>
                </a:lnTo>
                <a:lnTo>
                  <a:pt x="2057" y="252044"/>
                </a:lnTo>
                <a:lnTo>
                  <a:pt x="8940" y="259676"/>
                </a:lnTo>
                <a:lnTo>
                  <a:pt x="13982" y="261581"/>
                </a:lnTo>
                <a:lnTo>
                  <a:pt x="24701" y="261581"/>
                </a:lnTo>
                <a:lnTo>
                  <a:pt x="28536" y="260324"/>
                </a:lnTo>
                <a:lnTo>
                  <a:pt x="35775" y="255320"/>
                </a:lnTo>
                <a:lnTo>
                  <a:pt x="38277" y="251955"/>
                </a:lnTo>
                <a:lnTo>
                  <a:pt x="39673" y="247650"/>
                </a:lnTo>
                <a:lnTo>
                  <a:pt x="61137" y="195453"/>
                </a:lnTo>
                <a:lnTo>
                  <a:pt x="207650" y="195453"/>
                </a:lnTo>
                <a:lnTo>
                  <a:pt x="190373" y="153670"/>
                </a:lnTo>
                <a:lnTo>
                  <a:pt x="78308" y="153670"/>
                </a:lnTo>
                <a:lnTo>
                  <a:pt x="111379" y="73253"/>
                </a:lnTo>
                <a:lnTo>
                  <a:pt x="157123" y="73253"/>
                </a:lnTo>
                <a:lnTo>
                  <a:pt x="132659" y="14071"/>
                </a:lnTo>
                <a:lnTo>
                  <a:pt x="131267" y="9944"/>
                </a:lnTo>
                <a:lnTo>
                  <a:pt x="128676" y="6616"/>
                </a:lnTo>
                <a:lnTo>
                  <a:pt x="124917" y="4165"/>
                </a:lnTo>
                <a:lnTo>
                  <a:pt x="121208" y="1651"/>
                </a:lnTo>
                <a:lnTo>
                  <a:pt x="117221" y="393"/>
                </a:lnTo>
                <a:lnTo>
                  <a:pt x="112953" y="393"/>
                </a:lnTo>
                <a:lnTo>
                  <a:pt x="108508" y="0"/>
                </a:lnTo>
                <a:close/>
              </a:path>
              <a:path w="487045" h="261620">
                <a:moveTo>
                  <a:pt x="207650" y="195453"/>
                </a:moveTo>
                <a:lnTo>
                  <a:pt x="162166" y="195453"/>
                </a:lnTo>
                <a:lnTo>
                  <a:pt x="183893" y="247738"/>
                </a:lnTo>
                <a:lnTo>
                  <a:pt x="185562" y="251955"/>
                </a:lnTo>
                <a:lnTo>
                  <a:pt x="188188" y="255397"/>
                </a:lnTo>
                <a:lnTo>
                  <a:pt x="191719" y="257911"/>
                </a:lnTo>
                <a:lnTo>
                  <a:pt x="195313" y="260362"/>
                </a:lnTo>
                <a:lnTo>
                  <a:pt x="199275" y="261581"/>
                </a:lnTo>
                <a:lnTo>
                  <a:pt x="208889" y="261581"/>
                </a:lnTo>
                <a:lnTo>
                  <a:pt x="213702" y="259702"/>
                </a:lnTo>
                <a:lnTo>
                  <a:pt x="222364" y="252183"/>
                </a:lnTo>
                <a:lnTo>
                  <a:pt x="224536" y="247091"/>
                </a:lnTo>
                <a:lnTo>
                  <a:pt x="224480" y="237629"/>
                </a:lnTo>
                <a:lnTo>
                  <a:pt x="223989" y="235153"/>
                </a:lnTo>
                <a:lnTo>
                  <a:pt x="222910" y="232359"/>
                </a:lnTo>
                <a:lnTo>
                  <a:pt x="207650" y="195453"/>
                </a:lnTo>
                <a:close/>
              </a:path>
              <a:path w="487045" h="261620">
                <a:moveTo>
                  <a:pt x="157123" y="73253"/>
                </a:moveTo>
                <a:lnTo>
                  <a:pt x="111379" y="73253"/>
                </a:lnTo>
                <a:lnTo>
                  <a:pt x="144805" y="153670"/>
                </a:lnTo>
                <a:lnTo>
                  <a:pt x="190373" y="153670"/>
                </a:lnTo>
                <a:lnTo>
                  <a:pt x="157123" y="73253"/>
                </a:lnTo>
                <a:close/>
              </a:path>
              <a:path w="487045" h="261620">
                <a:moveTo>
                  <a:pt x="271132" y="65417"/>
                </a:moveTo>
                <a:lnTo>
                  <a:pt x="258826" y="65417"/>
                </a:lnTo>
                <a:lnTo>
                  <a:pt x="253784" y="67500"/>
                </a:lnTo>
                <a:lnTo>
                  <a:pt x="249682" y="71653"/>
                </a:lnTo>
                <a:lnTo>
                  <a:pt x="245579" y="75755"/>
                </a:lnTo>
                <a:lnTo>
                  <a:pt x="243592" y="80632"/>
                </a:lnTo>
                <a:lnTo>
                  <a:pt x="243535" y="245211"/>
                </a:lnTo>
                <a:lnTo>
                  <a:pt x="245554" y="250304"/>
                </a:lnTo>
                <a:lnTo>
                  <a:pt x="249692" y="254660"/>
                </a:lnTo>
                <a:lnTo>
                  <a:pt x="253707" y="258787"/>
                </a:lnTo>
                <a:lnTo>
                  <a:pt x="258762" y="260896"/>
                </a:lnTo>
                <a:lnTo>
                  <a:pt x="270840" y="260896"/>
                </a:lnTo>
                <a:lnTo>
                  <a:pt x="275882" y="258787"/>
                </a:lnTo>
                <a:lnTo>
                  <a:pt x="284022" y="250304"/>
                </a:lnTo>
                <a:lnTo>
                  <a:pt x="286080" y="245211"/>
                </a:lnTo>
                <a:lnTo>
                  <a:pt x="286080" y="146748"/>
                </a:lnTo>
                <a:lnTo>
                  <a:pt x="287362" y="139712"/>
                </a:lnTo>
                <a:lnTo>
                  <a:pt x="308978" y="106489"/>
                </a:lnTo>
                <a:lnTo>
                  <a:pt x="323215" y="99936"/>
                </a:lnTo>
                <a:lnTo>
                  <a:pt x="359038" y="99936"/>
                </a:lnTo>
                <a:lnTo>
                  <a:pt x="360845" y="98310"/>
                </a:lnTo>
                <a:lnTo>
                  <a:pt x="364883" y="94602"/>
                </a:lnTo>
                <a:lnTo>
                  <a:pt x="363931" y="92100"/>
                </a:lnTo>
                <a:lnTo>
                  <a:pt x="363931" y="85801"/>
                </a:lnTo>
                <a:lnTo>
                  <a:pt x="286067" y="85801"/>
                </a:lnTo>
                <a:lnTo>
                  <a:pt x="285877" y="80314"/>
                </a:lnTo>
                <a:lnTo>
                  <a:pt x="283908" y="75603"/>
                </a:lnTo>
                <a:lnTo>
                  <a:pt x="276250" y="67500"/>
                </a:lnTo>
                <a:lnTo>
                  <a:pt x="271132" y="65417"/>
                </a:lnTo>
                <a:close/>
              </a:path>
              <a:path w="487045" h="261620">
                <a:moveTo>
                  <a:pt x="441769" y="106946"/>
                </a:moveTo>
                <a:lnTo>
                  <a:pt x="399224" y="106946"/>
                </a:lnTo>
                <a:lnTo>
                  <a:pt x="399344" y="213487"/>
                </a:lnTo>
                <a:lnTo>
                  <a:pt x="413435" y="251472"/>
                </a:lnTo>
                <a:lnTo>
                  <a:pt x="445719" y="260896"/>
                </a:lnTo>
                <a:lnTo>
                  <a:pt x="456603" y="260896"/>
                </a:lnTo>
                <a:lnTo>
                  <a:pt x="463638" y="258927"/>
                </a:lnTo>
                <a:lnTo>
                  <a:pt x="470306" y="255003"/>
                </a:lnTo>
                <a:lnTo>
                  <a:pt x="476961" y="251015"/>
                </a:lnTo>
                <a:lnTo>
                  <a:pt x="480301" y="245554"/>
                </a:lnTo>
                <a:lnTo>
                  <a:pt x="480301" y="233184"/>
                </a:lnTo>
                <a:lnTo>
                  <a:pt x="478612" y="228663"/>
                </a:lnTo>
                <a:lnTo>
                  <a:pt x="475259" y="225018"/>
                </a:lnTo>
                <a:lnTo>
                  <a:pt x="472443" y="221856"/>
                </a:lnTo>
                <a:lnTo>
                  <a:pt x="449681" y="221856"/>
                </a:lnTo>
                <a:lnTo>
                  <a:pt x="448119" y="221564"/>
                </a:lnTo>
                <a:lnTo>
                  <a:pt x="441769" y="213487"/>
                </a:lnTo>
                <a:lnTo>
                  <a:pt x="441769" y="106946"/>
                </a:lnTo>
                <a:close/>
              </a:path>
              <a:path w="487045" h="261620">
                <a:moveTo>
                  <a:pt x="468058" y="219456"/>
                </a:moveTo>
                <a:lnTo>
                  <a:pt x="460133" y="219456"/>
                </a:lnTo>
                <a:lnTo>
                  <a:pt x="457542" y="219862"/>
                </a:lnTo>
                <a:lnTo>
                  <a:pt x="455777" y="220649"/>
                </a:lnTo>
                <a:lnTo>
                  <a:pt x="454075" y="221449"/>
                </a:lnTo>
                <a:lnTo>
                  <a:pt x="452589" y="221856"/>
                </a:lnTo>
                <a:lnTo>
                  <a:pt x="472443" y="221856"/>
                </a:lnTo>
                <a:lnTo>
                  <a:pt x="471957" y="221310"/>
                </a:lnTo>
                <a:lnTo>
                  <a:pt x="468058" y="219456"/>
                </a:lnTo>
                <a:close/>
              </a:path>
              <a:path w="487045" h="261620">
                <a:moveTo>
                  <a:pt x="472122" y="66522"/>
                </a:moveTo>
                <a:lnTo>
                  <a:pt x="378688" y="66522"/>
                </a:lnTo>
                <a:lnTo>
                  <a:pt x="373964" y="68465"/>
                </a:lnTo>
                <a:lnTo>
                  <a:pt x="366903" y="75214"/>
                </a:lnTo>
                <a:lnTo>
                  <a:pt x="366903" y="89230"/>
                </a:lnTo>
                <a:lnTo>
                  <a:pt x="364917" y="94512"/>
                </a:lnTo>
                <a:lnTo>
                  <a:pt x="365925" y="96977"/>
                </a:lnTo>
                <a:lnTo>
                  <a:pt x="373900" y="104940"/>
                </a:lnTo>
                <a:lnTo>
                  <a:pt x="378625" y="106946"/>
                </a:lnTo>
                <a:lnTo>
                  <a:pt x="472071" y="106946"/>
                </a:lnTo>
                <a:lnTo>
                  <a:pt x="476859" y="105003"/>
                </a:lnTo>
                <a:lnTo>
                  <a:pt x="484593" y="97256"/>
                </a:lnTo>
                <a:lnTo>
                  <a:pt x="486537" y="92443"/>
                </a:lnTo>
                <a:lnTo>
                  <a:pt x="486537" y="81280"/>
                </a:lnTo>
                <a:lnTo>
                  <a:pt x="484593" y="76581"/>
                </a:lnTo>
                <a:lnTo>
                  <a:pt x="480720" y="72593"/>
                </a:lnTo>
                <a:lnTo>
                  <a:pt x="476910" y="68554"/>
                </a:lnTo>
                <a:lnTo>
                  <a:pt x="472122" y="66522"/>
                </a:lnTo>
                <a:close/>
              </a:path>
              <a:path w="487045" h="261620">
                <a:moveTo>
                  <a:pt x="359038" y="99936"/>
                </a:moveTo>
                <a:lnTo>
                  <a:pt x="330898" y="99936"/>
                </a:lnTo>
                <a:lnTo>
                  <a:pt x="333870" y="100596"/>
                </a:lnTo>
                <a:lnTo>
                  <a:pt x="336778" y="101955"/>
                </a:lnTo>
                <a:lnTo>
                  <a:pt x="339458" y="103149"/>
                </a:lnTo>
                <a:lnTo>
                  <a:pt x="342925" y="103784"/>
                </a:lnTo>
                <a:lnTo>
                  <a:pt x="352209" y="103784"/>
                </a:lnTo>
                <a:lnTo>
                  <a:pt x="356793" y="101955"/>
                </a:lnTo>
                <a:lnTo>
                  <a:pt x="359038" y="99936"/>
                </a:lnTo>
                <a:close/>
              </a:path>
              <a:path w="487045" h="261620">
                <a:moveTo>
                  <a:pt x="366903" y="75214"/>
                </a:moveTo>
                <a:lnTo>
                  <a:pt x="365925" y="76149"/>
                </a:lnTo>
                <a:lnTo>
                  <a:pt x="364012" y="80632"/>
                </a:lnTo>
                <a:lnTo>
                  <a:pt x="363931" y="92100"/>
                </a:lnTo>
                <a:lnTo>
                  <a:pt x="364917" y="94512"/>
                </a:lnTo>
                <a:lnTo>
                  <a:pt x="366903" y="89230"/>
                </a:lnTo>
                <a:lnTo>
                  <a:pt x="366903" y="75214"/>
                </a:lnTo>
                <a:close/>
              </a:path>
              <a:path w="487045" h="261620">
                <a:moveTo>
                  <a:pt x="345351" y="60883"/>
                </a:moveTo>
                <a:lnTo>
                  <a:pt x="338963" y="60883"/>
                </a:lnTo>
                <a:lnTo>
                  <a:pt x="331888" y="61214"/>
                </a:lnTo>
                <a:lnTo>
                  <a:pt x="295778" y="76300"/>
                </a:lnTo>
                <a:lnTo>
                  <a:pt x="286067" y="85801"/>
                </a:lnTo>
                <a:lnTo>
                  <a:pt x="363931" y="85801"/>
                </a:lnTo>
                <a:lnTo>
                  <a:pt x="364012" y="80632"/>
                </a:lnTo>
                <a:lnTo>
                  <a:pt x="365925" y="76149"/>
                </a:lnTo>
                <a:lnTo>
                  <a:pt x="366903" y="75214"/>
                </a:lnTo>
                <a:lnTo>
                  <a:pt x="366903" y="74879"/>
                </a:lnTo>
                <a:lnTo>
                  <a:pt x="363829" y="69519"/>
                </a:lnTo>
                <a:lnTo>
                  <a:pt x="357682" y="66103"/>
                </a:lnTo>
                <a:lnTo>
                  <a:pt x="351586" y="62623"/>
                </a:lnTo>
                <a:lnTo>
                  <a:pt x="345351" y="60883"/>
                </a:lnTo>
                <a:close/>
              </a:path>
              <a:path w="487045" h="261620">
                <a:moveTo>
                  <a:pt x="426872" y="18935"/>
                </a:moveTo>
                <a:lnTo>
                  <a:pt x="414972" y="18935"/>
                </a:lnTo>
                <a:lnTo>
                  <a:pt x="409892" y="20967"/>
                </a:lnTo>
                <a:lnTo>
                  <a:pt x="401358" y="29044"/>
                </a:lnTo>
                <a:lnTo>
                  <a:pt x="399224" y="34086"/>
                </a:lnTo>
                <a:lnTo>
                  <a:pt x="399224" y="66522"/>
                </a:lnTo>
                <a:lnTo>
                  <a:pt x="441769" y="66522"/>
                </a:lnTo>
                <a:lnTo>
                  <a:pt x="441698" y="34086"/>
                </a:lnTo>
                <a:lnTo>
                  <a:pt x="439775" y="29273"/>
                </a:lnTo>
                <a:lnTo>
                  <a:pt x="435787" y="25184"/>
                </a:lnTo>
                <a:lnTo>
                  <a:pt x="431850" y="21018"/>
                </a:lnTo>
                <a:lnTo>
                  <a:pt x="426872" y="18935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407585" y="3911269"/>
            <a:ext cx="9474835" cy="458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12545" algn="l"/>
              </a:tabLst>
            </a:pPr>
            <a:r>
              <a:rPr sz="2750" spc="4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275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2750" spc="18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2750" spc="-8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50" i="1" spc="-145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Social</a:t>
            </a:r>
            <a:r>
              <a:rPr sz="2850" i="1" spc="-220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50" i="1" spc="-165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Engineering</a:t>
            </a:r>
            <a:r>
              <a:rPr sz="2850" i="1" spc="-220" dirty="0">
                <a:solidFill>
                  <a:srgbClr val="434343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750" spc="114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poses</a:t>
            </a:r>
            <a:r>
              <a:rPr sz="2750" spc="-8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24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2750" spc="-7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9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signiﬁcant</a:t>
            </a:r>
            <a:r>
              <a:rPr sz="2750" spc="-8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9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threat</a:t>
            </a:r>
            <a:r>
              <a:rPr sz="2750" spc="-8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1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to</a:t>
            </a:r>
            <a:endParaRPr sz="27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47668" y="4341139"/>
            <a:ext cx="548830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8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cybersecurity.</a:t>
            </a:r>
            <a:r>
              <a:rPr sz="2750" spc="-9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10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Understanding</a:t>
            </a:r>
            <a:r>
              <a:rPr sz="2750" spc="-8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4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the</a:t>
            </a:r>
            <a:endParaRPr sz="275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245143" y="4430306"/>
            <a:ext cx="1855685" cy="34345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195712" y="4341139"/>
            <a:ext cx="344614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7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behind</a:t>
            </a:r>
            <a:r>
              <a:rPr sz="2750" spc="-9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7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these</a:t>
            </a:r>
            <a:r>
              <a:rPr sz="2750" spc="-9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12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attacks</a:t>
            </a:r>
            <a:endParaRPr sz="275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0615" y="4849406"/>
            <a:ext cx="1291729" cy="27698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274985" y="4760239"/>
            <a:ext cx="973963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83940" marR="5080" indent="-3571875">
              <a:lnSpc>
                <a:spcPct val="100000"/>
              </a:lnSpc>
              <a:spcBef>
                <a:spcPts val="105"/>
              </a:spcBef>
              <a:tabLst>
                <a:tab pos="5644515" algn="l"/>
              </a:tabLst>
            </a:pPr>
            <a:r>
              <a:rPr sz="2750" spc="14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2750" spc="-8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9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implementing</a:t>
            </a:r>
            <a:r>
              <a:rPr sz="2750" spc="-7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8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robust</a:t>
            </a:r>
            <a:r>
              <a:rPr sz="275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	</a:t>
            </a:r>
            <a:r>
              <a:rPr sz="2750" spc="9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strategies</a:t>
            </a:r>
            <a:r>
              <a:rPr sz="2750" spc="-8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2750" spc="-7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8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essential</a:t>
            </a:r>
            <a:r>
              <a:rPr sz="2750" spc="-75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10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for </a:t>
            </a:r>
            <a:r>
              <a:rPr sz="2750" spc="9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mitigating</a:t>
            </a:r>
            <a:r>
              <a:rPr sz="2750" spc="-6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750" spc="-10" dirty="0">
                <a:solidFill>
                  <a:srgbClr val="434343"/>
                </a:solidFill>
                <a:latin typeface="Tahoma" panose="020B0604030504040204"/>
                <a:cs typeface="Tahoma" panose="020B0604030504040204"/>
              </a:rPr>
              <a:t>risks.</a:t>
            </a:r>
            <a:endParaRPr sz="275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9999" y="7174992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0" y="0"/>
                </a:moveTo>
                <a:lnTo>
                  <a:pt x="1190" y="1651"/>
                </a:lnTo>
                <a:lnTo>
                  <a:pt x="4762" y="6786"/>
                </a:lnTo>
                <a:lnTo>
                  <a:pt x="10715" y="15671"/>
                </a:lnTo>
                <a:lnTo>
                  <a:pt x="19050" y="28575"/>
                </a:lnTo>
                <a:lnTo>
                  <a:pt x="19050" y="25717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352425" cy="2593340"/>
          </a:xfrm>
          <a:custGeom>
            <a:avLst/>
            <a:gdLst/>
            <a:ahLst/>
            <a:cxnLst/>
            <a:rect l="l" t="t" r="r" b="b"/>
            <a:pathLst>
              <a:path w="352425" h="2593340">
                <a:moveTo>
                  <a:pt x="352424" y="0"/>
                </a:moveTo>
                <a:lnTo>
                  <a:pt x="0" y="0"/>
                </a:lnTo>
                <a:lnTo>
                  <a:pt x="0" y="2592819"/>
                </a:lnTo>
                <a:lnTo>
                  <a:pt x="352424" y="2592819"/>
                </a:lnTo>
                <a:lnTo>
                  <a:pt x="352424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220063" y="9934999"/>
            <a:ext cx="4067175" cy="352425"/>
          </a:xfrm>
          <a:custGeom>
            <a:avLst/>
            <a:gdLst/>
            <a:ahLst/>
            <a:cxnLst/>
            <a:rect l="l" t="t" r="r" b="b"/>
            <a:pathLst>
              <a:path w="4067175" h="352425">
                <a:moveTo>
                  <a:pt x="4067175" y="0"/>
                </a:moveTo>
                <a:lnTo>
                  <a:pt x="0" y="0"/>
                </a:lnTo>
                <a:lnTo>
                  <a:pt x="0" y="352425"/>
                </a:lnTo>
                <a:lnTo>
                  <a:pt x="4067175" y="352425"/>
                </a:lnTo>
                <a:lnTo>
                  <a:pt x="406717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335266" y="2102332"/>
            <a:ext cx="3609340" cy="1225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850" spc="-90" dirty="0"/>
              <a:t>Thanks!</a:t>
            </a:r>
            <a:endParaRPr sz="7850"/>
          </a:p>
        </p:txBody>
      </p:sp>
      <p:sp>
        <p:nvSpPr>
          <p:cNvPr id="13" name="object 13"/>
          <p:cNvSpPr txBox="1"/>
          <p:nvPr/>
        </p:nvSpPr>
        <p:spPr>
          <a:xfrm>
            <a:off x="6482079" y="4020774"/>
            <a:ext cx="5317490" cy="56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3000"/>
              </a:lnSpc>
              <a:spcBef>
                <a:spcPts val="100"/>
              </a:spcBef>
            </a:pPr>
            <a:r>
              <a:rPr lang="en-US" altLang="" sz="3150" b="1">
                <a:latin typeface="Tahoma" panose="020B0604030504040204"/>
                <a:cs typeface="Tahoma" panose="020B0604030504040204"/>
              </a:rPr>
              <a:t>- Vishva R. Patel</a:t>
            </a:r>
            <a:endParaRPr lang="en-US" altLang="" sz="3150" b="1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7544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1217</Words>
  <Application>WPS Presentation</Application>
  <PresentationFormat>On-screen Show (4:3)</PresentationFormat>
  <Paragraphs>59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Trebuchet MS</vt:lpstr>
      <vt:lpstr>Tahoma</vt:lpstr>
      <vt:lpstr>Arial</vt:lpstr>
      <vt:lpstr>Verdana</vt:lpstr>
      <vt:lpstr>Microsoft YaHei</vt:lpstr>
      <vt:lpstr>Arial Unicode MS</vt:lpstr>
      <vt:lpstr>Calibri</vt:lpstr>
      <vt:lpstr>Office Theme</vt:lpstr>
      <vt:lpstr>PowerPoint 演示文稿</vt:lpstr>
      <vt:lpstr>INTRODUCTION</vt:lpstr>
      <vt:lpstr>Social engineering exploits</vt:lpstr>
      <vt:lpstr>PSYCHOLOGICAL TACTICS</vt:lpstr>
      <vt:lpstr>COMMON SOCIAL ENGINEERING TECHNIQUES</vt:lpstr>
      <vt:lpstr>IMPACT OF SOCIAL ENGINEERING ATTACKS</vt:lpstr>
      <vt:lpstr>Implementing</vt:lpstr>
      <vt:lpstr>CONCLUSION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vishu</cp:lastModifiedBy>
  <cp:revision>3</cp:revision>
  <dcterms:created xsi:type="dcterms:W3CDTF">2024-07-07T13:43:07Z</dcterms:created>
  <dcterms:modified xsi:type="dcterms:W3CDTF">2024-07-07T13:53:25Z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2024-07-07T05:30:00Z</vt:filetime>
  </property>
  <property fmtid="{D5CDD505-2E9C-101B-9397-08002B2CF9AE}" pid="3" name="Creator">
    <vt:lpwstr>Chromium</vt:lpwstr>
  </property>
  <property fmtid="{D5CDD505-2E9C-101B-9397-08002B2CF9AE}" pid="4" name="LastSaved">
    <vt:filetime>2024-07-07T05:30:00Z</vt:filetime>
  </property>
  <property fmtid="{D5CDD505-2E9C-101B-9397-08002B2CF9AE}" pid="5" name="Producer">
    <vt:lpwstr>GPL Ghostscript 10.02.0</vt:lpwstr>
  </property>
  <property fmtid="{D5CDD505-2E9C-101B-9397-08002B2CF9AE}" pid="6" name="ICV">
    <vt:lpwstr>54484283BD8B492BB1D0D22046B74B02_12</vt:lpwstr>
  </property>
  <property fmtid="{D5CDD505-2E9C-101B-9397-08002B2CF9AE}" pid="7" name="KSOProductBuildVer">
    <vt:lpwstr>1033-12.2.0.17119</vt:lpwstr>
  </property>
</Properties>
</file>