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37" r:id="rId2"/>
    <p:sldId id="354" r:id="rId3"/>
    <p:sldId id="340" r:id="rId4"/>
    <p:sldId id="347" r:id="rId5"/>
    <p:sldId id="338" r:id="rId6"/>
    <p:sldId id="339" r:id="rId7"/>
    <p:sldId id="341" r:id="rId8"/>
    <p:sldId id="342" r:id="rId9"/>
    <p:sldId id="344" r:id="rId10"/>
    <p:sldId id="345" r:id="rId11"/>
    <p:sldId id="351" r:id="rId12"/>
    <p:sldId id="352" r:id="rId13"/>
    <p:sldId id="353" r:id="rId14"/>
    <p:sldId id="355" r:id="rId15"/>
    <p:sldId id="357" r:id="rId16"/>
    <p:sldId id="358" r:id="rId17"/>
    <p:sldId id="359" r:id="rId18"/>
    <p:sldId id="360" r:id="rId19"/>
    <p:sldId id="361" r:id="rId20"/>
    <p:sldId id="362" r:id="rId21"/>
    <p:sldId id="367" r:id="rId22"/>
    <p:sldId id="363" r:id="rId23"/>
    <p:sldId id="364" r:id="rId24"/>
    <p:sldId id="366" r:id="rId2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54">
          <p15:clr>
            <a:srgbClr val="A4A3A4"/>
          </p15:clr>
        </p15:guide>
        <p15:guide id="2" pos="21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48"/>
      </p:cViewPr>
      <p:guideLst>
        <p:guide orient="horz" pos="2954"/>
        <p:guide pos="215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1204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002CE-CF58-4DC0-ADEC-94D9DB542900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AC849-F0E5-4E49-9594-7B3AA813D8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1FB2F-E01E-4DA0-9BA2-3C1A0B58B543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6403F-C54F-49B5-B406-20A26F72D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56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26740" y="2286000"/>
            <a:ext cx="7007860" cy="88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 u="none" kern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038600" y="4343400"/>
            <a:ext cx="3901440" cy="4537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kern="1200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5/12/2020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83DEDF1-6C39-4C48-9008-BCC41E8FA8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00" y="2382520"/>
            <a:ext cx="8686800" cy="369332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" name="Holder 2">
            <a:extLst>
              <a:ext uri="{FF2B5EF4-FFF2-40B4-BE49-F238E27FC236}">
                <a16:creationId xmlns:a16="http://schemas.microsoft.com/office/drawing/2014/main" id="{5FDDCF89-BBB1-4921-A8B2-79E9608C4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19200"/>
            <a:ext cx="4350385" cy="492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dirty="0"/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EB62C185-07BD-4CC2-BA4C-0E10231D4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302792"/>
            <a:ext cx="8686800" cy="369332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5/12/2020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130F03EB-17A6-4240-B8C9-3E860D0BDA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00" y="2382520"/>
            <a:ext cx="8686800" cy="369332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" name="Holder 2">
            <a:extLst>
              <a:ext uri="{FF2B5EF4-FFF2-40B4-BE49-F238E27FC236}">
                <a16:creationId xmlns:a16="http://schemas.microsoft.com/office/drawing/2014/main" id="{7BCFABA2-1EBE-40B4-BCAC-7A6DDEE9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19200"/>
            <a:ext cx="4350385" cy="492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dirty="0"/>
          </a:p>
        </p:txBody>
      </p:sp>
      <p:sp>
        <p:nvSpPr>
          <p:cNvPr id="15" name="文本占位符 7">
            <a:extLst>
              <a:ext uri="{FF2B5EF4-FFF2-40B4-BE49-F238E27FC236}">
                <a16:creationId xmlns:a16="http://schemas.microsoft.com/office/drawing/2014/main" id="{1F731796-106E-4768-A172-F0F83AF11C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276361"/>
            <a:ext cx="8686800" cy="369332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8" name="文本占位符 7">
            <a:extLst>
              <a:ext uri="{FF2B5EF4-FFF2-40B4-BE49-F238E27FC236}">
                <a16:creationId xmlns:a16="http://schemas.microsoft.com/office/drawing/2014/main" id="{17D46DD6-5474-4BB5-864D-22CE639B79E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6800" y="4146856"/>
            <a:ext cx="8686800" cy="369332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文本占位符 7">
            <a:extLst>
              <a:ext uri="{FF2B5EF4-FFF2-40B4-BE49-F238E27FC236}">
                <a16:creationId xmlns:a16="http://schemas.microsoft.com/office/drawing/2014/main" id="{F9444B6D-6D7E-42B6-B3A7-8E5998F3AE0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66800" y="5017351"/>
            <a:ext cx="8686800" cy="369332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6" name="Holder 2">
            <a:extLst>
              <a:ext uri="{FF2B5EF4-FFF2-40B4-BE49-F238E27FC236}">
                <a16:creationId xmlns:a16="http://schemas.microsoft.com/office/drawing/2014/main" id="{9D5900F5-A6E6-46C8-8AED-52837618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19200"/>
            <a:ext cx="4350385" cy="492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dirty="0"/>
          </a:p>
        </p:txBody>
      </p:sp>
      <p:sp>
        <p:nvSpPr>
          <p:cNvPr id="7" name="文本占位符 7">
            <a:extLst>
              <a:ext uri="{FF2B5EF4-FFF2-40B4-BE49-F238E27FC236}">
                <a16:creationId xmlns:a16="http://schemas.microsoft.com/office/drawing/2014/main" id="{77F87D61-9AEC-470F-A1FA-17C9C62AC5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19800" y="2481155"/>
            <a:ext cx="6096000" cy="492124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5E64EE6-61A2-49DF-B548-53A35708FB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19800" y="3374996"/>
            <a:ext cx="6096000" cy="492124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7">
            <a:extLst>
              <a:ext uri="{FF2B5EF4-FFF2-40B4-BE49-F238E27FC236}">
                <a16:creationId xmlns:a16="http://schemas.microsoft.com/office/drawing/2014/main" id="{F1DB6F74-7004-42C3-81B8-B80CD1253E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19800" y="4245491"/>
            <a:ext cx="6096000" cy="492124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50A688EC-BBB1-47FF-B86E-84787C5A5B0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19800" y="5115986"/>
            <a:ext cx="6096000" cy="492124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A8284-4A92-4084-9895-6B7BB58AE8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151538" y="3152001"/>
            <a:ext cx="5562600" cy="553998"/>
          </a:xfrm>
          <a:prstGeom prst="rect">
            <a:avLst/>
          </a:prstGeom>
        </p:spPr>
        <p:txBody>
          <a:bodyPr/>
          <a:lstStyle>
            <a:lvl1pPr marL="571500" indent="-571500">
              <a:buFont typeface="Arial" panose="020B0604020202020204" pitchFamily="34" charset="0"/>
              <a:buChar char="•"/>
              <a:defRPr sz="3600"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968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07EA2A0-BFCB-4DE5-9C5F-82031E73B7A6}"/>
              </a:ext>
            </a:extLst>
          </p:cNvPr>
          <p:cNvSpPr txBox="1"/>
          <p:nvPr userDrawn="1"/>
        </p:nvSpPr>
        <p:spPr>
          <a:xfrm>
            <a:off x="609600" y="1244769"/>
            <a:ext cx="2712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0" i="0" u="none" dirty="0">
                <a:solidFill>
                  <a:schemeClr val="tx1"/>
                </a:solidFill>
                <a:latin typeface="微软雅黑" panose="020B0503020204020204" charset="-122"/>
                <a:ea typeface="+mj-ea"/>
                <a:cs typeface="Arial" panose="020B0604020202020204"/>
              </a:rPr>
              <a:t>Outline</a:t>
            </a:r>
            <a:endParaRPr lang="zh-CN" altLang="en-US" sz="3200" b="0" i="0" u="none" dirty="0">
              <a:solidFill>
                <a:schemeClr val="tx1"/>
              </a:solidFill>
              <a:latin typeface="微软雅黑" panose="020B0503020204020204" charset="-122"/>
              <a:ea typeface="+mj-ea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35376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07EA2A0-BFCB-4DE5-9C5F-82031E73B7A6}"/>
              </a:ext>
            </a:extLst>
          </p:cNvPr>
          <p:cNvSpPr txBox="1"/>
          <p:nvPr userDrawn="1"/>
        </p:nvSpPr>
        <p:spPr>
          <a:xfrm>
            <a:off x="609600" y="1244769"/>
            <a:ext cx="2712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0" i="0" u="none" dirty="0">
                <a:solidFill>
                  <a:schemeClr val="tx1"/>
                </a:solidFill>
                <a:latin typeface="微软雅黑" panose="020B0503020204020204" charset="-122"/>
                <a:ea typeface="+mj-ea"/>
                <a:cs typeface="Arial" panose="020B0604020202020204"/>
              </a:rPr>
              <a:t>Outline</a:t>
            </a:r>
            <a:endParaRPr lang="zh-CN" altLang="en-US" sz="3200" b="0" i="0" u="none" dirty="0">
              <a:solidFill>
                <a:schemeClr val="tx1"/>
              </a:solidFill>
              <a:latin typeface="微软雅黑" panose="020B0503020204020204" charset="-122"/>
              <a:ea typeface="+mj-ea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313290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 userDrawn="1"/>
        </p:nvSpPr>
        <p:spPr>
          <a:xfrm>
            <a:off x="0" y="999744"/>
            <a:ext cx="11280648" cy="152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 userDrawn="1"/>
        </p:nvSpPr>
        <p:spPr>
          <a:xfrm>
            <a:off x="0" y="851839"/>
            <a:ext cx="3430270" cy="78740"/>
          </a:xfrm>
          <a:custGeom>
            <a:avLst/>
            <a:gdLst/>
            <a:ahLst/>
            <a:cxnLst/>
            <a:rect l="l" t="t" r="r" b="b"/>
            <a:pathLst>
              <a:path w="3430270" h="78740">
                <a:moveTo>
                  <a:pt x="1967522" y="78371"/>
                </a:moveTo>
                <a:lnTo>
                  <a:pt x="1820646" y="0"/>
                </a:lnTo>
                <a:lnTo>
                  <a:pt x="0" y="0"/>
                </a:lnTo>
                <a:lnTo>
                  <a:pt x="0" y="78371"/>
                </a:lnTo>
                <a:lnTo>
                  <a:pt x="1967522" y="78371"/>
                </a:lnTo>
                <a:close/>
              </a:path>
              <a:path w="3430270" h="78740">
                <a:moveTo>
                  <a:pt x="3429825" y="78371"/>
                </a:moveTo>
                <a:lnTo>
                  <a:pt x="3301911" y="0"/>
                </a:lnTo>
                <a:lnTo>
                  <a:pt x="1941677" y="0"/>
                </a:lnTo>
                <a:lnTo>
                  <a:pt x="2069592" y="78371"/>
                </a:lnTo>
                <a:lnTo>
                  <a:pt x="3429825" y="78371"/>
                </a:lnTo>
                <a:close/>
              </a:path>
            </a:pathLst>
          </a:custGeom>
          <a:solidFill>
            <a:srgbClr val="61D6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 userDrawn="1"/>
        </p:nvSpPr>
        <p:spPr>
          <a:xfrm>
            <a:off x="3403980" y="851839"/>
            <a:ext cx="2320290" cy="78740"/>
          </a:xfrm>
          <a:custGeom>
            <a:avLst/>
            <a:gdLst/>
            <a:ahLst/>
            <a:cxnLst/>
            <a:rect l="l" t="t" r="r" b="b"/>
            <a:pathLst>
              <a:path w="2320290" h="78740">
                <a:moveTo>
                  <a:pt x="1033424" y="78371"/>
                </a:moveTo>
                <a:lnTo>
                  <a:pt x="905510" y="0"/>
                </a:lnTo>
                <a:lnTo>
                  <a:pt x="0" y="0"/>
                </a:lnTo>
                <a:lnTo>
                  <a:pt x="127914" y="78371"/>
                </a:lnTo>
                <a:lnTo>
                  <a:pt x="1033424" y="78371"/>
                </a:lnTo>
                <a:close/>
              </a:path>
              <a:path w="2320290" h="78740">
                <a:moveTo>
                  <a:pt x="1462290" y="78371"/>
                </a:moveTo>
                <a:lnTo>
                  <a:pt x="1334376" y="0"/>
                </a:lnTo>
                <a:lnTo>
                  <a:pt x="1007579" y="0"/>
                </a:lnTo>
                <a:lnTo>
                  <a:pt x="1135494" y="78371"/>
                </a:lnTo>
                <a:lnTo>
                  <a:pt x="1462290" y="78371"/>
                </a:lnTo>
                <a:close/>
              </a:path>
              <a:path w="2320290" h="78740">
                <a:moveTo>
                  <a:pt x="1891157" y="78371"/>
                </a:moveTo>
                <a:lnTo>
                  <a:pt x="1763229" y="0"/>
                </a:lnTo>
                <a:lnTo>
                  <a:pt x="1436446" y="0"/>
                </a:lnTo>
                <a:lnTo>
                  <a:pt x="1564360" y="78371"/>
                </a:lnTo>
                <a:lnTo>
                  <a:pt x="1891157" y="78371"/>
                </a:lnTo>
                <a:close/>
              </a:path>
              <a:path w="2320290" h="78740">
                <a:moveTo>
                  <a:pt x="2320010" y="78371"/>
                </a:moveTo>
                <a:lnTo>
                  <a:pt x="2192096" y="0"/>
                </a:lnTo>
                <a:lnTo>
                  <a:pt x="1865299" y="0"/>
                </a:lnTo>
                <a:lnTo>
                  <a:pt x="1993214" y="78371"/>
                </a:lnTo>
                <a:lnTo>
                  <a:pt x="2320010" y="78371"/>
                </a:lnTo>
                <a:close/>
              </a:path>
            </a:pathLst>
          </a:custGeom>
          <a:solidFill>
            <a:srgbClr val="61D6FE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7" name="object 2"/>
          <p:cNvSpPr txBox="1">
            <a:spLocks noGrp="1"/>
          </p:cNvSpPr>
          <p:nvPr userDrawn="1"/>
        </p:nvSpPr>
        <p:spPr>
          <a:xfrm>
            <a:off x="205270" y="254375"/>
            <a:ext cx="3198710" cy="355225"/>
          </a:xfrm>
          <a:prstGeom prst="rect">
            <a:avLst/>
          </a:prstGeom>
          <a:ln w="38100">
            <a:solidFill>
              <a:srgbClr val="49BB88"/>
            </a:solidFill>
          </a:ln>
        </p:spPr>
        <p:txBody>
          <a:bodyPr vert="horz" wrap="square" lIns="0" tIns="77470" rIns="0" bIns="0" rtlCol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 marL="155575">
              <a:lnSpc>
                <a:spcPct val="100000"/>
              </a:lnSpc>
              <a:spcBef>
                <a:spcPts val="610"/>
              </a:spcBef>
            </a:pPr>
            <a:r>
              <a:rPr sz="1800" b="1" spc="1350" dirty="0">
                <a:solidFill>
                  <a:srgbClr val="49BB88"/>
                </a:solidFill>
                <a:latin typeface="Microsoft JhengHei UI" panose="020B0604030504040204" charset="-120"/>
                <a:cs typeface="Microsoft JhengHei UI" panose="020B0604030504040204" charset="-120"/>
              </a:rPr>
              <a:t>  </a:t>
            </a:r>
            <a:endParaRPr sz="180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12" name="内容占位符 18">
            <a:extLst>
              <a:ext uri="{FF2B5EF4-FFF2-40B4-BE49-F238E27FC236}">
                <a16:creationId xmlns:a16="http://schemas.microsoft.com/office/drawing/2014/main" id="{83B1EB43-E8F5-4F9F-926C-CC037DB9878D}"/>
              </a:ext>
            </a:extLst>
          </p:cNvPr>
          <p:cNvSpPr txBox="1">
            <a:spLocks/>
          </p:cNvSpPr>
          <p:nvPr userDrawn="1"/>
        </p:nvSpPr>
        <p:spPr>
          <a:xfrm>
            <a:off x="228600" y="256401"/>
            <a:ext cx="3200400" cy="276999"/>
          </a:xfrm>
          <a:prstGeom prst="rect">
            <a:avLst/>
          </a:prstGeom>
        </p:spPr>
        <p:txBody>
          <a:bodyPr/>
          <a:lstStyle>
            <a:lvl1pPr marL="0">
              <a:defRPr lang="zh-CN" alt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Anchor free Vs anchor based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2" r:id="rId4"/>
    <p:sldLayoutId id="2147483658" r:id="rId5"/>
    <p:sldLayoutId id="2147483659" r:id="rId6"/>
    <p:sldLayoutId id="2147483660" r:id="rId7"/>
  </p:sldLayoutIdLst>
  <p:txStyles>
    <p:titleStyle>
      <a:lvl1pPr>
        <a:defRPr u="none"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&#35770;&#25991;&#23545;&#27604;&#24635;&#32467;/RetinaNet&#12289;ATSS&#12289;RepPoints&#23545;&#27604;&#20998;&#26512;.htm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F5D8B-6C4C-4ACF-9438-1D2624888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895600"/>
            <a:ext cx="9217660" cy="830997"/>
          </a:xfrm>
        </p:spPr>
        <p:txBody>
          <a:bodyPr/>
          <a:lstStyle/>
          <a:p>
            <a:r>
              <a:rPr lang="en-US" altLang="zh-CN" dirty="0"/>
              <a:t>Anchor-free Vs anchor-based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6670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893CB1D-CBD0-4008-A670-E5B07FA3D57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102360" y="1828800"/>
            <a:ext cx="8312786" cy="1477328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ATSS=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自适应样本选择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计算所有的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IOU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mean (mg)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std dev (vg)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，根据自适应阈值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tg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 = mg + vg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，并增加条件：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center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在物体内部，对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anchors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进行筛选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A5E451B-F3DA-4E23-B1D7-8EC0AF8D1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19200"/>
            <a:ext cx="4350385" cy="492125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426BCC-3858-4103-84C8-14971FF4F36D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102360" y="3572193"/>
            <a:ext cx="5569585" cy="369332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非常好的对比实验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行文思路清晰</a:t>
            </a:r>
          </a:p>
        </p:txBody>
      </p:sp>
    </p:spTree>
    <p:extLst>
      <p:ext uri="{BB962C8B-B14F-4D97-AF65-F5344CB8AC3E}">
        <p14:creationId xmlns:p14="http://schemas.microsoft.com/office/powerpoint/2010/main" val="2282080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9F792-E0A0-4C6D-9135-1C308168D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030" y="1256762"/>
            <a:ext cx="4350385" cy="492125"/>
          </a:xfrm>
        </p:spPr>
        <p:txBody>
          <a:bodyPr/>
          <a:lstStyle/>
          <a:p>
            <a:r>
              <a:rPr lang="zh-CN" altLang="en-US" dirty="0"/>
              <a:t>我的观点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DC468E6-11B4-4A7E-87B6-F61B17BA9AA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129030" y="2296010"/>
            <a:ext cx="8526146" cy="369332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指出了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anchor-based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检测与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anchor-free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检测的本质区别。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D803930-A03A-424C-A327-F739A645D254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129030" y="3200400"/>
            <a:ext cx="8335010" cy="738664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  2.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提出了一种自适应训练样本选择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(ATSS)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，根据目标的统计特征自动选择正负样本。</a:t>
            </a:r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216203BB-C54F-4818-9DC9-0AB9A75815F6}"/>
              </a:ext>
            </a:extLst>
          </p:cNvPr>
          <p:cNvSpPr txBox="1">
            <a:spLocks/>
          </p:cNvSpPr>
          <p:nvPr/>
        </p:nvSpPr>
        <p:spPr>
          <a:xfrm>
            <a:off x="1129030" y="4343400"/>
            <a:ext cx="833501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 3.</a:t>
            </a:r>
            <a:r>
              <a:rPr lang="zh-CN" altLang="en-US" sz="2400" dirty="0"/>
              <a:t>讨论了在图像上每个位置平铺多个</a:t>
            </a:r>
            <a:r>
              <a:rPr lang="en-US" altLang="zh-CN" sz="2400" dirty="0"/>
              <a:t>anchor</a:t>
            </a:r>
            <a:r>
              <a:rPr lang="zh-CN" altLang="en-US" sz="2400" dirty="0"/>
              <a:t>点来检测目标的必要性。</a:t>
            </a:r>
          </a:p>
        </p:txBody>
      </p:sp>
    </p:spTree>
    <p:extLst>
      <p:ext uri="{BB962C8B-B14F-4D97-AF65-F5344CB8AC3E}">
        <p14:creationId xmlns:p14="http://schemas.microsoft.com/office/powerpoint/2010/main" val="1783699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0AFE6F6-8AAD-4DFF-92D9-6ACE6001650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52600" y="3048000"/>
            <a:ext cx="8915400" cy="1661993"/>
          </a:xfrm>
        </p:spPr>
        <p:txBody>
          <a:bodyPr/>
          <a:lstStyle/>
          <a:p>
            <a:r>
              <a:rPr lang="en-US" altLang="zh-CN" dirty="0" err="1"/>
              <a:t>RepPoints</a:t>
            </a:r>
            <a:r>
              <a:rPr lang="en-US" altLang="zh-CN" dirty="0"/>
              <a:t>: Point Set Representation for Object Detection CVPR.2019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2643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93D7FEC-284C-41B7-AB7D-CDE90435D0F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6800" y="2362200"/>
            <a:ext cx="7703185" cy="1477328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RepPoints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替代边界框，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RepPoints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替代边界框，基于点集的更细粒度的目标表示新方法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RepPoints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573BAC-8998-4958-A8FD-CE6D16B9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19200"/>
            <a:ext cx="4350385" cy="492125"/>
          </a:xfrm>
        </p:spPr>
        <p:txBody>
          <a:bodyPr/>
          <a:lstStyle/>
          <a:p>
            <a:r>
              <a:rPr lang="en-US" altLang="zh-CN" dirty="0" err="1"/>
              <a:t>RepPoints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13CF33-9268-4796-8F2F-0637F8CD987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066800" y="3654862"/>
            <a:ext cx="8159750" cy="369332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通过一组点集提供更细粒度的位置表示和便于分类的信息。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3F67D6-3697-4867-ABA7-833353CCA38D}"/>
              </a:ext>
            </a:extLst>
          </p:cNvPr>
          <p:cNvSpPr txBox="1"/>
          <p:nvPr/>
        </p:nvSpPr>
        <p:spPr>
          <a:xfrm>
            <a:off x="1066800" y="4762858"/>
            <a:ext cx="81597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作者不使用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bbox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，使用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周围的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个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key points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用于更好的定位和更好的对象特征提取。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2749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A9D7E17-601D-481C-977B-5FEDEA6257A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97280" y="2075100"/>
            <a:ext cx="10591800" cy="1477328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4-d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bounding box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是目标位置的粗糙表达，边界框只考虑目标的矩形空间范围，不考虑形状、姿态和语义上重要的局部区域的位置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导致当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proposal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之间所需的细化很小时，它在实践中表现得很好，但它们之间的距离较大时，效果则不好。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4947F0A-D42E-4DB1-81CD-A16AE0CCD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19200"/>
            <a:ext cx="4350385" cy="492125"/>
          </a:xfrm>
        </p:spPr>
        <p:txBody>
          <a:bodyPr/>
          <a:lstStyle/>
          <a:p>
            <a:r>
              <a:rPr lang="zh-CN" altLang="en-US" dirty="0"/>
              <a:t>传统方法的不足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44F8F6-44B3-4984-986E-75D352C3266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066800" y="3727608"/>
            <a:ext cx="9525000" cy="738664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而本文的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RepPoints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是物体一组自适应的特征点集，反映了更精确的语义定位，可用于更好的定位和更好的对象特征提取。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9E52C68-0D98-45B1-84FB-2A9D1CD8F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466272"/>
            <a:ext cx="7772400" cy="233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287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DB146-B866-4223-8008-A254B19A4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030" y="1256762"/>
            <a:ext cx="4350385" cy="492125"/>
          </a:xfrm>
        </p:spPr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41B648-CF6A-4D42-B25C-A181B58C4EA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123950" y="4659388"/>
            <a:ext cx="9391650" cy="1107996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3.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在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都采用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multi-scale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策略，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RPDet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可达到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46.5mAP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6A25F9-6CD4-41E2-9947-8CEFF2AC59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129030" y="2015980"/>
            <a:ext cx="10529570" cy="738664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与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anchor-based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相比，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RepPoints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使用 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ResNet-50 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作为主干网络时提升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2.1 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，使用 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ResNet-101 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时提升了 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2.0 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56F0B2-84B1-463D-B119-4A706DE337CB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123950" y="3200400"/>
            <a:ext cx="10153650" cy="1169551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没有 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multi-scale 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训练和测试的情况下，使用 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ResNet-101-DCN 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主干  网络实现了 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42.8 AP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，性能优于现有的所有不采用 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anchor 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的检测器。此外，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RPDet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获得了 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65.0 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的 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AP₅₀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，大大超过了所有基线。 </a:t>
            </a:r>
          </a:p>
        </p:txBody>
      </p:sp>
    </p:spTree>
    <p:extLst>
      <p:ext uri="{BB962C8B-B14F-4D97-AF65-F5344CB8AC3E}">
        <p14:creationId xmlns:p14="http://schemas.microsoft.com/office/powerpoint/2010/main" val="3096782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3EE63-36E5-4089-B15B-14038EE2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39" y="1190244"/>
            <a:ext cx="5483861" cy="492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AD18F13-4AD3-494B-99AD-15550A8E8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39" y="1752600"/>
            <a:ext cx="10172700" cy="457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A5A85BF-AE29-4C05-9250-F2399EE846CE}"/>
              </a:ext>
            </a:extLst>
          </p:cNvPr>
          <p:cNvSpPr/>
          <p:nvPr/>
        </p:nvSpPr>
        <p:spPr>
          <a:xfrm>
            <a:off x="1219200" y="5334000"/>
            <a:ext cx="96774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837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847EFB1-5297-4541-9162-2B8D5AE1714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6800" y="2382520"/>
            <a:ext cx="8915400" cy="2954655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学习像 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RepPoints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这样更丰富、更自然的物体表示方法反映了更精确的语义定位，在目标的定位和对象提取上更有优势。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0F9F0B2-0081-4EBD-AFD5-1370BA81C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19200"/>
            <a:ext cx="4350385" cy="492125"/>
          </a:xfrm>
        </p:spPr>
        <p:txBody>
          <a:bodyPr/>
          <a:lstStyle/>
          <a:p>
            <a:r>
              <a:rPr lang="zh-CN" altLang="en-US" dirty="0"/>
              <a:t>普适性或启发性</a:t>
            </a:r>
          </a:p>
        </p:txBody>
      </p:sp>
    </p:spTree>
    <p:extLst>
      <p:ext uri="{BB962C8B-B14F-4D97-AF65-F5344CB8AC3E}">
        <p14:creationId xmlns:p14="http://schemas.microsoft.com/office/powerpoint/2010/main" val="139722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ECBE3B1-82E3-4ACC-BE13-3FF4083DD2C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6800" y="2382520"/>
            <a:ext cx="9372600" cy="1107996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RepPoints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= RepPoints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+ RepPoints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 regression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+ RPDet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F4A5D02-1084-4BB7-B1BA-A6BA31316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19200"/>
            <a:ext cx="4350385" cy="492125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3934745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DE94AA6-FC4F-4D13-A1C8-004D51D4383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6800" y="1905000"/>
            <a:ext cx="8077200" cy="1477328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/>
              <a:t>RepPoints</a:t>
            </a:r>
            <a:r>
              <a:rPr lang="zh-CN" altLang="en-US" dirty="0"/>
              <a:t>通过引入</a:t>
            </a:r>
            <a:r>
              <a:rPr lang="en-US" altLang="zh-CN" dirty="0"/>
              <a:t>key points</a:t>
            </a:r>
            <a:r>
              <a:rPr lang="zh-CN" altLang="en-US" dirty="0"/>
              <a:t>的方法有利于更好提取更精确的语义信息，</a:t>
            </a:r>
            <a:r>
              <a:rPr lang="en-US" altLang="zh-CN" dirty="0" err="1"/>
              <a:t>RepPoints</a:t>
            </a:r>
            <a:r>
              <a:rPr lang="zh-CN" altLang="en-US" dirty="0"/>
              <a:t>最出色的地方在于增加了对于可形变卷积的监督。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C314850-6B36-448D-963C-A77B0107C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19200"/>
            <a:ext cx="4350385" cy="492125"/>
          </a:xfrm>
        </p:spPr>
        <p:txBody>
          <a:bodyPr/>
          <a:lstStyle/>
          <a:p>
            <a:r>
              <a:rPr lang="zh-CN" altLang="en-US" dirty="0"/>
              <a:t>我的观点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34F0A7-E7D5-49E9-95C9-466D1CE78CE9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066800" y="3083004"/>
            <a:ext cx="8077200" cy="1107996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因为可形变卷积有很强的表达能力，很好的性能，因此尝  试加强对于可形变卷积的监督，可增加可形变卷积的特征点和目标检测中物体的联系。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533902-0CA8-4B6A-AD22-3CAD10082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4191000"/>
            <a:ext cx="6641784" cy="255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7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2FE0FB0-9C2C-4B92-BD91-E6567D10083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57400" y="3276600"/>
            <a:ext cx="8229600" cy="1107996"/>
          </a:xfrm>
        </p:spPr>
        <p:txBody>
          <a:bodyPr/>
          <a:lstStyle/>
          <a:p>
            <a:r>
              <a:rPr lang="en-US" altLang="zh-CN" dirty="0" err="1"/>
              <a:t>RetinaNet</a:t>
            </a:r>
            <a:r>
              <a:rPr lang="zh-CN" altLang="en-US" dirty="0"/>
              <a:t>、</a:t>
            </a:r>
            <a:r>
              <a:rPr lang="en-US" altLang="zh-CN" dirty="0" err="1"/>
              <a:t>RepPoints</a:t>
            </a:r>
            <a:r>
              <a:rPr lang="zh-CN" altLang="en-US" dirty="0"/>
              <a:t>、</a:t>
            </a:r>
            <a:r>
              <a:rPr lang="en-US" altLang="zh-CN" dirty="0"/>
              <a:t>ATSS</a:t>
            </a:r>
            <a:r>
              <a:rPr lang="zh-CN" altLang="en-US" dirty="0"/>
              <a:t>对比</a:t>
            </a:r>
          </a:p>
        </p:txBody>
      </p:sp>
    </p:spTree>
    <p:extLst>
      <p:ext uri="{BB962C8B-B14F-4D97-AF65-F5344CB8AC3E}">
        <p14:creationId xmlns:p14="http://schemas.microsoft.com/office/powerpoint/2010/main" val="4272813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23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56653-CFA8-4177-919E-A025190D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030" y="1256762"/>
            <a:ext cx="4350385" cy="492125"/>
          </a:xfrm>
        </p:spPr>
        <p:txBody>
          <a:bodyPr/>
          <a:lstStyle/>
          <a:p>
            <a:r>
              <a:rPr lang="zh-CN" altLang="en-US" dirty="0"/>
              <a:t>存在问题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969BCB-6588-4E98-8C1D-77B66EC0711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129030" y="2408952"/>
            <a:ext cx="6795770" cy="369332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1.RepPoints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点的初始化是如何被初始化的？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C3CE534-6774-4A7A-8B64-A038D5A980E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129030" y="3353682"/>
            <a:ext cx="9538970" cy="1477328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2. SNIP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TridenNet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中的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valid the area of an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RoI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range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与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ATSS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的做法有点相似，这里前者是对三个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设置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valid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IoU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range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， 后者是根据统计特征一个是自适应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IoU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阈值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tg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 = mg + vg)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，不知道这两种策略的单独对比的实验效果。</a:t>
            </a:r>
          </a:p>
        </p:txBody>
      </p:sp>
    </p:spTree>
    <p:extLst>
      <p:ext uri="{BB962C8B-B14F-4D97-AF65-F5344CB8AC3E}">
        <p14:creationId xmlns:p14="http://schemas.microsoft.com/office/powerpoint/2010/main" val="1769594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0B99D62-6ECE-4DF0-9613-53231E06646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6800" y="2382520"/>
            <a:ext cx="5410200" cy="73866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/>
              <a:t>RepPoints</a:t>
            </a:r>
            <a:r>
              <a:rPr lang="zh-CN" altLang="en-US" dirty="0"/>
              <a:t>点的初始化是如何被初始化的？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D2A39C0-4C94-4C3A-88DF-B7F6FDB9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19200"/>
            <a:ext cx="4350385" cy="492125"/>
          </a:xfrm>
        </p:spPr>
        <p:txBody>
          <a:bodyPr/>
          <a:lstStyle/>
          <a:p>
            <a:r>
              <a:rPr lang="en-US" altLang="zh-CN" dirty="0" err="1"/>
              <a:t>RepPoints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73897A-C07B-4E5D-9818-440A3031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691005"/>
            <a:ext cx="4692891" cy="15113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0FB711F-734F-4ADE-9FCC-A2003D80E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365103"/>
            <a:ext cx="4781796" cy="141612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CDCAB9D-A3E0-49FA-8A03-60221D576B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16" y="4893781"/>
            <a:ext cx="4858000" cy="158758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E9C807F-6A28-4CC4-80E2-FE10F7A01F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42" y="3202383"/>
            <a:ext cx="6001058" cy="348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54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3471427-B8C4-4A50-BF20-C6048A01ED7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620000" y="2455862"/>
            <a:ext cx="4352800" cy="147732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这里的</a:t>
            </a:r>
            <a:r>
              <a:rPr lang="en-US" altLang="zh-CN" dirty="0"/>
              <a:t>range</a:t>
            </a:r>
            <a:r>
              <a:rPr lang="zh-CN" altLang="en-US" dirty="0"/>
              <a:t>没有给出确切的计算公式，查看源码后发现是直接给出的，不清楚这样的</a:t>
            </a:r>
            <a:r>
              <a:rPr lang="en-US" altLang="zh-CN" dirty="0"/>
              <a:t>range</a:t>
            </a:r>
            <a:r>
              <a:rPr lang="zh-CN" altLang="en-US" dirty="0"/>
              <a:t>可信度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15A7C5E-E8BA-4ABB-8511-8B5E41698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19200"/>
            <a:ext cx="10896600" cy="492443"/>
          </a:xfrm>
        </p:spPr>
        <p:txBody>
          <a:bodyPr/>
          <a:lstStyle/>
          <a:p>
            <a:r>
              <a:rPr lang="en-US" altLang="zh-CN" dirty="0"/>
              <a:t>SNIP</a:t>
            </a:r>
            <a:r>
              <a:rPr lang="zh-CN" altLang="en-US" dirty="0"/>
              <a:t>与</a:t>
            </a:r>
            <a:r>
              <a:rPr lang="en-US" altLang="zh-CN" dirty="0" err="1"/>
              <a:t>TridenNet</a:t>
            </a:r>
            <a:r>
              <a:rPr lang="zh-CN" altLang="en-US" dirty="0"/>
              <a:t>中的</a:t>
            </a:r>
            <a:r>
              <a:rPr lang="en-US" altLang="zh-CN" dirty="0"/>
              <a:t>valid the area of an </a:t>
            </a:r>
            <a:r>
              <a:rPr lang="en-US" altLang="zh-CN" dirty="0" err="1"/>
              <a:t>RoI</a:t>
            </a:r>
            <a:r>
              <a:rPr lang="en-US" altLang="zh-CN" dirty="0"/>
              <a:t> range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CF63A7-AA01-40D1-AA60-2DF1158ECCB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620000" y="4800600"/>
            <a:ext cx="4572000" cy="184665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此</a:t>
            </a:r>
            <a:r>
              <a:rPr lang="en-US" altLang="zh-CN" dirty="0"/>
              <a:t>range</a:t>
            </a:r>
            <a:r>
              <a:rPr lang="zh-CN" altLang="en-US" dirty="0"/>
              <a:t>的范围与</a:t>
            </a:r>
            <a:r>
              <a:rPr lang="en-US" altLang="zh-CN" dirty="0"/>
              <a:t>ATSS</a:t>
            </a:r>
            <a:r>
              <a:rPr lang="zh-CN" altLang="en-US" dirty="0"/>
              <a:t>的做法有点相似，不过一个是自适应</a:t>
            </a:r>
            <a:r>
              <a:rPr lang="en-US" altLang="zh-CN" dirty="0" err="1"/>
              <a:t>IoU</a:t>
            </a:r>
            <a:r>
              <a:rPr lang="zh-CN" altLang="en-US" dirty="0"/>
              <a:t>阈值，这里是对三个</a:t>
            </a:r>
            <a:r>
              <a:rPr lang="en-US" altLang="zh-CN" dirty="0"/>
              <a:t>scale</a:t>
            </a:r>
            <a:r>
              <a:rPr lang="zh-CN" altLang="en-US" dirty="0"/>
              <a:t>设置</a:t>
            </a:r>
            <a:r>
              <a:rPr lang="en-US" altLang="zh-CN" dirty="0"/>
              <a:t>valid </a:t>
            </a:r>
            <a:r>
              <a:rPr lang="en-US" altLang="zh-CN" dirty="0" err="1"/>
              <a:t>IoU</a:t>
            </a:r>
            <a:r>
              <a:rPr lang="en-US" altLang="zh-CN" dirty="0"/>
              <a:t> range</a:t>
            </a:r>
            <a:r>
              <a:rPr lang="zh-CN" altLang="en-US" dirty="0"/>
              <a:t>，这两种方法的对比效果。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6A8CB59-9EC1-44F2-A837-80303E5B30A2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4569730"/>
          <a:ext cx="6705600" cy="21358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05600">
                  <a:extLst>
                    <a:ext uri="{9D8B030D-6E8A-4147-A177-3AD203B41FA5}">
                      <a16:colId xmlns:a16="http://schemas.microsoft.com/office/drawing/2014/main" val="2654874117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700" u="none" strike="noStrike" dirty="0">
                          <a:effectLst/>
                        </a:rPr>
                        <a:t>snip</a:t>
                      </a:r>
                      <a:r>
                        <a:rPr lang="zh-CN" altLang="en-US" sz="2700" u="none" strike="noStrike" dirty="0">
                          <a:effectLst/>
                        </a:rPr>
                        <a:t>中的</a:t>
                      </a:r>
                      <a:r>
                        <a:rPr lang="en-US" sz="2700" u="none" strike="noStrike" dirty="0">
                          <a:effectLst/>
                        </a:rPr>
                        <a:t>range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694" marR="15694" marT="15694" marB="0" anchor="ctr"/>
                </a:tc>
                <a:extLst>
                  <a:ext uri="{0D108BD9-81ED-4DB2-BD59-A6C34878D82A}">
                    <a16:rowId xmlns:a16="http://schemas.microsoft.com/office/drawing/2014/main" val="3643808846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l" fontAlgn="ctr"/>
                      <a:r>
                        <a:rPr lang="nn-NO" sz="2700" u="none" strike="noStrike" dirty="0">
                          <a:effectLst/>
                        </a:rPr>
                        <a:t>valid_ranges = [(0, 80), (32, 160), (120, )]</a:t>
                      </a:r>
                      <a:endParaRPr lang="nn-NO" sz="2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694" marR="15694" marT="15694" marB="0" anchor="ctr"/>
                </a:tc>
                <a:extLst>
                  <a:ext uri="{0D108BD9-81ED-4DB2-BD59-A6C34878D82A}">
                    <a16:rowId xmlns:a16="http://schemas.microsoft.com/office/drawing/2014/main" val="2420821036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l" fontAlgn="ctr"/>
                      <a:endParaRPr lang="zh-CN" alt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694" marR="15694" marT="15694" marB="0" anchor="ctr"/>
                </a:tc>
                <a:extLst>
                  <a:ext uri="{0D108BD9-81ED-4DB2-BD59-A6C34878D82A}">
                    <a16:rowId xmlns:a16="http://schemas.microsoft.com/office/drawing/2014/main" val="419929772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700" u="none" strike="noStrike">
                          <a:effectLst/>
                        </a:rPr>
                        <a:t>tridentnet</a:t>
                      </a:r>
                      <a:r>
                        <a:rPr lang="zh-CN" altLang="en-US" sz="2700" u="none" strike="noStrike">
                          <a:effectLst/>
                        </a:rPr>
                        <a:t>的</a:t>
                      </a:r>
                      <a:r>
                        <a:rPr lang="en-US" sz="2700" u="none" strike="noStrike">
                          <a:effectLst/>
                        </a:rPr>
                        <a:t>range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694" marR="15694" marT="15694" marB="0" anchor="ctr"/>
                </a:tc>
                <a:extLst>
                  <a:ext uri="{0D108BD9-81ED-4DB2-BD59-A6C34878D82A}">
                    <a16:rowId xmlns:a16="http://schemas.microsoft.com/office/drawing/2014/main" val="3228079744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l" fontAlgn="ctr"/>
                      <a:r>
                        <a:rPr lang="nn-NO" sz="2700" u="none" strike="noStrike" dirty="0">
                          <a:effectLst/>
                        </a:rPr>
                        <a:t>valid_ranges = [(0, 90), (30, 160), (90, -1)]</a:t>
                      </a:r>
                      <a:endParaRPr lang="nn-NO" sz="2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694" marR="15694" marT="15694" marB="0" anchor="ctr"/>
                </a:tc>
                <a:extLst>
                  <a:ext uri="{0D108BD9-81ED-4DB2-BD59-A6C34878D82A}">
                    <a16:rowId xmlns:a16="http://schemas.microsoft.com/office/drawing/2014/main" val="1636095936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738B2D11-63C9-4EDA-889E-B09EB3638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41157"/>
            <a:ext cx="7019800" cy="285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60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03BD04D-112B-48A3-86E5-2310FCF02A9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6800" y="2382520"/>
            <a:ext cx="8991600" cy="738664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试着跑一个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anchor-free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的代码，如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RepPoints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；去深入理解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anchor free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方法的一些不懂的细节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A89E6C2-2FB2-4956-AC8F-265B05625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19200"/>
            <a:ext cx="4350385" cy="492125"/>
          </a:xfrm>
        </p:spPr>
        <p:txBody>
          <a:bodyPr/>
          <a:lstStyle/>
          <a:p>
            <a:r>
              <a:rPr lang="zh-CN" altLang="en-US" dirty="0"/>
              <a:t>我需要做的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6EC619-8DFE-4E40-BA4B-C2752A4875E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6800" y="3339703"/>
            <a:ext cx="9677400" cy="2954655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几个比较具有代表性的论文还没有看完，接下来把它们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了解清楚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Trident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三叉戟网络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err="1">
                <a:latin typeface="Arial" panose="020B0604020202020204" pitchFamily="34" charset="0"/>
                <a:cs typeface="Arial" panose="020B0604020202020204" pitchFamily="34" charset="0"/>
              </a:rPr>
              <a:t>DenseBox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RepPoints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中说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用到</a:t>
            </a:r>
            <a:r>
              <a:rPr lang="en-US" altLang="zh-CN" sz="2400" err="1">
                <a:latin typeface="Arial" panose="020B0604020202020204" pitchFamily="34" charset="0"/>
                <a:cs typeface="Arial" panose="020B0604020202020204" pitchFamily="34" charset="0"/>
              </a:rPr>
              <a:t>DenseBox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yolo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的方法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来初始化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RepPoints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需要结合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RepPoints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的代码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来把</a:t>
            </a:r>
            <a:r>
              <a:rPr lang="en-US" altLang="zh-CN" sz="2400" err="1">
                <a:latin typeface="Arial" panose="020B0604020202020204" pitchFamily="34" charset="0"/>
                <a:cs typeface="Arial" panose="020B0604020202020204" pitchFamily="34" charset="0"/>
              </a:rPr>
              <a:t>RepPoints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RepPoints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看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明白。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26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85235-5575-4C54-AF0E-4EB6B239B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39" y="1190244"/>
            <a:ext cx="7388861" cy="49244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/>
              <a:t>RetinaNet</a:t>
            </a:r>
            <a:r>
              <a:rPr lang="zh-CN" altLang="en-US" dirty="0"/>
              <a:t>、</a:t>
            </a:r>
            <a:r>
              <a:rPr lang="en-US" altLang="zh-CN" dirty="0" err="1"/>
              <a:t>RepPoints</a:t>
            </a:r>
            <a:r>
              <a:rPr lang="zh-CN" altLang="en-US" dirty="0"/>
              <a:t>、</a:t>
            </a:r>
            <a:r>
              <a:rPr lang="en-US" altLang="zh-CN" dirty="0"/>
              <a:t>ATSS</a:t>
            </a:r>
            <a:r>
              <a:rPr lang="zh-CN" altLang="en-US" dirty="0"/>
              <a:t>对比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8E9EC6-AD2F-4CC1-A39C-ACE1EC4662AD}"/>
              </a:ext>
            </a:extLst>
          </p:cNvPr>
          <p:cNvSpPr txBox="1"/>
          <p:nvPr/>
        </p:nvSpPr>
        <p:spPr>
          <a:xfrm>
            <a:off x="916939" y="2209800"/>
            <a:ext cx="1066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即代表了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anchor-based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anchor-free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、从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到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的弥补手段和各种消融对比实验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对比表格链接：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论文对比总结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\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RetinaNet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ATSS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、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RepPoints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对比分析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.html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99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1F722AA-1F7D-4736-AD32-B17669BBC1C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57300" y="3200400"/>
            <a:ext cx="9677400" cy="2769989"/>
          </a:xfrm>
        </p:spPr>
        <p:txBody>
          <a:bodyPr/>
          <a:lstStyle/>
          <a:p>
            <a:r>
              <a:rPr lang="en-US" altLang="zh-CN" dirty="0"/>
              <a:t>Adaptive Training Sample Selection (ATSS)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59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B09BCCF-8586-4A17-B36D-D0C4A5C79B4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11201" y="2382520"/>
            <a:ext cx="9575799" cy="3693319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Bridging the Gap Between Anchor-based and Anchor-free Detection via Adaptive Training Sample Selection CVPR.2019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通过消融实验发现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anchor-free(ATSS)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的比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anchor-based(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Retinanet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的性能提升的根本原因是正负样本选择策略不同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RetinaNet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通过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anchor box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与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IOU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定义正负样本，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FCOS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通过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的中心是否在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中心定义正负样本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并由此提出自适应样本选择算法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(ATSS)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，根据目标的统计特征自动选择正负样本。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7AF8444-DA9E-437D-AFF5-F5EBFA89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1" y="1219200"/>
            <a:ext cx="9880599" cy="984885"/>
          </a:xfrm>
        </p:spPr>
        <p:txBody>
          <a:bodyPr/>
          <a:lstStyle/>
          <a:p>
            <a:r>
              <a:rPr lang="en-US" altLang="zh-CN" dirty="0"/>
              <a:t>Adaptive Training Sample Selection (ATSS)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33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AE7A3C-4F66-4AF4-B155-715510DA65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55015" y="2382520"/>
            <a:ext cx="10370185" cy="3323987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因为对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anchor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设置正负标签与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IOU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阈值有关。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即使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anchor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的中心点在目标内部，但是如果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anchor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设置的不好，也不容易得到比较好的正样本。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因为高质量的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anchor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需要高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IoU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阈值，即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anchor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设置得好，就需要高一点的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iou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去筛选样本；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anchor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初始状态不佳，就需要低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iou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去筛选样本，所以需要动态调整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IoU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阈值，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ATSS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主要就做了这个事情。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2D24C52-F4C9-4C59-9C79-DF4222444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15" y="1219200"/>
            <a:ext cx="9684385" cy="492443"/>
          </a:xfrm>
        </p:spPr>
        <p:txBody>
          <a:bodyPr/>
          <a:lstStyle/>
          <a:p>
            <a:r>
              <a:rPr lang="zh-CN" altLang="en-US" dirty="0"/>
              <a:t>传统方法的不足</a:t>
            </a:r>
          </a:p>
        </p:txBody>
      </p:sp>
    </p:spTree>
    <p:extLst>
      <p:ext uri="{BB962C8B-B14F-4D97-AF65-F5344CB8AC3E}">
        <p14:creationId xmlns:p14="http://schemas.microsoft.com/office/powerpoint/2010/main" val="392109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F95343E-1933-469E-B4C1-A39FFC4EEE4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55015" y="1905000"/>
            <a:ext cx="332739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数据集：</a:t>
            </a:r>
            <a:r>
              <a:rPr lang="en-US" altLang="zh-CN" sz="24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coco</a:t>
            </a:r>
            <a:endParaRPr lang="zh-CN" altLang="en-US" sz="2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237F31-97E7-4104-AE16-11273027C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95" y="1219240"/>
            <a:ext cx="4350385" cy="492125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4B2C4FE5-9B48-4BE9-98F9-769FCA838BEC}"/>
              </a:ext>
            </a:extLst>
          </p:cNvPr>
          <p:cNvSpPr txBox="1">
            <a:spLocks/>
          </p:cNvSpPr>
          <p:nvPr/>
        </p:nvSpPr>
        <p:spPr>
          <a:xfrm>
            <a:off x="780415" y="2549604"/>
            <a:ext cx="11182985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200" indent="-457200">
              <a:buFont typeface="Arial" panose="020B0604020202020204" pitchFamily="34" charset="0"/>
              <a:buChar char="•"/>
              <a:defRPr sz="2400" b="0" i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RetinaNet</a:t>
            </a:r>
            <a:r>
              <a:rPr lang="zh-CN" altLang="en-US" dirty="0"/>
              <a:t>加上</a:t>
            </a:r>
            <a:r>
              <a:rPr lang="en-US" altLang="zh-CN" dirty="0"/>
              <a:t>FCOS</a:t>
            </a:r>
            <a:r>
              <a:rPr lang="zh-CN" altLang="en-US" dirty="0"/>
              <a:t>的</a:t>
            </a:r>
            <a:r>
              <a:rPr lang="en-US" altLang="zh-CN" dirty="0"/>
              <a:t>tricks</a:t>
            </a:r>
            <a:r>
              <a:rPr lang="zh-CN" altLang="en-US" dirty="0"/>
              <a:t>，可以将</a:t>
            </a:r>
            <a:r>
              <a:rPr lang="en-US" altLang="zh-CN" dirty="0" err="1"/>
              <a:t>RetinaNet</a:t>
            </a:r>
            <a:r>
              <a:rPr lang="zh-CN" altLang="en-US" dirty="0"/>
              <a:t>从</a:t>
            </a:r>
            <a:r>
              <a:rPr lang="en-US" altLang="zh-CN" dirty="0"/>
              <a:t>AP 32.5%</a:t>
            </a:r>
            <a:r>
              <a:rPr lang="zh-CN" altLang="en-US" dirty="0"/>
              <a:t>提升至</a:t>
            </a:r>
            <a:r>
              <a:rPr lang="en-US" altLang="zh-CN" dirty="0"/>
              <a:t>37.0%</a:t>
            </a:r>
            <a:r>
              <a:rPr lang="zh-CN" altLang="en-US" dirty="0"/>
              <a:t>，</a:t>
            </a:r>
            <a:r>
              <a:rPr lang="en-US" altLang="zh-CN" dirty="0"/>
              <a:t>vs (FCOS) 37.8%</a:t>
            </a:r>
            <a:r>
              <a:rPr lang="zh-CN" altLang="en-US" dirty="0"/>
              <a:t>。说明剩下的</a:t>
            </a:r>
            <a:r>
              <a:rPr lang="en-US" altLang="zh-CN" dirty="0"/>
              <a:t>0.8%</a:t>
            </a:r>
            <a:r>
              <a:rPr lang="zh-CN" altLang="en-US" dirty="0"/>
              <a:t>的差距则来自于分类和回归。</a:t>
            </a:r>
          </a:p>
          <a:p>
            <a:endParaRPr lang="zh-CN" altLang="en-US" kern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80B977-8CF0-4522-BFBF-F01FE39ED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29000"/>
            <a:ext cx="7394181" cy="309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606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237F31-97E7-4104-AE16-11273027C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15" y="1143000"/>
            <a:ext cx="4350385" cy="492125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4B2C4FE5-9B48-4BE9-98F9-769FCA838BEC}"/>
              </a:ext>
            </a:extLst>
          </p:cNvPr>
          <p:cNvSpPr txBox="1">
            <a:spLocks/>
          </p:cNvSpPr>
          <p:nvPr/>
        </p:nvSpPr>
        <p:spPr>
          <a:xfrm>
            <a:off x="755015" y="1828800"/>
            <a:ext cx="10141585" cy="2954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200" indent="-457200">
              <a:buFont typeface="Arial" panose="020B0604020202020204" pitchFamily="34" charset="0"/>
              <a:buChar char="•"/>
              <a:defRPr sz="2400" b="0" i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1. </a:t>
            </a:r>
            <a:r>
              <a:rPr lang="zh-CN" altLang="en-US" dirty="0"/>
              <a:t>先设定</a:t>
            </a:r>
            <a:r>
              <a:rPr lang="en-US" altLang="zh-CN" dirty="0" err="1"/>
              <a:t>RetinaNet</a:t>
            </a:r>
            <a:r>
              <a:rPr lang="zh-CN" altLang="en-US" dirty="0"/>
              <a:t>的</a:t>
            </a:r>
            <a:r>
              <a:rPr lang="en-US" altLang="zh-CN" dirty="0"/>
              <a:t>anchor</a:t>
            </a:r>
            <a:r>
              <a:rPr lang="zh-CN" altLang="en-US" dirty="0"/>
              <a:t>个数为</a:t>
            </a:r>
            <a:r>
              <a:rPr lang="en-US" altLang="zh-CN" dirty="0"/>
              <a:t>1</a:t>
            </a:r>
            <a:r>
              <a:rPr lang="zh-CN" altLang="en-US" dirty="0"/>
              <a:t>，然后将</a:t>
            </a:r>
            <a:r>
              <a:rPr lang="en-US" altLang="zh-CN" dirty="0" err="1"/>
              <a:t>RetinaNet</a:t>
            </a:r>
            <a:r>
              <a:rPr lang="zh-CN" altLang="en-US" dirty="0"/>
              <a:t>改成了通过</a:t>
            </a:r>
            <a:r>
              <a:rPr lang="en-US" altLang="zh-CN" dirty="0"/>
              <a:t>FCOS</a:t>
            </a:r>
            <a:r>
              <a:rPr lang="zh-CN" altLang="en-US" dirty="0"/>
              <a:t>的正负例定义方式，而</a:t>
            </a:r>
            <a:r>
              <a:rPr lang="en-US" altLang="zh-CN" dirty="0"/>
              <a:t>FCOS</a:t>
            </a:r>
            <a:r>
              <a:rPr lang="zh-CN" altLang="en-US" dirty="0"/>
              <a:t>改成了通过</a:t>
            </a:r>
            <a:r>
              <a:rPr lang="en-US" altLang="zh-CN" dirty="0"/>
              <a:t>IOU</a:t>
            </a:r>
            <a:r>
              <a:rPr lang="zh-CN" altLang="en-US" dirty="0"/>
              <a:t>的正负例定义方式。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看表格发现</a:t>
            </a:r>
            <a:r>
              <a:rPr lang="en-US" altLang="zh-CN" dirty="0" err="1"/>
              <a:t>RetinaNet</a:t>
            </a:r>
            <a:r>
              <a:rPr lang="zh-CN" altLang="en-US" dirty="0"/>
              <a:t>性能提升到</a:t>
            </a:r>
            <a:r>
              <a:rPr lang="en-US" altLang="zh-CN" dirty="0"/>
              <a:t>37.8%</a:t>
            </a:r>
            <a:r>
              <a:rPr lang="zh-CN" altLang="en-US" dirty="0"/>
              <a:t>，发现</a:t>
            </a:r>
            <a:r>
              <a:rPr lang="en-US" altLang="zh-CN" dirty="0"/>
              <a:t>FOCS</a:t>
            </a:r>
            <a:r>
              <a:rPr lang="zh-CN" altLang="en-US" dirty="0"/>
              <a:t>性能从</a:t>
            </a:r>
            <a:r>
              <a:rPr lang="en-US" altLang="zh-CN" dirty="0"/>
              <a:t>37.8%</a:t>
            </a:r>
            <a:r>
              <a:rPr lang="zh-CN" altLang="en-US" dirty="0"/>
              <a:t>降为 </a:t>
            </a:r>
            <a:r>
              <a:rPr lang="en-US" altLang="zh-CN" dirty="0"/>
              <a:t>36.9%</a:t>
            </a:r>
            <a:r>
              <a:rPr lang="zh-CN" altLang="en-US" dirty="0"/>
              <a:t>。说明了定义方式是如此重要。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3. </a:t>
            </a:r>
            <a:r>
              <a:rPr lang="zh-CN" altLang="en-US" dirty="0"/>
              <a:t>横着看表格，性能没有多大改变，可见回归方式没有太重要。</a:t>
            </a:r>
          </a:p>
          <a:p>
            <a:endParaRPr lang="zh-CN" altLang="en-US" kern="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3BB21D2-202E-4095-A846-E98432998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495800"/>
            <a:ext cx="9050179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604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4AC5B48-C775-4BE4-ACD3-44273FD4057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9935" y="2150467"/>
            <a:ext cx="7860665" cy="1107996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设置恰当的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IoU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阈值，从而能筛选出高质量有效的正样本，对于后面的学习非常有帮助。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DE7AE9D-F5EA-4C60-8A82-16A7E73AB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15" y="1219200"/>
            <a:ext cx="4350385" cy="492443"/>
          </a:xfrm>
        </p:spPr>
        <p:txBody>
          <a:bodyPr/>
          <a:lstStyle/>
          <a:p>
            <a:r>
              <a:rPr lang="zh-CN" altLang="en-US" b="1" dirty="0"/>
              <a:t>启发性或普适性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AB4F4D-646D-45E6-8B7E-B16BF0C3BBE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49934" y="3288943"/>
            <a:ext cx="7860665" cy="1169551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通过消融实验证明增加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anchors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的数目对性能的提升是没有用的。</a:t>
            </a:r>
          </a:p>
          <a:p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039D0E2-7627-4E87-9CA4-223D8B14C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191000"/>
            <a:ext cx="8053724" cy="242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70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2756</TotalTime>
  <Words>1243</Words>
  <Application>Microsoft Office PowerPoint</Application>
  <PresentationFormat>宽屏</PresentationFormat>
  <Paragraphs>79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Microsoft JhengHei UI</vt:lpstr>
      <vt:lpstr>等线</vt:lpstr>
      <vt:lpstr>宋体</vt:lpstr>
      <vt:lpstr>微软雅黑</vt:lpstr>
      <vt:lpstr>Arial</vt:lpstr>
      <vt:lpstr>Office Theme</vt:lpstr>
      <vt:lpstr>Anchor-free Vs anchor-based</vt:lpstr>
      <vt:lpstr>PowerPoint 演示文稿</vt:lpstr>
      <vt:lpstr>RetinaNet、RepPoints、ATSS对比</vt:lpstr>
      <vt:lpstr>PowerPoint 演示文稿</vt:lpstr>
      <vt:lpstr>Adaptive Training Sample Selection (ATSS)</vt:lpstr>
      <vt:lpstr>传统方法的不足</vt:lpstr>
      <vt:lpstr>实验1</vt:lpstr>
      <vt:lpstr>实验2</vt:lpstr>
      <vt:lpstr>启发性或普适性</vt:lpstr>
      <vt:lpstr>总结</vt:lpstr>
      <vt:lpstr>我的观点</vt:lpstr>
      <vt:lpstr>PowerPoint 演示文稿</vt:lpstr>
      <vt:lpstr>RepPoints</vt:lpstr>
      <vt:lpstr>传统方法的不足</vt:lpstr>
      <vt:lpstr>实验</vt:lpstr>
      <vt:lpstr>实验结果</vt:lpstr>
      <vt:lpstr>普适性或启发性</vt:lpstr>
      <vt:lpstr>总结</vt:lpstr>
      <vt:lpstr>我的观点</vt:lpstr>
      <vt:lpstr>PowerPoint 演示文稿</vt:lpstr>
      <vt:lpstr>存在问题</vt:lpstr>
      <vt:lpstr>RepPoints</vt:lpstr>
      <vt:lpstr>SNIP与TridenNet中的valid the area of an RoI range</vt:lpstr>
      <vt:lpstr>我需要做的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Recent Progress in Object Detection</dc:title>
  <dc:creator>ModestYjx</dc:creator>
  <cp:lastModifiedBy>929604665@qq.com</cp:lastModifiedBy>
  <cp:revision>669</cp:revision>
  <dcterms:created xsi:type="dcterms:W3CDTF">2020-04-13T04:55:00Z</dcterms:created>
  <dcterms:modified xsi:type="dcterms:W3CDTF">2020-05-12T08:37:10Z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