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337" r:id="rId2"/>
    <p:sldId id="417" r:id="rId3"/>
    <p:sldId id="418" r:id="rId4"/>
    <p:sldId id="416" r:id="rId5"/>
    <p:sldId id="419" r:id="rId6"/>
    <p:sldId id="369" r:id="rId7"/>
    <p:sldId id="440" r:id="rId8"/>
    <p:sldId id="421" r:id="rId9"/>
    <p:sldId id="439" r:id="rId10"/>
    <p:sldId id="422" r:id="rId11"/>
    <p:sldId id="420" r:id="rId12"/>
    <p:sldId id="423" r:id="rId13"/>
    <p:sldId id="424" r:id="rId14"/>
    <p:sldId id="427" r:id="rId15"/>
    <p:sldId id="429" r:id="rId16"/>
    <p:sldId id="430" r:id="rId17"/>
    <p:sldId id="431" r:id="rId18"/>
    <p:sldId id="432" r:id="rId19"/>
    <p:sldId id="433" r:id="rId20"/>
    <p:sldId id="434" r:id="rId21"/>
    <p:sldId id="441" r:id="rId2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54">
          <p15:clr>
            <a:srgbClr val="A4A3A4"/>
          </p15:clr>
        </p15:guide>
        <p15:guide id="2" pos="215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3826" autoAdjust="0"/>
  </p:normalViewPr>
  <p:slideViewPr>
    <p:cSldViewPr>
      <p:cViewPr varScale="1">
        <p:scale>
          <a:sx n="63" d="100"/>
          <a:sy n="63" d="100"/>
        </p:scale>
        <p:origin x="816" y="48"/>
      </p:cViewPr>
      <p:guideLst>
        <p:guide orient="horz" pos="2954"/>
        <p:guide pos="2150"/>
      </p:guideLst>
    </p:cSldViewPr>
  </p:slideViewPr>
  <p:notesTextViewPr>
    <p:cViewPr>
      <p:scale>
        <a:sx n="100" d="100"/>
        <a:sy n="100" d="100"/>
      </p:scale>
      <p:origin x="0" y="0"/>
    </p:cViewPr>
  </p:notesTextViewPr>
  <p:notesViewPr>
    <p:cSldViewPr>
      <p:cViewPr varScale="1">
        <p:scale>
          <a:sx n="68" d="100"/>
          <a:sy n="68" d="100"/>
        </p:scale>
        <p:origin x="1204"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49D002CE-CF58-4DC0-ADEC-94D9DB542900}" type="datetimeFigureOut">
              <a:rPr lang="zh-CN" altLang="en-US" smtClean="0"/>
              <a:t>2020/5/27</a:t>
            </a:fld>
            <a:endParaRPr lang="zh-CN" altLang="en-US"/>
          </a:p>
        </p:txBody>
      </p:sp>
      <p:sp>
        <p:nvSpPr>
          <p:cNvPr id="4" name="页脚占位符 3"/>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197AC849-F0E5-4E49-9594-7B3AA813D874}"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1A1FB2F-E01E-4DA0-9BA2-3C1A0B58B543}" type="datetimeFigureOut">
              <a:rPr lang="zh-CN" altLang="en-US" smtClean="0"/>
              <a:t>2020/5/27</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776403F-C54F-49B5-B406-20A26F72DABF}" type="slidenum">
              <a:rPr lang="zh-CN" altLang="en-US" smtClean="0"/>
              <a:t>‹#›</a:t>
            </a:fld>
            <a:endParaRPr lang="zh-CN" altLang="en-US"/>
          </a:p>
        </p:txBody>
      </p:sp>
    </p:spTree>
    <p:extLst>
      <p:ext uri="{BB962C8B-B14F-4D97-AF65-F5344CB8AC3E}">
        <p14:creationId xmlns:p14="http://schemas.microsoft.com/office/powerpoint/2010/main" val="3322564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76403F-C54F-49B5-B406-20A26F72DABF}" type="slidenum">
              <a:rPr lang="zh-CN" altLang="en-US" smtClean="0"/>
              <a:t>1</a:t>
            </a:fld>
            <a:endParaRPr lang="zh-CN" altLang="en-US"/>
          </a:p>
        </p:txBody>
      </p:sp>
    </p:spTree>
    <p:extLst>
      <p:ext uri="{BB962C8B-B14F-4D97-AF65-F5344CB8AC3E}">
        <p14:creationId xmlns:p14="http://schemas.microsoft.com/office/powerpoint/2010/main" val="141176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76403F-C54F-49B5-B406-20A26F72DABF}" type="slidenum">
              <a:rPr lang="zh-CN" altLang="en-US" smtClean="0"/>
              <a:t>9</a:t>
            </a:fld>
            <a:endParaRPr lang="zh-CN" altLang="en-US"/>
          </a:p>
        </p:txBody>
      </p:sp>
    </p:spTree>
    <p:extLst>
      <p:ext uri="{BB962C8B-B14F-4D97-AF65-F5344CB8AC3E}">
        <p14:creationId xmlns:p14="http://schemas.microsoft.com/office/powerpoint/2010/main" val="3808045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kern="1200" dirty="0">
              <a:solidFill>
                <a:srgbClr val="000000"/>
              </a:solidFill>
              <a:latin typeface="NimbusRomNo9L-Regu"/>
              <a:ea typeface="宋体" panose="02010600030101010101" pitchFamily="2" charset="-122"/>
              <a:cs typeface="+mn-cs"/>
            </a:endParaRPr>
          </a:p>
        </p:txBody>
      </p:sp>
      <p:sp>
        <p:nvSpPr>
          <p:cNvPr id="4" name="灯片编号占位符 3"/>
          <p:cNvSpPr>
            <a:spLocks noGrp="1"/>
          </p:cNvSpPr>
          <p:nvPr>
            <p:ph type="sldNum" sz="quarter" idx="5"/>
          </p:nvPr>
        </p:nvSpPr>
        <p:spPr/>
        <p:txBody>
          <a:bodyPr/>
          <a:lstStyle/>
          <a:p>
            <a:fld id="{D776403F-C54F-49B5-B406-20A26F72DABF}" type="slidenum">
              <a:rPr lang="zh-CN" altLang="en-US" smtClean="0"/>
              <a:t>13</a:t>
            </a:fld>
            <a:endParaRPr lang="zh-CN" altLang="en-US"/>
          </a:p>
        </p:txBody>
      </p:sp>
    </p:spTree>
    <p:extLst>
      <p:ext uri="{BB962C8B-B14F-4D97-AF65-F5344CB8AC3E}">
        <p14:creationId xmlns:p14="http://schemas.microsoft.com/office/powerpoint/2010/main" val="3657912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76403F-C54F-49B5-B406-20A26F72DABF}" type="slidenum">
              <a:rPr lang="zh-CN" altLang="en-US" smtClean="0"/>
              <a:t>21</a:t>
            </a:fld>
            <a:endParaRPr lang="zh-CN" altLang="en-US"/>
          </a:p>
        </p:txBody>
      </p:sp>
    </p:spTree>
    <p:extLst>
      <p:ext uri="{BB962C8B-B14F-4D97-AF65-F5344CB8AC3E}">
        <p14:creationId xmlns:p14="http://schemas.microsoft.com/office/powerpoint/2010/main" val="198721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26740" y="2286000"/>
            <a:ext cx="7007860" cy="885443"/>
          </a:xfrm>
          <a:prstGeom prst="rect">
            <a:avLst/>
          </a:prstGeom>
        </p:spPr>
        <p:txBody>
          <a:bodyPr wrap="square" lIns="0" tIns="0" rIns="0" bIns="0">
            <a:spAutoFit/>
          </a:bodyPr>
          <a:lstStyle>
            <a:lvl1pPr>
              <a:defRPr sz="5400" b="0" i="0" u="none" kern="0">
                <a:solidFill>
                  <a:schemeClr val="tx1"/>
                </a:solidFill>
                <a:latin typeface="Arial" panose="020B0604020202020204"/>
                <a:ea typeface="+mj-ea"/>
                <a:cs typeface="Arial" panose="020B0604020202020204"/>
              </a:defRPr>
            </a:lvl1pPr>
          </a:lstStyle>
          <a:p>
            <a:endParaRPr dirty="0"/>
          </a:p>
        </p:txBody>
      </p:sp>
      <p:sp>
        <p:nvSpPr>
          <p:cNvPr id="3" name="Holder 3"/>
          <p:cNvSpPr>
            <a:spLocks noGrp="1"/>
          </p:cNvSpPr>
          <p:nvPr>
            <p:ph type="subTitle" idx="4"/>
          </p:nvPr>
        </p:nvSpPr>
        <p:spPr>
          <a:xfrm>
            <a:off x="4038600" y="4343400"/>
            <a:ext cx="3901440" cy="453797"/>
          </a:xfrm>
          <a:prstGeom prst="rect">
            <a:avLst/>
          </a:prstGeom>
        </p:spPr>
        <p:txBody>
          <a:bodyPr wrap="square" lIns="0" tIns="0" rIns="0" bIns="0">
            <a:spAutoFit/>
          </a:bodyPr>
          <a:lstStyle>
            <a:lvl1pPr>
              <a:defRPr sz="2800" kern="1200" dirty="0">
                <a:solidFill>
                  <a:schemeClr val="tx1"/>
                </a:solidFill>
                <a:latin typeface="Arial" panose="020B0604020202020204"/>
                <a:ea typeface="+mn-ea"/>
                <a:cs typeface="Arial" panose="020B0604020202020204"/>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5/27/2020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10" name="文本占位符 7">
            <a:extLst>
              <a:ext uri="{FF2B5EF4-FFF2-40B4-BE49-F238E27FC236}">
                <a16:creationId xmlns:a16="http://schemas.microsoft.com/office/drawing/2014/main" id="{130F03EB-17A6-4240-B8C9-3E860D0BDA10}"/>
              </a:ext>
            </a:extLst>
          </p:cNvPr>
          <p:cNvSpPr>
            <a:spLocks noGrp="1"/>
          </p:cNvSpPr>
          <p:nvPr>
            <p:ph type="body" sz="quarter" idx="13"/>
          </p:nvPr>
        </p:nvSpPr>
        <p:spPr>
          <a:xfrm>
            <a:off x="1066800" y="2127393"/>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2" name="Holder 2">
            <a:extLst>
              <a:ext uri="{FF2B5EF4-FFF2-40B4-BE49-F238E27FC236}">
                <a16:creationId xmlns:a16="http://schemas.microsoft.com/office/drawing/2014/main" id="{7BCFABA2-1EBE-40B4-BCAC-7A6DDEE96C8C}"/>
              </a:ext>
            </a:extLst>
          </p:cNvPr>
          <p:cNvSpPr>
            <a:spLocks noGrp="1"/>
          </p:cNvSpPr>
          <p:nvPr>
            <p:ph type="title"/>
          </p:nvPr>
        </p:nvSpPr>
        <p:spPr>
          <a:xfrm>
            <a:off x="1066800" y="1219200"/>
            <a:ext cx="4350385" cy="492125"/>
          </a:xfrm>
          <a:prstGeom prst="rect">
            <a:avLst/>
          </a:prstGeom>
        </p:spPr>
        <p:txBody>
          <a:bodyPr lIns="0" tIns="0" rIns="0" bIns="0"/>
          <a:lstStyle>
            <a:lvl1pPr>
              <a:defRPr sz="3200" b="0" i="0">
                <a:solidFill>
                  <a:schemeClr val="tx1"/>
                </a:solidFill>
                <a:latin typeface="微软雅黑" panose="020B0503020204020204" charset="-122"/>
                <a:cs typeface="微软雅黑" panose="020B0503020204020204" charset="-122"/>
              </a:defRPr>
            </a:lvl1pPr>
          </a:lstStyle>
          <a:p>
            <a:endParaRPr dirty="0"/>
          </a:p>
        </p:txBody>
      </p:sp>
      <p:sp>
        <p:nvSpPr>
          <p:cNvPr id="15" name="文本占位符 7">
            <a:extLst>
              <a:ext uri="{FF2B5EF4-FFF2-40B4-BE49-F238E27FC236}">
                <a16:creationId xmlns:a16="http://schemas.microsoft.com/office/drawing/2014/main" id="{1F731796-106E-4768-A172-F0F83AF11CED}"/>
              </a:ext>
            </a:extLst>
          </p:cNvPr>
          <p:cNvSpPr>
            <a:spLocks noGrp="1"/>
          </p:cNvSpPr>
          <p:nvPr>
            <p:ph type="body" sz="quarter" idx="16"/>
          </p:nvPr>
        </p:nvSpPr>
        <p:spPr>
          <a:xfrm>
            <a:off x="1066800" y="3548895"/>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8" name="文本占位符 7">
            <a:extLst>
              <a:ext uri="{FF2B5EF4-FFF2-40B4-BE49-F238E27FC236}">
                <a16:creationId xmlns:a16="http://schemas.microsoft.com/office/drawing/2014/main" id="{17D46DD6-5474-4BB5-864D-22CE639B79E1}"/>
              </a:ext>
            </a:extLst>
          </p:cNvPr>
          <p:cNvSpPr>
            <a:spLocks noGrp="1"/>
          </p:cNvSpPr>
          <p:nvPr>
            <p:ph type="body" sz="quarter" idx="17"/>
          </p:nvPr>
        </p:nvSpPr>
        <p:spPr>
          <a:xfrm>
            <a:off x="1066800" y="4956438"/>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5/27/2020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10" name="文本占位符 7">
            <a:extLst>
              <a:ext uri="{FF2B5EF4-FFF2-40B4-BE49-F238E27FC236}">
                <a16:creationId xmlns:a16="http://schemas.microsoft.com/office/drawing/2014/main" id="{130F03EB-17A6-4240-B8C9-3E860D0BDA10}"/>
              </a:ext>
            </a:extLst>
          </p:cNvPr>
          <p:cNvSpPr>
            <a:spLocks noGrp="1"/>
          </p:cNvSpPr>
          <p:nvPr>
            <p:ph type="body" sz="quarter" idx="13"/>
          </p:nvPr>
        </p:nvSpPr>
        <p:spPr>
          <a:xfrm>
            <a:off x="1066800" y="2359174"/>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2" name="Holder 2">
            <a:extLst>
              <a:ext uri="{FF2B5EF4-FFF2-40B4-BE49-F238E27FC236}">
                <a16:creationId xmlns:a16="http://schemas.microsoft.com/office/drawing/2014/main" id="{7BCFABA2-1EBE-40B4-BCAC-7A6DDEE96C8C}"/>
              </a:ext>
            </a:extLst>
          </p:cNvPr>
          <p:cNvSpPr>
            <a:spLocks noGrp="1"/>
          </p:cNvSpPr>
          <p:nvPr>
            <p:ph type="title"/>
          </p:nvPr>
        </p:nvSpPr>
        <p:spPr>
          <a:xfrm>
            <a:off x="1066800" y="1219200"/>
            <a:ext cx="4350385" cy="492125"/>
          </a:xfrm>
          <a:prstGeom prst="rect">
            <a:avLst/>
          </a:prstGeom>
        </p:spPr>
        <p:txBody>
          <a:bodyPr lIns="0" tIns="0" rIns="0" bIns="0"/>
          <a:lstStyle>
            <a:lvl1pPr>
              <a:defRPr sz="3200" b="0" i="0">
                <a:solidFill>
                  <a:schemeClr val="tx1"/>
                </a:solidFill>
                <a:latin typeface="微软雅黑" panose="020B0503020204020204" charset="-122"/>
                <a:cs typeface="微软雅黑" panose="020B0503020204020204" charset="-122"/>
              </a:defRPr>
            </a:lvl1pPr>
          </a:lstStyle>
          <a:p>
            <a:endParaRPr dirty="0"/>
          </a:p>
        </p:txBody>
      </p:sp>
      <p:sp>
        <p:nvSpPr>
          <p:cNvPr id="15" name="文本占位符 7">
            <a:extLst>
              <a:ext uri="{FF2B5EF4-FFF2-40B4-BE49-F238E27FC236}">
                <a16:creationId xmlns:a16="http://schemas.microsoft.com/office/drawing/2014/main" id="{1F731796-106E-4768-A172-F0F83AF11CED}"/>
              </a:ext>
            </a:extLst>
          </p:cNvPr>
          <p:cNvSpPr>
            <a:spLocks noGrp="1"/>
          </p:cNvSpPr>
          <p:nvPr>
            <p:ph type="body" sz="quarter" idx="16"/>
          </p:nvPr>
        </p:nvSpPr>
        <p:spPr>
          <a:xfrm>
            <a:off x="1066800" y="3245216"/>
            <a:ext cx="9753600" cy="400477"/>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8" name="文本占位符 7">
            <a:extLst>
              <a:ext uri="{FF2B5EF4-FFF2-40B4-BE49-F238E27FC236}">
                <a16:creationId xmlns:a16="http://schemas.microsoft.com/office/drawing/2014/main" id="{17D46DD6-5474-4BB5-864D-22CE639B79E1}"/>
              </a:ext>
            </a:extLst>
          </p:cNvPr>
          <p:cNvSpPr>
            <a:spLocks noGrp="1"/>
          </p:cNvSpPr>
          <p:nvPr>
            <p:ph type="body" sz="quarter" idx="17"/>
          </p:nvPr>
        </p:nvSpPr>
        <p:spPr>
          <a:xfrm>
            <a:off x="1066800" y="4139057"/>
            <a:ext cx="9753600" cy="408276"/>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9" name="文本占位符 7">
            <a:extLst>
              <a:ext uri="{FF2B5EF4-FFF2-40B4-BE49-F238E27FC236}">
                <a16:creationId xmlns:a16="http://schemas.microsoft.com/office/drawing/2014/main" id="{F9444B6D-6D7E-42B6-B3A7-8E5998F3AE0D}"/>
              </a:ext>
            </a:extLst>
          </p:cNvPr>
          <p:cNvSpPr>
            <a:spLocks noGrp="1"/>
          </p:cNvSpPr>
          <p:nvPr>
            <p:ph type="body" sz="quarter" idx="18"/>
          </p:nvPr>
        </p:nvSpPr>
        <p:spPr>
          <a:xfrm>
            <a:off x="1066800" y="5040697"/>
            <a:ext cx="9753600" cy="345986"/>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Tree>
    <p:extLst>
      <p:ext uri="{BB962C8B-B14F-4D97-AF65-F5344CB8AC3E}">
        <p14:creationId xmlns:p14="http://schemas.microsoft.com/office/powerpoint/2010/main" val="202465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6" name="Holder 2">
            <a:extLst>
              <a:ext uri="{FF2B5EF4-FFF2-40B4-BE49-F238E27FC236}">
                <a16:creationId xmlns:a16="http://schemas.microsoft.com/office/drawing/2014/main" id="{9D5900F5-A6E6-46C8-8AED-528376186E87}"/>
              </a:ext>
            </a:extLst>
          </p:cNvPr>
          <p:cNvSpPr>
            <a:spLocks noGrp="1"/>
          </p:cNvSpPr>
          <p:nvPr>
            <p:ph type="title"/>
          </p:nvPr>
        </p:nvSpPr>
        <p:spPr>
          <a:xfrm>
            <a:off x="1066800" y="1219200"/>
            <a:ext cx="4350385" cy="492125"/>
          </a:xfrm>
          <a:prstGeom prst="rect">
            <a:avLst/>
          </a:prstGeom>
        </p:spPr>
        <p:txBody>
          <a:bodyPr lIns="0" tIns="0" rIns="0" bIns="0"/>
          <a:lstStyle>
            <a:lvl1pPr>
              <a:defRPr sz="3200" b="0" i="0">
                <a:solidFill>
                  <a:schemeClr val="tx1"/>
                </a:solidFill>
                <a:latin typeface="微软雅黑" panose="020B0503020204020204" charset="-122"/>
                <a:cs typeface="微软雅黑" panose="020B0503020204020204" charset="-122"/>
              </a:defRPr>
            </a:lvl1pPr>
          </a:lstStyle>
          <a:p>
            <a:endParaRPr dirty="0"/>
          </a:p>
        </p:txBody>
      </p:sp>
      <p:sp>
        <p:nvSpPr>
          <p:cNvPr id="9" name="文本占位符 7">
            <a:extLst>
              <a:ext uri="{FF2B5EF4-FFF2-40B4-BE49-F238E27FC236}">
                <a16:creationId xmlns:a16="http://schemas.microsoft.com/office/drawing/2014/main" id="{F1DB6F74-7004-42C3-81B8-B80CD1253E36}"/>
              </a:ext>
            </a:extLst>
          </p:cNvPr>
          <p:cNvSpPr>
            <a:spLocks noGrp="1"/>
          </p:cNvSpPr>
          <p:nvPr>
            <p:ph type="body" sz="quarter" idx="17"/>
          </p:nvPr>
        </p:nvSpPr>
        <p:spPr>
          <a:xfrm>
            <a:off x="519588" y="5160351"/>
            <a:ext cx="5444808" cy="492125"/>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0" name="文本占位符 7">
            <a:extLst>
              <a:ext uri="{FF2B5EF4-FFF2-40B4-BE49-F238E27FC236}">
                <a16:creationId xmlns:a16="http://schemas.microsoft.com/office/drawing/2014/main" id="{50A688EC-BBB1-47FF-B86E-84787C5A5B06}"/>
              </a:ext>
            </a:extLst>
          </p:cNvPr>
          <p:cNvSpPr>
            <a:spLocks noGrp="1"/>
          </p:cNvSpPr>
          <p:nvPr>
            <p:ph type="body" sz="quarter" idx="18"/>
          </p:nvPr>
        </p:nvSpPr>
        <p:spPr>
          <a:xfrm>
            <a:off x="6096000" y="5160351"/>
            <a:ext cx="6096000" cy="492124"/>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6" name="Holder 2">
            <a:extLst>
              <a:ext uri="{FF2B5EF4-FFF2-40B4-BE49-F238E27FC236}">
                <a16:creationId xmlns:a16="http://schemas.microsoft.com/office/drawing/2014/main" id="{9D5900F5-A6E6-46C8-8AED-528376186E87}"/>
              </a:ext>
            </a:extLst>
          </p:cNvPr>
          <p:cNvSpPr>
            <a:spLocks noGrp="1"/>
          </p:cNvSpPr>
          <p:nvPr>
            <p:ph type="title"/>
          </p:nvPr>
        </p:nvSpPr>
        <p:spPr>
          <a:xfrm>
            <a:off x="1066800" y="1219200"/>
            <a:ext cx="4350385" cy="492125"/>
          </a:xfrm>
          <a:prstGeom prst="rect">
            <a:avLst/>
          </a:prstGeom>
        </p:spPr>
        <p:txBody>
          <a:bodyPr lIns="0" tIns="0" rIns="0" bIns="0"/>
          <a:lstStyle>
            <a:lvl1pPr>
              <a:defRPr sz="3200" b="0" i="0">
                <a:solidFill>
                  <a:schemeClr val="tx1"/>
                </a:solidFill>
                <a:latin typeface="微软雅黑" panose="020B0503020204020204" charset="-122"/>
                <a:cs typeface="微软雅黑" panose="020B0503020204020204" charset="-122"/>
              </a:defRPr>
            </a:lvl1pPr>
          </a:lstStyle>
          <a:p>
            <a:endParaRPr dirty="0"/>
          </a:p>
        </p:txBody>
      </p:sp>
      <p:sp>
        <p:nvSpPr>
          <p:cNvPr id="9" name="文本占位符 7">
            <a:extLst>
              <a:ext uri="{FF2B5EF4-FFF2-40B4-BE49-F238E27FC236}">
                <a16:creationId xmlns:a16="http://schemas.microsoft.com/office/drawing/2014/main" id="{F1DB6F74-7004-42C3-81B8-B80CD1253E36}"/>
              </a:ext>
            </a:extLst>
          </p:cNvPr>
          <p:cNvSpPr>
            <a:spLocks noGrp="1"/>
          </p:cNvSpPr>
          <p:nvPr>
            <p:ph type="body" sz="quarter" idx="17"/>
          </p:nvPr>
        </p:nvSpPr>
        <p:spPr>
          <a:xfrm>
            <a:off x="519588" y="5160351"/>
            <a:ext cx="5444808" cy="492125"/>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0" name="文本占位符 7">
            <a:extLst>
              <a:ext uri="{FF2B5EF4-FFF2-40B4-BE49-F238E27FC236}">
                <a16:creationId xmlns:a16="http://schemas.microsoft.com/office/drawing/2014/main" id="{50A688EC-BBB1-47FF-B86E-84787C5A5B06}"/>
              </a:ext>
            </a:extLst>
          </p:cNvPr>
          <p:cNvSpPr>
            <a:spLocks noGrp="1"/>
          </p:cNvSpPr>
          <p:nvPr>
            <p:ph type="body" sz="quarter" idx="18"/>
          </p:nvPr>
        </p:nvSpPr>
        <p:spPr>
          <a:xfrm>
            <a:off x="6096000" y="5160351"/>
            <a:ext cx="6096000" cy="492124"/>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1" name="文本占位符 7">
            <a:extLst>
              <a:ext uri="{FF2B5EF4-FFF2-40B4-BE49-F238E27FC236}">
                <a16:creationId xmlns:a16="http://schemas.microsoft.com/office/drawing/2014/main" id="{D213AA3A-D226-4DEC-B8F8-D03C6354ABC2}"/>
              </a:ext>
            </a:extLst>
          </p:cNvPr>
          <p:cNvSpPr>
            <a:spLocks noGrp="1"/>
          </p:cNvSpPr>
          <p:nvPr>
            <p:ph type="body" sz="quarter" idx="19"/>
          </p:nvPr>
        </p:nvSpPr>
        <p:spPr>
          <a:xfrm>
            <a:off x="519588" y="5805281"/>
            <a:ext cx="5444808" cy="492125"/>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2" name="文本占位符 7">
            <a:extLst>
              <a:ext uri="{FF2B5EF4-FFF2-40B4-BE49-F238E27FC236}">
                <a16:creationId xmlns:a16="http://schemas.microsoft.com/office/drawing/2014/main" id="{89684A70-4C22-4F0E-A02E-433E82BF505B}"/>
              </a:ext>
            </a:extLst>
          </p:cNvPr>
          <p:cNvSpPr>
            <a:spLocks noGrp="1"/>
          </p:cNvSpPr>
          <p:nvPr>
            <p:ph type="body" sz="quarter" idx="20"/>
          </p:nvPr>
        </p:nvSpPr>
        <p:spPr>
          <a:xfrm>
            <a:off x="6096000" y="5805281"/>
            <a:ext cx="6096000" cy="492124"/>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Tree>
    <p:extLst>
      <p:ext uri="{BB962C8B-B14F-4D97-AF65-F5344CB8AC3E}">
        <p14:creationId xmlns:p14="http://schemas.microsoft.com/office/powerpoint/2010/main" val="3872079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3" name="内容占位符 2">
            <a:extLst>
              <a:ext uri="{FF2B5EF4-FFF2-40B4-BE49-F238E27FC236}">
                <a16:creationId xmlns:a16="http://schemas.microsoft.com/office/drawing/2014/main" id="{A48A8284-4A92-4084-9895-6B7BB58AE8F1}"/>
              </a:ext>
            </a:extLst>
          </p:cNvPr>
          <p:cNvSpPr>
            <a:spLocks noGrp="1"/>
          </p:cNvSpPr>
          <p:nvPr>
            <p:ph sz="quarter" idx="10"/>
          </p:nvPr>
        </p:nvSpPr>
        <p:spPr>
          <a:xfrm>
            <a:off x="3151538" y="3152001"/>
            <a:ext cx="5562600" cy="553998"/>
          </a:xfrm>
          <a:prstGeom prst="rect">
            <a:avLst/>
          </a:prstGeom>
        </p:spPr>
        <p:txBody>
          <a:bodyPr/>
          <a:lstStyle>
            <a:lvl1pPr marL="571500" indent="-571500">
              <a:buFont typeface="Arial" panose="020B0604020202020204" pitchFamily="34" charset="0"/>
              <a:buChar char="•"/>
              <a:defRPr sz="3600"/>
            </a:lvl1pPr>
          </a:lstStyle>
          <a:p>
            <a:pPr lvl="0"/>
            <a:endParaRPr lang="zh-CN" altLang="en-US" dirty="0"/>
          </a:p>
        </p:txBody>
      </p:sp>
    </p:spTree>
    <p:extLst>
      <p:ext uri="{BB962C8B-B14F-4D97-AF65-F5344CB8AC3E}">
        <p14:creationId xmlns:p14="http://schemas.microsoft.com/office/powerpoint/2010/main" val="218968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5/27/2020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8" name="文本占位符 7">
            <a:extLst>
              <a:ext uri="{FF2B5EF4-FFF2-40B4-BE49-F238E27FC236}">
                <a16:creationId xmlns:a16="http://schemas.microsoft.com/office/drawing/2014/main" id="{A83DEDF1-6C39-4C48-9008-BCC41E8FA838}"/>
              </a:ext>
            </a:extLst>
          </p:cNvPr>
          <p:cNvSpPr>
            <a:spLocks noGrp="1"/>
          </p:cNvSpPr>
          <p:nvPr>
            <p:ph type="body" sz="quarter" idx="13"/>
          </p:nvPr>
        </p:nvSpPr>
        <p:spPr>
          <a:xfrm>
            <a:off x="1066800" y="2382520"/>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2" name="Holder 2">
            <a:extLst>
              <a:ext uri="{FF2B5EF4-FFF2-40B4-BE49-F238E27FC236}">
                <a16:creationId xmlns:a16="http://schemas.microsoft.com/office/drawing/2014/main" id="{5FDDCF89-BBB1-4921-A8B2-79E9608C452B}"/>
              </a:ext>
            </a:extLst>
          </p:cNvPr>
          <p:cNvSpPr>
            <a:spLocks noGrp="1"/>
          </p:cNvSpPr>
          <p:nvPr>
            <p:ph type="title"/>
          </p:nvPr>
        </p:nvSpPr>
        <p:spPr>
          <a:xfrm>
            <a:off x="1066800" y="1219200"/>
            <a:ext cx="4350385" cy="492125"/>
          </a:xfrm>
          <a:prstGeom prst="rect">
            <a:avLst/>
          </a:prstGeom>
        </p:spPr>
        <p:txBody>
          <a:bodyPr lIns="0" tIns="0" rIns="0" bIns="0"/>
          <a:lstStyle>
            <a:lvl1pPr>
              <a:defRPr sz="3200" b="0" i="0">
                <a:solidFill>
                  <a:schemeClr val="tx1"/>
                </a:solidFill>
                <a:latin typeface="微软雅黑" panose="020B0503020204020204" charset="-122"/>
                <a:cs typeface="微软雅黑" panose="020B0503020204020204" charset="-122"/>
              </a:defRPr>
            </a:lvl1pPr>
          </a:lstStyle>
          <a:p>
            <a:endParaRPr dirty="0"/>
          </a:p>
        </p:txBody>
      </p:sp>
      <p:sp>
        <p:nvSpPr>
          <p:cNvPr id="13" name="文本占位符 7">
            <a:extLst>
              <a:ext uri="{FF2B5EF4-FFF2-40B4-BE49-F238E27FC236}">
                <a16:creationId xmlns:a16="http://schemas.microsoft.com/office/drawing/2014/main" id="{EB62C185-07BD-4CC2-BA4C-0E10231D4674}"/>
              </a:ext>
            </a:extLst>
          </p:cNvPr>
          <p:cNvSpPr>
            <a:spLocks noGrp="1"/>
          </p:cNvSpPr>
          <p:nvPr>
            <p:ph type="body" sz="quarter" idx="16"/>
          </p:nvPr>
        </p:nvSpPr>
        <p:spPr>
          <a:xfrm>
            <a:off x="1066800" y="3302792"/>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5/27/2020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8" name="文本占位符 7">
            <a:extLst>
              <a:ext uri="{FF2B5EF4-FFF2-40B4-BE49-F238E27FC236}">
                <a16:creationId xmlns:a16="http://schemas.microsoft.com/office/drawing/2014/main" id="{A83DEDF1-6C39-4C48-9008-BCC41E8FA838}"/>
              </a:ext>
            </a:extLst>
          </p:cNvPr>
          <p:cNvSpPr>
            <a:spLocks noGrp="1"/>
          </p:cNvSpPr>
          <p:nvPr>
            <p:ph type="body" sz="quarter" idx="13"/>
          </p:nvPr>
        </p:nvSpPr>
        <p:spPr>
          <a:xfrm>
            <a:off x="1066800" y="2382520"/>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3" name="文本占位符 7">
            <a:extLst>
              <a:ext uri="{FF2B5EF4-FFF2-40B4-BE49-F238E27FC236}">
                <a16:creationId xmlns:a16="http://schemas.microsoft.com/office/drawing/2014/main" id="{EB62C185-07BD-4CC2-BA4C-0E10231D4674}"/>
              </a:ext>
            </a:extLst>
          </p:cNvPr>
          <p:cNvSpPr>
            <a:spLocks noGrp="1"/>
          </p:cNvSpPr>
          <p:nvPr>
            <p:ph type="body" sz="quarter" idx="16"/>
          </p:nvPr>
        </p:nvSpPr>
        <p:spPr>
          <a:xfrm>
            <a:off x="1066800" y="3302792"/>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5" name="文本框 4">
            <a:extLst>
              <a:ext uri="{FF2B5EF4-FFF2-40B4-BE49-F238E27FC236}">
                <a16:creationId xmlns:a16="http://schemas.microsoft.com/office/drawing/2014/main" id="{3CB9C72C-67DD-406C-AE12-F300C780E139}"/>
              </a:ext>
            </a:extLst>
          </p:cNvPr>
          <p:cNvSpPr txBox="1"/>
          <p:nvPr userDrawn="1"/>
        </p:nvSpPr>
        <p:spPr>
          <a:xfrm>
            <a:off x="990600" y="1169760"/>
            <a:ext cx="3735371" cy="584775"/>
          </a:xfrm>
          <a:prstGeom prst="rect">
            <a:avLst/>
          </a:prstGeom>
          <a:noFill/>
        </p:spPr>
        <p:txBody>
          <a:bodyPr wrap="square" rtlCol="0">
            <a:spAutoFit/>
          </a:bodyPr>
          <a:lstStyle/>
          <a:p>
            <a:r>
              <a:rPr kumimoji="0" lang="zh-CN" altLang="en-US" sz="3200" b="0" i="0" u="none" strike="noStrike" kern="0" cap="none" spc="0" normalizeH="0" baseline="0" noProof="0" dirty="0">
                <a:ln>
                  <a:noFill/>
                </a:ln>
                <a:solidFill>
                  <a:prstClr val="black"/>
                </a:solidFill>
                <a:effectLst/>
                <a:uLnTx/>
                <a:uFillTx/>
                <a:latin typeface="微软雅黑" panose="020B0503020204020204" charset="-122"/>
                <a:ea typeface="+mn-ea"/>
              </a:rPr>
              <a:t>传统方法的不足</a:t>
            </a:r>
            <a:endParaRPr lang="zh-CN" altLang="en-US" dirty="0"/>
          </a:p>
        </p:txBody>
      </p:sp>
    </p:spTree>
    <p:extLst>
      <p:ext uri="{BB962C8B-B14F-4D97-AF65-F5344CB8AC3E}">
        <p14:creationId xmlns:p14="http://schemas.microsoft.com/office/powerpoint/2010/main" val="127939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5/27/2020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8" name="文本占位符 7">
            <a:extLst>
              <a:ext uri="{FF2B5EF4-FFF2-40B4-BE49-F238E27FC236}">
                <a16:creationId xmlns:a16="http://schemas.microsoft.com/office/drawing/2014/main" id="{A83DEDF1-6C39-4C48-9008-BCC41E8FA838}"/>
              </a:ext>
            </a:extLst>
          </p:cNvPr>
          <p:cNvSpPr>
            <a:spLocks noGrp="1"/>
          </p:cNvSpPr>
          <p:nvPr>
            <p:ph type="body" sz="quarter" idx="13"/>
          </p:nvPr>
        </p:nvSpPr>
        <p:spPr>
          <a:xfrm>
            <a:off x="1066800" y="2382520"/>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3" name="文本占位符 7">
            <a:extLst>
              <a:ext uri="{FF2B5EF4-FFF2-40B4-BE49-F238E27FC236}">
                <a16:creationId xmlns:a16="http://schemas.microsoft.com/office/drawing/2014/main" id="{EB62C185-07BD-4CC2-BA4C-0E10231D4674}"/>
              </a:ext>
            </a:extLst>
          </p:cNvPr>
          <p:cNvSpPr>
            <a:spLocks noGrp="1"/>
          </p:cNvSpPr>
          <p:nvPr>
            <p:ph type="body" sz="quarter" idx="16"/>
          </p:nvPr>
        </p:nvSpPr>
        <p:spPr>
          <a:xfrm>
            <a:off x="1066800" y="3302792"/>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9" name="文本框 8">
            <a:extLst>
              <a:ext uri="{FF2B5EF4-FFF2-40B4-BE49-F238E27FC236}">
                <a16:creationId xmlns:a16="http://schemas.microsoft.com/office/drawing/2014/main" id="{D5DCF676-4325-4848-B5A1-F76150E518A2}"/>
              </a:ext>
            </a:extLst>
          </p:cNvPr>
          <p:cNvSpPr txBox="1"/>
          <p:nvPr userDrawn="1"/>
        </p:nvSpPr>
        <p:spPr>
          <a:xfrm>
            <a:off x="990600" y="1169760"/>
            <a:ext cx="3735371" cy="584775"/>
          </a:xfrm>
          <a:prstGeom prst="rect">
            <a:avLst/>
          </a:prstGeom>
          <a:noFill/>
        </p:spPr>
        <p:txBody>
          <a:bodyPr wrap="square" rtlCol="0">
            <a:spAutoFit/>
          </a:bodyPr>
          <a:lstStyle/>
          <a:p>
            <a:r>
              <a:rPr kumimoji="0" lang="en-US" altLang="zh-CN" sz="3200" b="0" i="0" u="none" strike="noStrike" kern="0" cap="none" spc="0" normalizeH="0" baseline="0" dirty="0">
                <a:ln>
                  <a:noFill/>
                </a:ln>
                <a:solidFill>
                  <a:prstClr val="black"/>
                </a:solidFill>
                <a:effectLst/>
                <a:uLnTx/>
                <a:uFillTx/>
                <a:latin typeface="微软雅黑" panose="020B0503020204020204" charset="-122"/>
                <a:ea typeface="+mn-ea"/>
                <a:cs typeface="+mn-cs"/>
              </a:rPr>
              <a:t>Motivation</a:t>
            </a:r>
            <a:endParaRPr kumimoji="0" lang="zh-CN" altLang="en-US" sz="3200" b="0" i="0" u="none" strike="noStrike" kern="0" cap="none" spc="0" normalizeH="0" baseline="0" dirty="0">
              <a:ln>
                <a:noFill/>
              </a:ln>
              <a:solidFill>
                <a:prstClr val="black"/>
              </a:solidFill>
              <a:effectLst/>
              <a:uLnTx/>
              <a:uFillTx/>
              <a:latin typeface="微软雅黑" panose="020B0503020204020204" charset="-122"/>
              <a:ea typeface="+mn-ea"/>
              <a:cs typeface="+mn-cs"/>
            </a:endParaRPr>
          </a:p>
        </p:txBody>
      </p:sp>
    </p:spTree>
    <p:extLst>
      <p:ext uri="{BB962C8B-B14F-4D97-AF65-F5344CB8AC3E}">
        <p14:creationId xmlns:p14="http://schemas.microsoft.com/office/powerpoint/2010/main" val="121265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5/27/2020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10" name="文本占位符 7">
            <a:extLst>
              <a:ext uri="{FF2B5EF4-FFF2-40B4-BE49-F238E27FC236}">
                <a16:creationId xmlns:a16="http://schemas.microsoft.com/office/drawing/2014/main" id="{130F03EB-17A6-4240-B8C9-3E860D0BDA10}"/>
              </a:ext>
            </a:extLst>
          </p:cNvPr>
          <p:cNvSpPr>
            <a:spLocks noGrp="1"/>
          </p:cNvSpPr>
          <p:nvPr>
            <p:ph type="body" sz="quarter" idx="13"/>
          </p:nvPr>
        </p:nvSpPr>
        <p:spPr>
          <a:xfrm>
            <a:off x="1066800" y="2127393"/>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5" name="文本占位符 7">
            <a:extLst>
              <a:ext uri="{FF2B5EF4-FFF2-40B4-BE49-F238E27FC236}">
                <a16:creationId xmlns:a16="http://schemas.microsoft.com/office/drawing/2014/main" id="{1F731796-106E-4768-A172-F0F83AF11CED}"/>
              </a:ext>
            </a:extLst>
          </p:cNvPr>
          <p:cNvSpPr>
            <a:spLocks noGrp="1"/>
          </p:cNvSpPr>
          <p:nvPr>
            <p:ph type="body" sz="quarter" idx="16"/>
          </p:nvPr>
        </p:nvSpPr>
        <p:spPr>
          <a:xfrm>
            <a:off x="1066800" y="3548895"/>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8" name="文本占位符 7">
            <a:extLst>
              <a:ext uri="{FF2B5EF4-FFF2-40B4-BE49-F238E27FC236}">
                <a16:creationId xmlns:a16="http://schemas.microsoft.com/office/drawing/2014/main" id="{17D46DD6-5474-4BB5-864D-22CE639B79E1}"/>
              </a:ext>
            </a:extLst>
          </p:cNvPr>
          <p:cNvSpPr>
            <a:spLocks noGrp="1"/>
          </p:cNvSpPr>
          <p:nvPr>
            <p:ph type="body" sz="quarter" idx="17"/>
          </p:nvPr>
        </p:nvSpPr>
        <p:spPr>
          <a:xfrm>
            <a:off x="1066800" y="4956438"/>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5" name="文本框 4">
            <a:extLst>
              <a:ext uri="{FF2B5EF4-FFF2-40B4-BE49-F238E27FC236}">
                <a16:creationId xmlns:a16="http://schemas.microsoft.com/office/drawing/2014/main" id="{2CB477FD-BD71-4560-B797-DF1923A11E31}"/>
              </a:ext>
            </a:extLst>
          </p:cNvPr>
          <p:cNvSpPr txBox="1"/>
          <p:nvPr userDrawn="1"/>
        </p:nvSpPr>
        <p:spPr>
          <a:xfrm>
            <a:off x="990600" y="1143000"/>
            <a:ext cx="2514600" cy="584775"/>
          </a:xfrm>
          <a:prstGeom prst="rect">
            <a:avLst/>
          </a:prstGeom>
          <a:noFill/>
        </p:spPr>
        <p:txBody>
          <a:bodyPr wrap="square" rtlCol="0">
            <a:spAutoFit/>
          </a:bodyPr>
          <a:lstStyle/>
          <a:p>
            <a:r>
              <a:rPr lang="zh-CN" altLang="en-US" sz="3200" b="0" i="0" u="none" dirty="0">
                <a:solidFill>
                  <a:schemeClr val="tx1"/>
                </a:solidFill>
                <a:latin typeface="微软雅黑" panose="020B0503020204020204" charset="-122"/>
                <a:ea typeface="+mj-ea"/>
              </a:rPr>
              <a:t>主要框架</a:t>
            </a:r>
          </a:p>
        </p:txBody>
      </p:sp>
    </p:spTree>
    <p:extLst>
      <p:ext uri="{BB962C8B-B14F-4D97-AF65-F5344CB8AC3E}">
        <p14:creationId xmlns:p14="http://schemas.microsoft.com/office/powerpoint/2010/main" val="187244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5/27/2020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10" name="文本占位符 7">
            <a:extLst>
              <a:ext uri="{FF2B5EF4-FFF2-40B4-BE49-F238E27FC236}">
                <a16:creationId xmlns:a16="http://schemas.microsoft.com/office/drawing/2014/main" id="{130F03EB-17A6-4240-B8C9-3E860D0BDA10}"/>
              </a:ext>
            </a:extLst>
          </p:cNvPr>
          <p:cNvSpPr>
            <a:spLocks noGrp="1"/>
          </p:cNvSpPr>
          <p:nvPr>
            <p:ph type="body" sz="quarter" idx="13"/>
          </p:nvPr>
        </p:nvSpPr>
        <p:spPr>
          <a:xfrm>
            <a:off x="1066800" y="2127393"/>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5" name="文本占位符 7">
            <a:extLst>
              <a:ext uri="{FF2B5EF4-FFF2-40B4-BE49-F238E27FC236}">
                <a16:creationId xmlns:a16="http://schemas.microsoft.com/office/drawing/2014/main" id="{1F731796-106E-4768-A172-F0F83AF11CED}"/>
              </a:ext>
            </a:extLst>
          </p:cNvPr>
          <p:cNvSpPr>
            <a:spLocks noGrp="1"/>
          </p:cNvSpPr>
          <p:nvPr>
            <p:ph type="body" sz="quarter" idx="16"/>
          </p:nvPr>
        </p:nvSpPr>
        <p:spPr>
          <a:xfrm>
            <a:off x="1066800" y="3548895"/>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8" name="文本占位符 7">
            <a:extLst>
              <a:ext uri="{FF2B5EF4-FFF2-40B4-BE49-F238E27FC236}">
                <a16:creationId xmlns:a16="http://schemas.microsoft.com/office/drawing/2014/main" id="{17D46DD6-5474-4BB5-864D-22CE639B79E1}"/>
              </a:ext>
            </a:extLst>
          </p:cNvPr>
          <p:cNvSpPr>
            <a:spLocks noGrp="1"/>
          </p:cNvSpPr>
          <p:nvPr>
            <p:ph type="body" sz="quarter" idx="17"/>
          </p:nvPr>
        </p:nvSpPr>
        <p:spPr>
          <a:xfrm>
            <a:off x="1066800" y="4956438"/>
            <a:ext cx="9753600"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5" name="文本框 4">
            <a:extLst>
              <a:ext uri="{FF2B5EF4-FFF2-40B4-BE49-F238E27FC236}">
                <a16:creationId xmlns:a16="http://schemas.microsoft.com/office/drawing/2014/main" id="{2CB477FD-BD71-4560-B797-DF1923A11E31}"/>
              </a:ext>
            </a:extLst>
          </p:cNvPr>
          <p:cNvSpPr txBox="1"/>
          <p:nvPr userDrawn="1"/>
        </p:nvSpPr>
        <p:spPr>
          <a:xfrm>
            <a:off x="990600" y="1143000"/>
            <a:ext cx="2514600" cy="584775"/>
          </a:xfrm>
          <a:prstGeom prst="rect">
            <a:avLst/>
          </a:prstGeom>
          <a:noFill/>
        </p:spPr>
        <p:txBody>
          <a:bodyPr wrap="square" rtlCol="0">
            <a:spAutoFit/>
          </a:bodyPr>
          <a:lstStyle/>
          <a:p>
            <a:r>
              <a:rPr lang="zh-CN" altLang="en-US" sz="3200" b="0" i="0" u="none" dirty="0">
                <a:solidFill>
                  <a:schemeClr val="tx1"/>
                </a:solidFill>
                <a:latin typeface="微软雅黑" panose="020B0503020204020204" charset="-122"/>
                <a:ea typeface="+mj-ea"/>
              </a:rPr>
              <a:t>实验</a:t>
            </a:r>
          </a:p>
        </p:txBody>
      </p:sp>
    </p:spTree>
    <p:extLst>
      <p:ext uri="{BB962C8B-B14F-4D97-AF65-F5344CB8AC3E}">
        <p14:creationId xmlns:p14="http://schemas.microsoft.com/office/powerpoint/2010/main" val="126722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5/27/2020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8" name="文本占位符 7">
            <a:extLst>
              <a:ext uri="{FF2B5EF4-FFF2-40B4-BE49-F238E27FC236}">
                <a16:creationId xmlns:a16="http://schemas.microsoft.com/office/drawing/2014/main" id="{A83DEDF1-6C39-4C48-9008-BCC41E8FA838}"/>
              </a:ext>
            </a:extLst>
          </p:cNvPr>
          <p:cNvSpPr>
            <a:spLocks noGrp="1"/>
          </p:cNvSpPr>
          <p:nvPr>
            <p:ph type="body" sz="quarter" idx="13"/>
          </p:nvPr>
        </p:nvSpPr>
        <p:spPr>
          <a:xfrm>
            <a:off x="1066800" y="2382520"/>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3" name="文本占位符 7">
            <a:extLst>
              <a:ext uri="{FF2B5EF4-FFF2-40B4-BE49-F238E27FC236}">
                <a16:creationId xmlns:a16="http://schemas.microsoft.com/office/drawing/2014/main" id="{EB62C185-07BD-4CC2-BA4C-0E10231D4674}"/>
              </a:ext>
            </a:extLst>
          </p:cNvPr>
          <p:cNvSpPr>
            <a:spLocks noGrp="1"/>
          </p:cNvSpPr>
          <p:nvPr>
            <p:ph type="body" sz="quarter" idx="16"/>
          </p:nvPr>
        </p:nvSpPr>
        <p:spPr>
          <a:xfrm>
            <a:off x="1066800" y="3302792"/>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9" name="文本框 8">
            <a:extLst>
              <a:ext uri="{FF2B5EF4-FFF2-40B4-BE49-F238E27FC236}">
                <a16:creationId xmlns:a16="http://schemas.microsoft.com/office/drawing/2014/main" id="{D5DCF676-4325-4848-B5A1-F76150E518A2}"/>
              </a:ext>
            </a:extLst>
          </p:cNvPr>
          <p:cNvSpPr txBox="1"/>
          <p:nvPr userDrawn="1"/>
        </p:nvSpPr>
        <p:spPr>
          <a:xfrm>
            <a:off x="990600" y="1169760"/>
            <a:ext cx="3735371" cy="584775"/>
          </a:xfrm>
          <a:prstGeom prst="rect">
            <a:avLst/>
          </a:prstGeom>
          <a:noFill/>
        </p:spPr>
        <p:txBody>
          <a:bodyPr wrap="square" rtlCol="0">
            <a:spAutoFit/>
          </a:bodyPr>
          <a:lstStyle/>
          <a:p>
            <a:r>
              <a:rPr lang="zh-CN" altLang="en-US" sz="3200" b="0" dirty="0">
                <a:solidFill>
                  <a:srgbClr val="000000"/>
                </a:solidFill>
                <a:effectLst/>
                <a:latin typeface="Consolas" panose="020B0609020204030204" pitchFamily="49" charset="0"/>
              </a:rPr>
              <a:t>启发性或普适性</a:t>
            </a:r>
          </a:p>
        </p:txBody>
      </p:sp>
    </p:spTree>
    <p:extLst>
      <p:ext uri="{BB962C8B-B14F-4D97-AF65-F5344CB8AC3E}">
        <p14:creationId xmlns:p14="http://schemas.microsoft.com/office/powerpoint/2010/main" val="300973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5/27/2020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8" name="文本占位符 7">
            <a:extLst>
              <a:ext uri="{FF2B5EF4-FFF2-40B4-BE49-F238E27FC236}">
                <a16:creationId xmlns:a16="http://schemas.microsoft.com/office/drawing/2014/main" id="{A83DEDF1-6C39-4C48-9008-BCC41E8FA838}"/>
              </a:ext>
            </a:extLst>
          </p:cNvPr>
          <p:cNvSpPr>
            <a:spLocks noGrp="1"/>
          </p:cNvSpPr>
          <p:nvPr>
            <p:ph type="body" sz="quarter" idx="13"/>
          </p:nvPr>
        </p:nvSpPr>
        <p:spPr>
          <a:xfrm>
            <a:off x="1066800" y="2382520"/>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3" name="文本占位符 7">
            <a:extLst>
              <a:ext uri="{FF2B5EF4-FFF2-40B4-BE49-F238E27FC236}">
                <a16:creationId xmlns:a16="http://schemas.microsoft.com/office/drawing/2014/main" id="{EB62C185-07BD-4CC2-BA4C-0E10231D4674}"/>
              </a:ext>
            </a:extLst>
          </p:cNvPr>
          <p:cNvSpPr>
            <a:spLocks noGrp="1"/>
          </p:cNvSpPr>
          <p:nvPr>
            <p:ph type="body" sz="quarter" idx="16"/>
          </p:nvPr>
        </p:nvSpPr>
        <p:spPr>
          <a:xfrm>
            <a:off x="1066800" y="3302792"/>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9" name="文本框 8">
            <a:extLst>
              <a:ext uri="{FF2B5EF4-FFF2-40B4-BE49-F238E27FC236}">
                <a16:creationId xmlns:a16="http://schemas.microsoft.com/office/drawing/2014/main" id="{D5DCF676-4325-4848-B5A1-F76150E518A2}"/>
              </a:ext>
            </a:extLst>
          </p:cNvPr>
          <p:cNvSpPr txBox="1"/>
          <p:nvPr userDrawn="1"/>
        </p:nvSpPr>
        <p:spPr>
          <a:xfrm>
            <a:off x="990600" y="1169760"/>
            <a:ext cx="3735371" cy="584775"/>
          </a:xfrm>
          <a:prstGeom prst="rect">
            <a:avLst/>
          </a:prstGeom>
          <a:noFill/>
        </p:spPr>
        <p:txBody>
          <a:bodyPr wrap="square" rtlCol="0">
            <a:spAutoFit/>
          </a:bodyPr>
          <a:lstStyle/>
          <a:p>
            <a:r>
              <a:rPr lang="zh-CN" altLang="en-US" sz="3200" b="0" dirty="0">
                <a:solidFill>
                  <a:srgbClr val="000000"/>
                </a:solidFill>
                <a:effectLst/>
                <a:latin typeface="Consolas" panose="020B0609020204030204" pitchFamily="49" charset="0"/>
              </a:rPr>
              <a:t>总结</a:t>
            </a:r>
          </a:p>
        </p:txBody>
      </p:sp>
    </p:spTree>
    <p:extLst>
      <p:ext uri="{BB962C8B-B14F-4D97-AF65-F5344CB8AC3E}">
        <p14:creationId xmlns:p14="http://schemas.microsoft.com/office/powerpoint/2010/main" val="273630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t>5/27/2020</a:t>
            </a:fld>
            <a:endParaRPr lang="en-US"/>
          </a:p>
        </p:txBody>
      </p:sp>
      <p:sp>
        <p:nvSpPr>
          <p:cNvPr id="3" name="页脚占位符 2"/>
          <p:cNvSpPr>
            <a:spLocks noGrp="1"/>
          </p:cNvSpPr>
          <p:nvPr>
            <p:ph type="ftr" sz="quarter" idx="11"/>
          </p:nvPr>
        </p:nvSpPr>
        <p:spPr/>
        <p:txBody>
          <a:bodyPr/>
          <a:lstStyle/>
          <a:p>
            <a:endParaRPr/>
          </a:p>
        </p:txBody>
      </p:sp>
      <p:sp>
        <p:nvSpPr>
          <p:cNvPr id="4" name="灯片编号占位符 3"/>
          <p:cNvSpPr>
            <a:spLocks noGrp="1"/>
          </p:cNvSpPr>
          <p:nvPr>
            <p:ph type="sldNum" sz="quarter" idx="12"/>
          </p:nvPr>
        </p:nvSpPr>
        <p:spPr/>
        <p:txBody>
          <a:bodyPr/>
          <a:lstStyle/>
          <a:p>
            <a:fld id="{B6F15528-21DE-4FAA-801E-634DDDAF4B2B}" type="slidenum">
              <a:rPr/>
              <a:t>‹#›</a:t>
            </a:fld>
            <a:endParaRPr/>
          </a:p>
        </p:txBody>
      </p:sp>
      <p:sp>
        <p:nvSpPr>
          <p:cNvPr id="8" name="文本占位符 7">
            <a:extLst>
              <a:ext uri="{FF2B5EF4-FFF2-40B4-BE49-F238E27FC236}">
                <a16:creationId xmlns:a16="http://schemas.microsoft.com/office/drawing/2014/main" id="{A83DEDF1-6C39-4C48-9008-BCC41E8FA838}"/>
              </a:ext>
            </a:extLst>
          </p:cNvPr>
          <p:cNvSpPr>
            <a:spLocks noGrp="1"/>
          </p:cNvSpPr>
          <p:nvPr>
            <p:ph type="body" sz="quarter" idx="13"/>
          </p:nvPr>
        </p:nvSpPr>
        <p:spPr>
          <a:xfrm>
            <a:off x="1066800" y="2382520"/>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13" name="文本占位符 7">
            <a:extLst>
              <a:ext uri="{FF2B5EF4-FFF2-40B4-BE49-F238E27FC236}">
                <a16:creationId xmlns:a16="http://schemas.microsoft.com/office/drawing/2014/main" id="{EB62C185-07BD-4CC2-BA4C-0E10231D4674}"/>
              </a:ext>
            </a:extLst>
          </p:cNvPr>
          <p:cNvSpPr>
            <a:spLocks noGrp="1"/>
          </p:cNvSpPr>
          <p:nvPr>
            <p:ph type="body" sz="quarter" idx="16"/>
          </p:nvPr>
        </p:nvSpPr>
        <p:spPr>
          <a:xfrm>
            <a:off x="1066800" y="3302792"/>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cs typeface="Arial" panose="020B0604020202020204" pitchFamily="34" charset="0"/>
              </a:defRPr>
            </a:lvl1pPr>
          </a:lstStyle>
          <a:p>
            <a:pPr lvl="0"/>
            <a:endParaRPr lang="zh-CN" altLang="en-US" dirty="0"/>
          </a:p>
        </p:txBody>
      </p:sp>
      <p:sp>
        <p:nvSpPr>
          <p:cNvPr id="9" name="文本框 8">
            <a:extLst>
              <a:ext uri="{FF2B5EF4-FFF2-40B4-BE49-F238E27FC236}">
                <a16:creationId xmlns:a16="http://schemas.microsoft.com/office/drawing/2014/main" id="{D5DCF676-4325-4848-B5A1-F76150E518A2}"/>
              </a:ext>
            </a:extLst>
          </p:cNvPr>
          <p:cNvSpPr txBox="1"/>
          <p:nvPr userDrawn="1"/>
        </p:nvSpPr>
        <p:spPr>
          <a:xfrm>
            <a:off x="990600" y="1169760"/>
            <a:ext cx="3735371" cy="584775"/>
          </a:xfrm>
          <a:prstGeom prst="rect">
            <a:avLst/>
          </a:prstGeom>
          <a:noFill/>
        </p:spPr>
        <p:txBody>
          <a:bodyPr wrap="square" rtlCol="0">
            <a:spAutoFit/>
          </a:bodyPr>
          <a:lstStyle/>
          <a:p>
            <a:r>
              <a:rPr lang="zh-CN" altLang="en-US" sz="3200" b="0" dirty="0">
                <a:solidFill>
                  <a:srgbClr val="000000"/>
                </a:solidFill>
                <a:effectLst/>
                <a:latin typeface="Consolas" panose="020B0609020204030204" pitchFamily="49" charset="0"/>
              </a:rPr>
              <a:t>我的观点</a:t>
            </a:r>
          </a:p>
        </p:txBody>
      </p:sp>
    </p:spTree>
    <p:extLst>
      <p:ext uri="{BB962C8B-B14F-4D97-AF65-F5344CB8AC3E}">
        <p14:creationId xmlns:p14="http://schemas.microsoft.com/office/powerpoint/2010/main" val="413625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userDrawn="1"/>
        </p:nvSpPr>
        <p:spPr>
          <a:xfrm>
            <a:off x="0" y="999744"/>
            <a:ext cx="11280648" cy="15239"/>
          </a:xfrm>
          <a:prstGeom prst="rect">
            <a:avLst/>
          </a:prstGeom>
          <a:blipFill>
            <a:blip r:embed="rId16" cstate="print"/>
            <a:stretch>
              <a:fillRect/>
            </a:stretch>
          </a:blipFill>
        </p:spPr>
        <p:txBody>
          <a:bodyPr wrap="square" lIns="0" tIns="0" rIns="0" bIns="0" rtlCol="0"/>
          <a:lstStyle/>
          <a:p>
            <a:endParaRPr/>
          </a:p>
        </p:txBody>
      </p:sp>
      <p:sp>
        <p:nvSpPr>
          <p:cNvPr id="17" name="bg object 17"/>
          <p:cNvSpPr/>
          <p:nvPr userDrawn="1"/>
        </p:nvSpPr>
        <p:spPr>
          <a:xfrm>
            <a:off x="0" y="851839"/>
            <a:ext cx="3430270" cy="78740"/>
          </a:xfrm>
          <a:custGeom>
            <a:avLst/>
            <a:gdLst/>
            <a:ahLst/>
            <a:cxnLst/>
            <a:rect l="l" t="t" r="r" b="b"/>
            <a:pathLst>
              <a:path w="3430270" h="78740">
                <a:moveTo>
                  <a:pt x="1967522" y="78371"/>
                </a:moveTo>
                <a:lnTo>
                  <a:pt x="1820646" y="0"/>
                </a:lnTo>
                <a:lnTo>
                  <a:pt x="0" y="0"/>
                </a:lnTo>
                <a:lnTo>
                  <a:pt x="0" y="78371"/>
                </a:lnTo>
                <a:lnTo>
                  <a:pt x="1967522" y="78371"/>
                </a:lnTo>
                <a:close/>
              </a:path>
              <a:path w="3430270" h="78740">
                <a:moveTo>
                  <a:pt x="3429825" y="78371"/>
                </a:moveTo>
                <a:lnTo>
                  <a:pt x="3301911" y="0"/>
                </a:lnTo>
                <a:lnTo>
                  <a:pt x="1941677" y="0"/>
                </a:lnTo>
                <a:lnTo>
                  <a:pt x="2069592" y="78371"/>
                </a:lnTo>
                <a:lnTo>
                  <a:pt x="3429825" y="78371"/>
                </a:lnTo>
                <a:close/>
              </a:path>
            </a:pathLst>
          </a:custGeom>
          <a:solidFill>
            <a:srgbClr val="61D6FE"/>
          </a:solidFill>
        </p:spPr>
        <p:txBody>
          <a:bodyPr wrap="square" lIns="0" tIns="0" rIns="0" bIns="0" rtlCol="0"/>
          <a:lstStyle/>
          <a:p>
            <a:endParaRPr/>
          </a:p>
        </p:txBody>
      </p:sp>
      <p:sp>
        <p:nvSpPr>
          <p:cNvPr id="18" name="bg object 18"/>
          <p:cNvSpPr/>
          <p:nvPr userDrawn="1"/>
        </p:nvSpPr>
        <p:spPr>
          <a:xfrm>
            <a:off x="3403980" y="851839"/>
            <a:ext cx="2320290" cy="78740"/>
          </a:xfrm>
          <a:custGeom>
            <a:avLst/>
            <a:gdLst/>
            <a:ahLst/>
            <a:cxnLst/>
            <a:rect l="l" t="t" r="r" b="b"/>
            <a:pathLst>
              <a:path w="2320290" h="78740">
                <a:moveTo>
                  <a:pt x="1033424" y="78371"/>
                </a:moveTo>
                <a:lnTo>
                  <a:pt x="905510" y="0"/>
                </a:lnTo>
                <a:lnTo>
                  <a:pt x="0" y="0"/>
                </a:lnTo>
                <a:lnTo>
                  <a:pt x="127914" y="78371"/>
                </a:lnTo>
                <a:lnTo>
                  <a:pt x="1033424" y="78371"/>
                </a:lnTo>
                <a:close/>
              </a:path>
              <a:path w="2320290" h="78740">
                <a:moveTo>
                  <a:pt x="1462290" y="78371"/>
                </a:moveTo>
                <a:lnTo>
                  <a:pt x="1334376" y="0"/>
                </a:lnTo>
                <a:lnTo>
                  <a:pt x="1007579" y="0"/>
                </a:lnTo>
                <a:lnTo>
                  <a:pt x="1135494" y="78371"/>
                </a:lnTo>
                <a:lnTo>
                  <a:pt x="1462290" y="78371"/>
                </a:lnTo>
                <a:close/>
              </a:path>
              <a:path w="2320290" h="78740">
                <a:moveTo>
                  <a:pt x="1891157" y="78371"/>
                </a:moveTo>
                <a:lnTo>
                  <a:pt x="1763229" y="0"/>
                </a:lnTo>
                <a:lnTo>
                  <a:pt x="1436446" y="0"/>
                </a:lnTo>
                <a:lnTo>
                  <a:pt x="1564360" y="78371"/>
                </a:lnTo>
                <a:lnTo>
                  <a:pt x="1891157" y="78371"/>
                </a:lnTo>
                <a:close/>
              </a:path>
              <a:path w="2320290" h="78740">
                <a:moveTo>
                  <a:pt x="2320010" y="78371"/>
                </a:moveTo>
                <a:lnTo>
                  <a:pt x="2192096" y="0"/>
                </a:lnTo>
                <a:lnTo>
                  <a:pt x="1865299" y="0"/>
                </a:lnTo>
                <a:lnTo>
                  <a:pt x="1993214" y="78371"/>
                </a:lnTo>
                <a:lnTo>
                  <a:pt x="2320010" y="78371"/>
                </a:lnTo>
                <a:close/>
              </a:path>
            </a:pathLst>
          </a:custGeom>
          <a:solidFill>
            <a:srgbClr val="61D6FE">
              <a:alpha val="14898"/>
            </a:srgbClr>
          </a:solidFill>
        </p:spPr>
        <p:txBody>
          <a:bodyPr wrap="square" lIns="0" tIns="0" rIns="0" bIns="0" rtlCol="0"/>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
        <p:nvSpPr>
          <p:cNvPr id="7" name="object 2"/>
          <p:cNvSpPr txBox="1">
            <a:spLocks noGrp="1"/>
          </p:cNvSpPr>
          <p:nvPr userDrawn="1"/>
        </p:nvSpPr>
        <p:spPr>
          <a:xfrm>
            <a:off x="205270" y="254375"/>
            <a:ext cx="5281130" cy="355225"/>
          </a:xfrm>
          <a:prstGeom prst="rect">
            <a:avLst/>
          </a:prstGeom>
          <a:ln w="38100">
            <a:solidFill>
              <a:srgbClr val="49BB88"/>
            </a:solidFill>
          </a:ln>
        </p:spPr>
        <p:txBody>
          <a:bodyPr vert="horz" wrap="square" lIns="0" tIns="77470" rIns="0" bIns="0" rtlCol="0">
            <a:spAutoFit/>
          </a:bodyPr>
          <a:lstStyle>
            <a:lvl1pPr>
              <a:defRPr sz="3200" b="0" i="0">
                <a:solidFill>
                  <a:schemeClr val="tx1"/>
                </a:solidFill>
                <a:latin typeface="微软雅黑" panose="020B0503020204020204" charset="-122"/>
                <a:ea typeface="+mj-ea"/>
                <a:cs typeface="微软雅黑" panose="020B0503020204020204" charset="-122"/>
              </a:defRPr>
            </a:lvl1pPr>
          </a:lstStyle>
          <a:p>
            <a:pPr marL="155575">
              <a:lnSpc>
                <a:spcPct val="100000"/>
              </a:lnSpc>
              <a:spcBef>
                <a:spcPts val="610"/>
              </a:spcBef>
            </a:pPr>
            <a:r>
              <a:rPr sz="1800" b="1" spc="1350" dirty="0">
                <a:solidFill>
                  <a:srgbClr val="49BB88"/>
                </a:solidFill>
                <a:latin typeface="Microsoft JhengHei UI" panose="020B0604030504040204" charset="-120"/>
                <a:cs typeface="Microsoft JhengHei UI" panose="020B0604030504040204" charset="-120"/>
              </a:rPr>
              <a:t>  </a:t>
            </a:r>
            <a:endParaRPr sz="1800">
              <a:latin typeface="Microsoft JhengHei UI" panose="020B0604030504040204" charset="-120"/>
              <a:cs typeface="Microsoft JhengHei UI" panose="020B0604030504040204" charset="-120"/>
            </a:endParaRPr>
          </a:p>
        </p:txBody>
      </p:sp>
      <p:sp>
        <p:nvSpPr>
          <p:cNvPr id="12" name="内容占位符 18">
            <a:extLst>
              <a:ext uri="{FF2B5EF4-FFF2-40B4-BE49-F238E27FC236}">
                <a16:creationId xmlns:a16="http://schemas.microsoft.com/office/drawing/2014/main" id="{83B1EB43-E8F5-4F9F-926C-CC037DB9878D}"/>
              </a:ext>
            </a:extLst>
          </p:cNvPr>
          <p:cNvSpPr txBox="1">
            <a:spLocks/>
          </p:cNvSpPr>
          <p:nvPr userDrawn="1"/>
        </p:nvSpPr>
        <p:spPr>
          <a:xfrm>
            <a:off x="228600" y="254375"/>
            <a:ext cx="5257800" cy="355225"/>
          </a:xfrm>
          <a:prstGeom prst="rect">
            <a:avLst/>
          </a:prstGeom>
        </p:spPr>
        <p:txBody>
          <a:bodyPr/>
          <a:lstStyle>
            <a:lvl1pPr marL="0">
              <a:defRPr lang="zh-CN" altLang="en-US" sz="1800" kern="1200" dirty="0" smtClean="0">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dirty="0"/>
              <a:t>Long-Tailed and scale imbalance/class imbalance </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65" r:id="rId4"/>
    <p:sldLayoutId id="2147483669" r:id="rId5"/>
    <p:sldLayoutId id="2147483670" r:id="rId6"/>
    <p:sldLayoutId id="2147483666" r:id="rId7"/>
    <p:sldLayoutId id="2147483667" r:id="rId8"/>
    <p:sldLayoutId id="2147483668" r:id="rId9"/>
    <p:sldLayoutId id="2147483657" r:id="rId10"/>
    <p:sldLayoutId id="2147483662" r:id="rId11"/>
    <p:sldLayoutId id="2147483652" r:id="rId12"/>
    <p:sldLayoutId id="2147483663" r:id="rId13"/>
    <p:sldLayoutId id="2147483658" r:id="rId14"/>
  </p:sldLayoutIdLst>
  <p:txStyles>
    <p:titleStyle>
      <a:lvl1pPr>
        <a:defRPr u="none">
          <a:latin typeface="Arial" panose="020B0604020202020204" pitchFamily="34" charset="0"/>
          <a:ea typeface="+mj-ea"/>
          <a:cs typeface="Arial" panose="020B0604020202020204" pitchFamily="34" charset="0"/>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F5D8B-6C4C-4ACF-9438-1D26248885F7}"/>
              </a:ext>
            </a:extLst>
          </p:cNvPr>
          <p:cNvSpPr>
            <a:spLocks noGrp="1"/>
          </p:cNvSpPr>
          <p:nvPr>
            <p:ph type="ctrTitle"/>
          </p:nvPr>
        </p:nvSpPr>
        <p:spPr>
          <a:xfrm>
            <a:off x="1487170" y="2590800"/>
            <a:ext cx="9217660" cy="1661993"/>
          </a:xfrm>
        </p:spPr>
        <p:txBody>
          <a:bodyPr/>
          <a:lstStyle/>
          <a:p>
            <a:pPr algn="ctr"/>
            <a:r>
              <a:rPr lang="en-US" altLang="zh-CN" dirty="0"/>
              <a:t>Long-Tailed and scale imbalance/class imbalance</a:t>
            </a:r>
            <a:endParaRPr lang="zh-CN" altLang="en-US" dirty="0"/>
          </a:p>
        </p:txBody>
      </p:sp>
    </p:spTree>
    <p:extLst>
      <p:ext uri="{BB962C8B-B14F-4D97-AF65-F5344CB8AC3E}">
        <p14:creationId xmlns:p14="http://schemas.microsoft.com/office/powerpoint/2010/main" val="2116670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80AE02C-F940-423C-9043-E94E36BB7689}"/>
              </a:ext>
            </a:extLst>
          </p:cNvPr>
          <p:cNvSpPr>
            <a:spLocks noGrp="1"/>
          </p:cNvSpPr>
          <p:nvPr>
            <p:ph type="body" sz="quarter" idx="13"/>
          </p:nvPr>
        </p:nvSpPr>
        <p:spPr>
          <a:xfrm>
            <a:off x="1143000" y="2238652"/>
            <a:ext cx="10058400" cy="369332"/>
          </a:xfrm>
        </p:spPr>
        <p:txBody>
          <a:bodyPr/>
          <a:lstStyle/>
          <a:p>
            <a:r>
              <a:rPr lang="zh-CN" altLang="en-US" dirty="0"/>
              <a:t>即类别重平衡可直接影响分类器权重对深层网络的更新，即促进分类器学习。</a:t>
            </a:r>
            <a:endParaRPr lang="zh-CN" altLang="en-US" b="1" dirty="0"/>
          </a:p>
        </p:txBody>
      </p:sp>
      <p:sp>
        <p:nvSpPr>
          <p:cNvPr id="3" name="文本占位符 2">
            <a:extLst>
              <a:ext uri="{FF2B5EF4-FFF2-40B4-BE49-F238E27FC236}">
                <a16:creationId xmlns:a16="http://schemas.microsoft.com/office/drawing/2014/main" id="{E31F936F-CD5C-4F2A-9B92-A8D2B6E853E3}"/>
              </a:ext>
            </a:extLst>
          </p:cNvPr>
          <p:cNvSpPr>
            <a:spLocks noGrp="1"/>
          </p:cNvSpPr>
          <p:nvPr>
            <p:ph type="body" sz="quarter" idx="16"/>
          </p:nvPr>
        </p:nvSpPr>
        <p:spPr>
          <a:xfrm>
            <a:off x="1143000" y="3152001"/>
            <a:ext cx="10058400" cy="369332"/>
          </a:xfrm>
        </p:spPr>
        <p:txBody>
          <a:bodyPr/>
          <a:lstStyle/>
          <a:p>
            <a:r>
              <a:rPr lang="zh-CN" altLang="en-US" dirty="0"/>
              <a:t>但重新平衡会在一定程度上意外地损害所学习的深度特征（即表示学习）的代表能力。</a:t>
            </a:r>
          </a:p>
        </p:txBody>
      </p:sp>
      <p:sp>
        <p:nvSpPr>
          <p:cNvPr id="4" name="文本占位符 2">
            <a:extLst>
              <a:ext uri="{FF2B5EF4-FFF2-40B4-BE49-F238E27FC236}">
                <a16:creationId xmlns:a16="http://schemas.microsoft.com/office/drawing/2014/main" id="{C798D89F-11A3-4141-B46C-A5F585AB7975}"/>
              </a:ext>
            </a:extLst>
          </p:cNvPr>
          <p:cNvSpPr txBox="1">
            <a:spLocks/>
          </p:cNvSpPr>
          <p:nvPr/>
        </p:nvSpPr>
        <p:spPr>
          <a:xfrm>
            <a:off x="1066800" y="5867400"/>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zh-CN" altLang="en-US" kern="0" dirty="0">
              <a:solidFill>
                <a:sysClr val="windowText" lastClr="000000"/>
              </a:solidFill>
            </a:endParaRPr>
          </a:p>
        </p:txBody>
      </p:sp>
      <p:sp>
        <p:nvSpPr>
          <p:cNvPr id="7" name="文本占位符 2">
            <a:extLst>
              <a:ext uri="{FF2B5EF4-FFF2-40B4-BE49-F238E27FC236}">
                <a16:creationId xmlns:a16="http://schemas.microsoft.com/office/drawing/2014/main" id="{69750912-9FDC-446B-8983-504326EBDB40}"/>
              </a:ext>
            </a:extLst>
          </p:cNvPr>
          <p:cNvSpPr txBox="1">
            <a:spLocks/>
          </p:cNvSpPr>
          <p:nvPr/>
        </p:nvSpPr>
        <p:spPr>
          <a:xfrm>
            <a:off x="1143000" y="4325034"/>
            <a:ext cx="100584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t>提出同时兼顾分类器学习和表征学习的双边分支网络 （</a:t>
            </a:r>
            <a:r>
              <a:rPr lang="en-US" altLang="zh-CN" dirty="0"/>
              <a:t>BBN</a:t>
            </a:r>
            <a:r>
              <a:rPr lang="zh-CN" altLang="en-US" dirty="0"/>
              <a:t>），来同时处理表达学习和分类学习。</a:t>
            </a:r>
          </a:p>
        </p:txBody>
      </p:sp>
    </p:spTree>
    <p:extLst>
      <p:ext uri="{BB962C8B-B14F-4D97-AF65-F5344CB8AC3E}">
        <p14:creationId xmlns:p14="http://schemas.microsoft.com/office/powerpoint/2010/main" val="81117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B9DE91A-297A-4D4C-BB36-A48DFFA164A4}"/>
              </a:ext>
            </a:extLst>
          </p:cNvPr>
          <p:cNvSpPr>
            <a:spLocks noGrp="1"/>
          </p:cNvSpPr>
          <p:nvPr>
            <p:ph type="body" sz="quarter" idx="13"/>
          </p:nvPr>
        </p:nvSpPr>
        <p:spPr/>
        <p:txBody>
          <a:bodyPr/>
          <a:lstStyle/>
          <a:p>
            <a:r>
              <a:rPr lang="zh-CN" altLang="en-US" dirty="0"/>
              <a:t>提出了一个双分支神经网络结构用来同时兼顾特征学习和分类器学习，将深度模型的这两个重要模块进行</a:t>
            </a:r>
            <a:r>
              <a:rPr lang="zh-CN" altLang="en-US" b="1" dirty="0"/>
              <a:t>解耦</a:t>
            </a:r>
            <a:r>
              <a:rPr lang="zh-CN" altLang="en-US" dirty="0"/>
              <a:t>。</a:t>
            </a:r>
          </a:p>
        </p:txBody>
      </p:sp>
      <p:sp>
        <p:nvSpPr>
          <p:cNvPr id="4" name="文本占位符 3">
            <a:extLst>
              <a:ext uri="{FF2B5EF4-FFF2-40B4-BE49-F238E27FC236}">
                <a16:creationId xmlns:a16="http://schemas.microsoft.com/office/drawing/2014/main" id="{306D8E24-05C0-460B-81ED-6D2D7375F367}"/>
              </a:ext>
            </a:extLst>
          </p:cNvPr>
          <p:cNvSpPr>
            <a:spLocks noGrp="1"/>
          </p:cNvSpPr>
          <p:nvPr>
            <p:ph type="body" sz="quarter" idx="17"/>
          </p:nvPr>
        </p:nvSpPr>
        <p:spPr>
          <a:xfrm>
            <a:off x="1066800" y="3429000"/>
            <a:ext cx="9753600" cy="392678"/>
          </a:xfrm>
        </p:spPr>
        <p:txBody>
          <a:bodyPr/>
          <a:lstStyle/>
          <a:p>
            <a:r>
              <a:rPr lang="zh-CN" altLang="en-US" dirty="0"/>
              <a:t>保证两个模块互不影响，共同达到优异的收敛状态，协同促进深度网络在长尾数据分布上的泛化性能。</a:t>
            </a:r>
          </a:p>
        </p:txBody>
      </p:sp>
    </p:spTree>
    <p:extLst>
      <p:ext uri="{BB962C8B-B14F-4D97-AF65-F5344CB8AC3E}">
        <p14:creationId xmlns:p14="http://schemas.microsoft.com/office/powerpoint/2010/main" val="122753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BEE4FAF-8164-451D-BE2B-E600502EFF7E}"/>
              </a:ext>
            </a:extLst>
          </p:cNvPr>
          <p:cNvSpPr>
            <a:spLocks noGrp="1"/>
          </p:cNvSpPr>
          <p:nvPr>
            <p:ph type="body" sz="quarter" idx="16"/>
          </p:nvPr>
        </p:nvSpPr>
        <p:spPr>
          <a:xfrm>
            <a:off x="1072738" y="2525402"/>
            <a:ext cx="9976262" cy="392678"/>
          </a:xfrm>
        </p:spPr>
        <p:txBody>
          <a:bodyPr/>
          <a:lstStyle/>
          <a:p>
            <a:r>
              <a:rPr lang="en-US" altLang="zh-CN" dirty="0"/>
              <a:t>BBN</a:t>
            </a:r>
            <a:r>
              <a:rPr lang="zh-CN" altLang="en-US" dirty="0"/>
              <a:t>使用</a:t>
            </a:r>
            <a:r>
              <a:rPr lang="en-US" altLang="zh-CN" dirty="0"/>
              <a:t>CE</a:t>
            </a:r>
            <a:r>
              <a:rPr lang="zh-CN" altLang="en-US" dirty="0"/>
              <a:t>（上）和</a:t>
            </a:r>
            <a:r>
              <a:rPr lang="en-US" altLang="zh-CN" dirty="0"/>
              <a:t>RS</a:t>
            </a:r>
            <a:r>
              <a:rPr lang="zh-CN" altLang="en-US" dirty="0"/>
              <a:t>（下）作为训练样本的采样方式，分别进行特征提取。然后使用全局平均池化（</a:t>
            </a:r>
            <a:r>
              <a:rPr lang="en-US" altLang="zh-CN" dirty="0"/>
              <a:t>GAP</a:t>
            </a:r>
            <a:r>
              <a:rPr lang="zh-CN" altLang="en-US" dirty="0"/>
              <a:t>）获得每个分支的特征向量。</a:t>
            </a:r>
          </a:p>
        </p:txBody>
      </p:sp>
      <p:pic>
        <p:nvPicPr>
          <p:cNvPr id="5" name="图片 4">
            <a:extLst>
              <a:ext uri="{FF2B5EF4-FFF2-40B4-BE49-F238E27FC236}">
                <a16:creationId xmlns:a16="http://schemas.microsoft.com/office/drawing/2014/main" id="{9B31818A-0DDB-4537-8DF2-96294761DC54}"/>
              </a:ext>
            </a:extLst>
          </p:cNvPr>
          <p:cNvPicPr>
            <a:picLocks noChangeAspect="1"/>
          </p:cNvPicPr>
          <p:nvPr/>
        </p:nvPicPr>
        <p:blipFill>
          <a:blip r:embed="rId2"/>
          <a:stretch>
            <a:fillRect/>
          </a:stretch>
        </p:blipFill>
        <p:spPr>
          <a:xfrm>
            <a:off x="3135727" y="4349438"/>
            <a:ext cx="5551073" cy="2508562"/>
          </a:xfrm>
          <a:prstGeom prst="rect">
            <a:avLst/>
          </a:prstGeom>
        </p:spPr>
      </p:pic>
      <p:sp>
        <p:nvSpPr>
          <p:cNvPr id="11" name="文本占位符 2">
            <a:extLst>
              <a:ext uri="{FF2B5EF4-FFF2-40B4-BE49-F238E27FC236}">
                <a16:creationId xmlns:a16="http://schemas.microsoft.com/office/drawing/2014/main" id="{40A227FD-02A1-43F7-9B55-9C0BA087F538}"/>
              </a:ext>
            </a:extLst>
          </p:cNvPr>
          <p:cNvSpPr>
            <a:spLocks noGrp="1"/>
          </p:cNvSpPr>
          <p:nvPr>
            <p:ph type="body" sz="quarter" idx="17"/>
          </p:nvPr>
        </p:nvSpPr>
        <p:spPr>
          <a:xfrm>
            <a:off x="1072738" y="1676400"/>
            <a:ext cx="9753600" cy="393700"/>
          </a:xfrm>
        </p:spPr>
        <p:txBody>
          <a:bodyPr/>
          <a:lstStyle/>
          <a:p>
            <a:r>
              <a:rPr lang="en-US" altLang="zh-CN" dirty="0"/>
              <a:t>BBN </a:t>
            </a:r>
            <a:r>
              <a:rPr lang="zh-CN" altLang="en-US" dirty="0"/>
              <a:t>模型包含 </a:t>
            </a:r>
            <a:r>
              <a:rPr lang="en-US" altLang="zh-CN" dirty="0"/>
              <a:t>3 </a:t>
            </a:r>
            <a:r>
              <a:rPr lang="zh-CN" altLang="en-US" dirty="0"/>
              <a:t>个主要组件：</a:t>
            </a:r>
            <a:r>
              <a:rPr lang="en-US" altLang="zh-CN" dirty="0"/>
              <a:t>1</a:t>
            </a:r>
            <a:r>
              <a:rPr lang="zh-CN" altLang="en-US" dirty="0"/>
              <a:t>）常规学习分支，</a:t>
            </a:r>
            <a:r>
              <a:rPr lang="en-US" altLang="zh-CN" dirty="0"/>
              <a:t>2</a:t>
            </a:r>
            <a:r>
              <a:rPr lang="zh-CN" altLang="en-US" dirty="0"/>
              <a:t>）再平衡分支，</a:t>
            </a:r>
            <a:r>
              <a:rPr lang="en-US" altLang="zh-CN" dirty="0"/>
              <a:t>3</a:t>
            </a:r>
            <a:r>
              <a:rPr lang="zh-CN" altLang="en-US" dirty="0"/>
              <a:t>）累积学习策略。</a:t>
            </a:r>
          </a:p>
        </p:txBody>
      </p:sp>
      <p:sp>
        <p:nvSpPr>
          <p:cNvPr id="12" name="文本占位符 2">
            <a:extLst>
              <a:ext uri="{FF2B5EF4-FFF2-40B4-BE49-F238E27FC236}">
                <a16:creationId xmlns:a16="http://schemas.microsoft.com/office/drawing/2014/main" id="{A465C7E0-34FE-4E8E-9649-E17E3DF3D255}"/>
              </a:ext>
            </a:extLst>
          </p:cNvPr>
          <p:cNvSpPr txBox="1">
            <a:spLocks/>
          </p:cNvSpPr>
          <p:nvPr/>
        </p:nvSpPr>
        <p:spPr>
          <a:xfrm>
            <a:off x="1072738" y="3452551"/>
            <a:ext cx="10128662" cy="39267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dirty="0"/>
              <a:t>其中</a:t>
            </a:r>
            <a:r>
              <a:rPr lang="en-US" altLang="zh-CN" dirty="0"/>
              <a:t>CE</a:t>
            </a:r>
            <a:r>
              <a:rPr lang="zh-CN" altLang="en-US" dirty="0"/>
              <a:t>对原始的长尾数据进行采样（为了保证表示学习的能力），</a:t>
            </a:r>
            <a:r>
              <a:rPr lang="en-US" altLang="zh-CN" dirty="0"/>
              <a:t>RS</a:t>
            </a:r>
            <a:r>
              <a:rPr lang="zh-CN" altLang="en-US" dirty="0"/>
              <a:t>则是设计一个反向采样器（构建稳健的分类器）进行采样。</a:t>
            </a:r>
            <a:endParaRPr lang="zh-CN" altLang="en-US" kern="0" dirty="0">
              <a:solidFill>
                <a:sysClr val="windowText" lastClr="000000"/>
              </a:solidFill>
            </a:endParaRPr>
          </a:p>
        </p:txBody>
      </p:sp>
    </p:spTree>
    <p:extLst>
      <p:ext uri="{BB962C8B-B14F-4D97-AF65-F5344CB8AC3E}">
        <p14:creationId xmlns:p14="http://schemas.microsoft.com/office/powerpoint/2010/main" val="138822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064106E-677D-4CBE-9CBD-B799602BAABB}"/>
              </a:ext>
            </a:extLst>
          </p:cNvPr>
          <p:cNvSpPr>
            <a:spLocks noGrp="1"/>
          </p:cNvSpPr>
          <p:nvPr>
            <p:ph type="title"/>
          </p:nvPr>
        </p:nvSpPr>
        <p:spPr/>
        <p:txBody>
          <a:bodyPr/>
          <a:lstStyle/>
          <a:p>
            <a:r>
              <a:rPr lang="zh-CN" altLang="en-US" dirty="0"/>
              <a:t>反向采样器</a:t>
            </a:r>
          </a:p>
        </p:txBody>
      </p:sp>
      <p:sp>
        <p:nvSpPr>
          <p:cNvPr id="4" name="文本占位符 3">
            <a:extLst>
              <a:ext uri="{FF2B5EF4-FFF2-40B4-BE49-F238E27FC236}">
                <a16:creationId xmlns:a16="http://schemas.microsoft.com/office/drawing/2014/main" id="{A5EE04C1-E277-4269-A117-3929EBEE541A}"/>
              </a:ext>
            </a:extLst>
          </p:cNvPr>
          <p:cNvSpPr>
            <a:spLocks noGrp="1"/>
          </p:cNvSpPr>
          <p:nvPr>
            <p:ph type="body" sz="quarter" idx="16"/>
          </p:nvPr>
        </p:nvSpPr>
        <p:spPr>
          <a:xfrm>
            <a:off x="1066800" y="1998326"/>
            <a:ext cx="9220200" cy="369332"/>
          </a:xfrm>
        </p:spPr>
        <p:txBody>
          <a:bodyPr/>
          <a:lstStyle/>
          <a:p>
            <a:r>
              <a:rPr lang="en-US" altLang="zh-CN" dirty="0"/>
              <a:t>re-</a:t>
            </a:r>
            <a:r>
              <a:rPr lang="en-US" altLang="zh-CN" dirty="0" err="1"/>
              <a:t>blancing</a:t>
            </a:r>
            <a:r>
              <a:rPr lang="zh-CN" altLang="en-US" dirty="0"/>
              <a:t>分支使用</a:t>
            </a:r>
            <a:r>
              <a:rPr lang="en-US" altLang="zh-CN" dirty="0"/>
              <a:t>reversed sampler</a:t>
            </a:r>
            <a:r>
              <a:rPr lang="zh-CN" altLang="en-US" dirty="0"/>
              <a:t>，即与每个类别样本数量成反比例关系的采样策略。</a:t>
            </a:r>
          </a:p>
        </p:txBody>
      </p:sp>
      <p:pic>
        <p:nvPicPr>
          <p:cNvPr id="5" name="图片 4">
            <a:extLst>
              <a:ext uri="{FF2B5EF4-FFF2-40B4-BE49-F238E27FC236}">
                <a16:creationId xmlns:a16="http://schemas.microsoft.com/office/drawing/2014/main" id="{F1F0F1D9-4F83-4114-9FB5-7F8B2DE6967C}"/>
              </a:ext>
            </a:extLst>
          </p:cNvPr>
          <p:cNvPicPr>
            <a:picLocks noChangeAspect="1"/>
          </p:cNvPicPr>
          <p:nvPr/>
        </p:nvPicPr>
        <p:blipFill rotWithShape="1">
          <a:blip r:embed="rId3"/>
          <a:srcRect l="1653" t="7143"/>
          <a:stretch/>
        </p:blipFill>
        <p:spPr>
          <a:xfrm>
            <a:off x="3591641" y="2743200"/>
            <a:ext cx="755689" cy="330217"/>
          </a:xfrm>
          <a:prstGeom prst="rect">
            <a:avLst/>
          </a:prstGeom>
        </p:spPr>
      </p:pic>
      <p:pic>
        <p:nvPicPr>
          <p:cNvPr id="6" name="图片 5">
            <a:extLst>
              <a:ext uri="{FF2B5EF4-FFF2-40B4-BE49-F238E27FC236}">
                <a16:creationId xmlns:a16="http://schemas.microsoft.com/office/drawing/2014/main" id="{FAE03B03-6E4A-495C-905E-7D563F31467A}"/>
              </a:ext>
            </a:extLst>
          </p:cNvPr>
          <p:cNvPicPr>
            <a:picLocks noChangeAspect="1"/>
          </p:cNvPicPr>
          <p:nvPr/>
        </p:nvPicPr>
        <p:blipFill>
          <a:blip r:embed="rId4"/>
          <a:stretch>
            <a:fillRect/>
          </a:stretch>
        </p:blipFill>
        <p:spPr>
          <a:xfrm>
            <a:off x="3588672" y="3077545"/>
            <a:ext cx="755689" cy="330217"/>
          </a:xfrm>
          <a:prstGeom prst="rect">
            <a:avLst/>
          </a:prstGeom>
        </p:spPr>
      </p:pic>
      <p:grpSp>
        <p:nvGrpSpPr>
          <p:cNvPr id="27" name="组合 26">
            <a:extLst>
              <a:ext uri="{FF2B5EF4-FFF2-40B4-BE49-F238E27FC236}">
                <a16:creationId xmlns:a16="http://schemas.microsoft.com/office/drawing/2014/main" id="{C75689BD-ED40-4CFC-8BFF-ED17D1BFC017}"/>
              </a:ext>
            </a:extLst>
          </p:cNvPr>
          <p:cNvGrpSpPr/>
          <p:nvPr/>
        </p:nvGrpSpPr>
        <p:grpSpPr>
          <a:xfrm>
            <a:off x="10010306" y="5432896"/>
            <a:ext cx="806704" cy="663104"/>
            <a:chOff x="10941009" y="5432896"/>
            <a:chExt cx="806704" cy="663104"/>
          </a:xfrm>
        </p:grpSpPr>
        <p:pic>
          <p:nvPicPr>
            <p:cNvPr id="8" name="图片 7">
              <a:extLst>
                <a:ext uri="{FF2B5EF4-FFF2-40B4-BE49-F238E27FC236}">
                  <a16:creationId xmlns:a16="http://schemas.microsoft.com/office/drawing/2014/main" id="{AB3089C7-07B5-4078-A737-E0037407E300}"/>
                </a:ext>
              </a:extLst>
            </p:cNvPr>
            <p:cNvPicPr>
              <a:picLocks noChangeAspect="1"/>
            </p:cNvPicPr>
            <p:nvPr/>
          </p:nvPicPr>
          <p:blipFill>
            <a:blip r:embed="rId5"/>
            <a:stretch>
              <a:fillRect/>
            </a:stretch>
          </p:blipFill>
          <p:spPr>
            <a:xfrm>
              <a:off x="10941009" y="5822936"/>
              <a:ext cx="793791" cy="273064"/>
            </a:xfrm>
            <a:prstGeom prst="rect">
              <a:avLst/>
            </a:prstGeom>
          </p:spPr>
        </p:pic>
        <p:pic>
          <p:nvPicPr>
            <p:cNvPr id="9" name="图片 8">
              <a:extLst>
                <a:ext uri="{FF2B5EF4-FFF2-40B4-BE49-F238E27FC236}">
                  <a16:creationId xmlns:a16="http://schemas.microsoft.com/office/drawing/2014/main" id="{7CFE2484-674D-46DB-9902-E2AF1C36BBC7}"/>
                </a:ext>
              </a:extLst>
            </p:cNvPr>
            <p:cNvPicPr>
              <a:picLocks noChangeAspect="1"/>
            </p:cNvPicPr>
            <p:nvPr/>
          </p:nvPicPr>
          <p:blipFill>
            <a:blip r:embed="rId6"/>
            <a:stretch>
              <a:fillRect/>
            </a:stretch>
          </p:blipFill>
          <p:spPr>
            <a:xfrm>
              <a:off x="10941222" y="5432896"/>
              <a:ext cx="806491" cy="317516"/>
            </a:xfrm>
            <a:prstGeom prst="rect">
              <a:avLst/>
            </a:prstGeom>
          </p:spPr>
        </p:pic>
      </p:grpSp>
      <p:sp>
        <p:nvSpPr>
          <p:cNvPr id="10" name="矩形 9">
            <a:extLst>
              <a:ext uri="{FF2B5EF4-FFF2-40B4-BE49-F238E27FC236}">
                <a16:creationId xmlns:a16="http://schemas.microsoft.com/office/drawing/2014/main" id="{EAB0E985-2BE4-41BB-A2CB-88A1C2CDB2EA}"/>
              </a:ext>
            </a:extLst>
          </p:cNvPr>
          <p:cNvSpPr/>
          <p:nvPr/>
        </p:nvSpPr>
        <p:spPr>
          <a:xfrm>
            <a:off x="5112589" y="3410974"/>
            <a:ext cx="7239000" cy="646331"/>
          </a:xfrm>
          <a:prstGeom prst="rect">
            <a:avLst/>
          </a:prstGeom>
        </p:spPr>
        <p:txBody>
          <a:bodyPr wrap="square">
            <a:spAutoFit/>
          </a:bodyPr>
          <a:lstStyle/>
          <a:p>
            <a:r>
              <a:rPr lang="zh-CN" altLang="en-US" dirty="0">
                <a:solidFill>
                  <a:srgbClr val="000000"/>
                </a:solidFill>
                <a:latin typeface="NimbusRomNo9L-Regu"/>
                <a:ea typeface="宋体" panose="02010600030101010101" pitchFamily="2" charset="-122"/>
              </a:rPr>
              <a:t>设第</a:t>
            </a:r>
            <a:r>
              <a:rPr lang="en-US" altLang="zh-CN" dirty="0" err="1">
                <a:solidFill>
                  <a:srgbClr val="000000"/>
                </a:solidFill>
                <a:latin typeface="NimbusRomNo9L-Regu"/>
                <a:ea typeface="宋体" panose="02010600030101010101" pitchFamily="2" charset="-122"/>
              </a:rPr>
              <a:t>i</a:t>
            </a:r>
            <a:r>
              <a:rPr lang="zh-CN" altLang="en-US" dirty="0">
                <a:solidFill>
                  <a:srgbClr val="000000"/>
                </a:solidFill>
                <a:latin typeface="NimbusRomNo9L-Regu"/>
                <a:ea typeface="宋体" panose="02010600030101010101" pitchFamily="2" charset="-122"/>
              </a:rPr>
              <a:t>类的样本数为</a:t>
            </a:r>
            <a:r>
              <a:rPr lang="en-US" altLang="zh-CN" dirty="0">
                <a:solidFill>
                  <a:srgbClr val="000000"/>
                </a:solidFill>
                <a:latin typeface="NimbusRomNo9L-Regu"/>
                <a:ea typeface="宋体" panose="02010600030101010101" pitchFamily="2" charset="-122"/>
              </a:rPr>
              <a:t>Ni</a:t>
            </a:r>
            <a:r>
              <a:rPr lang="zh-CN" altLang="en-US" dirty="0">
                <a:solidFill>
                  <a:srgbClr val="000000"/>
                </a:solidFill>
                <a:latin typeface="NimbusRomNo9L-Regu"/>
                <a:ea typeface="宋体" panose="02010600030101010101" pitchFamily="2" charset="-122"/>
              </a:rPr>
              <a:t>，所有类中数量最多的的样本数为</a:t>
            </a:r>
            <a:r>
              <a:rPr lang="en-US" altLang="zh-CN" dirty="0" err="1">
                <a:solidFill>
                  <a:srgbClr val="000000"/>
                </a:solidFill>
                <a:latin typeface="NimbusRomNo9L-Regu"/>
                <a:ea typeface="宋体" panose="02010600030101010101" pitchFamily="2" charset="-122"/>
              </a:rPr>
              <a:t>Nmax</a:t>
            </a:r>
            <a:r>
              <a:rPr lang="zh-CN" altLang="en-US" dirty="0">
                <a:solidFill>
                  <a:srgbClr val="000000"/>
                </a:solidFill>
                <a:latin typeface="NimbusRomNo9L-Regu"/>
                <a:ea typeface="宋体" panose="02010600030101010101" pitchFamily="2" charset="-122"/>
              </a:rPr>
              <a:t>；反向采样器。</a:t>
            </a:r>
            <a:endParaRPr lang="zh-CN" altLang="en-US" dirty="0"/>
          </a:p>
        </p:txBody>
      </p:sp>
      <p:pic>
        <p:nvPicPr>
          <p:cNvPr id="11" name="图片 10">
            <a:extLst>
              <a:ext uri="{FF2B5EF4-FFF2-40B4-BE49-F238E27FC236}">
                <a16:creationId xmlns:a16="http://schemas.microsoft.com/office/drawing/2014/main" id="{DDF06FD2-58F3-49FD-9857-7B5536D08780}"/>
              </a:ext>
            </a:extLst>
          </p:cNvPr>
          <p:cNvPicPr>
            <a:picLocks noChangeAspect="1"/>
          </p:cNvPicPr>
          <p:nvPr/>
        </p:nvPicPr>
        <p:blipFill>
          <a:blip r:embed="rId7"/>
          <a:stretch>
            <a:fillRect/>
          </a:stretch>
        </p:blipFill>
        <p:spPr>
          <a:xfrm>
            <a:off x="3146668" y="3850982"/>
            <a:ext cx="1806332" cy="803634"/>
          </a:xfrm>
          <a:prstGeom prst="rect">
            <a:avLst/>
          </a:prstGeom>
        </p:spPr>
      </p:pic>
      <p:sp>
        <p:nvSpPr>
          <p:cNvPr id="12" name="矩形 11">
            <a:extLst>
              <a:ext uri="{FF2B5EF4-FFF2-40B4-BE49-F238E27FC236}">
                <a16:creationId xmlns:a16="http://schemas.microsoft.com/office/drawing/2014/main" id="{768E8A64-A2FB-4B65-9007-EE9B75619AF8}"/>
              </a:ext>
            </a:extLst>
          </p:cNvPr>
          <p:cNvSpPr/>
          <p:nvPr/>
        </p:nvSpPr>
        <p:spPr>
          <a:xfrm>
            <a:off x="3657600" y="2807880"/>
            <a:ext cx="7239000" cy="369332"/>
          </a:xfrm>
          <a:prstGeom prst="rect">
            <a:avLst/>
          </a:prstGeom>
        </p:spPr>
        <p:txBody>
          <a:bodyPr wrap="square">
            <a:spAutoFit/>
          </a:bodyPr>
          <a:lstStyle/>
          <a:p>
            <a:endParaRPr lang="zh-CN" altLang="en-US" dirty="0"/>
          </a:p>
        </p:txBody>
      </p:sp>
      <p:pic>
        <p:nvPicPr>
          <p:cNvPr id="13" name="图片 12">
            <a:extLst>
              <a:ext uri="{FF2B5EF4-FFF2-40B4-BE49-F238E27FC236}">
                <a16:creationId xmlns:a16="http://schemas.microsoft.com/office/drawing/2014/main" id="{F93BB1D6-B081-4C72-AC91-7D5BBC60418D}"/>
              </a:ext>
            </a:extLst>
          </p:cNvPr>
          <p:cNvPicPr>
            <a:picLocks noChangeAspect="1"/>
          </p:cNvPicPr>
          <p:nvPr/>
        </p:nvPicPr>
        <p:blipFill>
          <a:blip r:embed="rId8"/>
          <a:stretch>
            <a:fillRect/>
          </a:stretch>
        </p:blipFill>
        <p:spPr>
          <a:xfrm>
            <a:off x="3241992" y="3365789"/>
            <a:ext cx="1454989" cy="463839"/>
          </a:xfrm>
          <a:prstGeom prst="rect">
            <a:avLst/>
          </a:prstGeom>
        </p:spPr>
      </p:pic>
      <p:sp>
        <p:nvSpPr>
          <p:cNvPr id="15" name="矩形 14">
            <a:extLst>
              <a:ext uri="{FF2B5EF4-FFF2-40B4-BE49-F238E27FC236}">
                <a16:creationId xmlns:a16="http://schemas.microsoft.com/office/drawing/2014/main" id="{87AD2420-4E84-4260-B9D5-F62579DAEEE4}"/>
              </a:ext>
            </a:extLst>
          </p:cNvPr>
          <p:cNvSpPr/>
          <p:nvPr/>
        </p:nvSpPr>
        <p:spPr>
          <a:xfrm>
            <a:off x="5112588" y="2840393"/>
            <a:ext cx="5235729" cy="369332"/>
          </a:xfrm>
          <a:prstGeom prst="rect">
            <a:avLst/>
          </a:prstGeom>
        </p:spPr>
        <p:txBody>
          <a:bodyPr wrap="none">
            <a:spAutoFit/>
          </a:bodyPr>
          <a:lstStyle/>
          <a:p>
            <a:r>
              <a:rPr lang="zh-CN" altLang="en-US" dirty="0">
                <a:solidFill>
                  <a:srgbClr val="000000"/>
                </a:solidFill>
                <a:latin typeface="NimbusRomNo9L-Regu"/>
                <a:ea typeface="宋体" panose="02010600030101010101" pitchFamily="2" charset="-122"/>
              </a:rPr>
              <a:t>两个分支的输入：</a:t>
            </a:r>
            <a:r>
              <a:rPr lang="en-US" altLang="zh-CN" dirty="0">
                <a:solidFill>
                  <a:srgbClr val="000000"/>
                </a:solidFill>
                <a:latin typeface="NimbusRomNo9L-Regu"/>
                <a:ea typeface="宋体" panose="02010600030101010101" pitchFamily="2" charset="-122"/>
              </a:rPr>
              <a:t>x</a:t>
            </a:r>
            <a:r>
              <a:rPr lang="zh-CN" altLang="en-US" dirty="0">
                <a:solidFill>
                  <a:srgbClr val="000000"/>
                </a:solidFill>
                <a:latin typeface="NimbusRomNo9L-Regu"/>
                <a:ea typeface="宋体" panose="02010600030101010101" pitchFamily="2" charset="-122"/>
              </a:rPr>
              <a:t>代表训练样本，</a:t>
            </a:r>
            <a:r>
              <a:rPr lang="en-US" altLang="zh-CN" dirty="0">
                <a:solidFill>
                  <a:srgbClr val="000000"/>
                </a:solidFill>
                <a:latin typeface="NimbusRomNo9L-Regu"/>
                <a:ea typeface="宋体" panose="02010600030101010101" pitchFamily="2" charset="-122"/>
              </a:rPr>
              <a:t>y</a:t>
            </a:r>
            <a:r>
              <a:rPr lang="zh-CN" altLang="en-US" dirty="0">
                <a:solidFill>
                  <a:srgbClr val="000000"/>
                </a:solidFill>
                <a:latin typeface="NimbusRomNo9L-Regu"/>
                <a:ea typeface="宋体" panose="02010600030101010101" pitchFamily="2" charset="-122"/>
              </a:rPr>
              <a:t>代表某个类别</a:t>
            </a:r>
          </a:p>
        </p:txBody>
      </p:sp>
      <p:pic>
        <p:nvPicPr>
          <p:cNvPr id="16" name="图片 15">
            <a:extLst>
              <a:ext uri="{FF2B5EF4-FFF2-40B4-BE49-F238E27FC236}">
                <a16:creationId xmlns:a16="http://schemas.microsoft.com/office/drawing/2014/main" id="{92A759B7-8F09-436C-871F-EC6E996C4E6F}"/>
              </a:ext>
            </a:extLst>
          </p:cNvPr>
          <p:cNvPicPr>
            <a:picLocks noChangeAspect="1"/>
          </p:cNvPicPr>
          <p:nvPr/>
        </p:nvPicPr>
        <p:blipFill>
          <a:blip r:embed="rId9"/>
          <a:stretch>
            <a:fillRect/>
          </a:stretch>
        </p:blipFill>
        <p:spPr>
          <a:xfrm>
            <a:off x="2969692" y="4594704"/>
            <a:ext cx="1727289" cy="742988"/>
          </a:xfrm>
          <a:prstGeom prst="rect">
            <a:avLst/>
          </a:prstGeom>
        </p:spPr>
      </p:pic>
      <p:sp>
        <p:nvSpPr>
          <p:cNvPr id="17" name="矩形 16">
            <a:extLst>
              <a:ext uri="{FF2B5EF4-FFF2-40B4-BE49-F238E27FC236}">
                <a16:creationId xmlns:a16="http://schemas.microsoft.com/office/drawing/2014/main" id="{3333CBB5-C62D-4A4F-918B-CE2647301E96}"/>
              </a:ext>
            </a:extLst>
          </p:cNvPr>
          <p:cNvSpPr/>
          <p:nvPr/>
        </p:nvSpPr>
        <p:spPr>
          <a:xfrm>
            <a:off x="5112588" y="4763279"/>
            <a:ext cx="4245778" cy="369332"/>
          </a:xfrm>
          <a:prstGeom prst="rect">
            <a:avLst/>
          </a:prstGeom>
        </p:spPr>
        <p:txBody>
          <a:bodyPr wrap="none">
            <a:spAutoFit/>
          </a:bodyPr>
          <a:lstStyle/>
          <a:p>
            <a:r>
              <a:rPr lang="en-US" altLang="zh-CN" dirty="0">
                <a:solidFill>
                  <a:srgbClr val="000000"/>
                </a:solidFill>
                <a:latin typeface="NimbusRomNo9L-Regu"/>
                <a:ea typeface="宋体" panose="02010600030101010101" pitchFamily="2" charset="-122"/>
              </a:rPr>
              <a:t>Ts</a:t>
            </a:r>
            <a:r>
              <a:rPr lang="zh-CN" altLang="en-US" dirty="0">
                <a:solidFill>
                  <a:srgbClr val="000000"/>
                </a:solidFill>
                <a:latin typeface="NimbusRomNo9L-Regu"/>
                <a:ea typeface="宋体" panose="02010600030101010101" pitchFamily="2" charset="-122"/>
              </a:rPr>
              <a:t>代表现在的</a:t>
            </a:r>
            <a:r>
              <a:rPr lang="en-US" altLang="zh-CN" dirty="0">
                <a:solidFill>
                  <a:srgbClr val="000000"/>
                </a:solidFill>
                <a:latin typeface="NimbusRomNo9L-Regu"/>
                <a:ea typeface="宋体" panose="02010600030101010101" pitchFamily="2" charset="-122"/>
              </a:rPr>
              <a:t>epoch</a:t>
            </a:r>
            <a:r>
              <a:rPr lang="zh-CN" altLang="en-US" dirty="0">
                <a:solidFill>
                  <a:srgbClr val="000000"/>
                </a:solidFill>
                <a:latin typeface="NimbusRomNo9L-Regu"/>
                <a:ea typeface="宋体" panose="02010600030101010101" pitchFamily="2" charset="-122"/>
              </a:rPr>
              <a:t>，</a:t>
            </a:r>
            <a:r>
              <a:rPr lang="en-US" altLang="zh-CN" dirty="0" err="1">
                <a:solidFill>
                  <a:srgbClr val="000000"/>
                </a:solidFill>
                <a:latin typeface="NimbusRomNo9L-Regu"/>
                <a:ea typeface="宋体" panose="02010600030101010101" pitchFamily="2" charset="-122"/>
              </a:rPr>
              <a:t>T</a:t>
            </a:r>
            <a:r>
              <a:rPr lang="en-US" altLang="zh-CN" baseline="-25000" dirty="0" err="1">
                <a:solidFill>
                  <a:srgbClr val="000000"/>
                </a:solidFill>
                <a:latin typeface="NimbusRomNo9L-Regu"/>
                <a:ea typeface="宋体" panose="02010600030101010101" pitchFamily="2" charset="-122"/>
              </a:rPr>
              <a:t>max</a:t>
            </a:r>
            <a:r>
              <a:rPr lang="zh-CN" altLang="en-US" dirty="0">
                <a:solidFill>
                  <a:srgbClr val="1A1A1A"/>
                </a:solidFill>
                <a:latin typeface="Arial" panose="020B0604020202020204" pitchFamily="34" charset="0"/>
              </a:rPr>
              <a:t>代表总</a:t>
            </a:r>
            <a:r>
              <a:rPr lang="en-US" altLang="zh-CN" dirty="0">
                <a:solidFill>
                  <a:srgbClr val="1A1A1A"/>
                </a:solidFill>
                <a:latin typeface="Arial" panose="020B0604020202020204" pitchFamily="34" charset="0"/>
              </a:rPr>
              <a:t>epoch</a:t>
            </a:r>
            <a:r>
              <a:rPr lang="zh-CN" altLang="en-US" dirty="0">
                <a:solidFill>
                  <a:srgbClr val="1A1A1A"/>
                </a:solidFill>
                <a:latin typeface="Arial" panose="020B0604020202020204" pitchFamily="34" charset="0"/>
              </a:rPr>
              <a:t>。</a:t>
            </a:r>
            <a:endParaRPr lang="zh-CN" altLang="en-US" dirty="0">
              <a:solidFill>
                <a:srgbClr val="000000"/>
              </a:solidFill>
              <a:latin typeface="NimbusRomNo9L-Regu"/>
              <a:ea typeface="宋体" panose="02010600030101010101" pitchFamily="2" charset="-122"/>
            </a:endParaRPr>
          </a:p>
        </p:txBody>
      </p:sp>
      <p:sp>
        <p:nvSpPr>
          <p:cNvPr id="19" name="AutoShape 2" descr="[公式]">
            <a:extLst>
              <a:ext uri="{FF2B5EF4-FFF2-40B4-BE49-F238E27FC236}">
                <a16:creationId xmlns:a16="http://schemas.microsoft.com/office/drawing/2014/main" id="{2A1E8784-5AC4-42A4-9239-7ADD836F312D}"/>
              </a:ext>
            </a:extLst>
          </p:cNvPr>
          <p:cNvSpPr>
            <a:spLocks noChangeAspect="1" noChangeArrowheads="1"/>
          </p:cNvSpPr>
          <p:nvPr/>
        </p:nvSpPr>
        <p:spPr bwMode="auto">
          <a:xfrm>
            <a:off x="29337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83F19233-48FA-4E10-9BEE-AE434C3503A1}"/>
              </a:ext>
            </a:extLst>
          </p:cNvPr>
          <p:cNvSpPr/>
          <p:nvPr/>
        </p:nvSpPr>
        <p:spPr>
          <a:xfrm>
            <a:off x="5264989" y="5334000"/>
            <a:ext cx="4878259" cy="646331"/>
          </a:xfrm>
          <a:prstGeom prst="rect">
            <a:avLst/>
          </a:prstGeom>
        </p:spPr>
        <p:txBody>
          <a:bodyPr wrap="square">
            <a:spAutoFit/>
          </a:bodyPr>
          <a:lstStyle/>
          <a:p>
            <a:r>
              <a:rPr lang="en-US" altLang="zh-CN" dirty="0">
                <a:solidFill>
                  <a:srgbClr val="000000"/>
                </a:solidFill>
                <a:latin typeface="NimbusRomNo9L-Regu"/>
                <a:ea typeface="宋体" panose="02010600030101010101" pitchFamily="2" charset="-122"/>
              </a:rPr>
              <a:t>z</a:t>
            </a:r>
            <a:r>
              <a:rPr lang="zh-CN" altLang="en-US" dirty="0">
                <a:solidFill>
                  <a:srgbClr val="000000"/>
                </a:solidFill>
                <a:latin typeface="NimbusRomNo9L-Regu"/>
                <a:ea typeface="宋体" panose="02010600030101010101" pitchFamily="2" charset="-122"/>
              </a:rPr>
              <a:t>是</a:t>
            </a:r>
            <a:r>
              <a:rPr lang="en-US" altLang="zh-CN" dirty="0">
                <a:solidFill>
                  <a:srgbClr val="000000"/>
                </a:solidFill>
                <a:latin typeface="NimbusRomNo9L-Regu"/>
                <a:ea typeface="宋体" panose="02010600030101010101" pitchFamily="2" charset="-122"/>
              </a:rPr>
              <a:t>Logit</a:t>
            </a:r>
            <a:r>
              <a:rPr lang="zh-CN" altLang="en-US" dirty="0">
                <a:solidFill>
                  <a:srgbClr val="000000"/>
                </a:solidFill>
                <a:latin typeface="NimbusRomNo9L-Regu"/>
                <a:ea typeface="宋体" panose="02010600030101010101" pitchFamily="2" charset="-122"/>
              </a:rPr>
              <a:t>的输出；上下分支得到</a:t>
            </a:r>
            <a:r>
              <a:rPr lang="en-US" altLang="zh-CN" dirty="0">
                <a:solidFill>
                  <a:srgbClr val="000000"/>
                </a:solidFill>
                <a:latin typeface="NimbusRomNo9L-Regu"/>
                <a:ea typeface="宋体" panose="02010600030101010101" pitchFamily="2" charset="-122"/>
              </a:rPr>
              <a:t>fc</a:t>
            </a:r>
            <a:r>
              <a:rPr lang="zh-CN" altLang="en-US" dirty="0">
                <a:solidFill>
                  <a:srgbClr val="000000"/>
                </a:solidFill>
                <a:latin typeface="NimbusRomNo9L-Regu"/>
                <a:ea typeface="宋体" panose="02010600030101010101" pitchFamily="2" charset="-122"/>
              </a:rPr>
              <a:t>与</a:t>
            </a:r>
            <a:r>
              <a:rPr lang="en-US" altLang="zh-CN" dirty="0" err="1">
                <a:solidFill>
                  <a:srgbClr val="000000"/>
                </a:solidFill>
                <a:latin typeface="NimbusRomNo9L-Regu"/>
                <a:ea typeface="宋体" panose="02010600030101010101" pitchFamily="2" charset="-122"/>
              </a:rPr>
              <a:t>fr</a:t>
            </a:r>
            <a:r>
              <a:rPr lang="zh-CN" altLang="en-US" dirty="0">
                <a:solidFill>
                  <a:srgbClr val="000000"/>
                </a:solidFill>
                <a:latin typeface="NimbusRomNo9L-Regu"/>
                <a:ea typeface="宋体" panose="02010600030101010101" pitchFamily="2" charset="-122"/>
              </a:rPr>
              <a:t>，</a:t>
            </a:r>
            <a:r>
              <a:rPr lang="zh-CN" altLang="zh-CN" dirty="0">
                <a:solidFill>
                  <a:srgbClr val="000000"/>
                </a:solidFill>
                <a:latin typeface="NimbusRomNo9L-Regu"/>
                <a:ea typeface="宋体" panose="02010600030101010101" pitchFamily="2" charset="-122"/>
              </a:rPr>
              <a:t>渐进式</a:t>
            </a:r>
            <a:endParaRPr lang="en-US" altLang="zh-CN" dirty="0">
              <a:solidFill>
                <a:srgbClr val="000000"/>
              </a:solidFill>
              <a:latin typeface="NimbusRomNo9L-Regu"/>
              <a:ea typeface="宋体" panose="02010600030101010101" pitchFamily="2" charset="-122"/>
            </a:endParaRPr>
          </a:p>
          <a:p>
            <a:r>
              <a:rPr lang="zh-CN" altLang="zh-CN" dirty="0">
                <a:solidFill>
                  <a:srgbClr val="000000"/>
                </a:solidFill>
                <a:latin typeface="NimbusRomNo9L-Regu"/>
                <a:ea typeface="宋体" panose="02010600030101010101" pitchFamily="2" charset="-122"/>
              </a:rPr>
              <a:t>学习的策略</a:t>
            </a:r>
            <a:r>
              <a:rPr lang="zh-CN" altLang="en-US" dirty="0">
                <a:solidFill>
                  <a:srgbClr val="000000"/>
                </a:solidFill>
                <a:latin typeface="NimbusRomNo9L-Regu"/>
                <a:ea typeface="宋体" panose="02010600030101010101" pitchFamily="2" charset="-122"/>
              </a:rPr>
              <a:t>；动态</a:t>
            </a:r>
            <a:r>
              <a:rPr lang="zh-CN" altLang="zh-CN" dirty="0">
                <a:solidFill>
                  <a:srgbClr val="000000"/>
                </a:solidFill>
                <a:latin typeface="NimbusRomNo9L-Regu"/>
                <a:ea typeface="宋体" panose="02010600030101010101" pitchFamily="2" charset="-122"/>
              </a:rPr>
              <a:t>调整两个branch在的权重。 </a:t>
            </a:r>
          </a:p>
        </p:txBody>
      </p:sp>
      <p:pic>
        <p:nvPicPr>
          <p:cNvPr id="23" name="图片 22">
            <a:extLst>
              <a:ext uri="{FF2B5EF4-FFF2-40B4-BE49-F238E27FC236}">
                <a16:creationId xmlns:a16="http://schemas.microsoft.com/office/drawing/2014/main" id="{440C0144-0775-4815-8797-8FCE032A729D}"/>
              </a:ext>
            </a:extLst>
          </p:cNvPr>
          <p:cNvPicPr>
            <a:picLocks noChangeAspect="1"/>
          </p:cNvPicPr>
          <p:nvPr/>
        </p:nvPicPr>
        <p:blipFill>
          <a:blip r:embed="rId10"/>
          <a:stretch>
            <a:fillRect/>
          </a:stretch>
        </p:blipFill>
        <p:spPr>
          <a:xfrm>
            <a:off x="2362059" y="5334000"/>
            <a:ext cx="2743341" cy="533427"/>
          </a:xfrm>
          <a:prstGeom prst="rect">
            <a:avLst/>
          </a:prstGeom>
        </p:spPr>
      </p:pic>
      <p:sp>
        <p:nvSpPr>
          <p:cNvPr id="24" name="矩形 23">
            <a:extLst>
              <a:ext uri="{FF2B5EF4-FFF2-40B4-BE49-F238E27FC236}">
                <a16:creationId xmlns:a16="http://schemas.microsoft.com/office/drawing/2014/main" id="{4EE77587-4EC9-45D8-9D8A-EB965A09ED6C}"/>
              </a:ext>
            </a:extLst>
          </p:cNvPr>
          <p:cNvSpPr/>
          <p:nvPr/>
        </p:nvSpPr>
        <p:spPr>
          <a:xfrm>
            <a:off x="5129976" y="4108587"/>
            <a:ext cx="2262158" cy="369332"/>
          </a:xfrm>
          <a:prstGeom prst="rect">
            <a:avLst/>
          </a:prstGeom>
        </p:spPr>
        <p:txBody>
          <a:bodyPr wrap="none">
            <a:spAutoFit/>
          </a:bodyPr>
          <a:lstStyle/>
          <a:p>
            <a:r>
              <a:rPr lang="zh-CN" altLang="en-US" dirty="0">
                <a:solidFill>
                  <a:srgbClr val="000000"/>
                </a:solidFill>
                <a:latin typeface="NimbusRomNo9L-Regu"/>
                <a:ea typeface="宋体" panose="02010600030101010101" pitchFamily="2" charset="-122"/>
              </a:rPr>
              <a:t>某个类的采样概率。</a:t>
            </a:r>
          </a:p>
        </p:txBody>
      </p:sp>
      <p:grpSp>
        <p:nvGrpSpPr>
          <p:cNvPr id="28" name="组合 27">
            <a:extLst>
              <a:ext uri="{FF2B5EF4-FFF2-40B4-BE49-F238E27FC236}">
                <a16:creationId xmlns:a16="http://schemas.microsoft.com/office/drawing/2014/main" id="{7511DC33-F033-470B-81D7-322AFE53DA0C}"/>
              </a:ext>
            </a:extLst>
          </p:cNvPr>
          <p:cNvGrpSpPr/>
          <p:nvPr/>
        </p:nvGrpSpPr>
        <p:grpSpPr>
          <a:xfrm>
            <a:off x="10980846" y="5449669"/>
            <a:ext cx="1211154" cy="646331"/>
            <a:chOff x="9538498" y="5563349"/>
            <a:chExt cx="1281902" cy="669432"/>
          </a:xfrm>
        </p:grpSpPr>
        <p:pic>
          <p:nvPicPr>
            <p:cNvPr id="25" name="图片 24">
              <a:extLst>
                <a:ext uri="{FF2B5EF4-FFF2-40B4-BE49-F238E27FC236}">
                  <a16:creationId xmlns:a16="http://schemas.microsoft.com/office/drawing/2014/main" id="{3D3A0110-1490-4DAD-A755-AD30CC8DC7F5}"/>
                </a:ext>
              </a:extLst>
            </p:cNvPr>
            <p:cNvPicPr>
              <a:picLocks noChangeAspect="1"/>
            </p:cNvPicPr>
            <p:nvPr/>
          </p:nvPicPr>
          <p:blipFill>
            <a:blip r:embed="rId11"/>
            <a:stretch>
              <a:fillRect/>
            </a:stretch>
          </p:blipFill>
          <p:spPr>
            <a:xfrm>
              <a:off x="9538498" y="5563349"/>
              <a:ext cx="1155759" cy="273064"/>
            </a:xfrm>
            <a:prstGeom prst="rect">
              <a:avLst/>
            </a:prstGeom>
          </p:spPr>
        </p:pic>
        <p:pic>
          <p:nvPicPr>
            <p:cNvPr id="26" name="图片 25">
              <a:extLst>
                <a:ext uri="{FF2B5EF4-FFF2-40B4-BE49-F238E27FC236}">
                  <a16:creationId xmlns:a16="http://schemas.microsoft.com/office/drawing/2014/main" id="{9B5E170F-51B1-4093-AF57-0729A7C178C5}"/>
                </a:ext>
              </a:extLst>
            </p:cNvPr>
            <p:cNvPicPr>
              <a:picLocks noChangeAspect="1"/>
            </p:cNvPicPr>
            <p:nvPr/>
          </p:nvPicPr>
          <p:blipFill>
            <a:blip r:embed="rId12"/>
            <a:stretch>
              <a:fillRect/>
            </a:stretch>
          </p:blipFill>
          <p:spPr>
            <a:xfrm>
              <a:off x="9588437" y="5934316"/>
              <a:ext cx="1231963" cy="298465"/>
            </a:xfrm>
            <a:prstGeom prst="rect">
              <a:avLst/>
            </a:prstGeom>
          </p:spPr>
        </p:pic>
      </p:grpSp>
      <p:sp>
        <p:nvSpPr>
          <p:cNvPr id="29" name="矩形 28">
            <a:extLst>
              <a:ext uri="{FF2B5EF4-FFF2-40B4-BE49-F238E27FC236}">
                <a16:creationId xmlns:a16="http://schemas.microsoft.com/office/drawing/2014/main" id="{D9967FE9-AF24-403F-81BB-BF922A46D13B}"/>
              </a:ext>
            </a:extLst>
          </p:cNvPr>
          <p:cNvSpPr/>
          <p:nvPr/>
        </p:nvSpPr>
        <p:spPr>
          <a:xfrm>
            <a:off x="9853203" y="6169890"/>
            <a:ext cx="1107996" cy="646331"/>
          </a:xfrm>
          <a:prstGeom prst="rect">
            <a:avLst/>
          </a:prstGeom>
        </p:spPr>
        <p:txBody>
          <a:bodyPr wrap="none">
            <a:spAutoFit/>
          </a:bodyPr>
          <a:lstStyle/>
          <a:p>
            <a:r>
              <a:rPr lang="zh-CN" altLang="en-US" dirty="0">
                <a:solidFill>
                  <a:srgbClr val="000000"/>
                </a:solidFill>
                <a:latin typeface="NimbusRomNo9L-Regu"/>
                <a:ea typeface="宋体" panose="02010600030101010101" pitchFamily="2" charset="-122"/>
              </a:rPr>
              <a:t>两个分支</a:t>
            </a:r>
            <a:endParaRPr lang="en-US" altLang="zh-CN" dirty="0">
              <a:solidFill>
                <a:srgbClr val="000000"/>
              </a:solidFill>
              <a:latin typeface="NimbusRomNo9L-Regu"/>
              <a:ea typeface="宋体" panose="02010600030101010101" pitchFamily="2" charset="-122"/>
            </a:endParaRPr>
          </a:p>
          <a:p>
            <a:r>
              <a:rPr lang="zh-CN" altLang="en-US" dirty="0">
                <a:solidFill>
                  <a:srgbClr val="000000"/>
                </a:solidFill>
                <a:latin typeface="NimbusRomNo9L-Regu"/>
                <a:ea typeface="宋体" panose="02010600030101010101" pitchFamily="2" charset="-122"/>
              </a:rPr>
              <a:t>的输出</a:t>
            </a:r>
          </a:p>
        </p:txBody>
      </p:sp>
      <p:sp>
        <p:nvSpPr>
          <p:cNvPr id="30" name="矩形 29">
            <a:extLst>
              <a:ext uri="{FF2B5EF4-FFF2-40B4-BE49-F238E27FC236}">
                <a16:creationId xmlns:a16="http://schemas.microsoft.com/office/drawing/2014/main" id="{7BC4F90B-8193-47BA-9D11-43C236EB472D}"/>
              </a:ext>
            </a:extLst>
          </p:cNvPr>
          <p:cNvSpPr/>
          <p:nvPr/>
        </p:nvSpPr>
        <p:spPr>
          <a:xfrm>
            <a:off x="11055305" y="6211669"/>
            <a:ext cx="1107996" cy="646331"/>
          </a:xfrm>
          <a:prstGeom prst="rect">
            <a:avLst/>
          </a:prstGeom>
        </p:spPr>
        <p:txBody>
          <a:bodyPr wrap="none">
            <a:spAutoFit/>
          </a:bodyPr>
          <a:lstStyle/>
          <a:p>
            <a:r>
              <a:rPr lang="zh-CN" altLang="en-US" dirty="0">
                <a:solidFill>
                  <a:srgbClr val="000000"/>
                </a:solidFill>
                <a:latin typeface="NimbusRomNo9L-Regu"/>
                <a:ea typeface="宋体" panose="02010600030101010101" pitchFamily="2" charset="-122"/>
              </a:rPr>
              <a:t>代表两个</a:t>
            </a:r>
            <a:endParaRPr lang="en-US" altLang="zh-CN" dirty="0">
              <a:solidFill>
                <a:srgbClr val="000000"/>
              </a:solidFill>
              <a:latin typeface="NimbusRomNo9L-Regu"/>
              <a:ea typeface="宋体" panose="02010600030101010101" pitchFamily="2" charset="-122"/>
            </a:endParaRPr>
          </a:p>
          <a:p>
            <a:r>
              <a:rPr lang="zh-CN" altLang="en-US" dirty="0">
                <a:solidFill>
                  <a:srgbClr val="000000"/>
                </a:solidFill>
                <a:latin typeface="NimbusRomNo9L-Regu"/>
                <a:ea typeface="宋体" panose="02010600030101010101" pitchFamily="2" charset="-122"/>
              </a:rPr>
              <a:t>分类器</a:t>
            </a:r>
          </a:p>
        </p:txBody>
      </p:sp>
      <p:pic>
        <p:nvPicPr>
          <p:cNvPr id="31" name="图片 30">
            <a:extLst>
              <a:ext uri="{FF2B5EF4-FFF2-40B4-BE49-F238E27FC236}">
                <a16:creationId xmlns:a16="http://schemas.microsoft.com/office/drawing/2014/main" id="{68F43B47-42DC-4B12-A7D0-5F630F2E447D}"/>
              </a:ext>
            </a:extLst>
          </p:cNvPr>
          <p:cNvPicPr>
            <a:picLocks noChangeAspect="1"/>
          </p:cNvPicPr>
          <p:nvPr/>
        </p:nvPicPr>
        <p:blipFill>
          <a:blip r:embed="rId13"/>
          <a:stretch>
            <a:fillRect/>
          </a:stretch>
        </p:blipFill>
        <p:spPr>
          <a:xfrm>
            <a:off x="2372761" y="6031473"/>
            <a:ext cx="2921150" cy="400071"/>
          </a:xfrm>
          <a:prstGeom prst="rect">
            <a:avLst/>
          </a:prstGeom>
        </p:spPr>
      </p:pic>
      <p:sp>
        <p:nvSpPr>
          <p:cNvPr id="32" name="矩形 31">
            <a:extLst>
              <a:ext uri="{FF2B5EF4-FFF2-40B4-BE49-F238E27FC236}">
                <a16:creationId xmlns:a16="http://schemas.microsoft.com/office/drawing/2014/main" id="{E4C673EA-220A-4FE1-8C95-16658E8017B6}"/>
              </a:ext>
            </a:extLst>
          </p:cNvPr>
          <p:cNvSpPr/>
          <p:nvPr/>
        </p:nvSpPr>
        <p:spPr>
          <a:xfrm>
            <a:off x="5417185" y="6111372"/>
            <a:ext cx="5262979" cy="646331"/>
          </a:xfrm>
          <a:prstGeom prst="rect">
            <a:avLst/>
          </a:prstGeom>
        </p:spPr>
        <p:txBody>
          <a:bodyPr wrap="none">
            <a:spAutoFit/>
          </a:bodyPr>
          <a:lstStyle/>
          <a:p>
            <a:r>
              <a:rPr lang="en-US" altLang="zh-CN" dirty="0">
                <a:solidFill>
                  <a:srgbClr val="000000"/>
                </a:solidFill>
                <a:latin typeface="NimbusRomNo9L-Regu"/>
                <a:ea typeface="宋体" panose="02010600030101010101" pitchFamily="2" charset="-122"/>
              </a:rPr>
              <a:t>E()</a:t>
            </a:r>
            <a:r>
              <a:rPr lang="zh-CN" altLang="en-US" dirty="0">
                <a:solidFill>
                  <a:srgbClr val="000000"/>
                </a:solidFill>
                <a:latin typeface="NimbusRomNo9L-Regu"/>
                <a:ea typeface="宋体" panose="02010600030101010101" pitchFamily="2" charset="-122"/>
              </a:rPr>
              <a:t>为交叉熵损失函数，累积学习策略</a:t>
            </a:r>
            <a:endParaRPr lang="en-US" altLang="zh-CN" dirty="0">
              <a:solidFill>
                <a:srgbClr val="000000"/>
              </a:solidFill>
              <a:latin typeface="NimbusRomNo9L-Regu"/>
              <a:ea typeface="宋体" panose="02010600030101010101" pitchFamily="2" charset="-122"/>
            </a:endParaRPr>
          </a:p>
          <a:p>
            <a:r>
              <a:rPr lang="zh-CN" altLang="en-US" dirty="0">
                <a:solidFill>
                  <a:srgbClr val="000000"/>
                </a:solidFill>
                <a:latin typeface="NimbusRomNo9L-Regu"/>
                <a:ea typeface="宋体" panose="02010600030101010101" pitchFamily="2" charset="-122"/>
              </a:rPr>
              <a:t>（先学习通用模式，然后逐渐关注尾部数据。）。</a:t>
            </a:r>
          </a:p>
        </p:txBody>
      </p:sp>
      <p:grpSp>
        <p:nvGrpSpPr>
          <p:cNvPr id="35" name="组合 34">
            <a:extLst>
              <a:ext uri="{FF2B5EF4-FFF2-40B4-BE49-F238E27FC236}">
                <a16:creationId xmlns:a16="http://schemas.microsoft.com/office/drawing/2014/main" id="{44ADACD6-8506-4030-A40E-0B874F82DA20}"/>
              </a:ext>
            </a:extLst>
          </p:cNvPr>
          <p:cNvGrpSpPr/>
          <p:nvPr/>
        </p:nvGrpSpPr>
        <p:grpSpPr>
          <a:xfrm>
            <a:off x="473223" y="5997573"/>
            <a:ext cx="1881180" cy="298465"/>
            <a:chOff x="2806685" y="6497049"/>
            <a:chExt cx="1881180" cy="298465"/>
          </a:xfrm>
        </p:grpSpPr>
        <p:pic>
          <p:nvPicPr>
            <p:cNvPr id="33" name="图片 32">
              <a:extLst>
                <a:ext uri="{FF2B5EF4-FFF2-40B4-BE49-F238E27FC236}">
                  <a16:creationId xmlns:a16="http://schemas.microsoft.com/office/drawing/2014/main" id="{CB27C81F-F10C-47E2-B2D0-828CB4C81AF4}"/>
                </a:ext>
              </a:extLst>
            </p:cNvPr>
            <p:cNvPicPr>
              <a:picLocks noChangeAspect="1"/>
            </p:cNvPicPr>
            <p:nvPr/>
          </p:nvPicPr>
          <p:blipFill>
            <a:blip r:embed="rId14"/>
            <a:stretch>
              <a:fillRect/>
            </a:stretch>
          </p:blipFill>
          <p:spPr>
            <a:xfrm>
              <a:off x="2806685" y="6503399"/>
              <a:ext cx="558829" cy="292115"/>
            </a:xfrm>
            <a:prstGeom prst="rect">
              <a:avLst/>
            </a:prstGeom>
          </p:spPr>
        </p:pic>
        <p:pic>
          <p:nvPicPr>
            <p:cNvPr id="34" name="图片 33">
              <a:extLst>
                <a:ext uri="{FF2B5EF4-FFF2-40B4-BE49-F238E27FC236}">
                  <a16:creationId xmlns:a16="http://schemas.microsoft.com/office/drawing/2014/main" id="{1D045534-94E8-4D93-BAFB-2352BFEDB074}"/>
                </a:ext>
              </a:extLst>
            </p:cNvPr>
            <p:cNvPicPr>
              <a:picLocks noChangeAspect="1"/>
            </p:cNvPicPr>
            <p:nvPr/>
          </p:nvPicPr>
          <p:blipFill>
            <a:blip r:embed="rId15"/>
            <a:stretch>
              <a:fillRect/>
            </a:stretch>
          </p:blipFill>
          <p:spPr>
            <a:xfrm>
              <a:off x="3347946" y="6497049"/>
              <a:ext cx="1339919" cy="298465"/>
            </a:xfrm>
            <a:prstGeom prst="rect">
              <a:avLst/>
            </a:prstGeom>
          </p:spPr>
        </p:pic>
      </p:grpSp>
      <p:pic>
        <p:nvPicPr>
          <p:cNvPr id="2" name="图片 1">
            <a:extLst>
              <a:ext uri="{FF2B5EF4-FFF2-40B4-BE49-F238E27FC236}">
                <a16:creationId xmlns:a16="http://schemas.microsoft.com/office/drawing/2014/main" id="{B140D5A5-BBE6-4DEE-A028-976D29B107E0}"/>
              </a:ext>
            </a:extLst>
          </p:cNvPr>
          <p:cNvPicPr>
            <a:picLocks noChangeAspect="1"/>
          </p:cNvPicPr>
          <p:nvPr/>
        </p:nvPicPr>
        <p:blipFill>
          <a:blip r:embed="rId16"/>
          <a:stretch>
            <a:fillRect/>
          </a:stretch>
        </p:blipFill>
        <p:spPr>
          <a:xfrm>
            <a:off x="544452" y="5237410"/>
            <a:ext cx="1543208" cy="802780"/>
          </a:xfrm>
          <a:prstGeom prst="rect">
            <a:avLst/>
          </a:prstGeom>
        </p:spPr>
      </p:pic>
      <p:pic>
        <p:nvPicPr>
          <p:cNvPr id="7" name="图片 6">
            <a:extLst>
              <a:ext uri="{FF2B5EF4-FFF2-40B4-BE49-F238E27FC236}">
                <a16:creationId xmlns:a16="http://schemas.microsoft.com/office/drawing/2014/main" id="{03C0B952-4060-4937-B44F-B9FEAEDDDEB9}"/>
              </a:ext>
            </a:extLst>
          </p:cNvPr>
          <p:cNvPicPr>
            <a:picLocks noChangeAspect="1"/>
          </p:cNvPicPr>
          <p:nvPr/>
        </p:nvPicPr>
        <p:blipFill>
          <a:blip r:embed="rId17"/>
          <a:stretch>
            <a:fillRect/>
          </a:stretch>
        </p:blipFill>
        <p:spPr>
          <a:xfrm>
            <a:off x="2351434" y="6446702"/>
            <a:ext cx="3130711" cy="349268"/>
          </a:xfrm>
          <a:prstGeom prst="rect">
            <a:avLst/>
          </a:prstGeom>
        </p:spPr>
      </p:pic>
    </p:spTree>
    <p:extLst>
      <p:ext uri="{BB962C8B-B14F-4D97-AF65-F5344CB8AC3E}">
        <p14:creationId xmlns:p14="http://schemas.microsoft.com/office/powerpoint/2010/main" val="68411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A69C05-9AE1-47C2-A662-99C05893E33A}"/>
              </a:ext>
            </a:extLst>
          </p:cNvPr>
          <p:cNvSpPr>
            <a:spLocks noGrp="1"/>
          </p:cNvSpPr>
          <p:nvPr>
            <p:ph type="body" sz="quarter" idx="13"/>
          </p:nvPr>
        </p:nvSpPr>
        <p:spPr>
          <a:xfrm>
            <a:off x="1066800" y="1933269"/>
            <a:ext cx="9220200" cy="369332"/>
          </a:xfrm>
        </p:spPr>
        <p:txBody>
          <a:bodyPr/>
          <a:lstStyle/>
          <a:p>
            <a:r>
              <a:rPr lang="en-US" altLang="zh-CN" dirty="0"/>
              <a:t>1.</a:t>
            </a:r>
            <a:r>
              <a:rPr lang="zh-CN" altLang="en-US" dirty="0"/>
              <a:t> 通过提出的适配器为</a:t>
            </a:r>
            <a:r>
              <a:rPr lang="en-US" altLang="zh-CN" dirty="0"/>
              <a:t>α</a:t>
            </a:r>
            <a:r>
              <a:rPr lang="zh-CN" altLang="en-US" dirty="0"/>
              <a:t>分配一个值。</a:t>
            </a:r>
            <a:endParaRPr lang="en-US" altLang="zh-CN" dirty="0"/>
          </a:p>
        </p:txBody>
      </p:sp>
      <p:sp>
        <p:nvSpPr>
          <p:cNvPr id="3" name="标题 2">
            <a:extLst>
              <a:ext uri="{FF2B5EF4-FFF2-40B4-BE49-F238E27FC236}">
                <a16:creationId xmlns:a16="http://schemas.microsoft.com/office/drawing/2014/main" id="{60D0B6C1-CCB2-4F45-B04A-75380833893A}"/>
              </a:ext>
            </a:extLst>
          </p:cNvPr>
          <p:cNvSpPr>
            <a:spLocks noGrp="1"/>
          </p:cNvSpPr>
          <p:nvPr>
            <p:ph type="title"/>
          </p:nvPr>
        </p:nvSpPr>
        <p:spPr/>
        <p:txBody>
          <a:bodyPr/>
          <a:lstStyle/>
          <a:p>
            <a:r>
              <a:rPr lang="en-US" altLang="zh-CN" dirty="0"/>
              <a:t>BBN</a:t>
            </a:r>
            <a:r>
              <a:rPr lang="zh-CN" altLang="en-US" dirty="0"/>
              <a:t>算法</a:t>
            </a:r>
          </a:p>
        </p:txBody>
      </p:sp>
      <p:sp>
        <p:nvSpPr>
          <p:cNvPr id="4" name="文本占位符 3">
            <a:extLst>
              <a:ext uri="{FF2B5EF4-FFF2-40B4-BE49-F238E27FC236}">
                <a16:creationId xmlns:a16="http://schemas.microsoft.com/office/drawing/2014/main" id="{35061F15-74A6-49EB-A5C7-849114A9169D}"/>
              </a:ext>
            </a:extLst>
          </p:cNvPr>
          <p:cNvSpPr>
            <a:spLocks noGrp="1"/>
          </p:cNvSpPr>
          <p:nvPr>
            <p:ph type="body" sz="quarter" idx="16"/>
          </p:nvPr>
        </p:nvSpPr>
        <p:spPr>
          <a:xfrm>
            <a:off x="1066800" y="3213536"/>
            <a:ext cx="9220200" cy="369332"/>
          </a:xfrm>
        </p:spPr>
        <p:txBody>
          <a:bodyPr/>
          <a:lstStyle/>
          <a:p>
            <a:r>
              <a:rPr lang="en-US" altLang="zh-CN" dirty="0"/>
              <a:t>3. </a:t>
            </a:r>
            <a:r>
              <a:rPr lang="zh-CN" altLang="en-US" dirty="0"/>
              <a:t>根据等式计算输出对数</a:t>
            </a:r>
            <a:r>
              <a:rPr lang="en-US" altLang="zh-CN" dirty="0"/>
              <a:t>z</a:t>
            </a:r>
            <a:r>
              <a:rPr lang="zh-CN" altLang="en-US" dirty="0"/>
              <a:t>和预测可能性ˆ </a:t>
            </a:r>
            <a:r>
              <a:rPr lang="en-US" altLang="zh-CN" dirty="0"/>
              <a:t>p</a:t>
            </a:r>
            <a:r>
              <a:rPr lang="zh-CN" altLang="en-US" dirty="0"/>
              <a:t>。 </a:t>
            </a:r>
            <a:endParaRPr lang="en-US" altLang="zh-CN" dirty="0"/>
          </a:p>
          <a:p>
            <a:endParaRPr lang="zh-CN" altLang="en-US" b="1" dirty="0"/>
          </a:p>
        </p:txBody>
      </p:sp>
      <p:pic>
        <p:nvPicPr>
          <p:cNvPr id="5" name="图片 4">
            <a:extLst>
              <a:ext uri="{FF2B5EF4-FFF2-40B4-BE49-F238E27FC236}">
                <a16:creationId xmlns:a16="http://schemas.microsoft.com/office/drawing/2014/main" id="{E2BFE3CB-2C0B-4D75-8BD9-F9D78BF780E1}"/>
              </a:ext>
            </a:extLst>
          </p:cNvPr>
          <p:cNvPicPr>
            <a:picLocks noChangeAspect="1"/>
          </p:cNvPicPr>
          <p:nvPr/>
        </p:nvPicPr>
        <p:blipFill>
          <a:blip r:embed="rId2"/>
          <a:stretch>
            <a:fillRect/>
          </a:stretch>
        </p:blipFill>
        <p:spPr>
          <a:xfrm>
            <a:off x="2286000" y="4350305"/>
            <a:ext cx="6705600" cy="2507695"/>
          </a:xfrm>
          <a:prstGeom prst="rect">
            <a:avLst/>
          </a:prstGeom>
        </p:spPr>
      </p:pic>
      <p:sp>
        <p:nvSpPr>
          <p:cNvPr id="6" name="文本占位符 1">
            <a:extLst>
              <a:ext uri="{FF2B5EF4-FFF2-40B4-BE49-F238E27FC236}">
                <a16:creationId xmlns:a16="http://schemas.microsoft.com/office/drawing/2014/main" id="{99DAC7E8-C2D7-44BF-8F3A-65E0E45A6EC8}"/>
              </a:ext>
            </a:extLst>
          </p:cNvPr>
          <p:cNvSpPr txBox="1">
            <a:spLocks/>
          </p:cNvSpPr>
          <p:nvPr/>
        </p:nvSpPr>
        <p:spPr>
          <a:xfrm>
            <a:off x="1066800" y="2435122"/>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dirty="0"/>
              <a:t>2. </a:t>
            </a:r>
            <a:r>
              <a:rPr lang="zh-CN" altLang="en-US" dirty="0"/>
              <a:t>分别通过均匀采样器和反向采样器对训练样本进行采样。将样本输入</a:t>
            </a:r>
            <a:r>
              <a:rPr lang="en-US" altLang="zh-CN" dirty="0"/>
              <a:t>=</a:t>
            </a:r>
            <a:r>
              <a:rPr lang="zh-CN" altLang="en-US" dirty="0"/>
              <a:t>网络后，获得两个独立的特征向量</a:t>
            </a:r>
            <a:r>
              <a:rPr lang="en-US" altLang="zh-CN" dirty="0"/>
              <a:t>fc</a:t>
            </a:r>
            <a:r>
              <a:rPr lang="zh-CN" altLang="en-US" dirty="0"/>
              <a:t>和</a:t>
            </a:r>
            <a:r>
              <a:rPr lang="en-US" altLang="zh-CN" dirty="0" err="1"/>
              <a:t>fr</a:t>
            </a:r>
            <a:r>
              <a:rPr lang="zh-CN" altLang="en-US" dirty="0"/>
              <a:t>。</a:t>
            </a:r>
            <a:endParaRPr lang="en-US" altLang="zh-CN" dirty="0"/>
          </a:p>
        </p:txBody>
      </p:sp>
      <p:sp>
        <p:nvSpPr>
          <p:cNvPr id="7" name="文本占位符 3">
            <a:extLst>
              <a:ext uri="{FF2B5EF4-FFF2-40B4-BE49-F238E27FC236}">
                <a16:creationId xmlns:a16="http://schemas.microsoft.com/office/drawing/2014/main" id="{68A66C42-2B47-41CE-A6AF-978957042A86}"/>
              </a:ext>
            </a:extLst>
          </p:cNvPr>
          <p:cNvSpPr txBox="1">
            <a:spLocks/>
          </p:cNvSpPr>
          <p:nvPr/>
        </p:nvSpPr>
        <p:spPr>
          <a:xfrm>
            <a:off x="1066800" y="3723226"/>
            <a:ext cx="10058400" cy="297664"/>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dirty="0"/>
              <a:t>4. </a:t>
            </a:r>
            <a:r>
              <a:rPr lang="zh-CN" altLang="en-US" dirty="0"/>
              <a:t>基于等式计算分类损失函数。 通过优化此损失函数来更新模型参数。</a:t>
            </a:r>
          </a:p>
        </p:txBody>
      </p:sp>
    </p:spTree>
    <p:extLst>
      <p:ext uri="{BB962C8B-B14F-4D97-AF65-F5344CB8AC3E}">
        <p14:creationId xmlns:p14="http://schemas.microsoft.com/office/powerpoint/2010/main" val="212082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88E11B-7066-434F-8E91-310DE8997675}"/>
              </a:ext>
            </a:extLst>
          </p:cNvPr>
          <p:cNvSpPr>
            <a:spLocks noGrp="1"/>
          </p:cNvSpPr>
          <p:nvPr>
            <p:ph type="body" sz="quarter" idx="13"/>
          </p:nvPr>
        </p:nvSpPr>
        <p:spPr>
          <a:xfrm>
            <a:off x="1066800" y="2127392"/>
            <a:ext cx="10210800" cy="406637"/>
          </a:xfrm>
        </p:spPr>
        <p:txBody>
          <a:bodyPr/>
          <a:lstStyle/>
          <a:p>
            <a:r>
              <a:rPr lang="zh-CN" altLang="en-US" dirty="0"/>
              <a:t>在不平衡比分别为</a:t>
            </a:r>
            <a:r>
              <a:rPr lang="en-US" altLang="zh-CN" dirty="0"/>
              <a:t>10</a:t>
            </a:r>
            <a:r>
              <a:rPr lang="zh-CN" altLang="en-US" dirty="0"/>
              <a:t>、</a:t>
            </a:r>
            <a:r>
              <a:rPr lang="en-US" altLang="zh-CN" dirty="0"/>
              <a:t>50</a:t>
            </a:r>
            <a:r>
              <a:rPr lang="zh-CN" altLang="en-US" dirty="0"/>
              <a:t>、</a:t>
            </a:r>
            <a:r>
              <a:rPr lang="en-US" altLang="zh-CN" dirty="0"/>
              <a:t>100</a:t>
            </a:r>
            <a:r>
              <a:rPr lang="zh-CN" altLang="en-US" dirty="0"/>
              <a:t>的长尾</a:t>
            </a:r>
            <a:r>
              <a:rPr lang="en-US" altLang="zh-CN" dirty="0"/>
              <a:t>CIFAR</a:t>
            </a:r>
            <a:r>
              <a:rPr lang="zh-CN" altLang="en-US" dirty="0"/>
              <a:t>数据集上进行广泛的实验。在</a:t>
            </a:r>
            <a:r>
              <a:rPr lang="en-US" altLang="zh-CN" dirty="0"/>
              <a:t>CIAFR-10 </a:t>
            </a:r>
            <a:r>
              <a:rPr lang="zh-CN" altLang="en-US" dirty="0"/>
              <a:t>和 </a:t>
            </a:r>
            <a:r>
              <a:rPr lang="en-US" altLang="zh-CN" dirty="0"/>
              <a:t>CIFAR-100 </a:t>
            </a:r>
            <a:r>
              <a:rPr lang="zh-CN" altLang="en-US" dirty="0"/>
              <a:t>数据集上实现 </a:t>
            </a:r>
            <a:r>
              <a:rPr lang="en-US" altLang="zh-CN" dirty="0" err="1"/>
              <a:t>ResNet</a:t>
            </a:r>
            <a:r>
              <a:rPr lang="en-US" altLang="zh-CN" dirty="0"/>
              <a:t> </a:t>
            </a:r>
            <a:r>
              <a:rPr lang="zh-CN" altLang="en-US" dirty="0"/>
              <a:t>的 </a:t>
            </a:r>
            <a:r>
              <a:rPr lang="en-US" altLang="zh-CN" dirty="0"/>
              <a:t>top-1 </a:t>
            </a:r>
            <a:r>
              <a:rPr lang="zh-CN" altLang="en-US" dirty="0"/>
              <a:t>错误率。</a:t>
            </a:r>
          </a:p>
        </p:txBody>
      </p:sp>
      <p:pic>
        <p:nvPicPr>
          <p:cNvPr id="5" name="图片 4">
            <a:extLst>
              <a:ext uri="{FF2B5EF4-FFF2-40B4-BE49-F238E27FC236}">
                <a16:creationId xmlns:a16="http://schemas.microsoft.com/office/drawing/2014/main" id="{BF017403-4CD3-4E95-B355-BB7E1194BC97}"/>
              </a:ext>
            </a:extLst>
          </p:cNvPr>
          <p:cNvPicPr>
            <a:picLocks noChangeAspect="1"/>
          </p:cNvPicPr>
          <p:nvPr/>
        </p:nvPicPr>
        <p:blipFill>
          <a:blip r:embed="rId2"/>
          <a:stretch>
            <a:fillRect/>
          </a:stretch>
        </p:blipFill>
        <p:spPr>
          <a:xfrm>
            <a:off x="2667000" y="3200400"/>
            <a:ext cx="7086600" cy="3008317"/>
          </a:xfrm>
          <a:prstGeom prst="rect">
            <a:avLst/>
          </a:prstGeom>
        </p:spPr>
      </p:pic>
    </p:spTree>
    <p:extLst>
      <p:ext uri="{BB962C8B-B14F-4D97-AF65-F5344CB8AC3E}">
        <p14:creationId xmlns:p14="http://schemas.microsoft.com/office/powerpoint/2010/main" val="4211985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88E11B-7066-434F-8E91-310DE8997675}"/>
              </a:ext>
            </a:extLst>
          </p:cNvPr>
          <p:cNvSpPr>
            <a:spLocks noGrp="1"/>
          </p:cNvSpPr>
          <p:nvPr>
            <p:ph type="body" sz="quarter" idx="13"/>
          </p:nvPr>
        </p:nvSpPr>
        <p:spPr>
          <a:xfrm>
            <a:off x="1066800" y="2127393"/>
            <a:ext cx="10210800" cy="387207"/>
          </a:xfrm>
        </p:spPr>
        <p:txBody>
          <a:bodyPr/>
          <a:lstStyle/>
          <a:p>
            <a:r>
              <a:rPr lang="zh-CN" altLang="en-US" dirty="0"/>
              <a:t>在 </a:t>
            </a:r>
            <a:r>
              <a:rPr lang="en-US" altLang="zh-CN" dirty="0" err="1"/>
              <a:t>iNaturalist</a:t>
            </a:r>
            <a:r>
              <a:rPr lang="en-US" altLang="zh-CN" dirty="0"/>
              <a:t> 2018 </a:t>
            </a:r>
            <a:r>
              <a:rPr lang="zh-CN" altLang="en-US" dirty="0"/>
              <a:t>和 </a:t>
            </a:r>
            <a:r>
              <a:rPr lang="en-US" altLang="zh-CN" dirty="0" err="1"/>
              <a:t>iNaturalist</a:t>
            </a:r>
            <a:r>
              <a:rPr lang="en-US" altLang="zh-CN" dirty="0"/>
              <a:t> 2017 </a:t>
            </a:r>
            <a:r>
              <a:rPr lang="zh-CN" altLang="en-US" dirty="0"/>
              <a:t>这两个大规模长尾数据集上实验。以</a:t>
            </a:r>
            <a:r>
              <a:rPr lang="en-US" altLang="zh-CN" dirty="0"/>
              <a:t>ResNet-50</a:t>
            </a:r>
            <a:r>
              <a:rPr lang="zh-CN" altLang="en-US" dirty="0"/>
              <a:t>为</a:t>
            </a:r>
            <a:r>
              <a:rPr lang="en-US" altLang="zh-CN" dirty="0"/>
              <a:t>backbone</a:t>
            </a:r>
            <a:r>
              <a:rPr lang="zh-CN" altLang="en-US" dirty="0"/>
              <a:t>，</a:t>
            </a:r>
            <a:r>
              <a:rPr lang="en-US" altLang="zh-CN" dirty="0"/>
              <a:t> </a:t>
            </a:r>
            <a:r>
              <a:rPr lang="zh-CN" altLang="en-US" dirty="0"/>
              <a:t>在 </a:t>
            </a:r>
            <a:r>
              <a:rPr lang="en-US" altLang="zh-CN" dirty="0" err="1"/>
              <a:t>iNaturalist</a:t>
            </a:r>
            <a:r>
              <a:rPr lang="en-US" altLang="zh-CN" dirty="0"/>
              <a:t> 2018 </a:t>
            </a:r>
            <a:r>
              <a:rPr lang="zh-CN" altLang="en-US" dirty="0"/>
              <a:t>和 </a:t>
            </a:r>
            <a:r>
              <a:rPr lang="en-US" altLang="zh-CN" dirty="0" err="1"/>
              <a:t>iNaturalist</a:t>
            </a:r>
            <a:r>
              <a:rPr lang="en-US" altLang="zh-CN" dirty="0"/>
              <a:t> 2017 </a:t>
            </a:r>
            <a:r>
              <a:rPr lang="zh-CN" altLang="en-US" dirty="0"/>
              <a:t>上的 </a:t>
            </a:r>
            <a:r>
              <a:rPr lang="en-US" altLang="zh-CN" dirty="0"/>
              <a:t>top-1 </a:t>
            </a:r>
            <a:r>
              <a:rPr lang="zh-CN" altLang="en-US" dirty="0"/>
              <a:t>错误率</a:t>
            </a:r>
            <a:r>
              <a:rPr lang="en-US" altLang="zh-CN" dirty="0"/>
              <a:t>BBN </a:t>
            </a:r>
            <a:r>
              <a:rPr lang="zh-CN" altLang="en-US" dirty="0"/>
              <a:t>仍然更优。</a:t>
            </a:r>
          </a:p>
        </p:txBody>
      </p:sp>
      <p:pic>
        <p:nvPicPr>
          <p:cNvPr id="6" name="图片 5">
            <a:extLst>
              <a:ext uri="{FF2B5EF4-FFF2-40B4-BE49-F238E27FC236}">
                <a16:creationId xmlns:a16="http://schemas.microsoft.com/office/drawing/2014/main" id="{93332C25-A844-446F-BFDF-9036FE7194A7}"/>
              </a:ext>
            </a:extLst>
          </p:cNvPr>
          <p:cNvPicPr>
            <a:picLocks noChangeAspect="1"/>
          </p:cNvPicPr>
          <p:nvPr/>
        </p:nvPicPr>
        <p:blipFill>
          <a:blip r:embed="rId2"/>
          <a:stretch>
            <a:fillRect/>
          </a:stretch>
        </p:blipFill>
        <p:spPr>
          <a:xfrm>
            <a:off x="3079603" y="3429000"/>
            <a:ext cx="5727994" cy="3022755"/>
          </a:xfrm>
          <a:prstGeom prst="rect">
            <a:avLst/>
          </a:prstGeom>
        </p:spPr>
      </p:pic>
    </p:spTree>
    <p:extLst>
      <p:ext uri="{BB962C8B-B14F-4D97-AF65-F5344CB8AC3E}">
        <p14:creationId xmlns:p14="http://schemas.microsoft.com/office/powerpoint/2010/main" val="3088340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88E11B-7066-434F-8E91-310DE8997675}"/>
              </a:ext>
            </a:extLst>
          </p:cNvPr>
          <p:cNvSpPr>
            <a:spLocks noGrp="1"/>
          </p:cNvSpPr>
          <p:nvPr>
            <p:ph type="body" sz="quarter" idx="13"/>
          </p:nvPr>
        </p:nvSpPr>
        <p:spPr/>
        <p:txBody>
          <a:bodyPr/>
          <a:lstStyle/>
          <a:p>
            <a:r>
              <a:rPr lang="zh-CN" altLang="en-US" dirty="0"/>
              <a:t>由于 </a:t>
            </a:r>
            <a:r>
              <a:rPr lang="en-US" altLang="zh-CN" dirty="0" err="1"/>
              <a:t>iNaturalist</a:t>
            </a:r>
            <a:r>
              <a:rPr lang="en-US" altLang="zh-CN" dirty="0"/>
              <a:t> </a:t>
            </a:r>
            <a:r>
              <a:rPr lang="zh-CN" altLang="en-US" dirty="0"/>
              <a:t>数据集规模很大，作者还使用 </a:t>
            </a:r>
            <a:r>
              <a:rPr lang="en-US" altLang="zh-CN" dirty="0"/>
              <a:t>2×</a:t>
            </a:r>
            <a:r>
              <a:rPr lang="zh-CN" altLang="en-US" dirty="0"/>
              <a:t>调度器进行了实验。</a:t>
            </a:r>
          </a:p>
        </p:txBody>
      </p:sp>
      <p:sp>
        <p:nvSpPr>
          <p:cNvPr id="3" name="文本占位符 2">
            <a:extLst>
              <a:ext uri="{FF2B5EF4-FFF2-40B4-BE49-F238E27FC236}">
                <a16:creationId xmlns:a16="http://schemas.microsoft.com/office/drawing/2014/main" id="{1B612E6D-BC86-4BFC-BC1A-3495BA356C26}"/>
              </a:ext>
            </a:extLst>
          </p:cNvPr>
          <p:cNvSpPr>
            <a:spLocks noGrp="1"/>
          </p:cNvSpPr>
          <p:nvPr>
            <p:ph type="body" sz="quarter" idx="16"/>
          </p:nvPr>
        </p:nvSpPr>
        <p:spPr>
          <a:xfrm>
            <a:off x="1066800" y="2623061"/>
            <a:ext cx="9753600" cy="392678"/>
          </a:xfrm>
        </p:spPr>
        <p:txBody>
          <a:bodyPr/>
          <a:lstStyle/>
          <a:p>
            <a:r>
              <a:rPr lang="zh-CN" altLang="en-US" dirty="0"/>
              <a:t>为了公平，作者也使用 </a:t>
            </a:r>
            <a:r>
              <a:rPr lang="en-US" altLang="zh-CN" dirty="0"/>
              <a:t>2×</a:t>
            </a:r>
            <a:r>
              <a:rPr lang="zh-CN" altLang="en-US" dirty="0"/>
              <a:t>调度器训练了之前最佳的 </a:t>
            </a:r>
            <a:r>
              <a:rPr lang="en-US" altLang="zh-CN" dirty="0"/>
              <a:t>LDAM-DRW</a:t>
            </a:r>
            <a:r>
              <a:rPr lang="zh-CN" altLang="en-US" dirty="0"/>
              <a:t>。可以明显看到，使用 </a:t>
            </a:r>
            <a:r>
              <a:rPr lang="en-US" altLang="zh-CN" dirty="0"/>
              <a:t>2×</a:t>
            </a:r>
            <a:r>
              <a:rPr lang="zh-CN" altLang="en-US" dirty="0"/>
              <a:t>调度器的 </a:t>
            </a:r>
            <a:r>
              <a:rPr lang="en-US" altLang="zh-CN" dirty="0"/>
              <a:t>BBN </a:t>
            </a:r>
            <a:r>
              <a:rPr lang="zh-CN" altLang="en-US" dirty="0"/>
              <a:t>的表现显著优于未使用 </a:t>
            </a:r>
            <a:r>
              <a:rPr lang="en-US" altLang="zh-CN" dirty="0"/>
              <a:t>2×</a:t>
            </a:r>
            <a:r>
              <a:rPr lang="zh-CN" altLang="en-US" dirty="0"/>
              <a:t>调度器的 </a:t>
            </a:r>
            <a:r>
              <a:rPr lang="en-US" altLang="zh-CN" dirty="0"/>
              <a:t>BBN </a:t>
            </a:r>
            <a:r>
              <a:rPr lang="zh-CN" altLang="en-US" dirty="0"/>
              <a:t>的表现。此外，</a:t>
            </a:r>
            <a:r>
              <a:rPr lang="en-US" altLang="zh-CN" dirty="0"/>
              <a:t>BBN(2×) </a:t>
            </a:r>
            <a:r>
              <a:rPr lang="zh-CN" altLang="en-US" dirty="0"/>
              <a:t>的表现也明显优于 </a:t>
            </a:r>
            <a:r>
              <a:rPr lang="en-US" altLang="zh-CN" dirty="0"/>
              <a:t>LDAM-DRW (2×)</a:t>
            </a:r>
            <a:r>
              <a:rPr lang="zh-CN" altLang="en-US" dirty="0"/>
              <a:t>。</a:t>
            </a:r>
          </a:p>
        </p:txBody>
      </p:sp>
      <p:pic>
        <p:nvPicPr>
          <p:cNvPr id="5" name="图片 4">
            <a:extLst>
              <a:ext uri="{FF2B5EF4-FFF2-40B4-BE49-F238E27FC236}">
                <a16:creationId xmlns:a16="http://schemas.microsoft.com/office/drawing/2014/main" id="{8EBE05E3-F094-4341-9CC0-01472E52E400}"/>
              </a:ext>
            </a:extLst>
          </p:cNvPr>
          <p:cNvPicPr>
            <a:picLocks noChangeAspect="1"/>
          </p:cNvPicPr>
          <p:nvPr/>
        </p:nvPicPr>
        <p:blipFill>
          <a:blip r:embed="rId2"/>
          <a:stretch>
            <a:fillRect/>
          </a:stretch>
        </p:blipFill>
        <p:spPr>
          <a:xfrm>
            <a:off x="3368542" y="4123733"/>
            <a:ext cx="5150115" cy="2679838"/>
          </a:xfrm>
          <a:prstGeom prst="rect">
            <a:avLst/>
          </a:prstGeom>
        </p:spPr>
      </p:pic>
    </p:spTree>
    <p:extLst>
      <p:ext uri="{BB962C8B-B14F-4D97-AF65-F5344CB8AC3E}">
        <p14:creationId xmlns:p14="http://schemas.microsoft.com/office/powerpoint/2010/main" val="3323437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7D7D2-B671-4029-9DDA-32B5F932C130}"/>
              </a:ext>
            </a:extLst>
          </p:cNvPr>
          <p:cNvSpPr>
            <a:spLocks noGrp="1"/>
          </p:cNvSpPr>
          <p:nvPr>
            <p:ph type="body" sz="quarter" idx="13"/>
          </p:nvPr>
        </p:nvSpPr>
        <p:spPr/>
        <p:txBody>
          <a:bodyPr/>
          <a:lstStyle/>
          <a:p>
            <a:r>
              <a:rPr lang="en-US" altLang="zh-CN" dirty="0"/>
              <a:t>1.</a:t>
            </a:r>
            <a:r>
              <a:rPr lang="zh-CN" altLang="en-US" dirty="0"/>
              <a:t>作者探索了长尾数据问题中类别再平衡机制，进一步发现这些方法可以显著地促进分类器学习，同时也会影响原始数据分布的表示学习。</a:t>
            </a:r>
          </a:p>
          <a:p>
            <a:endParaRPr lang="zh-CN" altLang="en-US" dirty="0"/>
          </a:p>
        </p:txBody>
      </p:sp>
      <p:sp>
        <p:nvSpPr>
          <p:cNvPr id="3" name="文本占位符 2">
            <a:extLst>
              <a:ext uri="{FF2B5EF4-FFF2-40B4-BE49-F238E27FC236}">
                <a16:creationId xmlns:a16="http://schemas.microsoft.com/office/drawing/2014/main" id="{A83C0F96-F52F-4CA0-A1C8-1CAC8D18C5B4}"/>
              </a:ext>
            </a:extLst>
          </p:cNvPr>
          <p:cNvSpPr>
            <a:spLocks noGrp="1"/>
          </p:cNvSpPr>
          <p:nvPr>
            <p:ph type="body" sz="quarter" idx="16"/>
          </p:nvPr>
        </p:nvSpPr>
        <p:spPr>
          <a:xfrm>
            <a:off x="1066800" y="3505200"/>
            <a:ext cx="10058400" cy="369332"/>
          </a:xfrm>
        </p:spPr>
        <p:txBody>
          <a:bodyPr/>
          <a:lstStyle/>
          <a:p>
            <a:r>
              <a:rPr lang="en-US" altLang="zh-CN" dirty="0"/>
              <a:t>2.</a:t>
            </a:r>
            <a:r>
              <a:rPr lang="zh-CN" altLang="en-US" dirty="0"/>
              <a:t>作者提出了一个</a:t>
            </a:r>
            <a:r>
              <a:rPr lang="en-US" altLang="zh-CN" dirty="0"/>
              <a:t>BBN</a:t>
            </a:r>
            <a:r>
              <a:rPr lang="zh-CN" altLang="en-US" dirty="0"/>
              <a:t>模型，兼顾表示学习（特征提取模块）和分类器学习，以最大限度地提高长尾数据识别。此外，作者还提出了一种新的累积学习策略来调整双边学习。</a:t>
            </a:r>
          </a:p>
        </p:txBody>
      </p:sp>
    </p:spTree>
    <p:extLst>
      <p:ext uri="{BB962C8B-B14F-4D97-AF65-F5344CB8AC3E}">
        <p14:creationId xmlns:p14="http://schemas.microsoft.com/office/powerpoint/2010/main" val="1771350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87060AF-A83F-4B54-A3C6-3C8D7C75FAAC}"/>
              </a:ext>
            </a:extLst>
          </p:cNvPr>
          <p:cNvSpPr>
            <a:spLocks noGrp="1"/>
          </p:cNvSpPr>
          <p:nvPr>
            <p:ph type="body" sz="quarter" idx="13"/>
          </p:nvPr>
        </p:nvSpPr>
        <p:spPr>
          <a:xfrm>
            <a:off x="1066800" y="2590800"/>
            <a:ext cx="10058400" cy="369332"/>
          </a:xfrm>
        </p:spPr>
        <p:txBody>
          <a:bodyPr/>
          <a:lstStyle/>
          <a:p>
            <a:r>
              <a:rPr lang="en-US" altLang="zh-CN" dirty="0"/>
              <a:t>BNN = </a:t>
            </a:r>
            <a:r>
              <a:rPr lang="zh-CN" altLang="en-US" dirty="0"/>
              <a:t>常规学习分支 </a:t>
            </a:r>
            <a:r>
              <a:rPr lang="en-US" altLang="zh-CN" dirty="0"/>
              <a:t>+ </a:t>
            </a:r>
            <a:r>
              <a:rPr lang="zh-CN" altLang="en-US" dirty="0"/>
              <a:t>再平衡分支</a:t>
            </a:r>
            <a:r>
              <a:rPr lang="en-US" altLang="zh-CN" dirty="0"/>
              <a:t>(</a:t>
            </a:r>
            <a:r>
              <a:rPr lang="zh-CN" altLang="en-US" dirty="0"/>
              <a:t>倒置采样器和特征加权聚合</a:t>
            </a:r>
            <a:r>
              <a:rPr lang="en-US" altLang="zh-CN" dirty="0"/>
              <a:t>) + </a:t>
            </a:r>
            <a:r>
              <a:rPr lang="zh-CN" altLang="en-US" dirty="0"/>
              <a:t>累积学习策略</a:t>
            </a:r>
            <a:r>
              <a:rPr lang="en-US" altLang="zh-CN" dirty="0"/>
              <a:t>(</a:t>
            </a:r>
            <a:r>
              <a:rPr lang="zh-CN" altLang="en-US" dirty="0"/>
              <a:t>先学习通用模式，然后逐渐关注尾部数据。</a:t>
            </a:r>
            <a:r>
              <a:rPr lang="en-US" altLang="zh-CN" dirty="0"/>
              <a:t>)</a:t>
            </a:r>
          </a:p>
          <a:p>
            <a:endParaRPr lang="zh-CN" altLang="en-US" dirty="0"/>
          </a:p>
        </p:txBody>
      </p:sp>
    </p:spTree>
    <p:extLst>
      <p:ext uri="{BB962C8B-B14F-4D97-AF65-F5344CB8AC3E}">
        <p14:creationId xmlns:p14="http://schemas.microsoft.com/office/powerpoint/2010/main" val="302159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B98D63-0F1E-4467-A53B-0F3BA20E0DAA}"/>
              </a:ext>
            </a:extLst>
          </p:cNvPr>
          <p:cNvSpPr>
            <a:spLocks noGrp="1"/>
          </p:cNvSpPr>
          <p:nvPr>
            <p:ph type="body" sz="quarter" idx="13"/>
          </p:nvPr>
        </p:nvSpPr>
        <p:spPr>
          <a:xfrm>
            <a:off x="1066800" y="1905000"/>
            <a:ext cx="9220200" cy="369332"/>
          </a:xfrm>
        </p:spPr>
        <p:txBody>
          <a:bodyPr/>
          <a:lstStyle/>
          <a:p>
            <a:r>
              <a:rPr lang="en-US" altLang="zh-CN" dirty="0"/>
              <a:t>Long-Tailed</a:t>
            </a:r>
            <a:r>
              <a:rPr lang="zh-CN" altLang="en-US" dirty="0"/>
              <a:t>：即有很长的“尾巴”的分布。有大量的</a:t>
            </a:r>
            <a:r>
              <a:rPr lang="en-US" altLang="zh-CN" dirty="0"/>
              <a:t>ID</a:t>
            </a:r>
            <a:r>
              <a:rPr lang="zh-CN" altLang="en-US" dirty="0"/>
              <a:t>所拥有的样本数量十分稀少</a:t>
            </a:r>
            <a:r>
              <a:rPr lang="en-US" altLang="zh-CN" dirty="0"/>
              <a:t>(tail class )</a:t>
            </a:r>
            <a:r>
              <a:rPr lang="zh-CN" altLang="en-US" dirty="0"/>
              <a:t>，有限的样本数量不足以代表这个类别真实的分布情况；而少量的</a:t>
            </a:r>
            <a:r>
              <a:rPr lang="en-US" altLang="zh-CN" dirty="0"/>
              <a:t>ID</a:t>
            </a:r>
            <a:r>
              <a:rPr lang="zh-CN" altLang="en-US" dirty="0"/>
              <a:t>，其样本量充分，类内多样性丰富</a:t>
            </a:r>
            <a:r>
              <a:rPr lang="en-US" altLang="zh-CN" dirty="0"/>
              <a:t>(head class)</a:t>
            </a:r>
            <a:r>
              <a:rPr lang="zh-CN" altLang="en-US" dirty="0"/>
              <a:t>。</a:t>
            </a:r>
            <a:r>
              <a:rPr lang="en-US" altLang="zh-CN" dirty="0"/>
              <a:t>(CIFAR-100-IR50</a:t>
            </a:r>
            <a:r>
              <a:rPr lang="zh-CN" altLang="en-US" dirty="0"/>
              <a:t>和</a:t>
            </a:r>
            <a:r>
              <a:rPr lang="en-US" altLang="zh-CN" dirty="0"/>
              <a:t>CIFAR-10-IR50)</a:t>
            </a:r>
          </a:p>
        </p:txBody>
      </p:sp>
      <p:sp>
        <p:nvSpPr>
          <p:cNvPr id="3" name="标题 2">
            <a:extLst>
              <a:ext uri="{FF2B5EF4-FFF2-40B4-BE49-F238E27FC236}">
                <a16:creationId xmlns:a16="http://schemas.microsoft.com/office/drawing/2014/main" id="{A4B87A1A-80A6-40C0-A9C0-E4A2429DE85D}"/>
              </a:ext>
            </a:extLst>
          </p:cNvPr>
          <p:cNvSpPr>
            <a:spLocks noGrp="1"/>
          </p:cNvSpPr>
          <p:nvPr>
            <p:ph type="title"/>
          </p:nvPr>
        </p:nvSpPr>
        <p:spPr>
          <a:xfrm>
            <a:off x="1066800" y="1219200"/>
            <a:ext cx="10363200" cy="492125"/>
          </a:xfrm>
        </p:spPr>
        <p:txBody>
          <a:bodyPr/>
          <a:lstStyle/>
          <a:p>
            <a:r>
              <a:rPr lang="en-US" altLang="zh-CN" dirty="0"/>
              <a:t>Long-Tailed</a:t>
            </a:r>
            <a:r>
              <a:rPr lang="zh-CN" altLang="en-US" dirty="0"/>
              <a:t>、</a:t>
            </a:r>
            <a:r>
              <a:rPr lang="en-US" altLang="zh-CN" dirty="0"/>
              <a:t>scale imbalance</a:t>
            </a:r>
            <a:r>
              <a:rPr lang="zh-CN" altLang="en-US" dirty="0"/>
              <a:t>与</a:t>
            </a:r>
            <a:r>
              <a:rPr lang="en-US" altLang="zh-CN" dirty="0"/>
              <a:t>class imbalance</a:t>
            </a:r>
            <a:r>
              <a:rPr lang="zh-CN" altLang="en-US" dirty="0"/>
              <a:t>总览</a:t>
            </a:r>
          </a:p>
        </p:txBody>
      </p:sp>
      <p:sp>
        <p:nvSpPr>
          <p:cNvPr id="4" name="文本占位符 3">
            <a:extLst>
              <a:ext uri="{FF2B5EF4-FFF2-40B4-BE49-F238E27FC236}">
                <a16:creationId xmlns:a16="http://schemas.microsoft.com/office/drawing/2014/main" id="{A060584B-A954-4006-8064-D4F874EFDF23}"/>
              </a:ext>
            </a:extLst>
          </p:cNvPr>
          <p:cNvSpPr>
            <a:spLocks noGrp="1"/>
          </p:cNvSpPr>
          <p:nvPr>
            <p:ph type="body" sz="quarter" idx="16"/>
          </p:nvPr>
        </p:nvSpPr>
        <p:spPr>
          <a:xfrm>
            <a:off x="1066800" y="4982926"/>
            <a:ext cx="9220200" cy="369332"/>
          </a:xfrm>
        </p:spPr>
        <p:txBody>
          <a:bodyPr/>
          <a:lstStyle/>
          <a:p>
            <a:r>
              <a:rPr lang="en-US" altLang="zh-CN" dirty="0"/>
              <a:t>Class imbalance</a:t>
            </a:r>
            <a:r>
              <a:rPr lang="zh-CN" altLang="en-US" dirty="0"/>
              <a:t>：类别不平衡，主要由样本数量上的差别引起。最典型的是 </a:t>
            </a:r>
            <a:r>
              <a:rPr lang="en-US" altLang="zh-CN" dirty="0"/>
              <a:t>foreground-background imbalance</a:t>
            </a:r>
            <a:r>
              <a:rPr lang="zh-CN" altLang="en-US" dirty="0"/>
              <a:t>，即训练过程中的正例数量远远小于负例数量引起的不平衡。</a:t>
            </a:r>
          </a:p>
        </p:txBody>
      </p:sp>
      <p:sp>
        <p:nvSpPr>
          <p:cNvPr id="5" name="文本占位符 3">
            <a:extLst>
              <a:ext uri="{FF2B5EF4-FFF2-40B4-BE49-F238E27FC236}">
                <a16:creationId xmlns:a16="http://schemas.microsoft.com/office/drawing/2014/main" id="{28562311-1FF6-484E-B6D0-83C2973D9145}"/>
              </a:ext>
            </a:extLst>
          </p:cNvPr>
          <p:cNvSpPr txBox="1">
            <a:spLocks/>
          </p:cNvSpPr>
          <p:nvPr/>
        </p:nvSpPr>
        <p:spPr>
          <a:xfrm>
            <a:off x="1066800" y="3628629"/>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dirty="0"/>
              <a:t>Scale imbalance</a:t>
            </a:r>
            <a:r>
              <a:rPr lang="zh-CN" altLang="en-US" dirty="0"/>
              <a:t>：尺度不平衡，主要由目标的尺度引起，例如 </a:t>
            </a:r>
            <a:r>
              <a:rPr lang="en-US" altLang="zh-CN" dirty="0"/>
              <a:t>COCO </a:t>
            </a:r>
            <a:r>
              <a:rPr lang="zh-CN" altLang="en-US" dirty="0"/>
              <a:t>中的小物体过多即是一种尺度不平衡；又如将物体分配至 </a:t>
            </a:r>
            <a:r>
              <a:rPr lang="en-US" altLang="zh-CN" dirty="0"/>
              <a:t>feature pyramid </a:t>
            </a:r>
            <a:r>
              <a:rPr lang="zh-CN" altLang="en-US" dirty="0"/>
              <a:t>时的不平衡。</a:t>
            </a:r>
          </a:p>
        </p:txBody>
      </p:sp>
    </p:spTree>
    <p:extLst>
      <p:ext uri="{BB962C8B-B14F-4D97-AF65-F5344CB8AC3E}">
        <p14:creationId xmlns:p14="http://schemas.microsoft.com/office/powerpoint/2010/main" val="132233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BBA306E-EBFA-44E2-9C1F-6B5E39F42ACC}"/>
              </a:ext>
            </a:extLst>
          </p:cNvPr>
          <p:cNvSpPr>
            <a:spLocks noGrp="1"/>
          </p:cNvSpPr>
          <p:nvPr>
            <p:ph type="body" sz="quarter" idx="13"/>
          </p:nvPr>
        </p:nvSpPr>
        <p:spPr/>
        <p:txBody>
          <a:bodyPr/>
          <a:lstStyle/>
          <a:p>
            <a:r>
              <a:rPr lang="zh-CN" altLang="en-US" dirty="0"/>
              <a:t>重采样和重权重法这类类别重平衡的方法提升了分类器学习能力。但由于刻意改变样本数目（重采样法）或刻意扭曲数据分布（重权重法），在一定程度上损害表示特征。</a:t>
            </a:r>
          </a:p>
          <a:p>
            <a:endParaRPr lang="zh-CN" altLang="en-US" dirty="0"/>
          </a:p>
        </p:txBody>
      </p:sp>
      <p:sp>
        <p:nvSpPr>
          <p:cNvPr id="3" name="文本占位符 2">
            <a:extLst>
              <a:ext uri="{FF2B5EF4-FFF2-40B4-BE49-F238E27FC236}">
                <a16:creationId xmlns:a16="http://schemas.microsoft.com/office/drawing/2014/main" id="{9A1D6042-C0E8-47A3-AD47-F6427EF8E151}"/>
              </a:ext>
            </a:extLst>
          </p:cNvPr>
          <p:cNvSpPr>
            <a:spLocks noGrp="1"/>
          </p:cNvSpPr>
          <p:nvPr>
            <p:ph type="body" sz="quarter" idx="16"/>
          </p:nvPr>
        </p:nvSpPr>
        <p:spPr>
          <a:xfrm>
            <a:off x="1066800" y="3921483"/>
            <a:ext cx="10058400" cy="369332"/>
          </a:xfrm>
        </p:spPr>
        <p:txBody>
          <a:bodyPr/>
          <a:lstStyle/>
          <a:p>
            <a:r>
              <a:rPr lang="en-US" altLang="zh-CN" dirty="0"/>
              <a:t>BBN</a:t>
            </a:r>
            <a:r>
              <a:rPr lang="zh-CN" altLang="en-US" dirty="0"/>
              <a:t>的再平衡分支</a:t>
            </a:r>
            <a:r>
              <a:rPr lang="en-US" altLang="zh-CN" dirty="0"/>
              <a:t>(</a:t>
            </a:r>
            <a:r>
              <a:rPr lang="zh-CN" altLang="en-US" dirty="0"/>
              <a:t>倒置采样器和特征加权聚合</a:t>
            </a:r>
            <a:r>
              <a:rPr lang="en-US" altLang="zh-CN" dirty="0"/>
              <a:t>) + </a:t>
            </a:r>
            <a:r>
              <a:rPr lang="zh-CN" altLang="en-US" dirty="0"/>
              <a:t>累积学习策略</a:t>
            </a:r>
            <a:r>
              <a:rPr lang="en-US" altLang="zh-CN" dirty="0"/>
              <a:t>(</a:t>
            </a:r>
            <a:r>
              <a:rPr lang="zh-CN" altLang="en-US" dirty="0"/>
              <a:t>先学习通用模式，然后逐渐关注尾部数据</a:t>
            </a:r>
            <a:r>
              <a:rPr lang="en-US" altLang="zh-CN" dirty="0"/>
              <a:t>)</a:t>
            </a:r>
            <a:r>
              <a:rPr lang="zh-CN" altLang="en-US" dirty="0"/>
              <a:t>是一种分类器学习和表征学习恰当适中的学习方法。</a:t>
            </a:r>
            <a:endParaRPr lang="en-US" altLang="zh-CN" dirty="0"/>
          </a:p>
          <a:p>
            <a:endParaRPr lang="zh-CN" altLang="en-US" dirty="0"/>
          </a:p>
        </p:txBody>
      </p:sp>
    </p:spTree>
    <p:extLst>
      <p:ext uri="{BB962C8B-B14F-4D97-AF65-F5344CB8AC3E}">
        <p14:creationId xmlns:p14="http://schemas.microsoft.com/office/powerpoint/2010/main" val="4139368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BB9BAC3-06D9-48B6-918B-2B329FAD4D7E}"/>
              </a:ext>
            </a:extLst>
          </p:cNvPr>
          <p:cNvSpPr>
            <a:spLocks noGrp="1"/>
          </p:cNvSpPr>
          <p:nvPr>
            <p:ph type="body" sz="quarter" idx="13"/>
          </p:nvPr>
        </p:nvSpPr>
        <p:spPr>
          <a:xfrm>
            <a:off x="5956101" y="3927480"/>
            <a:ext cx="6007299" cy="568320"/>
          </a:xfrm>
        </p:spPr>
        <p:txBody>
          <a:bodyPr/>
          <a:lstStyle/>
          <a:p>
            <a:r>
              <a:rPr lang="zh-CN" altLang="en-US" dirty="0"/>
              <a:t>设计一个实验，关于不同尺度的物体在不同尺度的物体在</a:t>
            </a:r>
            <a:r>
              <a:rPr lang="en-US" altLang="zh-CN" dirty="0"/>
              <a:t>epoch</a:t>
            </a:r>
            <a:r>
              <a:rPr lang="zh-CN" altLang="en-US" dirty="0"/>
              <a:t>中的</a:t>
            </a:r>
            <a:r>
              <a:rPr lang="en-US" altLang="zh-CN" dirty="0"/>
              <a:t>loss</a:t>
            </a:r>
            <a:r>
              <a:rPr lang="zh-CN" altLang="en-US" dirty="0"/>
              <a:t>分布</a:t>
            </a:r>
          </a:p>
        </p:txBody>
      </p:sp>
      <p:sp>
        <p:nvSpPr>
          <p:cNvPr id="3" name="标题 2">
            <a:extLst>
              <a:ext uri="{FF2B5EF4-FFF2-40B4-BE49-F238E27FC236}">
                <a16:creationId xmlns:a16="http://schemas.microsoft.com/office/drawing/2014/main" id="{2CA75020-1AF2-4A45-B84E-EAF9D080630C}"/>
              </a:ext>
            </a:extLst>
          </p:cNvPr>
          <p:cNvSpPr>
            <a:spLocks noGrp="1"/>
          </p:cNvSpPr>
          <p:nvPr>
            <p:ph type="title"/>
          </p:nvPr>
        </p:nvSpPr>
        <p:spPr/>
        <p:txBody>
          <a:bodyPr/>
          <a:lstStyle/>
          <a:p>
            <a:r>
              <a:rPr lang="en-US" altLang="zh-CN" dirty="0"/>
              <a:t>Loss</a:t>
            </a:r>
            <a:r>
              <a:rPr lang="zh-CN" altLang="en-US" dirty="0"/>
              <a:t>不平衡</a:t>
            </a:r>
          </a:p>
        </p:txBody>
      </p:sp>
      <p:sp>
        <p:nvSpPr>
          <p:cNvPr id="4" name="文本占位符 3">
            <a:extLst>
              <a:ext uri="{FF2B5EF4-FFF2-40B4-BE49-F238E27FC236}">
                <a16:creationId xmlns:a16="http://schemas.microsoft.com/office/drawing/2014/main" id="{FB837141-7BDB-4320-BE6D-8A8CBCA53072}"/>
              </a:ext>
            </a:extLst>
          </p:cNvPr>
          <p:cNvSpPr>
            <a:spLocks noGrp="1"/>
          </p:cNvSpPr>
          <p:nvPr>
            <p:ph type="body" sz="quarter" idx="16"/>
          </p:nvPr>
        </p:nvSpPr>
        <p:spPr>
          <a:xfrm>
            <a:off x="6096000" y="5410200"/>
            <a:ext cx="5562600" cy="381000"/>
          </a:xfrm>
        </p:spPr>
        <p:txBody>
          <a:bodyPr/>
          <a:lstStyle/>
          <a:p>
            <a:r>
              <a:rPr lang="zh-CN" altLang="en-US" dirty="0"/>
              <a:t>复现：</a:t>
            </a:r>
            <a:endParaRPr lang="en-US" altLang="zh-CN" dirty="0"/>
          </a:p>
          <a:p>
            <a:r>
              <a:rPr lang="zh-CN" altLang="en-US" dirty="0"/>
              <a:t>中型物体在的</a:t>
            </a:r>
            <a:r>
              <a:rPr lang="en-US" altLang="zh-CN" dirty="0"/>
              <a:t>loss</a:t>
            </a:r>
            <a:r>
              <a:rPr lang="zh-CN" altLang="en-US" dirty="0"/>
              <a:t>分布；</a:t>
            </a:r>
            <a:endParaRPr lang="en-US" altLang="zh-CN" dirty="0"/>
          </a:p>
          <a:p>
            <a:r>
              <a:rPr lang="zh-CN" altLang="en-US" dirty="0"/>
              <a:t>大型物体在的</a:t>
            </a:r>
            <a:r>
              <a:rPr lang="en-US" altLang="zh-CN" dirty="0"/>
              <a:t>loss</a:t>
            </a:r>
            <a:r>
              <a:rPr lang="zh-CN" altLang="en-US" dirty="0"/>
              <a:t>分布；</a:t>
            </a:r>
            <a:endParaRPr lang="en-US" altLang="zh-CN" dirty="0"/>
          </a:p>
          <a:p>
            <a:endParaRPr lang="zh-CN" altLang="en-US" dirty="0"/>
          </a:p>
        </p:txBody>
      </p:sp>
      <p:pic>
        <p:nvPicPr>
          <p:cNvPr id="5" name="图片 4">
            <a:extLst>
              <a:ext uri="{FF2B5EF4-FFF2-40B4-BE49-F238E27FC236}">
                <a16:creationId xmlns:a16="http://schemas.microsoft.com/office/drawing/2014/main" id="{7F564572-8F5F-47E5-B01D-F057CBAEF51F}"/>
              </a:ext>
            </a:extLst>
          </p:cNvPr>
          <p:cNvPicPr>
            <a:picLocks noChangeAspect="1"/>
          </p:cNvPicPr>
          <p:nvPr/>
        </p:nvPicPr>
        <p:blipFill>
          <a:blip r:embed="rId3"/>
          <a:stretch>
            <a:fillRect/>
          </a:stretch>
        </p:blipFill>
        <p:spPr>
          <a:xfrm>
            <a:off x="1622190" y="3733800"/>
            <a:ext cx="4333911" cy="3014561"/>
          </a:xfrm>
          <a:prstGeom prst="rect">
            <a:avLst/>
          </a:prstGeom>
        </p:spPr>
      </p:pic>
      <p:sp>
        <p:nvSpPr>
          <p:cNvPr id="6" name="文本占位符 1">
            <a:extLst>
              <a:ext uri="{FF2B5EF4-FFF2-40B4-BE49-F238E27FC236}">
                <a16:creationId xmlns:a16="http://schemas.microsoft.com/office/drawing/2014/main" id="{DBFE5F02-CF27-43EB-A5EF-D73207F8A222}"/>
              </a:ext>
            </a:extLst>
          </p:cNvPr>
          <p:cNvSpPr txBox="1">
            <a:spLocks/>
          </p:cNvSpPr>
          <p:nvPr/>
        </p:nvSpPr>
        <p:spPr>
          <a:xfrm>
            <a:off x="1066800" y="1951789"/>
            <a:ext cx="10058400" cy="48542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kern="0" dirty="0">
                <a:solidFill>
                  <a:sysClr val="windowText" lastClr="000000"/>
                </a:solidFill>
              </a:rPr>
              <a:t>对于</a:t>
            </a:r>
            <a:r>
              <a:rPr lang="en-US" altLang="zh-CN" kern="0" dirty="0">
                <a:solidFill>
                  <a:sysClr val="windowText" lastClr="000000"/>
                </a:solidFill>
              </a:rPr>
              <a:t>Faster R-CNN</a:t>
            </a:r>
            <a:r>
              <a:rPr lang="zh-CN" altLang="en-US" kern="0" dirty="0">
                <a:solidFill>
                  <a:sysClr val="windowText" lastClr="000000"/>
                </a:solidFill>
              </a:rPr>
              <a:t>  </a:t>
            </a:r>
            <a:r>
              <a:rPr lang="en-US" altLang="zh-CN" kern="0" dirty="0">
                <a:solidFill>
                  <a:sysClr val="windowText" lastClr="000000"/>
                </a:solidFill>
              </a:rPr>
              <a:t>baseline</a:t>
            </a:r>
            <a:r>
              <a:rPr lang="zh-CN" altLang="en-US" kern="0" dirty="0">
                <a:solidFill>
                  <a:sysClr val="windowText" lastClr="000000"/>
                </a:solidFill>
              </a:rPr>
              <a:t>，在超过</a:t>
            </a:r>
            <a:r>
              <a:rPr lang="en-US" altLang="zh-CN" kern="0" dirty="0">
                <a:solidFill>
                  <a:sysClr val="windowText" lastClr="000000"/>
                </a:solidFill>
              </a:rPr>
              <a:t>50</a:t>
            </a:r>
            <a:r>
              <a:rPr lang="zh-CN" altLang="en-US" kern="0" dirty="0">
                <a:solidFill>
                  <a:sysClr val="windowText" lastClr="000000"/>
                </a:solidFill>
              </a:rPr>
              <a:t>％的迭代中，小物体所产生的</a:t>
            </a:r>
            <a:r>
              <a:rPr lang="en-US" altLang="zh-CN" kern="0" dirty="0">
                <a:solidFill>
                  <a:sysClr val="windowText" lastClr="000000"/>
                </a:solidFill>
              </a:rPr>
              <a:t>loss</a:t>
            </a:r>
            <a:r>
              <a:rPr lang="zh-CN" altLang="en-US" kern="0" dirty="0">
                <a:solidFill>
                  <a:sysClr val="windowText" lastClr="000000"/>
                </a:solidFill>
              </a:rPr>
              <a:t>贡献非常低（不到总</a:t>
            </a:r>
            <a:r>
              <a:rPr lang="en-US" altLang="zh-CN" kern="0" dirty="0">
                <a:solidFill>
                  <a:sysClr val="windowText" lastClr="000000"/>
                </a:solidFill>
              </a:rPr>
              <a:t>loss</a:t>
            </a:r>
            <a:r>
              <a:rPr lang="zh-CN" altLang="en-US" kern="0" dirty="0">
                <a:solidFill>
                  <a:sysClr val="windowText" lastClr="000000"/>
                </a:solidFill>
              </a:rPr>
              <a:t>的</a:t>
            </a:r>
            <a:r>
              <a:rPr lang="en-US" altLang="zh-CN" kern="0" dirty="0">
                <a:solidFill>
                  <a:sysClr val="windowText" lastClr="000000"/>
                </a:solidFill>
              </a:rPr>
              <a:t>0.1</a:t>
            </a:r>
            <a:r>
              <a:rPr lang="zh-CN" altLang="en-US" kern="0" dirty="0">
                <a:solidFill>
                  <a:sysClr val="windowText" lastClr="000000"/>
                </a:solidFill>
              </a:rPr>
              <a:t>）。采用</a:t>
            </a:r>
            <a:r>
              <a:rPr lang="en-US" altLang="zh-CN" kern="0" dirty="0" err="1">
                <a:solidFill>
                  <a:sysClr val="windowText" lastClr="000000"/>
                </a:solidFill>
              </a:rPr>
              <a:t>Stitcher</a:t>
            </a:r>
            <a:r>
              <a:rPr lang="zh-CN" altLang="en-US" kern="0" dirty="0">
                <a:solidFill>
                  <a:sysClr val="windowText" lastClr="000000"/>
                </a:solidFill>
              </a:rPr>
              <a:t>时，损失分配变得平衡。</a:t>
            </a:r>
          </a:p>
        </p:txBody>
      </p:sp>
      <p:sp>
        <p:nvSpPr>
          <p:cNvPr id="7" name="文本占位符 2">
            <a:extLst>
              <a:ext uri="{FF2B5EF4-FFF2-40B4-BE49-F238E27FC236}">
                <a16:creationId xmlns:a16="http://schemas.microsoft.com/office/drawing/2014/main" id="{8096A434-946A-4E53-89ED-0A13C07138C0}"/>
              </a:ext>
            </a:extLst>
          </p:cNvPr>
          <p:cNvSpPr txBox="1">
            <a:spLocks/>
          </p:cNvSpPr>
          <p:nvPr/>
        </p:nvSpPr>
        <p:spPr>
          <a:xfrm>
            <a:off x="1066800" y="3125186"/>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kern="0" dirty="0">
                <a:solidFill>
                  <a:sysClr val="windowText" lastClr="000000"/>
                </a:solidFill>
              </a:rPr>
              <a:t>这说明在模型训练过程中，网络中对小物体的监督是不足的。</a:t>
            </a:r>
          </a:p>
        </p:txBody>
      </p:sp>
    </p:spTree>
    <p:extLst>
      <p:ext uri="{BB962C8B-B14F-4D97-AF65-F5344CB8AC3E}">
        <p14:creationId xmlns:p14="http://schemas.microsoft.com/office/powerpoint/2010/main" val="256575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74808-8FD4-47A0-B730-5480389BA3EB}"/>
              </a:ext>
            </a:extLst>
          </p:cNvPr>
          <p:cNvSpPr>
            <a:spLocks noGrp="1"/>
          </p:cNvSpPr>
          <p:nvPr>
            <p:ph type="title"/>
          </p:nvPr>
        </p:nvSpPr>
        <p:spPr>
          <a:xfrm>
            <a:off x="1066800" y="1219200"/>
            <a:ext cx="6400800" cy="533400"/>
          </a:xfrm>
        </p:spPr>
        <p:txBody>
          <a:bodyPr/>
          <a:lstStyle/>
          <a:p>
            <a:r>
              <a:rPr lang="zh-CN" altLang="en-US" dirty="0"/>
              <a:t>长尾分布、</a:t>
            </a:r>
            <a:r>
              <a:rPr lang="en-US" altLang="zh-CN" dirty="0"/>
              <a:t>coco</a:t>
            </a:r>
            <a:r>
              <a:rPr lang="zh-CN" altLang="en-US" dirty="0"/>
              <a:t>类别、尺度不平衡</a:t>
            </a:r>
          </a:p>
        </p:txBody>
      </p:sp>
      <p:sp>
        <p:nvSpPr>
          <p:cNvPr id="3" name="文本占位符 2">
            <a:extLst>
              <a:ext uri="{FF2B5EF4-FFF2-40B4-BE49-F238E27FC236}">
                <a16:creationId xmlns:a16="http://schemas.microsoft.com/office/drawing/2014/main" id="{40D5C32E-95CA-44F1-8F10-1A1BE3762927}"/>
              </a:ext>
            </a:extLst>
          </p:cNvPr>
          <p:cNvSpPr>
            <a:spLocks noGrp="1"/>
          </p:cNvSpPr>
          <p:nvPr>
            <p:ph type="body" sz="quarter" idx="17"/>
          </p:nvPr>
        </p:nvSpPr>
        <p:spPr>
          <a:xfrm>
            <a:off x="1339367" y="5543118"/>
            <a:ext cx="4308721" cy="382655"/>
          </a:xfrm>
        </p:spPr>
        <p:txBody>
          <a:bodyPr/>
          <a:lstStyle/>
          <a:p>
            <a:r>
              <a:rPr lang="zh-CN" altLang="en-US" dirty="0"/>
              <a:t>长尾分布是广泛存在于实际的训练数据中</a:t>
            </a:r>
          </a:p>
        </p:txBody>
      </p:sp>
      <p:sp>
        <p:nvSpPr>
          <p:cNvPr id="6" name="文本占位符 5">
            <a:extLst>
              <a:ext uri="{FF2B5EF4-FFF2-40B4-BE49-F238E27FC236}">
                <a16:creationId xmlns:a16="http://schemas.microsoft.com/office/drawing/2014/main" id="{9FCAEA9D-106E-4817-91AF-52E31C24C9DA}"/>
              </a:ext>
            </a:extLst>
          </p:cNvPr>
          <p:cNvSpPr>
            <a:spLocks noGrp="1"/>
          </p:cNvSpPr>
          <p:nvPr>
            <p:ph type="body" sz="quarter" idx="20"/>
          </p:nvPr>
        </p:nvSpPr>
        <p:spPr>
          <a:xfrm>
            <a:off x="7315200" y="3716629"/>
            <a:ext cx="6096000" cy="492124"/>
          </a:xfrm>
        </p:spPr>
        <p:txBody>
          <a:bodyPr/>
          <a:lstStyle/>
          <a:p>
            <a:r>
              <a:rPr lang="en-US" altLang="zh-CN" dirty="0"/>
              <a:t>Coco</a:t>
            </a:r>
            <a:r>
              <a:rPr lang="zh-CN" altLang="en-US" dirty="0"/>
              <a:t>的类别统计</a:t>
            </a:r>
          </a:p>
        </p:txBody>
      </p:sp>
      <p:grpSp>
        <p:nvGrpSpPr>
          <p:cNvPr id="10" name="组合 9">
            <a:extLst>
              <a:ext uri="{FF2B5EF4-FFF2-40B4-BE49-F238E27FC236}">
                <a16:creationId xmlns:a16="http://schemas.microsoft.com/office/drawing/2014/main" id="{11F43A1F-BF43-4B0A-8C4F-0C54B1D35DA2}"/>
              </a:ext>
            </a:extLst>
          </p:cNvPr>
          <p:cNvGrpSpPr/>
          <p:nvPr/>
        </p:nvGrpSpPr>
        <p:grpSpPr>
          <a:xfrm>
            <a:off x="1339367" y="2438400"/>
            <a:ext cx="4308723" cy="2971800"/>
            <a:chOff x="990600" y="2328782"/>
            <a:chExt cx="3994633" cy="2755167"/>
          </a:xfrm>
        </p:grpSpPr>
        <p:pic>
          <p:nvPicPr>
            <p:cNvPr id="7" name="图片 6">
              <a:extLst>
                <a:ext uri="{FF2B5EF4-FFF2-40B4-BE49-F238E27FC236}">
                  <a16:creationId xmlns:a16="http://schemas.microsoft.com/office/drawing/2014/main" id="{2543E5A3-7033-4B96-A2D6-A4BE30EC67DD}"/>
                </a:ext>
              </a:extLst>
            </p:cNvPr>
            <p:cNvPicPr>
              <a:picLocks noChangeAspect="1"/>
            </p:cNvPicPr>
            <p:nvPr/>
          </p:nvPicPr>
          <p:blipFill>
            <a:blip r:embed="rId2"/>
            <a:stretch>
              <a:fillRect/>
            </a:stretch>
          </p:blipFill>
          <p:spPr>
            <a:xfrm>
              <a:off x="990600" y="2364343"/>
              <a:ext cx="3994633" cy="2719606"/>
            </a:xfrm>
            <a:prstGeom prst="rect">
              <a:avLst/>
            </a:prstGeom>
          </p:spPr>
        </p:pic>
        <p:pic>
          <p:nvPicPr>
            <p:cNvPr id="8" name="图片 7">
              <a:extLst>
                <a:ext uri="{FF2B5EF4-FFF2-40B4-BE49-F238E27FC236}">
                  <a16:creationId xmlns:a16="http://schemas.microsoft.com/office/drawing/2014/main" id="{9B7424CB-167E-42F2-B3A4-32A8C7C65A93}"/>
                </a:ext>
              </a:extLst>
            </p:cNvPr>
            <p:cNvPicPr>
              <a:picLocks noChangeAspect="1"/>
            </p:cNvPicPr>
            <p:nvPr/>
          </p:nvPicPr>
          <p:blipFill>
            <a:blip r:embed="rId3"/>
            <a:stretch>
              <a:fillRect/>
            </a:stretch>
          </p:blipFill>
          <p:spPr>
            <a:xfrm>
              <a:off x="2438400" y="2328782"/>
              <a:ext cx="1981200" cy="1672781"/>
            </a:xfrm>
            <a:prstGeom prst="rect">
              <a:avLst/>
            </a:prstGeom>
          </p:spPr>
        </p:pic>
      </p:grpSp>
      <p:pic>
        <p:nvPicPr>
          <p:cNvPr id="9" name="图片 8">
            <a:extLst>
              <a:ext uri="{FF2B5EF4-FFF2-40B4-BE49-F238E27FC236}">
                <a16:creationId xmlns:a16="http://schemas.microsoft.com/office/drawing/2014/main" id="{7EAD9704-9B4E-4E9A-A1CD-84C24DA9E54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576" t="814" r="1514" b="10564"/>
          <a:stretch/>
        </p:blipFill>
        <p:spPr>
          <a:xfrm>
            <a:off x="6477000" y="1752600"/>
            <a:ext cx="3994634" cy="1964029"/>
          </a:xfrm>
          <a:prstGeom prst="rect">
            <a:avLst/>
          </a:prstGeom>
        </p:spPr>
      </p:pic>
      <p:pic>
        <p:nvPicPr>
          <p:cNvPr id="11" name="图片 10">
            <a:extLst>
              <a:ext uri="{FF2B5EF4-FFF2-40B4-BE49-F238E27FC236}">
                <a16:creationId xmlns:a16="http://schemas.microsoft.com/office/drawing/2014/main" id="{B3BF6B0B-FB5E-4EE6-B642-C690DBB66D1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664" t="7552" r="5929" b="-2451"/>
          <a:stretch/>
        </p:blipFill>
        <p:spPr>
          <a:xfrm>
            <a:off x="6477000" y="4103903"/>
            <a:ext cx="3810000" cy="1987826"/>
          </a:xfrm>
          <a:prstGeom prst="rect">
            <a:avLst/>
          </a:prstGeom>
        </p:spPr>
      </p:pic>
      <p:sp>
        <p:nvSpPr>
          <p:cNvPr id="12" name="文本占位符 5">
            <a:extLst>
              <a:ext uri="{FF2B5EF4-FFF2-40B4-BE49-F238E27FC236}">
                <a16:creationId xmlns:a16="http://schemas.microsoft.com/office/drawing/2014/main" id="{A1D76DEA-B244-40E8-9A08-5A6A3D106974}"/>
              </a:ext>
            </a:extLst>
          </p:cNvPr>
          <p:cNvSpPr txBox="1">
            <a:spLocks/>
          </p:cNvSpPr>
          <p:nvPr/>
        </p:nvSpPr>
        <p:spPr>
          <a:xfrm>
            <a:off x="7239000" y="6256736"/>
            <a:ext cx="6096000" cy="492124"/>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kern="0" dirty="0">
                <a:solidFill>
                  <a:sysClr val="windowText" lastClr="000000"/>
                </a:solidFill>
              </a:rPr>
              <a:t>每个类别</a:t>
            </a:r>
            <a:r>
              <a:rPr lang="en-US" altLang="zh-CN" kern="0" dirty="0">
                <a:solidFill>
                  <a:sysClr val="windowText" lastClr="000000"/>
                </a:solidFill>
              </a:rPr>
              <a:t>scale</a:t>
            </a:r>
            <a:r>
              <a:rPr lang="zh-CN" altLang="en-US" kern="0" dirty="0">
                <a:solidFill>
                  <a:sysClr val="windowText" lastClr="000000"/>
                </a:solidFill>
              </a:rPr>
              <a:t>分布</a:t>
            </a:r>
          </a:p>
        </p:txBody>
      </p:sp>
    </p:spTree>
    <p:extLst>
      <p:ext uri="{BB962C8B-B14F-4D97-AF65-F5344CB8AC3E}">
        <p14:creationId xmlns:p14="http://schemas.microsoft.com/office/powerpoint/2010/main" val="152934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39DF461-4269-42EE-96C7-B19E15EEC4DD}"/>
              </a:ext>
            </a:extLst>
          </p:cNvPr>
          <p:cNvSpPr>
            <a:spLocks noGrp="1"/>
          </p:cNvSpPr>
          <p:nvPr>
            <p:ph type="body" sz="quarter" idx="13"/>
          </p:nvPr>
        </p:nvSpPr>
        <p:spPr>
          <a:xfrm>
            <a:off x="1066800" y="1837102"/>
            <a:ext cx="10820400" cy="296498"/>
          </a:xfrm>
        </p:spPr>
        <p:txBody>
          <a:bodyPr/>
          <a:lstStyle/>
          <a:p>
            <a:r>
              <a:rPr lang="en-US" altLang="zh-CN" dirty="0" err="1"/>
              <a:t>Tridentnet</a:t>
            </a:r>
            <a:r>
              <a:rPr lang="zh-CN" altLang="en-US" dirty="0"/>
              <a:t>：通过三支不同大小的</a:t>
            </a:r>
            <a:r>
              <a:rPr lang="en-US" altLang="zh-CN" dirty="0"/>
              <a:t>receptive field</a:t>
            </a:r>
            <a:r>
              <a:rPr lang="zh-CN" altLang="en-US" dirty="0"/>
              <a:t>来适应不同尺度大小的物体。</a:t>
            </a:r>
          </a:p>
        </p:txBody>
      </p:sp>
      <p:sp>
        <p:nvSpPr>
          <p:cNvPr id="3" name="标题 2">
            <a:extLst>
              <a:ext uri="{FF2B5EF4-FFF2-40B4-BE49-F238E27FC236}">
                <a16:creationId xmlns:a16="http://schemas.microsoft.com/office/drawing/2014/main" id="{E85DB4B5-CF3E-4BC3-80E4-0540D1630516}"/>
              </a:ext>
            </a:extLst>
          </p:cNvPr>
          <p:cNvSpPr>
            <a:spLocks noGrp="1"/>
          </p:cNvSpPr>
          <p:nvPr>
            <p:ph type="title"/>
          </p:nvPr>
        </p:nvSpPr>
        <p:spPr>
          <a:xfrm>
            <a:off x="1066800" y="1219200"/>
            <a:ext cx="11125200" cy="492125"/>
          </a:xfrm>
        </p:spPr>
        <p:txBody>
          <a:bodyPr/>
          <a:lstStyle/>
          <a:p>
            <a:r>
              <a:rPr lang="en-US" altLang="zh-CN" dirty="0" err="1"/>
              <a:t>Tridentnet</a:t>
            </a:r>
            <a:r>
              <a:rPr lang="zh-CN" altLang="en-US" dirty="0"/>
              <a:t>、</a:t>
            </a:r>
            <a:r>
              <a:rPr lang="en-US" altLang="zh-CN" dirty="0" err="1"/>
              <a:t>stitcher</a:t>
            </a:r>
            <a:r>
              <a:rPr lang="zh-CN" altLang="en-US" dirty="0"/>
              <a:t>解决</a:t>
            </a:r>
            <a:r>
              <a:rPr lang="en-US" altLang="zh-CN" dirty="0"/>
              <a:t>coco</a:t>
            </a:r>
            <a:r>
              <a:rPr lang="zh-CN" altLang="en-US" dirty="0"/>
              <a:t>尺度、类别不平衡的方法</a:t>
            </a:r>
          </a:p>
        </p:txBody>
      </p:sp>
      <p:pic>
        <p:nvPicPr>
          <p:cNvPr id="6" name="图片 5">
            <a:extLst>
              <a:ext uri="{FF2B5EF4-FFF2-40B4-BE49-F238E27FC236}">
                <a16:creationId xmlns:a16="http://schemas.microsoft.com/office/drawing/2014/main" id="{D11FEA41-346A-4CEA-B361-4F7705B4B22A}"/>
              </a:ext>
            </a:extLst>
          </p:cNvPr>
          <p:cNvPicPr>
            <a:picLocks noChangeAspect="1"/>
          </p:cNvPicPr>
          <p:nvPr/>
        </p:nvPicPr>
        <p:blipFill>
          <a:blip r:embed="rId2"/>
          <a:stretch>
            <a:fillRect/>
          </a:stretch>
        </p:blipFill>
        <p:spPr>
          <a:xfrm>
            <a:off x="6958557" y="3232231"/>
            <a:ext cx="3711670" cy="1518000"/>
          </a:xfrm>
          <a:prstGeom prst="rect">
            <a:avLst/>
          </a:prstGeom>
        </p:spPr>
      </p:pic>
      <p:graphicFrame>
        <p:nvGraphicFramePr>
          <p:cNvPr id="7" name="表格 6">
            <a:extLst>
              <a:ext uri="{FF2B5EF4-FFF2-40B4-BE49-F238E27FC236}">
                <a16:creationId xmlns:a16="http://schemas.microsoft.com/office/drawing/2014/main" id="{F117A9C1-9D6E-4B9B-B9BF-CBCB57A7BF61}"/>
              </a:ext>
            </a:extLst>
          </p:cNvPr>
          <p:cNvGraphicFramePr>
            <a:graphicFrameLocks noGrp="1"/>
          </p:cNvGraphicFramePr>
          <p:nvPr>
            <p:extLst>
              <p:ext uri="{D42A27DB-BD31-4B8C-83A1-F6EECF244321}">
                <p14:modId xmlns:p14="http://schemas.microsoft.com/office/powerpoint/2010/main" val="1676271914"/>
              </p:ext>
            </p:extLst>
          </p:nvPr>
        </p:nvGraphicFramePr>
        <p:xfrm>
          <a:off x="305309" y="4240808"/>
          <a:ext cx="5767036" cy="967186"/>
        </p:xfrm>
        <a:graphic>
          <a:graphicData uri="http://schemas.openxmlformats.org/drawingml/2006/table">
            <a:tbl>
              <a:tblPr firstRow="1" bandRow="1">
                <a:tableStyleId>{5C22544A-7EE6-4342-B048-85BDC9FD1C3A}</a:tableStyleId>
              </a:tblPr>
              <a:tblGrid>
                <a:gridCol w="1441759">
                  <a:extLst>
                    <a:ext uri="{9D8B030D-6E8A-4147-A177-3AD203B41FA5}">
                      <a16:colId xmlns:a16="http://schemas.microsoft.com/office/drawing/2014/main" val="3523349084"/>
                    </a:ext>
                  </a:extLst>
                </a:gridCol>
                <a:gridCol w="1441759">
                  <a:extLst>
                    <a:ext uri="{9D8B030D-6E8A-4147-A177-3AD203B41FA5}">
                      <a16:colId xmlns:a16="http://schemas.microsoft.com/office/drawing/2014/main" val="2426797336"/>
                    </a:ext>
                  </a:extLst>
                </a:gridCol>
                <a:gridCol w="1441759">
                  <a:extLst>
                    <a:ext uri="{9D8B030D-6E8A-4147-A177-3AD203B41FA5}">
                      <a16:colId xmlns:a16="http://schemas.microsoft.com/office/drawing/2014/main" val="1840064941"/>
                    </a:ext>
                  </a:extLst>
                </a:gridCol>
                <a:gridCol w="1441759">
                  <a:extLst>
                    <a:ext uri="{9D8B030D-6E8A-4147-A177-3AD203B41FA5}">
                      <a16:colId xmlns:a16="http://schemas.microsoft.com/office/drawing/2014/main" val="2481920605"/>
                    </a:ext>
                  </a:extLst>
                </a:gridCol>
              </a:tblGrid>
              <a:tr h="523944">
                <a:tc>
                  <a:txBody>
                    <a:bodyPr/>
                    <a:lstStyle/>
                    <a:p>
                      <a:pPr algn="ctr"/>
                      <a:r>
                        <a:rPr lang="en-US" altLang="zh-CN" sz="2000" dirty="0"/>
                        <a:t>AP</a:t>
                      </a:r>
                      <a:endParaRPr lang="zh-CN" altLang="en-US" sz="2000" dirty="0"/>
                    </a:p>
                  </a:txBody>
                  <a:tcPr marL="138444" marR="138444" marT="69221" marB="69221"/>
                </a:tc>
                <a:tc>
                  <a:txBody>
                    <a:bodyPr/>
                    <a:lstStyle/>
                    <a:p>
                      <a:pPr algn="ctr"/>
                      <a:r>
                        <a:rPr lang="en-US" altLang="zh-CN" sz="2000" dirty="0">
                          <a:solidFill>
                            <a:srgbClr val="FF0000"/>
                          </a:solidFill>
                        </a:rPr>
                        <a:t>AP small</a:t>
                      </a:r>
                      <a:endParaRPr lang="zh-CN" altLang="en-US" sz="2000" dirty="0">
                        <a:solidFill>
                          <a:srgbClr val="FF0000"/>
                        </a:solidFill>
                      </a:endParaRPr>
                    </a:p>
                  </a:txBody>
                  <a:tcPr marL="138444" marR="138444" marT="69221" marB="69221"/>
                </a:tc>
                <a:tc>
                  <a:txBody>
                    <a:bodyPr/>
                    <a:lstStyle/>
                    <a:p>
                      <a:pPr algn="ctr"/>
                      <a:r>
                        <a:rPr lang="en-US" altLang="zh-CN" sz="2000" dirty="0"/>
                        <a:t>AP mid</a:t>
                      </a:r>
                      <a:endParaRPr lang="zh-CN" altLang="en-US" sz="2000" dirty="0"/>
                    </a:p>
                  </a:txBody>
                  <a:tcPr marL="138444" marR="138444" marT="69221" marB="69221"/>
                </a:tc>
                <a:tc>
                  <a:txBody>
                    <a:bodyPr/>
                    <a:lstStyle/>
                    <a:p>
                      <a:pPr algn="ctr"/>
                      <a:r>
                        <a:rPr lang="en-US" altLang="zh-CN" sz="2000" dirty="0"/>
                        <a:t>AP large </a:t>
                      </a:r>
                      <a:endParaRPr lang="zh-CN" altLang="en-US" sz="2000" dirty="0"/>
                    </a:p>
                  </a:txBody>
                  <a:tcPr marL="138444" marR="138444" marT="69221" marB="69221"/>
                </a:tc>
                <a:extLst>
                  <a:ext uri="{0D108BD9-81ED-4DB2-BD59-A6C34878D82A}">
                    <a16:rowId xmlns:a16="http://schemas.microsoft.com/office/drawing/2014/main" val="1106872260"/>
                  </a:ext>
                </a:extLst>
              </a:tr>
              <a:tr h="327351">
                <a:tc>
                  <a:txBody>
                    <a:bodyPr/>
                    <a:lstStyle/>
                    <a:p>
                      <a:pPr algn="ctr"/>
                      <a:r>
                        <a:rPr lang="en-US" altLang="zh-CN" sz="2000" dirty="0"/>
                        <a:t>36.7 %</a:t>
                      </a:r>
                      <a:endParaRPr lang="zh-CN" altLang="en-US" sz="2000" dirty="0"/>
                    </a:p>
                  </a:txBody>
                  <a:tcPr marL="138444" marR="138444" marT="69221" marB="69221"/>
                </a:tc>
                <a:tc>
                  <a:txBody>
                    <a:bodyPr/>
                    <a:lstStyle/>
                    <a:p>
                      <a:pPr algn="ctr"/>
                      <a:r>
                        <a:rPr lang="en-US" altLang="zh-CN" sz="2000" dirty="0">
                          <a:solidFill>
                            <a:srgbClr val="FF0000"/>
                          </a:solidFill>
                        </a:rPr>
                        <a:t>21.1 %</a:t>
                      </a:r>
                      <a:endParaRPr lang="zh-CN" altLang="en-US" sz="2000" dirty="0">
                        <a:solidFill>
                          <a:srgbClr val="FF0000"/>
                        </a:solidFill>
                      </a:endParaRPr>
                    </a:p>
                  </a:txBody>
                  <a:tcPr marL="138444" marR="138444" marT="69221" marB="69221"/>
                </a:tc>
                <a:tc>
                  <a:txBody>
                    <a:bodyPr/>
                    <a:lstStyle/>
                    <a:p>
                      <a:pPr algn="ctr"/>
                      <a:r>
                        <a:rPr lang="en-US" altLang="zh-CN" sz="2000" dirty="0"/>
                        <a:t>39.9 %</a:t>
                      </a:r>
                      <a:endParaRPr lang="zh-CN" altLang="en-US" sz="2000" dirty="0"/>
                    </a:p>
                  </a:txBody>
                  <a:tcPr marL="138444" marR="138444" marT="69221" marB="69221"/>
                </a:tc>
                <a:tc>
                  <a:txBody>
                    <a:bodyPr/>
                    <a:lstStyle/>
                    <a:p>
                      <a:pPr algn="ctr"/>
                      <a:r>
                        <a:rPr lang="en-US" altLang="zh-CN" sz="2000" dirty="0"/>
                        <a:t>48.1 %</a:t>
                      </a:r>
                      <a:endParaRPr lang="zh-CN" altLang="en-US" sz="2000" dirty="0"/>
                    </a:p>
                  </a:txBody>
                  <a:tcPr marL="138444" marR="138444" marT="69221" marB="69221"/>
                </a:tc>
                <a:extLst>
                  <a:ext uri="{0D108BD9-81ED-4DB2-BD59-A6C34878D82A}">
                    <a16:rowId xmlns:a16="http://schemas.microsoft.com/office/drawing/2014/main" val="3239241526"/>
                  </a:ext>
                </a:extLst>
              </a:tr>
            </a:tbl>
          </a:graphicData>
        </a:graphic>
      </p:graphicFrame>
      <p:pic>
        <p:nvPicPr>
          <p:cNvPr id="8" name="图片 7">
            <a:extLst>
              <a:ext uri="{FF2B5EF4-FFF2-40B4-BE49-F238E27FC236}">
                <a16:creationId xmlns:a16="http://schemas.microsoft.com/office/drawing/2014/main" id="{831E3F86-2298-4A77-92DA-4C0F7AFCA6C4}"/>
              </a:ext>
            </a:extLst>
          </p:cNvPr>
          <p:cNvPicPr>
            <a:picLocks noChangeAspect="1"/>
          </p:cNvPicPr>
          <p:nvPr/>
        </p:nvPicPr>
        <p:blipFill>
          <a:blip r:embed="rId3"/>
          <a:stretch>
            <a:fillRect/>
          </a:stretch>
        </p:blipFill>
        <p:spPr>
          <a:xfrm>
            <a:off x="305309" y="5353988"/>
            <a:ext cx="5767036" cy="1396230"/>
          </a:xfrm>
          <a:prstGeom prst="rect">
            <a:avLst/>
          </a:prstGeom>
        </p:spPr>
      </p:pic>
      <p:pic>
        <p:nvPicPr>
          <p:cNvPr id="9" name="图片 8">
            <a:extLst>
              <a:ext uri="{FF2B5EF4-FFF2-40B4-BE49-F238E27FC236}">
                <a16:creationId xmlns:a16="http://schemas.microsoft.com/office/drawing/2014/main" id="{F18DD4AB-1B82-4601-87AD-68C46E40B937}"/>
              </a:ext>
            </a:extLst>
          </p:cNvPr>
          <p:cNvPicPr>
            <a:picLocks noChangeAspect="1"/>
          </p:cNvPicPr>
          <p:nvPr/>
        </p:nvPicPr>
        <p:blipFill>
          <a:blip r:embed="rId4"/>
          <a:stretch>
            <a:fillRect/>
          </a:stretch>
        </p:blipFill>
        <p:spPr>
          <a:xfrm>
            <a:off x="9182100" y="4693589"/>
            <a:ext cx="3009900" cy="2171075"/>
          </a:xfrm>
          <a:prstGeom prst="rect">
            <a:avLst/>
          </a:prstGeom>
        </p:spPr>
      </p:pic>
      <p:pic>
        <p:nvPicPr>
          <p:cNvPr id="10" name="图片 9">
            <a:extLst>
              <a:ext uri="{FF2B5EF4-FFF2-40B4-BE49-F238E27FC236}">
                <a16:creationId xmlns:a16="http://schemas.microsoft.com/office/drawing/2014/main" id="{25C2C6A3-DB20-41BD-9E79-E1622D2DD6D0}"/>
              </a:ext>
            </a:extLst>
          </p:cNvPr>
          <p:cNvPicPr>
            <a:picLocks noChangeAspect="1"/>
          </p:cNvPicPr>
          <p:nvPr/>
        </p:nvPicPr>
        <p:blipFill>
          <a:blip r:embed="rId5"/>
          <a:stretch>
            <a:fillRect/>
          </a:stretch>
        </p:blipFill>
        <p:spPr>
          <a:xfrm>
            <a:off x="6072345" y="5074791"/>
            <a:ext cx="3202403" cy="1691922"/>
          </a:xfrm>
          <a:prstGeom prst="rect">
            <a:avLst/>
          </a:prstGeom>
        </p:spPr>
      </p:pic>
      <p:sp>
        <p:nvSpPr>
          <p:cNvPr id="12" name="文本占位符 1">
            <a:extLst>
              <a:ext uri="{FF2B5EF4-FFF2-40B4-BE49-F238E27FC236}">
                <a16:creationId xmlns:a16="http://schemas.microsoft.com/office/drawing/2014/main" id="{77BE37FC-5A09-458B-BC6A-B16A3EE734A9}"/>
              </a:ext>
            </a:extLst>
          </p:cNvPr>
          <p:cNvSpPr txBox="1">
            <a:spLocks/>
          </p:cNvSpPr>
          <p:nvPr/>
        </p:nvSpPr>
        <p:spPr>
          <a:xfrm>
            <a:off x="1066800" y="2283737"/>
            <a:ext cx="10820400" cy="296498"/>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ltLang="zh-CN" kern="0" dirty="0" err="1">
                <a:solidFill>
                  <a:sysClr val="windowText" lastClr="000000"/>
                </a:solidFill>
              </a:rPr>
              <a:t>stitcher</a:t>
            </a:r>
            <a:r>
              <a:rPr lang="zh-CN" altLang="en-US" kern="0" dirty="0">
                <a:solidFill>
                  <a:sysClr val="windowText" lastClr="000000"/>
                </a:solidFill>
              </a:rPr>
              <a:t>：</a:t>
            </a:r>
            <a:r>
              <a:rPr lang="zh-CN" altLang="en-US" dirty="0"/>
              <a:t>设置一个阈值，将大中型物体转化为中小型，弥补了</a:t>
            </a:r>
            <a:r>
              <a:rPr lang="en-US" altLang="zh-CN" dirty="0"/>
              <a:t>batch</a:t>
            </a:r>
            <a:r>
              <a:rPr lang="zh-CN" altLang="en-US" dirty="0"/>
              <a:t>内小物体的数量，使小物体的分布更加均匀，达到数据增广的作用。</a:t>
            </a:r>
            <a:endParaRPr lang="zh-CN" altLang="en-US" kern="0" dirty="0">
              <a:solidFill>
                <a:sysClr val="windowText" lastClr="000000"/>
              </a:solidFill>
            </a:endParaRPr>
          </a:p>
        </p:txBody>
      </p:sp>
    </p:spTree>
    <p:extLst>
      <p:ext uri="{BB962C8B-B14F-4D97-AF65-F5344CB8AC3E}">
        <p14:creationId xmlns:p14="http://schemas.microsoft.com/office/powerpoint/2010/main" val="220280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4E9B453-CE37-4542-B7AB-4811682E8840}"/>
              </a:ext>
            </a:extLst>
          </p:cNvPr>
          <p:cNvSpPr>
            <a:spLocks noGrp="1"/>
          </p:cNvSpPr>
          <p:nvPr>
            <p:ph sz="quarter" idx="10"/>
          </p:nvPr>
        </p:nvSpPr>
        <p:spPr>
          <a:xfrm>
            <a:off x="1676400" y="2847201"/>
            <a:ext cx="9116662" cy="581799"/>
          </a:xfrm>
        </p:spPr>
        <p:txBody>
          <a:bodyPr/>
          <a:lstStyle/>
          <a:p>
            <a:r>
              <a:rPr lang="en-US" altLang="zh-CN" b="1" dirty="0"/>
              <a:t>BBN: Bilateral-Branch Network with Cumulative Learning for Long-Tailed Visual Recognition   2019.CVPR</a:t>
            </a:r>
            <a:endParaRPr lang="zh-CN" altLang="en-US" dirty="0"/>
          </a:p>
        </p:txBody>
      </p:sp>
    </p:spTree>
    <p:extLst>
      <p:ext uri="{BB962C8B-B14F-4D97-AF65-F5344CB8AC3E}">
        <p14:creationId xmlns:p14="http://schemas.microsoft.com/office/powerpoint/2010/main" val="272476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AE2A239-960D-4B1C-86D1-B199BB9DD13B}"/>
              </a:ext>
            </a:extLst>
          </p:cNvPr>
          <p:cNvSpPr>
            <a:spLocks noGrp="1"/>
          </p:cNvSpPr>
          <p:nvPr>
            <p:ph type="body" sz="quarter" idx="13"/>
          </p:nvPr>
        </p:nvSpPr>
        <p:spPr/>
        <p:txBody>
          <a:bodyPr/>
          <a:lstStyle/>
          <a:p>
            <a:r>
              <a:rPr lang="zh-CN" altLang="en-US" dirty="0"/>
              <a:t>通过解耦分类网络的特征学习层和分类层，解决传统的重平衡方法由于刻意改变样本数目（重采样法）或刻意扭曲数据分布（重权重法），在一定程度上会损害深度网络学习到的深度特征的表示能力的问题。</a:t>
            </a:r>
          </a:p>
        </p:txBody>
      </p:sp>
      <p:sp>
        <p:nvSpPr>
          <p:cNvPr id="3" name="标题 2">
            <a:extLst>
              <a:ext uri="{FF2B5EF4-FFF2-40B4-BE49-F238E27FC236}">
                <a16:creationId xmlns:a16="http://schemas.microsoft.com/office/drawing/2014/main" id="{46661337-2470-4A40-9535-14C3F45F3661}"/>
              </a:ext>
            </a:extLst>
          </p:cNvPr>
          <p:cNvSpPr>
            <a:spLocks noGrp="1"/>
          </p:cNvSpPr>
          <p:nvPr>
            <p:ph type="title"/>
          </p:nvPr>
        </p:nvSpPr>
        <p:spPr>
          <a:xfrm>
            <a:off x="1066800" y="1219201"/>
            <a:ext cx="7086600" cy="457200"/>
          </a:xfrm>
        </p:spPr>
        <p:txBody>
          <a:bodyPr/>
          <a:lstStyle/>
          <a:p>
            <a:r>
              <a:rPr lang="en-US" altLang="zh-CN" b="1" dirty="0"/>
              <a:t>BBN: Bilateral-Branch Network</a:t>
            </a:r>
            <a:endParaRPr lang="zh-CN" altLang="en-US" dirty="0"/>
          </a:p>
        </p:txBody>
      </p:sp>
      <p:sp>
        <p:nvSpPr>
          <p:cNvPr id="6" name="文本占位符 5">
            <a:extLst>
              <a:ext uri="{FF2B5EF4-FFF2-40B4-BE49-F238E27FC236}">
                <a16:creationId xmlns:a16="http://schemas.microsoft.com/office/drawing/2014/main" id="{599D1062-3BB7-4359-8A6C-1AC8CFD0F8EE}"/>
              </a:ext>
            </a:extLst>
          </p:cNvPr>
          <p:cNvSpPr>
            <a:spLocks noGrp="1"/>
          </p:cNvSpPr>
          <p:nvPr>
            <p:ph type="body" sz="quarter" idx="16"/>
          </p:nvPr>
        </p:nvSpPr>
        <p:spPr>
          <a:xfrm>
            <a:off x="1066800" y="4109787"/>
            <a:ext cx="9220200" cy="369332"/>
          </a:xfrm>
        </p:spPr>
        <p:txBody>
          <a:bodyPr/>
          <a:lstStyle/>
          <a:p>
            <a:r>
              <a:rPr lang="zh-CN" altLang="en-US" dirty="0"/>
              <a:t>提出了一个统一的双边分支网络 </a:t>
            </a:r>
            <a:r>
              <a:rPr lang="en-US" altLang="zh-CN" dirty="0"/>
              <a:t>Bilateral-Branch Network</a:t>
            </a:r>
            <a:r>
              <a:rPr lang="zh-CN" altLang="en-US" dirty="0"/>
              <a:t>（</a:t>
            </a:r>
            <a:r>
              <a:rPr lang="en-US" altLang="zh-CN" dirty="0"/>
              <a:t>BBN</a:t>
            </a:r>
            <a:r>
              <a:rPr lang="zh-CN" altLang="en-US" dirty="0"/>
              <a:t>），来同时处理表达学习和分类学习。</a:t>
            </a:r>
          </a:p>
        </p:txBody>
      </p:sp>
    </p:spTree>
    <p:extLst>
      <p:ext uri="{BB962C8B-B14F-4D97-AF65-F5344CB8AC3E}">
        <p14:creationId xmlns:p14="http://schemas.microsoft.com/office/powerpoint/2010/main" val="25478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DE30E68-7911-4D47-9105-BFAE2AAEA324}"/>
              </a:ext>
            </a:extLst>
          </p:cNvPr>
          <p:cNvSpPr>
            <a:spLocks noGrp="1"/>
          </p:cNvSpPr>
          <p:nvPr>
            <p:ph type="body" sz="quarter" idx="13"/>
          </p:nvPr>
        </p:nvSpPr>
        <p:spPr>
          <a:xfrm>
            <a:off x="1066800" y="2057400"/>
            <a:ext cx="9220200" cy="369332"/>
          </a:xfrm>
        </p:spPr>
        <p:txBody>
          <a:bodyPr/>
          <a:lstStyle/>
          <a:p>
            <a:r>
              <a:rPr lang="zh-CN" altLang="en-US" b="1" dirty="0"/>
              <a:t>重采样法</a:t>
            </a:r>
            <a:r>
              <a:rPr lang="zh-CN" altLang="en-US" dirty="0"/>
              <a:t>：是一种对样本进行有放回的抽样；采用经验性方法而非分析方法生成，它从原始数据样本中</a:t>
            </a:r>
            <a:r>
              <a:rPr lang="zh-CN" altLang="en-US" dirty="0">
                <a:solidFill>
                  <a:schemeClr val="tx1"/>
                </a:solidFill>
              </a:rPr>
              <a:t>提取重复样本</a:t>
            </a:r>
            <a:r>
              <a:rPr lang="zh-CN" altLang="en-US" dirty="0"/>
              <a:t>，即不使用通用分布来逼近计算概率 </a:t>
            </a:r>
            <a:r>
              <a:rPr lang="en-US" altLang="zh-CN" dirty="0"/>
              <a:t>P </a:t>
            </a:r>
            <a:r>
              <a:rPr lang="zh-CN" altLang="en-US" dirty="0"/>
              <a:t>的值。</a:t>
            </a:r>
          </a:p>
        </p:txBody>
      </p:sp>
      <p:sp>
        <p:nvSpPr>
          <p:cNvPr id="5" name="文本占位符 4">
            <a:extLst>
              <a:ext uri="{FF2B5EF4-FFF2-40B4-BE49-F238E27FC236}">
                <a16:creationId xmlns:a16="http://schemas.microsoft.com/office/drawing/2014/main" id="{98CFCCAE-31C5-4986-886D-D039266D09B3}"/>
              </a:ext>
            </a:extLst>
          </p:cNvPr>
          <p:cNvSpPr>
            <a:spLocks noGrp="1"/>
          </p:cNvSpPr>
          <p:nvPr>
            <p:ph type="body" sz="quarter" idx="16"/>
          </p:nvPr>
        </p:nvSpPr>
        <p:spPr>
          <a:xfrm>
            <a:off x="1066800" y="3733800"/>
            <a:ext cx="9220200" cy="369332"/>
          </a:xfrm>
        </p:spPr>
        <p:txBody>
          <a:bodyPr/>
          <a:lstStyle/>
          <a:p>
            <a:r>
              <a:rPr lang="zh-CN" altLang="en-US" b="1" dirty="0"/>
              <a:t>重赋权法：</a:t>
            </a:r>
            <a:r>
              <a:rPr lang="zh-CN" altLang="en-US" dirty="0"/>
              <a:t>是赋权法的一种，是指在训练过程的每一轮中，可根据样本分布为每个训练样本重新赋予权重 。</a:t>
            </a:r>
          </a:p>
        </p:txBody>
      </p:sp>
    </p:spTree>
    <p:extLst>
      <p:ext uri="{BB962C8B-B14F-4D97-AF65-F5344CB8AC3E}">
        <p14:creationId xmlns:p14="http://schemas.microsoft.com/office/powerpoint/2010/main" val="383003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CBC4F27-356A-4958-9544-F18EBD97E6A8}"/>
              </a:ext>
            </a:extLst>
          </p:cNvPr>
          <p:cNvSpPr>
            <a:spLocks noGrp="1"/>
          </p:cNvSpPr>
          <p:nvPr>
            <p:ph type="body" sz="quarter" idx="13"/>
          </p:nvPr>
        </p:nvSpPr>
        <p:spPr>
          <a:xfrm>
            <a:off x="1066800" y="2013188"/>
            <a:ext cx="10287000" cy="369332"/>
          </a:xfrm>
        </p:spPr>
        <p:txBody>
          <a:bodyPr/>
          <a:lstStyle/>
          <a:p>
            <a:r>
              <a:rPr lang="zh-CN" altLang="en-US" dirty="0"/>
              <a:t>现在解决</a:t>
            </a:r>
            <a:r>
              <a:rPr lang="en-US" altLang="zh-CN" dirty="0"/>
              <a:t>Long-Tail</a:t>
            </a:r>
            <a:r>
              <a:rPr lang="zh-CN" altLang="en-US" dirty="0"/>
              <a:t>问题常用的</a:t>
            </a:r>
            <a:r>
              <a:rPr lang="en-US" altLang="zh-CN" dirty="0"/>
              <a:t>re-balancing</a:t>
            </a:r>
            <a:r>
              <a:rPr lang="zh-CN" altLang="en-US" dirty="0"/>
              <a:t>方法（</a:t>
            </a:r>
            <a:r>
              <a:rPr lang="en-US" altLang="zh-CN" dirty="0"/>
              <a:t>Re-Weighting &amp; Re-Sampling</a:t>
            </a:r>
            <a:r>
              <a:rPr lang="zh-CN" altLang="en-US" dirty="0"/>
              <a:t>）虽然可以通过提升网络结构中</a:t>
            </a:r>
            <a:r>
              <a:rPr lang="en-US" altLang="zh-CN" dirty="0"/>
              <a:t>classifier</a:t>
            </a:r>
            <a:r>
              <a:rPr lang="zh-CN" altLang="en-US" dirty="0"/>
              <a:t>部分的性能，但是却损害了</a:t>
            </a:r>
            <a:r>
              <a:rPr lang="en-US" altLang="zh-CN" dirty="0"/>
              <a:t>Representation</a:t>
            </a:r>
            <a:r>
              <a:rPr lang="zh-CN" altLang="en-US" dirty="0"/>
              <a:t>部分（</a:t>
            </a:r>
            <a:r>
              <a:rPr lang="en-US" altLang="zh-CN" dirty="0"/>
              <a:t>feature extractor backbone</a:t>
            </a:r>
            <a:r>
              <a:rPr lang="zh-CN" altLang="en-US" dirty="0"/>
              <a:t>）学习的效果。</a:t>
            </a:r>
          </a:p>
        </p:txBody>
      </p:sp>
      <p:pic>
        <p:nvPicPr>
          <p:cNvPr id="4" name="图片 3">
            <a:extLst>
              <a:ext uri="{FF2B5EF4-FFF2-40B4-BE49-F238E27FC236}">
                <a16:creationId xmlns:a16="http://schemas.microsoft.com/office/drawing/2014/main" id="{AD85AE22-944C-4A7C-A7EC-E2FB71AABB9E}"/>
              </a:ext>
            </a:extLst>
          </p:cNvPr>
          <p:cNvPicPr>
            <a:picLocks noChangeAspect="1"/>
          </p:cNvPicPr>
          <p:nvPr/>
        </p:nvPicPr>
        <p:blipFill>
          <a:blip r:embed="rId2"/>
          <a:stretch>
            <a:fillRect/>
          </a:stretch>
        </p:blipFill>
        <p:spPr>
          <a:xfrm>
            <a:off x="7010399" y="3712417"/>
            <a:ext cx="4343401" cy="3050481"/>
          </a:xfrm>
          <a:prstGeom prst="rect">
            <a:avLst/>
          </a:prstGeom>
        </p:spPr>
      </p:pic>
      <p:sp>
        <p:nvSpPr>
          <p:cNvPr id="6" name="文本占位符 5">
            <a:extLst>
              <a:ext uri="{FF2B5EF4-FFF2-40B4-BE49-F238E27FC236}">
                <a16:creationId xmlns:a16="http://schemas.microsoft.com/office/drawing/2014/main" id="{104AC889-2623-4DE5-8ABA-EE0F90A89109}"/>
              </a:ext>
            </a:extLst>
          </p:cNvPr>
          <p:cNvSpPr>
            <a:spLocks noGrp="1"/>
          </p:cNvSpPr>
          <p:nvPr>
            <p:ph type="body" sz="quarter" idx="16"/>
          </p:nvPr>
        </p:nvSpPr>
        <p:spPr>
          <a:xfrm>
            <a:off x="1066800" y="3244334"/>
            <a:ext cx="10134600" cy="369332"/>
          </a:xfrm>
        </p:spPr>
        <p:txBody>
          <a:bodyPr/>
          <a:lstStyle/>
          <a:p>
            <a:r>
              <a:rPr lang="en-US" altLang="zh-CN" dirty="0"/>
              <a:t>Re-</a:t>
            </a:r>
            <a:r>
              <a:rPr lang="en-US" altLang="zh-CN" dirty="0" err="1"/>
              <a:t>blancing</a:t>
            </a:r>
            <a:r>
              <a:rPr lang="zh-CN" altLang="en-US" dirty="0"/>
              <a:t>之后，模型可以正确分类部分</a:t>
            </a:r>
            <a:r>
              <a:rPr lang="en-US" altLang="zh-CN" dirty="0"/>
              <a:t>tail</a:t>
            </a:r>
            <a:r>
              <a:rPr lang="zh-CN" altLang="en-US" dirty="0"/>
              <a:t>类的数据，但是每个类的类内分布变得更加</a:t>
            </a:r>
            <a:r>
              <a:rPr lang="en-US" altLang="zh-CN" dirty="0"/>
              <a:t>separable</a:t>
            </a:r>
            <a:r>
              <a:rPr lang="zh-CN" altLang="en-US" dirty="0"/>
              <a:t>。</a:t>
            </a:r>
          </a:p>
        </p:txBody>
      </p:sp>
    </p:spTree>
    <p:extLst>
      <p:ext uri="{BB962C8B-B14F-4D97-AF65-F5344CB8AC3E}">
        <p14:creationId xmlns:p14="http://schemas.microsoft.com/office/powerpoint/2010/main" val="117057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D8FA19-364E-4AF6-BD1F-F1F12C08E38D}"/>
              </a:ext>
            </a:extLst>
          </p:cNvPr>
          <p:cNvSpPr>
            <a:spLocks noGrp="1"/>
          </p:cNvSpPr>
          <p:nvPr>
            <p:ph type="body" sz="quarter" idx="13"/>
          </p:nvPr>
        </p:nvSpPr>
        <p:spPr>
          <a:xfrm>
            <a:off x="1066800" y="1945124"/>
            <a:ext cx="9220200" cy="369332"/>
          </a:xfrm>
        </p:spPr>
        <p:txBody>
          <a:bodyPr/>
          <a:lstStyle/>
          <a:p>
            <a:r>
              <a:rPr lang="zh-CN" altLang="en-US" dirty="0"/>
              <a:t>作者把训练过程划分为两个阶段：特征表示学习和分类器学习。分别利用</a:t>
            </a:r>
            <a:r>
              <a:rPr lang="en-US" altLang="zh-CN" dirty="0"/>
              <a:t>CE</a:t>
            </a:r>
            <a:r>
              <a:rPr lang="zh-CN" altLang="en-US" dirty="0"/>
              <a:t>，</a:t>
            </a:r>
            <a:r>
              <a:rPr lang="en-US" altLang="zh-CN" dirty="0"/>
              <a:t>RW</a:t>
            </a:r>
            <a:r>
              <a:rPr lang="zh-CN" altLang="en-US" dirty="0"/>
              <a:t>和</a:t>
            </a:r>
            <a:r>
              <a:rPr lang="en-US" altLang="zh-CN" dirty="0"/>
              <a:t>RS</a:t>
            </a:r>
            <a:r>
              <a:rPr lang="zh-CN" altLang="en-US" dirty="0"/>
              <a:t>作为三类。</a:t>
            </a:r>
          </a:p>
        </p:txBody>
      </p:sp>
      <p:sp>
        <p:nvSpPr>
          <p:cNvPr id="3" name="标题 2">
            <a:extLst>
              <a:ext uri="{FF2B5EF4-FFF2-40B4-BE49-F238E27FC236}">
                <a16:creationId xmlns:a16="http://schemas.microsoft.com/office/drawing/2014/main" id="{D5B7CB98-E9BE-422E-B530-30816B05BAF1}"/>
              </a:ext>
            </a:extLst>
          </p:cNvPr>
          <p:cNvSpPr>
            <a:spLocks noGrp="1"/>
          </p:cNvSpPr>
          <p:nvPr>
            <p:ph type="title"/>
          </p:nvPr>
        </p:nvSpPr>
        <p:spPr/>
        <p:txBody>
          <a:bodyPr/>
          <a:lstStyle/>
          <a:p>
            <a:r>
              <a:rPr lang="en-US" altLang="zh-CN" dirty="0"/>
              <a:t>idea</a:t>
            </a:r>
            <a:r>
              <a:rPr lang="zh-CN" altLang="en-US" dirty="0"/>
              <a:t>验证</a:t>
            </a:r>
          </a:p>
        </p:txBody>
      </p:sp>
      <p:sp>
        <p:nvSpPr>
          <p:cNvPr id="4" name="文本占位符 3">
            <a:extLst>
              <a:ext uri="{FF2B5EF4-FFF2-40B4-BE49-F238E27FC236}">
                <a16:creationId xmlns:a16="http://schemas.microsoft.com/office/drawing/2014/main" id="{1970AB22-966C-4C6B-BD21-08C3A57005B9}"/>
              </a:ext>
            </a:extLst>
          </p:cNvPr>
          <p:cNvSpPr>
            <a:spLocks noGrp="1"/>
          </p:cNvSpPr>
          <p:nvPr>
            <p:ph type="body" sz="quarter" idx="16"/>
          </p:nvPr>
        </p:nvSpPr>
        <p:spPr>
          <a:xfrm>
            <a:off x="1023257" y="2819400"/>
            <a:ext cx="9220200" cy="369332"/>
          </a:xfrm>
        </p:spPr>
        <p:txBody>
          <a:bodyPr/>
          <a:lstStyle/>
          <a:p>
            <a:r>
              <a:rPr lang="zh-CN" altLang="en-US" b="1" dirty="0"/>
              <a:t>横向比较</a:t>
            </a:r>
            <a:r>
              <a:rPr lang="zh-CN" altLang="en-US" dirty="0"/>
              <a:t>时，即</a:t>
            </a:r>
            <a:r>
              <a:rPr lang="en-US" altLang="zh-CN" dirty="0"/>
              <a:t>Classifier</a:t>
            </a:r>
            <a:r>
              <a:rPr lang="zh-CN" altLang="en-US" dirty="0"/>
              <a:t>部分的学习策略一致，</a:t>
            </a:r>
            <a:r>
              <a:rPr lang="en-US" altLang="zh-CN" dirty="0"/>
              <a:t>Representation Learning</a:t>
            </a:r>
            <a:r>
              <a:rPr lang="zh-CN" altLang="en-US" dirty="0"/>
              <a:t>阶段使用</a:t>
            </a:r>
            <a:r>
              <a:rPr lang="en-US" altLang="zh-CN" dirty="0"/>
              <a:t>RS</a:t>
            </a:r>
            <a:r>
              <a:rPr lang="zh-CN" altLang="en-US" dirty="0"/>
              <a:t>和</a:t>
            </a:r>
            <a:r>
              <a:rPr lang="en-US" altLang="zh-CN" dirty="0"/>
              <a:t>RW</a:t>
            </a:r>
            <a:r>
              <a:rPr lang="zh-CN" altLang="en-US" dirty="0"/>
              <a:t>会导致</a:t>
            </a:r>
            <a:r>
              <a:rPr lang="en-US" altLang="zh-CN" dirty="0"/>
              <a:t>error rate</a:t>
            </a:r>
            <a:r>
              <a:rPr lang="zh-CN" altLang="en-US" dirty="0"/>
              <a:t>变差；</a:t>
            </a:r>
          </a:p>
        </p:txBody>
      </p:sp>
      <p:sp>
        <p:nvSpPr>
          <p:cNvPr id="6" name="文本占位符 3">
            <a:extLst>
              <a:ext uri="{FF2B5EF4-FFF2-40B4-BE49-F238E27FC236}">
                <a16:creationId xmlns:a16="http://schemas.microsoft.com/office/drawing/2014/main" id="{A45674C2-267A-444B-80B1-25B84EEF8A72}"/>
              </a:ext>
            </a:extLst>
          </p:cNvPr>
          <p:cNvSpPr txBox="1">
            <a:spLocks/>
          </p:cNvSpPr>
          <p:nvPr/>
        </p:nvSpPr>
        <p:spPr>
          <a:xfrm>
            <a:off x="1023257" y="3659701"/>
            <a:ext cx="9220200" cy="369332"/>
          </a:xfrm>
          <a:prstGeom prst="rect">
            <a:avLst/>
          </a:prstGeom>
        </p:spPr>
        <p:txBody>
          <a:bodyPr/>
          <a:lstStyle>
            <a:lvl1pPr marL="457200" indent="-457200">
              <a:buFont typeface="Arial" panose="020B0604020202020204" pitchFamily="34" charset="0"/>
              <a:buChar char="•"/>
              <a:defRPr sz="2400" baseline="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zh-CN" altLang="en-US" b="1" dirty="0"/>
              <a:t>纵向比较</a:t>
            </a:r>
            <a:r>
              <a:rPr lang="zh-CN" altLang="en-US" dirty="0"/>
              <a:t>时，即</a:t>
            </a:r>
            <a:r>
              <a:rPr lang="en-US" altLang="zh-CN" dirty="0"/>
              <a:t>Representation Learning</a:t>
            </a:r>
            <a:r>
              <a:rPr lang="zh-CN" altLang="en-US" dirty="0"/>
              <a:t>阶段使用的训练策略一致，</a:t>
            </a:r>
            <a:r>
              <a:rPr lang="en-US" altLang="zh-CN" dirty="0"/>
              <a:t>classifier</a:t>
            </a:r>
            <a:r>
              <a:rPr lang="zh-CN" altLang="en-US" dirty="0"/>
              <a:t>部分使用</a:t>
            </a:r>
            <a:r>
              <a:rPr lang="en-US" altLang="zh-CN" dirty="0"/>
              <a:t>RS</a:t>
            </a:r>
            <a:r>
              <a:rPr lang="zh-CN" altLang="en-US" dirty="0"/>
              <a:t>或者</a:t>
            </a:r>
            <a:r>
              <a:rPr lang="en-US" altLang="zh-CN" dirty="0"/>
              <a:t>RW</a:t>
            </a:r>
            <a:r>
              <a:rPr lang="zh-CN" altLang="en-US" dirty="0"/>
              <a:t>会提升模型的性能。这与作者在之前</a:t>
            </a:r>
            <a:r>
              <a:rPr lang="en-US" altLang="zh-CN" dirty="0"/>
              <a:t>argue</a:t>
            </a:r>
            <a:r>
              <a:rPr lang="zh-CN" altLang="en-US" dirty="0"/>
              <a:t>的关于</a:t>
            </a:r>
            <a:r>
              <a:rPr lang="en-US" altLang="zh-CN" dirty="0"/>
              <a:t>Re-</a:t>
            </a:r>
            <a:r>
              <a:rPr lang="en-US" altLang="zh-CN" dirty="0" err="1"/>
              <a:t>Blancing</a:t>
            </a:r>
            <a:r>
              <a:rPr lang="zh-CN" altLang="en-US" dirty="0"/>
              <a:t>的观点是一致的。</a:t>
            </a:r>
          </a:p>
        </p:txBody>
      </p:sp>
      <p:pic>
        <p:nvPicPr>
          <p:cNvPr id="7" name="图片 6">
            <a:extLst>
              <a:ext uri="{FF2B5EF4-FFF2-40B4-BE49-F238E27FC236}">
                <a16:creationId xmlns:a16="http://schemas.microsoft.com/office/drawing/2014/main" id="{5A8E7C30-96A9-42A9-95BC-D9F7D9B12E0B}"/>
              </a:ext>
            </a:extLst>
          </p:cNvPr>
          <p:cNvPicPr>
            <a:picLocks noChangeAspect="1"/>
          </p:cNvPicPr>
          <p:nvPr/>
        </p:nvPicPr>
        <p:blipFill>
          <a:blip r:embed="rId3"/>
          <a:stretch>
            <a:fillRect/>
          </a:stretch>
        </p:blipFill>
        <p:spPr>
          <a:xfrm>
            <a:off x="2265771" y="4538818"/>
            <a:ext cx="6302828" cy="2199963"/>
          </a:xfrm>
          <a:prstGeom prst="rect">
            <a:avLst/>
          </a:prstGeom>
        </p:spPr>
      </p:pic>
    </p:spTree>
    <p:extLst>
      <p:ext uri="{BB962C8B-B14F-4D97-AF65-F5344CB8AC3E}">
        <p14:creationId xmlns:p14="http://schemas.microsoft.com/office/powerpoint/2010/main" val="2094284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7320</TotalTime>
  <Words>1485</Words>
  <Application>Microsoft Office PowerPoint</Application>
  <PresentationFormat>宽屏</PresentationFormat>
  <Paragraphs>79</Paragraphs>
  <Slides>21</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Microsoft JhengHei UI</vt:lpstr>
      <vt:lpstr>NimbusRomNo9L-Regu</vt:lpstr>
      <vt:lpstr>等线</vt:lpstr>
      <vt:lpstr>微软雅黑</vt:lpstr>
      <vt:lpstr>Arial</vt:lpstr>
      <vt:lpstr>Consolas</vt:lpstr>
      <vt:lpstr>Office Theme</vt:lpstr>
      <vt:lpstr>Long-Tailed and scale imbalance/class imbalance</vt:lpstr>
      <vt:lpstr>Long-Tailed、scale imbalance与class imbalance总览</vt:lpstr>
      <vt:lpstr>长尾分布、coco类别、尺度不平衡</vt:lpstr>
      <vt:lpstr>Tridentnet、stitcher解决coco尺度、类别不平衡的方法</vt:lpstr>
      <vt:lpstr>PowerPoint 演示文稿</vt:lpstr>
      <vt:lpstr>BBN: Bilateral-Branch Network</vt:lpstr>
      <vt:lpstr>PowerPoint 演示文稿</vt:lpstr>
      <vt:lpstr>PowerPoint 演示文稿</vt:lpstr>
      <vt:lpstr>idea验证</vt:lpstr>
      <vt:lpstr>PowerPoint 演示文稿</vt:lpstr>
      <vt:lpstr>PowerPoint 演示文稿</vt:lpstr>
      <vt:lpstr>PowerPoint 演示文稿</vt:lpstr>
      <vt:lpstr>反向采样器</vt:lpstr>
      <vt:lpstr>BBN算法</vt:lpstr>
      <vt:lpstr>PowerPoint 演示文稿</vt:lpstr>
      <vt:lpstr>PowerPoint 演示文稿</vt:lpstr>
      <vt:lpstr>PowerPoint 演示文稿</vt:lpstr>
      <vt:lpstr>PowerPoint 演示文稿</vt:lpstr>
      <vt:lpstr>PowerPoint 演示文稿</vt:lpstr>
      <vt:lpstr>PowerPoint 演示文稿</vt:lpstr>
      <vt:lpstr>Loss不平衡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Progress in Object Detection</dc:title>
  <dc:creator>ModestYjx</dc:creator>
  <cp:lastModifiedBy>929604665@qq.com</cp:lastModifiedBy>
  <cp:revision>1442</cp:revision>
  <dcterms:created xsi:type="dcterms:W3CDTF">2020-04-13T04:55:00Z</dcterms:created>
  <dcterms:modified xsi:type="dcterms:W3CDTF">2020-05-27T12:02:48Z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