
<file path=[Content_Types].xml><?xml version="1.0" encoding="utf-8"?>
<Types xmlns="http://schemas.openxmlformats.org/package/2006/content-types"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7" r:id="rId2"/>
    <p:sldId id="372" r:id="rId3"/>
    <p:sldId id="371" r:id="rId4"/>
    <p:sldId id="374" r:id="rId5"/>
    <p:sldId id="263" r:id="rId6"/>
    <p:sldId id="264" r:id="rId7"/>
    <p:sldId id="265" r:id="rId8"/>
    <p:sldId id="381" r:id="rId9"/>
    <p:sldId id="382" r:id="rId10"/>
    <p:sldId id="377" r:id="rId11"/>
    <p:sldId id="373" r:id="rId12"/>
    <p:sldId id="260" r:id="rId13"/>
    <p:sldId id="375" r:id="rId14"/>
    <p:sldId id="383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>
          <p15:clr>
            <a:srgbClr val="A4A3A4"/>
          </p15:clr>
        </p15:guide>
        <p15:guide id="2" pos="2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48"/>
      </p:cViewPr>
      <p:guideLst>
        <p:guide orient="horz" pos="2954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120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002CE-CF58-4DC0-ADEC-94D9DB54290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AC849-F0E5-4E49-9594-7B3AA813D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1FB2F-E01E-4DA0-9BA2-3C1A0B58B54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6403F-C54F-49B5-B406-20A26F72D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6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6740" y="2286000"/>
            <a:ext cx="7007860" cy="88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 u="none" kern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038600" y="4343400"/>
            <a:ext cx="3901440" cy="453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kern="1200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130F03EB-17A6-4240-B8C9-3E860D0BDA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127393"/>
            <a:ext cx="9753600" cy="39267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7BCFABA2-1EBE-40B4-BCAC-7A6DDEE9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15" name="文本占位符 7">
            <a:extLst>
              <a:ext uri="{FF2B5EF4-FFF2-40B4-BE49-F238E27FC236}">
                <a16:creationId xmlns:a16="http://schemas.microsoft.com/office/drawing/2014/main" id="{1F731796-106E-4768-A172-F0F83AF11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548895"/>
            <a:ext cx="9753600" cy="39267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17D46DD6-5474-4BB5-864D-22CE639B79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4956438"/>
            <a:ext cx="9753600" cy="39267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130F03EB-17A6-4240-B8C9-3E860D0BDA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359174"/>
            <a:ext cx="9753600" cy="39267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7BCFABA2-1EBE-40B4-BCAC-7A6DDEE9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15" name="文本占位符 7">
            <a:extLst>
              <a:ext uri="{FF2B5EF4-FFF2-40B4-BE49-F238E27FC236}">
                <a16:creationId xmlns:a16="http://schemas.microsoft.com/office/drawing/2014/main" id="{1F731796-106E-4768-A172-F0F83AF11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245216"/>
            <a:ext cx="9753600" cy="400477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17D46DD6-5474-4BB5-864D-22CE639B79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4139057"/>
            <a:ext cx="9753600" cy="408276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文本占位符 7">
            <a:extLst>
              <a:ext uri="{FF2B5EF4-FFF2-40B4-BE49-F238E27FC236}">
                <a16:creationId xmlns:a16="http://schemas.microsoft.com/office/drawing/2014/main" id="{F9444B6D-6D7E-42B6-B3A7-8E5998F3AE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040697"/>
            <a:ext cx="9753600" cy="345986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65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9D5900F5-A6E6-46C8-8AED-52837618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1DB6F74-7004-42C3-81B8-B80CD1253E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9588" y="5160351"/>
            <a:ext cx="5444808" cy="492125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50A688EC-BBB1-47FF-B86E-84787C5A5B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5160351"/>
            <a:ext cx="6096000" cy="492124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9D5900F5-A6E6-46C8-8AED-52837618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6705600" cy="492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92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9D5900F5-A6E6-46C8-8AED-52837618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5029200" cy="492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1DB6F74-7004-42C3-81B8-B80CD1253E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9588" y="5160351"/>
            <a:ext cx="5444808" cy="492125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50A688EC-BBB1-47FF-B86E-84787C5A5B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5160351"/>
            <a:ext cx="6096000" cy="492124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7">
            <a:extLst>
              <a:ext uri="{FF2B5EF4-FFF2-40B4-BE49-F238E27FC236}">
                <a16:creationId xmlns:a16="http://schemas.microsoft.com/office/drawing/2014/main" id="{D213AA3A-D226-4DEC-B8F8-D03C6354AB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9588" y="5805281"/>
            <a:ext cx="5444808" cy="492125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89684A70-4C22-4F0E-A02E-433E82BF50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5805281"/>
            <a:ext cx="6096000" cy="492124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07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A8284-4A92-4084-9895-6B7BB58AE8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51538" y="3152001"/>
            <a:ext cx="5562600" cy="553998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 sz="360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684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2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83DEDF1-6C39-4C48-9008-BCC41E8FA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382520"/>
            <a:ext cx="92202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5FDDCF89-BBB1-4921-A8B2-79E9608C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EB62C185-07BD-4CC2-BA4C-0E10231D4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302792"/>
            <a:ext cx="92202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83DEDF1-6C39-4C48-9008-BCC41E8FA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382520"/>
            <a:ext cx="92202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EB62C185-07BD-4CC2-BA4C-0E10231D4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302792"/>
            <a:ext cx="92202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B9C72C-67DD-406C-AE12-F300C780E139}"/>
              </a:ext>
            </a:extLst>
          </p:cNvPr>
          <p:cNvSpPr txBox="1"/>
          <p:nvPr userDrawn="1"/>
        </p:nvSpPr>
        <p:spPr>
          <a:xfrm>
            <a:off x="990600" y="1169760"/>
            <a:ext cx="373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+mn-ea"/>
              </a:rPr>
              <a:t>传统方法的不足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39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83DEDF1-6C39-4C48-9008-BCC41E8FA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382520"/>
            <a:ext cx="100584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EB62C185-07BD-4CC2-BA4C-0E10231D4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302792"/>
            <a:ext cx="100584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DCF676-4325-4848-B5A1-F76150E518A2}"/>
              </a:ext>
            </a:extLst>
          </p:cNvPr>
          <p:cNvSpPr txBox="1"/>
          <p:nvPr userDrawn="1"/>
        </p:nvSpPr>
        <p:spPr>
          <a:xfrm>
            <a:off x="990600" y="1169760"/>
            <a:ext cx="373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3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rPr>
              <a:t>Motivation</a:t>
            </a:r>
            <a:endParaRPr kumimoji="0" lang="zh-CN" altLang="en-US" sz="32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6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130F03EB-17A6-4240-B8C9-3E860D0BDA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127393"/>
            <a:ext cx="9753600" cy="39267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7">
            <a:extLst>
              <a:ext uri="{FF2B5EF4-FFF2-40B4-BE49-F238E27FC236}">
                <a16:creationId xmlns:a16="http://schemas.microsoft.com/office/drawing/2014/main" id="{1F731796-106E-4768-A172-F0F83AF11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548895"/>
            <a:ext cx="9753600" cy="39267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17D46DD6-5474-4BB5-864D-22CE639B79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4956438"/>
            <a:ext cx="9753600" cy="39267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B477FD-BD71-4560-B797-DF1923A11E31}"/>
              </a:ext>
            </a:extLst>
          </p:cNvPr>
          <p:cNvSpPr txBox="1"/>
          <p:nvPr userDrawn="1"/>
        </p:nvSpPr>
        <p:spPr>
          <a:xfrm>
            <a:off x="990600" y="11430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i="0" u="none" dirty="0">
                <a:solidFill>
                  <a:schemeClr val="tx1"/>
                </a:solidFill>
                <a:latin typeface="微软雅黑" panose="020B0503020204020204" charset="-122"/>
                <a:ea typeface="+mj-ea"/>
              </a:rPr>
              <a:t>主要框架</a:t>
            </a:r>
          </a:p>
        </p:txBody>
      </p:sp>
    </p:spTree>
    <p:extLst>
      <p:ext uri="{BB962C8B-B14F-4D97-AF65-F5344CB8AC3E}">
        <p14:creationId xmlns:p14="http://schemas.microsoft.com/office/powerpoint/2010/main" val="187244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130F03EB-17A6-4240-B8C9-3E860D0BDA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127393"/>
            <a:ext cx="9753600" cy="39267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7">
            <a:extLst>
              <a:ext uri="{FF2B5EF4-FFF2-40B4-BE49-F238E27FC236}">
                <a16:creationId xmlns:a16="http://schemas.microsoft.com/office/drawing/2014/main" id="{1F731796-106E-4768-A172-F0F83AF11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548895"/>
            <a:ext cx="9753600" cy="39267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17D46DD6-5474-4BB5-864D-22CE639B79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4956438"/>
            <a:ext cx="9753600" cy="39267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B477FD-BD71-4560-B797-DF1923A11E31}"/>
              </a:ext>
            </a:extLst>
          </p:cNvPr>
          <p:cNvSpPr txBox="1"/>
          <p:nvPr userDrawn="1"/>
        </p:nvSpPr>
        <p:spPr>
          <a:xfrm>
            <a:off x="990600" y="11430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i="0" u="none" dirty="0">
                <a:solidFill>
                  <a:schemeClr val="tx1"/>
                </a:solidFill>
                <a:latin typeface="微软雅黑" panose="020B0503020204020204" charset="-122"/>
                <a:ea typeface="+mj-ea"/>
              </a:rPr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126722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83DEDF1-6C39-4C48-9008-BCC41E8FA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382520"/>
            <a:ext cx="100584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EB62C185-07BD-4CC2-BA4C-0E10231D4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302792"/>
            <a:ext cx="100584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DCF676-4325-4848-B5A1-F76150E518A2}"/>
              </a:ext>
            </a:extLst>
          </p:cNvPr>
          <p:cNvSpPr txBox="1"/>
          <p:nvPr userDrawn="1"/>
        </p:nvSpPr>
        <p:spPr>
          <a:xfrm>
            <a:off x="990600" y="1169760"/>
            <a:ext cx="373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启发性或普适性</a:t>
            </a:r>
          </a:p>
        </p:txBody>
      </p:sp>
    </p:spTree>
    <p:extLst>
      <p:ext uri="{BB962C8B-B14F-4D97-AF65-F5344CB8AC3E}">
        <p14:creationId xmlns:p14="http://schemas.microsoft.com/office/powerpoint/2010/main" val="300973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83DEDF1-6C39-4C48-9008-BCC41E8FA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382520"/>
            <a:ext cx="100584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EB62C185-07BD-4CC2-BA4C-0E10231D4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302792"/>
            <a:ext cx="100584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DCF676-4325-4848-B5A1-F76150E518A2}"/>
              </a:ext>
            </a:extLst>
          </p:cNvPr>
          <p:cNvSpPr txBox="1"/>
          <p:nvPr userDrawn="1"/>
        </p:nvSpPr>
        <p:spPr>
          <a:xfrm>
            <a:off x="990600" y="1169760"/>
            <a:ext cx="373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73630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83DEDF1-6C39-4C48-9008-BCC41E8FA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382520"/>
            <a:ext cx="100584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EB62C185-07BD-4CC2-BA4C-0E10231D4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302792"/>
            <a:ext cx="100584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DCF676-4325-4848-B5A1-F76150E518A2}"/>
              </a:ext>
            </a:extLst>
          </p:cNvPr>
          <p:cNvSpPr txBox="1"/>
          <p:nvPr userDrawn="1"/>
        </p:nvSpPr>
        <p:spPr>
          <a:xfrm>
            <a:off x="990600" y="1169760"/>
            <a:ext cx="373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我的观点</a:t>
            </a:r>
          </a:p>
        </p:txBody>
      </p:sp>
    </p:spTree>
    <p:extLst>
      <p:ext uri="{BB962C8B-B14F-4D97-AF65-F5344CB8AC3E}">
        <p14:creationId xmlns:p14="http://schemas.microsoft.com/office/powerpoint/2010/main" val="413625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999744"/>
            <a:ext cx="11280648" cy="152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 userDrawn="1"/>
        </p:nvSpPr>
        <p:spPr>
          <a:xfrm>
            <a:off x="0" y="851839"/>
            <a:ext cx="3430270" cy="78740"/>
          </a:xfrm>
          <a:custGeom>
            <a:avLst/>
            <a:gdLst/>
            <a:ahLst/>
            <a:cxnLst/>
            <a:rect l="l" t="t" r="r" b="b"/>
            <a:pathLst>
              <a:path w="3430270" h="78740">
                <a:moveTo>
                  <a:pt x="1967522" y="78371"/>
                </a:moveTo>
                <a:lnTo>
                  <a:pt x="1820646" y="0"/>
                </a:lnTo>
                <a:lnTo>
                  <a:pt x="0" y="0"/>
                </a:lnTo>
                <a:lnTo>
                  <a:pt x="0" y="78371"/>
                </a:lnTo>
                <a:lnTo>
                  <a:pt x="1967522" y="78371"/>
                </a:lnTo>
                <a:close/>
              </a:path>
              <a:path w="3430270" h="78740">
                <a:moveTo>
                  <a:pt x="3429825" y="78371"/>
                </a:moveTo>
                <a:lnTo>
                  <a:pt x="3301911" y="0"/>
                </a:lnTo>
                <a:lnTo>
                  <a:pt x="1941677" y="0"/>
                </a:lnTo>
                <a:lnTo>
                  <a:pt x="2069592" y="78371"/>
                </a:lnTo>
                <a:lnTo>
                  <a:pt x="3429825" y="78371"/>
                </a:lnTo>
                <a:close/>
              </a:path>
            </a:pathLst>
          </a:custGeom>
          <a:solidFill>
            <a:srgbClr val="61D6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 userDrawn="1"/>
        </p:nvSpPr>
        <p:spPr>
          <a:xfrm>
            <a:off x="3403980" y="851839"/>
            <a:ext cx="2320290" cy="78740"/>
          </a:xfrm>
          <a:custGeom>
            <a:avLst/>
            <a:gdLst/>
            <a:ahLst/>
            <a:cxnLst/>
            <a:rect l="l" t="t" r="r" b="b"/>
            <a:pathLst>
              <a:path w="2320290" h="78740">
                <a:moveTo>
                  <a:pt x="1033424" y="78371"/>
                </a:moveTo>
                <a:lnTo>
                  <a:pt x="905510" y="0"/>
                </a:lnTo>
                <a:lnTo>
                  <a:pt x="0" y="0"/>
                </a:lnTo>
                <a:lnTo>
                  <a:pt x="127914" y="78371"/>
                </a:lnTo>
                <a:lnTo>
                  <a:pt x="1033424" y="78371"/>
                </a:lnTo>
                <a:close/>
              </a:path>
              <a:path w="2320290" h="78740">
                <a:moveTo>
                  <a:pt x="1462290" y="78371"/>
                </a:moveTo>
                <a:lnTo>
                  <a:pt x="1334376" y="0"/>
                </a:lnTo>
                <a:lnTo>
                  <a:pt x="1007579" y="0"/>
                </a:lnTo>
                <a:lnTo>
                  <a:pt x="1135494" y="78371"/>
                </a:lnTo>
                <a:lnTo>
                  <a:pt x="1462290" y="78371"/>
                </a:lnTo>
                <a:close/>
              </a:path>
              <a:path w="2320290" h="78740">
                <a:moveTo>
                  <a:pt x="1891157" y="78371"/>
                </a:moveTo>
                <a:lnTo>
                  <a:pt x="1763229" y="0"/>
                </a:lnTo>
                <a:lnTo>
                  <a:pt x="1436446" y="0"/>
                </a:lnTo>
                <a:lnTo>
                  <a:pt x="1564360" y="78371"/>
                </a:lnTo>
                <a:lnTo>
                  <a:pt x="1891157" y="78371"/>
                </a:lnTo>
                <a:close/>
              </a:path>
              <a:path w="2320290" h="78740">
                <a:moveTo>
                  <a:pt x="2320010" y="78371"/>
                </a:moveTo>
                <a:lnTo>
                  <a:pt x="2192096" y="0"/>
                </a:lnTo>
                <a:lnTo>
                  <a:pt x="1865299" y="0"/>
                </a:lnTo>
                <a:lnTo>
                  <a:pt x="1993214" y="78371"/>
                </a:lnTo>
                <a:lnTo>
                  <a:pt x="2320010" y="78371"/>
                </a:lnTo>
                <a:close/>
              </a:path>
            </a:pathLst>
          </a:custGeom>
          <a:solidFill>
            <a:srgbClr val="61D6FE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object 2"/>
          <p:cNvSpPr txBox="1">
            <a:spLocks noGrp="1"/>
          </p:cNvSpPr>
          <p:nvPr userDrawn="1"/>
        </p:nvSpPr>
        <p:spPr>
          <a:xfrm>
            <a:off x="228600" y="254376"/>
            <a:ext cx="2743200" cy="355225"/>
          </a:xfrm>
          <a:prstGeom prst="rect">
            <a:avLst/>
          </a:prstGeom>
          <a:ln w="38100">
            <a:solidFill>
              <a:srgbClr val="49BB88"/>
            </a:solidFill>
          </a:ln>
        </p:spPr>
        <p:txBody>
          <a:bodyPr vert="horz" wrap="square" lIns="0" tIns="7747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55575">
              <a:lnSpc>
                <a:spcPct val="100000"/>
              </a:lnSpc>
              <a:spcBef>
                <a:spcPts val="610"/>
              </a:spcBef>
            </a:pPr>
            <a:r>
              <a:rPr sz="1800" b="1" spc="1350" dirty="0">
                <a:solidFill>
                  <a:srgbClr val="49BB88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  </a:t>
            </a:r>
            <a:endParaRPr sz="18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2" name="内容占位符 18">
            <a:extLst>
              <a:ext uri="{FF2B5EF4-FFF2-40B4-BE49-F238E27FC236}">
                <a16:creationId xmlns:a16="http://schemas.microsoft.com/office/drawing/2014/main" id="{83B1EB43-E8F5-4F9F-926C-CC037DB9878D}"/>
              </a:ext>
            </a:extLst>
          </p:cNvPr>
          <p:cNvSpPr txBox="1">
            <a:spLocks/>
          </p:cNvSpPr>
          <p:nvPr userDrawn="1"/>
        </p:nvSpPr>
        <p:spPr>
          <a:xfrm>
            <a:off x="278876" y="254375"/>
            <a:ext cx="4648200" cy="279025"/>
          </a:xfrm>
          <a:prstGeom prst="rect">
            <a:avLst/>
          </a:prstGeom>
        </p:spPr>
        <p:txBody>
          <a:bodyPr/>
          <a:lstStyle>
            <a:lvl1pPr marL="0"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Dataset feature statistics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65" r:id="rId4"/>
    <p:sldLayoutId id="2147483669" r:id="rId5"/>
    <p:sldLayoutId id="2147483670" r:id="rId6"/>
    <p:sldLayoutId id="2147483666" r:id="rId7"/>
    <p:sldLayoutId id="2147483667" r:id="rId8"/>
    <p:sldLayoutId id="2147483668" r:id="rId9"/>
    <p:sldLayoutId id="2147483657" r:id="rId10"/>
    <p:sldLayoutId id="2147483662" r:id="rId11"/>
    <p:sldLayoutId id="2147483652" r:id="rId12"/>
    <p:sldLayoutId id="2147483672" r:id="rId13"/>
    <p:sldLayoutId id="2147483663" r:id="rId14"/>
    <p:sldLayoutId id="2147483658" r:id="rId15"/>
    <p:sldLayoutId id="2147483671" r:id="rId16"/>
  </p:sldLayoutIdLst>
  <p:txStyles>
    <p:titleStyle>
      <a:lvl1pPr>
        <a:defRPr u="none"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F5D8B-6C4C-4ACF-9438-1D262488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170" y="2743200"/>
            <a:ext cx="9217660" cy="830997"/>
          </a:xfrm>
        </p:spPr>
        <p:txBody>
          <a:bodyPr/>
          <a:lstStyle/>
          <a:p>
            <a:pPr algn="ctr"/>
            <a:r>
              <a:rPr lang="en-US" altLang="zh-CN" dirty="0"/>
              <a:t>Dataset feature statistics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67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720F1-016D-44FF-B99D-5179E369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COCO</a:t>
            </a:r>
            <a:r>
              <a:rPr lang="zh-CN" altLang="en-US" dirty="0"/>
              <a:t>数据集</a:t>
            </a:r>
            <a:r>
              <a:rPr lang="en-US" altLang="zh-CN" dirty="0"/>
              <a:t>scale</a:t>
            </a:r>
            <a:r>
              <a:rPr lang="zh-CN" altLang="en-US" dirty="0"/>
              <a:t>分布统计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3A6959-4173-4E80-B10D-0468EAFEC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82119"/>
            <a:ext cx="9067800" cy="4302166"/>
          </a:xfrm>
          <a:prstGeom prst="rect">
            <a:avLst/>
          </a:prstGeom>
        </p:spPr>
      </p:pic>
      <p:sp>
        <p:nvSpPr>
          <p:cNvPr id="5" name="Text Box49">
            <a:extLst>
              <a:ext uri="{FF2B5EF4-FFF2-40B4-BE49-F238E27FC236}">
                <a16:creationId xmlns:a16="http://schemas.microsoft.com/office/drawing/2014/main" id="{1F6EC02B-EB5F-4BA0-B126-401645AEF1C7}"/>
              </a:ext>
            </a:extLst>
          </p:cNvPr>
          <p:cNvSpPr txBox="1"/>
          <p:nvPr/>
        </p:nvSpPr>
        <p:spPr>
          <a:xfrm>
            <a:off x="4847082" y="6355079"/>
            <a:ext cx="2925318" cy="2906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876"/>
              </a:lnSpc>
            </a:pPr>
            <a:r>
              <a:rPr lang="en-US" altLang="zh-CN" sz="1800" spc="0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COCO</a:t>
            </a:r>
            <a:r>
              <a:rPr lang="en-US" altLang="zh-CN" sz="1800" spc="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物</a:t>
            </a:r>
            <a:r>
              <a:rPr lang="en-US" altLang="zh-CN" sz="1800" spc="-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体scale</a:t>
            </a:r>
            <a:r>
              <a:rPr lang="zh-CN" altLang="en-US" sz="1800" spc="-9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分布统计图</a:t>
            </a:r>
            <a:r>
              <a:rPr lang="en-US" altLang="zh-CN" spc="-9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3</a:t>
            </a:r>
            <a:endParaRPr lang="en-US" altLang="zh-CN" sz="1800" dirty="0">
              <a:latin typeface="DengXian"/>
              <a:ea typeface="DengXian"/>
              <a:cs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43078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46F280-B116-47FF-A97D-F24C274C5C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43200" y="3276600"/>
            <a:ext cx="8049862" cy="553998"/>
          </a:xfrm>
        </p:spPr>
        <p:txBody>
          <a:bodyPr/>
          <a:lstStyle/>
          <a:p>
            <a:r>
              <a:rPr lang="en-US" altLang="zh-CN" dirty="0"/>
              <a:t>VOC2007</a:t>
            </a:r>
            <a:r>
              <a:rPr lang="zh-CN" altLang="en-US" dirty="0"/>
              <a:t>数据集特征统计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535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65262"/>
            <a:ext cx="9601200" cy="5380673"/>
          </a:xfrm>
          <a:prstGeom prst="rect">
            <a:avLst/>
          </a:prstGeom>
          <a:noFill/>
        </p:spPr>
      </p:pic>
      <p:sp>
        <p:nvSpPr>
          <p:cNvPr id="16" name="Text Box16"/>
          <p:cNvSpPr txBox="1"/>
          <p:nvPr/>
        </p:nvSpPr>
        <p:spPr>
          <a:xfrm>
            <a:off x="5334000" y="6477000"/>
            <a:ext cx="2139442" cy="2906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876"/>
              </a:lnSpc>
            </a:pPr>
            <a:r>
              <a:rPr lang="en-US" altLang="zh-CN" sz="1800" spc="0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VOC</a:t>
            </a:r>
            <a:r>
              <a:rPr lang="en-US" altLang="zh-CN" sz="1800" spc="12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数</a:t>
            </a:r>
            <a:r>
              <a:rPr lang="en-US" altLang="zh-CN" sz="1800" spc="-12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据</a:t>
            </a:r>
            <a:r>
              <a:rPr lang="en-US" altLang="zh-CN" sz="1800" spc="0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集</a:t>
            </a:r>
            <a:r>
              <a:rPr lang="zh-CN" altLang="en-US" sz="1800" spc="0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长宽统计</a:t>
            </a:r>
            <a:endParaRPr lang="en-US" altLang="zh-CN" sz="1800" dirty="0">
              <a:latin typeface="DengXian"/>
              <a:ea typeface="DengXian"/>
              <a:cs typeface="DengXian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1F3FBFC-C65F-4CF3-A3D9-0A380ED23BB8}"/>
              </a:ext>
            </a:extLst>
          </p:cNvPr>
          <p:cNvSpPr txBox="1">
            <a:spLocks/>
          </p:cNvSpPr>
          <p:nvPr/>
        </p:nvSpPr>
        <p:spPr>
          <a:xfrm>
            <a:off x="990600" y="1219199"/>
            <a:ext cx="5911850" cy="492125"/>
          </a:xfrm>
        </p:spPr>
        <p:txBody>
          <a:bodyPr/>
          <a:lstStyle>
            <a:lvl1pPr>
              <a:defRPr u="none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3200" dirty="0">
                <a:latin typeface="微软雅黑" panose="020B0503020204020204" charset="-122"/>
                <a:cs typeface="+mn-cs"/>
              </a:rPr>
              <a:t>VOC</a:t>
            </a:r>
            <a:r>
              <a:rPr lang="zh-CN" altLang="en-US" sz="3200" dirty="0">
                <a:latin typeface="微软雅黑" panose="020B0503020204020204" charset="-122"/>
                <a:cs typeface="+mn-cs"/>
              </a:rPr>
              <a:t>数据集长宽统计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7B646-378A-4EAC-AD68-D7C83216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5943600" cy="492125"/>
          </a:xfrm>
        </p:spPr>
        <p:txBody>
          <a:bodyPr/>
          <a:lstStyle/>
          <a:p>
            <a:r>
              <a:rPr lang="en-US" altLang="zh-CN" dirty="0"/>
              <a:t>VOC</a:t>
            </a:r>
            <a:r>
              <a:rPr lang="zh-CN" altLang="en-US" dirty="0"/>
              <a:t>数据集物体</a:t>
            </a:r>
            <a:r>
              <a:rPr lang="en-US" altLang="zh-CN" dirty="0"/>
              <a:t>scale</a:t>
            </a:r>
            <a:r>
              <a:rPr lang="zh-CN" altLang="en-US" dirty="0"/>
              <a:t>分布统计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6CDE02-AA77-49A3-A912-AE7F34E96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6405"/>
            <a:ext cx="10038080" cy="5028565"/>
          </a:xfrm>
          <a:prstGeom prst="rect">
            <a:avLst/>
          </a:prstGeom>
        </p:spPr>
      </p:pic>
      <p:sp>
        <p:nvSpPr>
          <p:cNvPr id="5" name="Text Box49">
            <a:extLst>
              <a:ext uri="{FF2B5EF4-FFF2-40B4-BE49-F238E27FC236}">
                <a16:creationId xmlns:a16="http://schemas.microsoft.com/office/drawing/2014/main" id="{3B64F5BA-166E-4E08-AD75-9CD8B806DC95}"/>
              </a:ext>
            </a:extLst>
          </p:cNvPr>
          <p:cNvSpPr txBox="1"/>
          <p:nvPr/>
        </p:nvSpPr>
        <p:spPr>
          <a:xfrm>
            <a:off x="5090540" y="6324600"/>
            <a:ext cx="2300859" cy="2906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876"/>
              </a:lnSpc>
            </a:pPr>
            <a:r>
              <a:rPr lang="en-US" altLang="zh-CN" sz="1800" spc="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VOC物</a:t>
            </a:r>
            <a:r>
              <a:rPr lang="en-US" altLang="zh-CN" sz="1800" spc="-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体</a:t>
            </a:r>
            <a:r>
              <a:rPr lang="zh-CN" altLang="en-US" sz="1800" spc="-9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比例统计图</a:t>
            </a:r>
            <a:r>
              <a:rPr lang="en-US" altLang="zh-CN" sz="1800" spc="-9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1</a:t>
            </a:r>
            <a:endParaRPr lang="en-US" altLang="zh-CN" sz="1800" dirty="0">
              <a:latin typeface="DengXian"/>
              <a:ea typeface="DengXian"/>
              <a:cs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87686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13C9C-5DBF-4EB8-A31E-900530DE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VOC</a:t>
            </a:r>
            <a:r>
              <a:rPr lang="zh-CN" altLang="en-US" dirty="0"/>
              <a:t>数据集物体</a:t>
            </a:r>
            <a:r>
              <a:rPr lang="en-US" altLang="zh-CN" dirty="0"/>
              <a:t>scale</a:t>
            </a:r>
            <a:r>
              <a:rPr lang="zh-CN" altLang="en-US" dirty="0"/>
              <a:t>分布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C4B2BE-C28D-49BC-AB39-07ECAD204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8" t="8205" r="6299"/>
          <a:stretch/>
        </p:blipFill>
        <p:spPr>
          <a:xfrm>
            <a:off x="1676400" y="1716405"/>
            <a:ext cx="8839200" cy="4724400"/>
          </a:xfrm>
          <a:prstGeom prst="rect">
            <a:avLst/>
          </a:prstGeom>
        </p:spPr>
      </p:pic>
      <p:sp>
        <p:nvSpPr>
          <p:cNvPr id="4" name="Text Box49">
            <a:extLst>
              <a:ext uri="{FF2B5EF4-FFF2-40B4-BE49-F238E27FC236}">
                <a16:creationId xmlns:a16="http://schemas.microsoft.com/office/drawing/2014/main" id="{239BBB38-8929-4F68-89F8-E7FEE916CA53}"/>
              </a:ext>
            </a:extLst>
          </p:cNvPr>
          <p:cNvSpPr txBox="1"/>
          <p:nvPr/>
        </p:nvSpPr>
        <p:spPr>
          <a:xfrm>
            <a:off x="5181600" y="6567343"/>
            <a:ext cx="2468118" cy="2906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876"/>
              </a:lnSpc>
            </a:pPr>
            <a:r>
              <a:rPr lang="en-US" altLang="zh-CN" sz="1800" spc="0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VOC</a:t>
            </a:r>
            <a:r>
              <a:rPr lang="en-US" altLang="zh-CN" sz="1800" spc="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物</a:t>
            </a:r>
            <a:r>
              <a:rPr lang="en-US" altLang="zh-CN" sz="1800" spc="-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体</a:t>
            </a:r>
            <a:r>
              <a:rPr lang="zh-CN" altLang="en-US" sz="1800" spc="-9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比例统计图</a:t>
            </a:r>
            <a:r>
              <a:rPr lang="en-US" altLang="zh-CN" sz="1800" spc="-9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2</a:t>
            </a:r>
            <a:endParaRPr lang="en-US" altLang="zh-CN" sz="1800" dirty="0">
              <a:latin typeface="DengXian"/>
              <a:ea typeface="DengXian"/>
              <a:cs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31409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46F280-B116-47FF-A97D-F24C274C5C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47369" y="3152001"/>
            <a:ext cx="6297262" cy="553998"/>
          </a:xfrm>
        </p:spPr>
        <p:txBody>
          <a:bodyPr/>
          <a:lstStyle/>
          <a:p>
            <a:r>
              <a:rPr lang="en-US" altLang="zh-CN" dirty="0"/>
              <a:t>coco2017</a:t>
            </a:r>
            <a:r>
              <a:rPr lang="zh-CN" altLang="en-US" dirty="0"/>
              <a:t>数据集特征统计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856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8C57-72F9-4849-B243-BEDFEFF1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COCO</a:t>
            </a:r>
            <a:r>
              <a:rPr lang="zh-CN" altLang="en-US" dirty="0"/>
              <a:t>数据集长宽统计</a:t>
            </a:r>
          </a:p>
        </p:txBody>
      </p:sp>
      <p:pic>
        <p:nvPicPr>
          <p:cNvPr id="3" name="Image11">
            <a:extLst>
              <a:ext uri="{FF2B5EF4-FFF2-40B4-BE49-F238E27FC236}">
                <a16:creationId xmlns:a16="http://schemas.microsoft.com/office/drawing/2014/main" id="{D035E14A-D927-470B-AC3F-547415320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9726" r="5000" b="8488"/>
          <a:stretch/>
        </p:blipFill>
        <p:spPr>
          <a:xfrm>
            <a:off x="1340485" y="1736725"/>
            <a:ext cx="8915400" cy="4540250"/>
          </a:xfrm>
          <a:prstGeom prst="rect">
            <a:avLst/>
          </a:prstGeom>
        </p:spPr>
      </p:pic>
      <p:sp>
        <p:nvSpPr>
          <p:cNvPr id="4" name="Text Box30">
            <a:extLst>
              <a:ext uri="{FF2B5EF4-FFF2-40B4-BE49-F238E27FC236}">
                <a16:creationId xmlns:a16="http://schemas.microsoft.com/office/drawing/2014/main" id="{EBEE2F11-1B82-4205-B84A-6A960F6417F0}"/>
              </a:ext>
            </a:extLst>
          </p:cNvPr>
          <p:cNvSpPr txBox="1"/>
          <p:nvPr/>
        </p:nvSpPr>
        <p:spPr>
          <a:xfrm>
            <a:off x="5565407" y="6497244"/>
            <a:ext cx="1583436" cy="2906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876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COCO</a:t>
            </a:r>
            <a:r>
              <a:rPr lang="zh-CN" altLang="en-US" sz="1800" spc="0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长宽</a:t>
            </a:r>
            <a:endParaRPr lang="en-US" altLang="zh-CN" sz="1800" dirty="0">
              <a:latin typeface="DengXian"/>
              <a:ea typeface="DengXian"/>
              <a:cs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18746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484CF-C999-474B-8205-8AD98BBF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CN" dirty="0" err="1"/>
              <a:t>COCO层级聚类</a:t>
            </a:r>
            <a:endParaRPr lang="zh-CN" altLang="en-US" dirty="0"/>
          </a:p>
        </p:txBody>
      </p:sp>
      <p:pic>
        <p:nvPicPr>
          <p:cNvPr id="3" name="Image28">
            <a:extLst>
              <a:ext uri="{FF2B5EF4-FFF2-40B4-BE49-F238E27FC236}">
                <a16:creationId xmlns:a16="http://schemas.microsoft.com/office/drawing/2014/main" id="{981998C9-B524-411A-AE1F-4D59200CB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5" t="3959"/>
          <a:stretch/>
        </p:blipFill>
        <p:spPr>
          <a:xfrm>
            <a:off x="2980866" y="1711325"/>
            <a:ext cx="6230267" cy="5029200"/>
          </a:xfrm>
          <a:prstGeom prst="rect">
            <a:avLst/>
          </a:prstGeom>
          <a:noFill/>
        </p:spPr>
      </p:pic>
      <p:sp>
        <p:nvSpPr>
          <p:cNvPr id="4" name="Text Box30">
            <a:extLst>
              <a:ext uri="{FF2B5EF4-FFF2-40B4-BE49-F238E27FC236}">
                <a16:creationId xmlns:a16="http://schemas.microsoft.com/office/drawing/2014/main" id="{8256EFD6-0EB1-447D-9BC9-AE4306D06991}"/>
              </a:ext>
            </a:extLst>
          </p:cNvPr>
          <p:cNvSpPr txBox="1"/>
          <p:nvPr/>
        </p:nvSpPr>
        <p:spPr>
          <a:xfrm>
            <a:off x="5565407" y="6497244"/>
            <a:ext cx="1583436" cy="2382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876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COCO</a:t>
            </a:r>
            <a:r>
              <a:rPr lang="en-US" altLang="zh-CN" sz="1800" spc="9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层</a:t>
            </a:r>
            <a:r>
              <a:rPr lang="en-US" altLang="zh-CN" sz="1800" spc="-9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级</a:t>
            </a:r>
            <a:r>
              <a:rPr lang="en-US" altLang="zh-CN" sz="1800" spc="0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聚类</a:t>
            </a:r>
            <a:endParaRPr lang="en-US" altLang="zh-CN" sz="1800" dirty="0">
              <a:latin typeface="DengXian"/>
              <a:ea typeface="DengXian"/>
              <a:cs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52907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th3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2" name="Group32"/>
          <p:cNvGrpSpPr/>
          <p:nvPr/>
        </p:nvGrpSpPr>
        <p:grpSpPr>
          <a:xfrm>
            <a:off x="243840" y="2240280"/>
            <a:ext cx="11704320" cy="4465320"/>
            <a:chOff x="243840" y="2240280"/>
            <a:chExt cx="11704320" cy="4465320"/>
          </a:xfrm>
        </p:grpSpPr>
        <p:pic>
          <p:nvPicPr>
            <p:cNvPr id="33" name="Image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" y="2240280"/>
              <a:ext cx="5852160" cy="4352544"/>
            </a:xfrm>
            <a:prstGeom prst="rect">
              <a:avLst/>
            </a:prstGeom>
            <a:noFill/>
          </p:spPr>
        </p:pic>
        <p:pic>
          <p:nvPicPr>
            <p:cNvPr id="34" name="Image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353056"/>
              <a:ext cx="5852160" cy="4352544"/>
            </a:xfrm>
            <a:prstGeom prst="rect">
              <a:avLst/>
            </a:prstGeom>
            <a:noFill/>
          </p:spPr>
        </p:pic>
      </p:grpSp>
      <p:pic>
        <p:nvPicPr>
          <p:cNvPr id="35" name="Image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833" y="1117245"/>
            <a:ext cx="3657600" cy="1295400"/>
          </a:xfrm>
          <a:prstGeom prst="rect">
            <a:avLst/>
          </a:prstGeom>
          <a:noFill/>
        </p:spPr>
      </p:pic>
      <p:sp>
        <p:nvSpPr>
          <p:cNvPr id="37" name="Text Box37"/>
          <p:cNvSpPr txBox="1"/>
          <p:nvPr/>
        </p:nvSpPr>
        <p:spPr>
          <a:xfrm>
            <a:off x="923189" y="1295400"/>
            <a:ext cx="4230980" cy="4694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344"/>
              </a:lnSpc>
            </a:pPr>
            <a:r>
              <a:rPr lang="en-US" altLang="zh-CN" sz="3200" dirty="0">
                <a:latin typeface="微软雅黑" panose="020B0503020204020204" charset="-122"/>
                <a:ea typeface="+mj-ea"/>
              </a:rPr>
              <a:t>COCO</a:t>
            </a:r>
            <a:r>
              <a:rPr lang="zh-CN" altLang="en-US" sz="3200" dirty="0">
                <a:latin typeface="微软雅黑" panose="020B0503020204020204" charset="-122"/>
                <a:ea typeface="+mj-ea"/>
              </a:rPr>
              <a:t>物体尺度聚类</a:t>
            </a:r>
            <a:endParaRPr lang="en-US" altLang="zh-CN" sz="3200" dirty="0">
              <a:latin typeface="微软雅黑" panose="020B0503020204020204" charset="-122"/>
              <a:ea typeface="+mj-ea"/>
            </a:endParaRPr>
          </a:p>
        </p:txBody>
      </p:sp>
      <p:sp>
        <p:nvSpPr>
          <p:cNvPr id="38" name="Text Box38"/>
          <p:cNvSpPr txBox="1"/>
          <p:nvPr/>
        </p:nvSpPr>
        <p:spPr>
          <a:xfrm>
            <a:off x="8364982" y="2504999"/>
            <a:ext cx="952500" cy="2382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876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结果显示</a:t>
            </a:r>
            <a:endParaRPr lang="en-US" altLang="zh-CN" sz="1800" dirty="0">
              <a:latin typeface="DengXian"/>
              <a:ea typeface="DengXian"/>
              <a:cs typeface="DengXian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2587498" y="6559753"/>
            <a:ext cx="1264920" cy="2382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76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Kmeans聚类</a:t>
            </a:r>
            <a:endParaRPr lang="en-US" altLang="zh-CN" sz="1800">
              <a:latin typeface="DengXian"/>
              <a:ea typeface="DengXian"/>
              <a:cs typeface="DengXian"/>
            </a:endParaRPr>
          </a:p>
        </p:txBody>
      </p:sp>
      <p:sp>
        <p:nvSpPr>
          <p:cNvPr id="40" name="Text Box40"/>
          <p:cNvSpPr txBox="1"/>
          <p:nvPr/>
        </p:nvSpPr>
        <p:spPr>
          <a:xfrm>
            <a:off x="8779510" y="6559753"/>
            <a:ext cx="495300" cy="2382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76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策略</a:t>
            </a:r>
            <a:endParaRPr lang="en-US" altLang="zh-CN" sz="1800">
              <a:latin typeface="DengXian"/>
              <a:ea typeface="DengXian"/>
              <a:cs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61550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2" name="Image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24" y="1791386"/>
            <a:ext cx="6278880" cy="4669917"/>
          </a:xfrm>
          <a:prstGeom prst="rect">
            <a:avLst/>
          </a:prstGeom>
          <a:noFill/>
        </p:spPr>
      </p:pic>
      <p:sp>
        <p:nvSpPr>
          <p:cNvPr id="44" name="Text Box44"/>
          <p:cNvSpPr txBox="1"/>
          <p:nvPr/>
        </p:nvSpPr>
        <p:spPr>
          <a:xfrm>
            <a:off x="914400" y="1371600"/>
            <a:ext cx="4941164" cy="4694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344"/>
              </a:lnSpc>
            </a:pPr>
            <a:r>
              <a:rPr lang="en-US" altLang="zh-CN" sz="3200" dirty="0" err="1">
                <a:latin typeface="微软雅黑" panose="020B0503020204020204" charset="-122"/>
                <a:ea typeface="+mj-ea"/>
              </a:rPr>
              <a:t>COCO的物体</a:t>
            </a:r>
            <a:r>
              <a:rPr lang="zh-CN" altLang="en-US" sz="3200" dirty="0">
                <a:latin typeface="微软雅黑" panose="020B0503020204020204" charset="-122"/>
                <a:ea typeface="+mj-ea"/>
              </a:rPr>
              <a:t>比例</a:t>
            </a:r>
            <a:r>
              <a:rPr lang="en-US" altLang="zh-CN" sz="3200" dirty="0" err="1">
                <a:latin typeface="微软雅黑" panose="020B0503020204020204" charset="-122"/>
                <a:ea typeface="+mj-ea"/>
              </a:rPr>
              <a:t>统计</a:t>
            </a:r>
            <a:endParaRPr lang="en-US" altLang="zh-CN" sz="2800" dirty="0">
              <a:latin typeface="STFangsong"/>
              <a:ea typeface="STFangsong"/>
              <a:cs typeface="STFangsong"/>
            </a:endParaRPr>
          </a:p>
        </p:txBody>
      </p:sp>
      <p:sp>
        <p:nvSpPr>
          <p:cNvPr id="45" name="Text Box45"/>
          <p:cNvSpPr txBox="1"/>
          <p:nvPr/>
        </p:nvSpPr>
        <p:spPr>
          <a:xfrm>
            <a:off x="5304282" y="6461303"/>
            <a:ext cx="2239518" cy="2906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876"/>
              </a:lnSpc>
            </a:pPr>
            <a:r>
              <a:rPr lang="en-US" altLang="zh-CN" sz="1800" spc="0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COCO</a:t>
            </a:r>
            <a:r>
              <a:rPr lang="en-US" altLang="zh-CN" sz="1800" spc="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物</a:t>
            </a:r>
            <a:r>
              <a:rPr lang="en-US" altLang="zh-CN" sz="1800" spc="-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体</a:t>
            </a:r>
            <a:r>
              <a:rPr lang="en-US" altLang="zh-CN" sz="1800" spc="0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比例</a:t>
            </a:r>
            <a:r>
              <a:rPr lang="zh-CN" altLang="en-US" sz="1800" spc="0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统计</a:t>
            </a:r>
            <a:endParaRPr lang="en-US" altLang="zh-CN" sz="1800" dirty="0">
              <a:latin typeface="DengXian"/>
              <a:ea typeface="DengXian"/>
              <a:cs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42722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46"/>
          <p:cNvPicPr>
            <a:picLocks noChangeAspect="1"/>
          </p:cNvPicPr>
          <p:nvPr/>
        </p:nvPicPr>
        <p:blipFill rotWithShape="1">
          <a:blip r:embed="rId2"/>
          <a:srcRect l="5626" t="15399" r="6249" b="5795"/>
          <a:stretch/>
        </p:blipFill>
        <p:spPr>
          <a:xfrm>
            <a:off x="897484" y="1598216"/>
            <a:ext cx="9835794" cy="4938406"/>
          </a:xfrm>
          <a:prstGeom prst="rect">
            <a:avLst/>
          </a:prstGeom>
          <a:noFill/>
        </p:spPr>
      </p:pic>
      <p:sp>
        <p:nvSpPr>
          <p:cNvPr id="48" name="Text Box48"/>
          <p:cNvSpPr txBox="1"/>
          <p:nvPr/>
        </p:nvSpPr>
        <p:spPr>
          <a:xfrm>
            <a:off x="914400" y="1149112"/>
            <a:ext cx="4941164" cy="4694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344"/>
              </a:lnSpc>
            </a:pPr>
            <a:r>
              <a:rPr lang="en-US" altLang="zh-CN" sz="3200" dirty="0" err="1">
                <a:latin typeface="微软雅黑" panose="020B0503020204020204" charset="-122"/>
                <a:ea typeface="+mj-ea"/>
              </a:rPr>
              <a:t>COCO的物体统计</a:t>
            </a:r>
            <a:endParaRPr lang="en-US" altLang="zh-CN" sz="2800" dirty="0">
              <a:latin typeface="STFangsong"/>
              <a:ea typeface="STFangsong"/>
              <a:cs typeface="STFangsong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5304282" y="6536622"/>
            <a:ext cx="2010918" cy="2906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876"/>
              </a:lnSpc>
            </a:pPr>
            <a:r>
              <a:rPr lang="en-US" altLang="zh-CN" sz="1800" spc="0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COCO</a:t>
            </a:r>
            <a:r>
              <a:rPr lang="en-US" altLang="zh-CN" sz="1800" spc="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物</a:t>
            </a:r>
            <a:r>
              <a:rPr lang="en-US" altLang="zh-CN" sz="1800" spc="-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体</a:t>
            </a:r>
            <a:r>
              <a:rPr lang="zh-CN" altLang="en-US" sz="1800" spc="-9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比例统计</a:t>
            </a:r>
            <a:endParaRPr lang="en-US" altLang="zh-CN" sz="1800" dirty="0">
              <a:latin typeface="DengXian"/>
              <a:ea typeface="DengXian"/>
              <a:cs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62603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3C82-506C-4121-9A8F-3929B6E7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COCO</a:t>
            </a:r>
            <a:r>
              <a:rPr lang="zh-CN" altLang="en-US" dirty="0"/>
              <a:t>数据集</a:t>
            </a:r>
            <a:r>
              <a:rPr lang="en-US" altLang="zh-CN" dirty="0"/>
              <a:t>scale</a:t>
            </a:r>
            <a:r>
              <a:rPr lang="zh-CN" altLang="en-US" dirty="0"/>
              <a:t>分布统计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102CD4-636B-4DAC-A401-90FA2F18E7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814" r="1514" b="10564"/>
          <a:stretch/>
        </p:blipFill>
        <p:spPr>
          <a:xfrm>
            <a:off x="1219200" y="1828800"/>
            <a:ext cx="9144000" cy="4495800"/>
          </a:xfrm>
          <a:prstGeom prst="rect">
            <a:avLst/>
          </a:prstGeom>
        </p:spPr>
      </p:pic>
      <p:sp>
        <p:nvSpPr>
          <p:cNvPr id="4" name="Text Box49">
            <a:extLst>
              <a:ext uri="{FF2B5EF4-FFF2-40B4-BE49-F238E27FC236}">
                <a16:creationId xmlns:a16="http://schemas.microsoft.com/office/drawing/2014/main" id="{4A76607F-FC7A-49F8-8263-3DBCBF77BF47}"/>
              </a:ext>
            </a:extLst>
          </p:cNvPr>
          <p:cNvSpPr txBox="1"/>
          <p:nvPr/>
        </p:nvSpPr>
        <p:spPr>
          <a:xfrm>
            <a:off x="4724400" y="6436995"/>
            <a:ext cx="2925318" cy="2906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876"/>
              </a:lnSpc>
            </a:pPr>
            <a:r>
              <a:rPr lang="en-US" altLang="zh-CN" sz="1800" spc="0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COCO</a:t>
            </a:r>
            <a:r>
              <a:rPr lang="en-US" altLang="zh-CN" sz="1800" spc="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物</a:t>
            </a:r>
            <a:r>
              <a:rPr lang="en-US" altLang="zh-CN" sz="1800" spc="-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体scale</a:t>
            </a:r>
            <a:r>
              <a:rPr lang="zh-CN" altLang="en-US" sz="1800" spc="-9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分布统计图</a:t>
            </a:r>
            <a:r>
              <a:rPr lang="en-US" altLang="zh-CN" sz="1800" spc="-9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1</a:t>
            </a:r>
            <a:endParaRPr lang="en-US" altLang="zh-CN" sz="1800" dirty="0">
              <a:latin typeface="DengXian"/>
              <a:ea typeface="DengXian"/>
              <a:cs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69377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94279-CE46-4EE8-944D-3B6A5521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COCO</a:t>
            </a:r>
            <a:r>
              <a:rPr lang="zh-CN" altLang="en-US" dirty="0"/>
              <a:t>数据集</a:t>
            </a:r>
            <a:r>
              <a:rPr lang="en-US" altLang="zh-CN" dirty="0"/>
              <a:t>scale</a:t>
            </a:r>
            <a:r>
              <a:rPr lang="zh-CN" altLang="en-US" dirty="0"/>
              <a:t>分布统计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C5049D-E1ED-433A-B6A0-67431F0FB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" t="7552" r="5929" b="-2451"/>
          <a:stretch/>
        </p:blipFill>
        <p:spPr>
          <a:xfrm>
            <a:off x="1447800" y="1828800"/>
            <a:ext cx="8763001" cy="4572000"/>
          </a:xfrm>
          <a:prstGeom prst="rect">
            <a:avLst/>
          </a:prstGeom>
        </p:spPr>
      </p:pic>
      <p:sp>
        <p:nvSpPr>
          <p:cNvPr id="4" name="Text Box49">
            <a:extLst>
              <a:ext uri="{FF2B5EF4-FFF2-40B4-BE49-F238E27FC236}">
                <a16:creationId xmlns:a16="http://schemas.microsoft.com/office/drawing/2014/main" id="{38373282-5254-40C0-B7E8-F5DA23715DE6}"/>
              </a:ext>
            </a:extLst>
          </p:cNvPr>
          <p:cNvSpPr txBox="1"/>
          <p:nvPr/>
        </p:nvSpPr>
        <p:spPr>
          <a:xfrm>
            <a:off x="4847082" y="6400800"/>
            <a:ext cx="2925318" cy="2906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876"/>
              </a:lnSpc>
            </a:pPr>
            <a:r>
              <a:rPr lang="en-US" altLang="zh-CN" sz="1800" spc="0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COCO</a:t>
            </a:r>
            <a:r>
              <a:rPr lang="en-US" altLang="zh-CN" sz="1800" spc="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物</a:t>
            </a:r>
            <a:r>
              <a:rPr lang="en-US" altLang="zh-CN" sz="1800" spc="-9" dirty="0" err="1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体scale</a:t>
            </a:r>
            <a:r>
              <a:rPr lang="zh-CN" altLang="en-US" sz="1800" spc="-9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分布统计图</a:t>
            </a:r>
            <a:r>
              <a:rPr lang="en-US" altLang="zh-CN" sz="1800" spc="-9" dirty="0">
                <a:solidFill>
                  <a:srgbClr val="000000"/>
                </a:solidFill>
                <a:latin typeface="DengXian"/>
                <a:ea typeface="DengXian"/>
                <a:cs typeface="DengXian"/>
              </a:rPr>
              <a:t>2</a:t>
            </a:r>
            <a:endParaRPr lang="en-US" altLang="zh-CN" sz="1800" dirty="0">
              <a:latin typeface="DengXian"/>
              <a:ea typeface="DengXian"/>
              <a:cs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93512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117</Words>
  <Application>Microsoft Office PowerPoint</Application>
  <PresentationFormat>宽屏</PresentationFormat>
  <Paragraphs>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Microsoft JhengHei UI</vt:lpstr>
      <vt:lpstr>等线</vt:lpstr>
      <vt:lpstr>等线</vt:lpstr>
      <vt:lpstr>STFangsong</vt:lpstr>
      <vt:lpstr>微软雅黑</vt:lpstr>
      <vt:lpstr>Arial</vt:lpstr>
      <vt:lpstr>Consolas</vt:lpstr>
      <vt:lpstr>Office Theme</vt:lpstr>
      <vt:lpstr>Dataset feature statistics</vt:lpstr>
      <vt:lpstr>PowerPoint 演示文稿</vt:lpstr>
      <vt:lpstr>COCO数据集长宽统计</vt:lpstr>
      <vt:lpstr>COCO层级聚类</vt:lpstr>
      <vt:lpstr>PowerPoint 演示文稿</vt:lpstr>
      <vt:lpstr>PowerPoint 演示文稿</vt:lpstr>
      <vt:lpstr>PowerPoint 演示文稿</vt:lpstr>
      <vt:lpstr>COCO数据集scale分布统计</vt:lpstr>
      <vt:lpstr>COCO数据集scale分布统计</vt:lpstr>
      <vt:lpstr>COCO数据集scale分布统计</vt:lpstr>
      <vt:lpstr>PowerPoint 演示文稿</vt:lpstr>
      <vt:lpstr>PowerPoint 演示文稿</vt:lpstr>
      <vt:lpstr>VOC数据集物体scale分布统计</vt:lpstr>
      <vt:lpstr>VOC数据集物体scale分布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Progress in Object Detection</dc:title>
  <dc:creator>ModestYjx</dc:creator>
  <cp:lastModifiedBy>929604665@qq.com</cp:lastModifiedBy>
  <cp:revision>1217</cp:revision>
  <dcterms:created xsi:type="dcterms:W3CDTF">2020-04-13T04:55:00Z</dcterms:created>
  <dcterms:modified xsi:type="dcterms:W3CDTF">2020-05-12T08:39:46Z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