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337" r:id="rId2"/>
    <p:sldId id="424" r:id="rId3"/>
    <p:sldId id="417" r:id="rId4"/>
    <p:sldId id="369" r:id="rId5"/>
    <p:sldId id="370" r:id="rId6"/>
    <p:sldId id="372" r:id="rId7"/>
    <p:sldId id="374" r:id="rId8"/>
    <p:sldId id="376" r:id="rId9"/>
    <p:sldId id="379" r:id="rId10"/>
    <p:sldId id="375" r:id="rId11"/>
    <p:sldId id="383" r:id="rId12"/>
    <p:sldId id="384" r:id="rId13"/>
    <p:sldId id="386" r:id="rId14"/>
    <p:sldId id="385" r:id="rId15"/>
    <p:sldId id="377" r:id="rId16"/>
    <p:sldId id="396" r:id="rId17"/>
    <p:sldId id="397" r:id="rId18"/>
    <p:sldId id="398" r:id="rId19"/>
    <p:sldId id="387" r:id="rId20"/>
    <p:sldId id="388" r:id="rId21"/>
    <p:sldId id="389" r:id="rId22"/>
    <p:sldId id="392" r:id="rId23"/>
    <p:sldId id="393" r:id="rId24"/>
    <p:sldId id="391" r:id="rId25"/>
    <p:sldId id="395" r:id="rId26"/>
    <p:sldId id="401" r:id="rId27"/>
    <p:sldId id="419" r:id="rId28"/>
    <p:sldId id="420" r:id="rId29"/>
    <p:sldId id="402" r:id="rId30"/>
    <p:sldId id="405" r:id="rId31"/>
    <p:sldId id="407" r:id="rId32"/>
    <p:sldId id="408" r:id="rId33"/>
    <p:sldId id="409" r:id="rId34"/>
    <p:sldId id="410" r:id="rId35"/>
    <p:sldId id="411" r:id="rId36"/>
    <p:sldId id="412" r:id="rId37"/>
    <p:sldId id="403" r:id="rId38"/>
    <p:sldId id="413" r:id="rId39"/>
    <p:sldId id="422" r:id="rId40"/>
    <p:sldId id="423" r:id="rId41"/>
    <p:sldId id="362" r:id="rId42"/>
    <p:sldId id="414" r:id="rId43"/>
    <p:sldId id="399" r:id="rId44"/>
    <p:sldId id="415" r:id="rId45"/>
    <p:sldId id="416" r:id="rId46"/>
    <p:sldId id="418" r:id="rId4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4">
          <p15:clr>
            <a:srgbClr val="A4A3A4"/>
          </p15:clr>
        </p15:guide>
        <p15:guide id="2" pos="21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63" d="100"/>
          <a:sy n="63" d="100"/>
        </p:scale>
        <p:origin x="816" y="32"/>
      </p:cViewPr>
      <p:guideLst>
        <p:guide orient="horz" pos="2954"/>
        <p:guide pos="2150"/>
      </p:guideLst>
    </p:cSldViewPr>
  </p:slideViewPr>
  <p:notesTextViewPr>
    <p:cViewPr>
      <p:scale>
        <a:sx n="100" d="100"/>
        <a:sy n="100" d="100"/>
      </p:scale>
      <p:origin x="0" y="0"/>
    </p:cViewPr>
  </p:notesTextViewPr>
  <p:notesViewPr>
    <p:cSldViewPr>
      <p:cViewPr varScale="1">
        <p:scale>
          <a:sx n="68" d="100"/>
          <a:sy n="68" d="100"/>
        </p:scale>
        <p:origin x="1204"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49D002CE-CF58-4DC0-ADEC-94D9DB542900}" type="datetimeFigureOut">
              <a:rPr lang="zh-CN" altLang="en-US" smtClean="0"/>
              <a:t>2020/5/13</a:t>
            </a:fld>
            <a:endParaRPr lang="zh-CN" altLang="en-US"/>
          </a:p>
        </p:txBody>
      </p:sp>
      <p:sp>
        <p:nvSpPr>
          <p:cNvPr id="4" name="页脚占位符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197AC849-F0E5-4E49-9594-7B3AA813D87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1A1FB2F-E01E-4DA0-9BA2-3C1A0B58B543}" type="datetimeFigureOut">
              <a:rPr lang="zh-CN" altLang="en-US" smtClean="0"/>
              <a:t>2020/5/13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776403F-C54F-49B5-B406-20A26F72DABF}" type="slidenum">
              <a:rPr lang="zh-CN" altLang="en-US" smtClean="0"/>
              <a:t>‹#›</a:t>
            </a:fld>
            <a:endParaRPr lang="zh-CN" altLang="en-US"/>
          </a:p>
        </p:txBody>
      </p:sp>
    </p:spTree>
    <p:extLst>
      <p:ext uri="{BB962C8B-B14F-4D97-AF65-F5344CB8AC3E}">
        <p14:creationId xmlns:p14="http://schemas.microsoft.com/office/powerpoint/2010/main" val="332256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26740" y="2286000"/>
            <a:ext cx="7007860" cy="885443"/>
          </a:xfrm>
          <a:prstGeom prst="rect">
            <a:avLst/>
          </a:prstGeom>
        </p:spPr>
        <p:txBody>
          <a:bodyPr wrap="square" lIns="0" tIns="0" rIns="0" bIns="0">
            <a:spAutoFit/>
          </a:bodyPr>
          <a:lstStyle>
            <a:lvl1pPr>
              <a:defRPr sz="5400" b="0" i="0" u="none" kern="0">
                <a:solidFill>
                  <a:schemeClr val="tx1"/>
                </a:solidFill>
                <a:latin typeface="Arial" panose="020B0604020202020204"/>
                <a:ea typeface="+mj-ea"/>
                <a:cs typeface="Arial" panose="020B0604020202020204"/>
              </a:defRPr>
            </a:lvl1pPr>
          </a:lstStyle>
          <a:p>
            <a:endParaRPr dirty="0"/>
          </a:p>
        </p:txBody>
      </p:sp>
      <p:sp>
        <p:nvSpPr>
          <p:cNvPr id="3" name="Holder 3"/>
          <p:cNvSpPr>
            <a:spLocks noGrp="1"/>
          </p:cNvSpPr>
          <p:nvPr>
            <p:ph type="subTitle" idx="4"/>
          </p:nvPr>
        </p:nvSpPr>
        <p:spPr>
          <a:xfrm>
            <a:off x="4038600" y="4343400"/>
            <a:ext cx="3901440" cy="453797"/>
          </a:xfrm>
          <a:prstGeom prst="rect">
            <a:avLst/>
          </a:prstGeom>
        </p:spPr>
        <p:txBody>
          <a:bodyPr wrap="square" lIns="0" tIns="0" rIns="0" bIns="0">
            <a:spAutoFit/>
          </a:bodyPr>
          <a:lstStyle>
            <a:lvl1pPr>
              <a:defRPr sz="2800" kern="1200" dirty="0">
                <a:solidFill>
                  <a:schemeClr val="tx1"/>
                </a:solidFill>
                <a:latin typeface="Arial" panose="020B0604020202020204"/>
                <a:ea typeface="+mn-ea"/>
                <a:cs typeface="Arial" panose="020B0604020202020204"/>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7BCFABA2-1EBE-40B4-BCAC-7A6DDEE96C8C}"/>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359174"/>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7BCFABA2-1EBE-40B4-BCAC-7A6DDEE96C8C}"/>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245216"/>
            <a:ext cx="9753600" cy="400477"/>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139057"/>
            <a:ext cx="9753600" cy="40827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9" name="文本占位符 7">
            <a:extLst>
              <a:ext uri="{FF2B5EF4-FFF2-40B4-BE49-F238E27FC236}">
                <a16:creationId xmlns:a16="http://schemas.microsoft.com/office/drawing/2014/main" id="{F9444B6D-6D7E-42B6-B3A7-8E5998F3AE0D}"/>
              </a:ext>
            </a:extLst>
          </p:cNvPr>
          <p:cNvSpPr>
            <a:spLocks noGrp="1"/>
          </p:cNvSpPr>
          <p:nvPr>
            <p:ph type="body" sz="quarter" idx="18"/>
          </p:nvPr>
        </p:nvSpPr>
        <p:spPr>
          <a:xfrm>
            <a:off x="1066800" y="5040697"/>
            <a:ext cx="9753600" cy="34598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extLst>
      <p:ext uri="{BB962C8B-B14F-4D97-AF65-F5344CB8AC3E}">
        <p14:creationId xmlns:p14="http://schemas.microsoft.com/office/powerpoint/2010/main" val="202465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6" name="Holder 2">
            <a:extLst>
              <a:ext uri="{FF2B5EF4-FFF2-40B4-BE49-F238E27FC236}">
                <a16:creationId xmlns:a16="http://schemas.microsoft.com/office/drawing/2014/main" id="{9D5900F5-A6E6-46C8-8AED-528376186E87}"/>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9" name="文本占位符 7">
            <a:extLst>
              <a:ext uri="{FF2B5EF4-FFF2-40B4-BE49-F238E27FC236}">
                <a16:creationId xmlns:a16="http://schemas.microsoft.com/office/drawing/2014/main" id="{F1DB6F74-7004-42C3-81B8-B80CD1253E36}"/>
              </a:ext>
            </a:extLst>
          </p:cNvPr>
          <p:cNvSpPr>
            <a:spLocks noGrp="1"/>
          </p:cNvSpPr>
          <p:nvPr>
            <p:ph type="body" sz="quarter" idx="17"/>
          </p:nvPr>
        </p:nvSpPr>
        <p:spPr>
          <a:xfrm>
            <a:off x="519588" y="516035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0" name="文本占位符 7">
            <a:extLst>
              <a:ext uri="{FF2B5EF4-FFF2-40B4-BE49-F238E27FC236}">
                <a16:creationId xmlns:a16="http://schemas.microsoft.com/office/drawing/2014/main" id="{50A688EC-BBB1-47FF-B86E-84787C5A5B06}"/>
              </a:ext>
            </a:extLst>
          </p:cNvPr>
          <p:cNvSpPr>
            <a:spLocks noGrp="1"/>
          </p:cNvSpPr>
          <p:nvPr>
            <p:ph type="body" sz="quarter" idx="18"/>
          </p:nvPr>
        </p:nvSpPr>
        <p:spPr>
          <a:xfrm>
            <a:off x="6096000" y="516035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6" name="Holder 2">
            <a:extLst>
              <a:ext uri="{FF2B5EF4-FFF2-40B4-BE49-F238E27FC236}">
                <a16:creationId xmlns:a16="http://schemas.microsoft.com/office/drawing/2014/main" id="{9D5900F5-A6E6-46C8-8AED-528376186E87}"/>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9" name="文本占位符 7">
            <a:extLst>
              <a:ext uri="{FF2B5EF4-FFF2-40B4-BE49-F238E27FC236}">
                <a16:creationId xmlns:a16="http://schemas.microsoft.com/office/drawing/2014/main" id="{F1DB6F74-7004-42C3-81B8-B80CD1253E36}"/>
              </a:ext>
            </a:extLst>
          </p:cNvPr>
          <p:cNvSpPr>
            <a:spLocks noGrp="1"/>
          </p:cNvSpPr>
          <p:nvPr>
            <p:ph type="body" sz="quarter" idx="17"/>
          </p:nvPr>
        </p:nvSpPr>
        <p:spPr>
          <a:xfrm>
            <a:off x="519588" y="516035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0" name="文本占位符 7">
            <a:extLst>
              <a:ext uri="{FF2B5EF4-FFF2-40B4-BE49-F238E27FC236}">
                <a16:creationId xmlns:a16="http://schemas.microsoft.com/office/drawing/2014/main" id="{50A688EC-BBB1-47FF-B86E-84787C5A5B06}"/>
              </a:ext>
            </a:extLst>
          </p:cNvPr>
          <p:cNvSpPr>
            <a:spLocks noGrp="1"/>
          </p:cNvSpPr>
          <p:nvPr>
            <p:ph type="body" sz="quarter" idx="18"/>
          </p:nvPr>
        </p:nvSpPr>
        <p:spPr>
          <a:xfrm>
            <a:off x="6096000" y="516035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1" name="文本占位符 7">
            <a:extLst>
              <a:ext uri="{FF2B5EF4-FFF2-40B4-BE49-F238E27FC236}">
                <a16:creationId xmlns:a16="http://schemas.microsoft.com/office/drawing/2014/main" id="{D213AA3A-D226-4DEC-B8F8-D03C6354ABC2}"/>
              </a:ext>
            </a:extLst>
          </p:cNvPr>
          <p:cNvSpPr>
            <a:spLocks noGrp="1"/>
          </p:cNvSpPr>
          <p:nvPr>
            <p:ph type="body" sz="quarter" idx="19"/>
          </p:nvPr>
        </p:nvSpPr>
        <p:spPr>
          <a:xfrm>
            <a:off x="519588" y="580528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文本占位符 7">
            <a:extLst>
              <a:ext uri="{FF2B5EF4-FFF2-40B4-BE49-F238E27FC236}">
                <a16:creationId xmlns:a16="http://schemas.microsoft.com/office/drawing/2014/main" id="{89684A70-4C22-4F0E-A02E-433E82BF505B}"/>
              </a:ext>
            </a:extLst>
          </p:cNvPr>
          <p:cNvSpPr>
            <a:spLocks noGrp="1"/>
          </p:cNvSpPr>
          <p:nvPr>
            <p:ph type="body" sz="quarter" idx="20"/>
          </p:nvPr>
        </p:nvSpPr>
        <p:spPr>
          <a:xfrm>
            <a:off x="6096000" y="580528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extLst>
      <p:ext uri="{BB962C8B-B14F-4D97-AF65-F5344CB8AC3E}">
        <p14:creationId xmlns:p14="http://schemas.microsoft.com/office/powerpoint/2010/main" val="387207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3" name="内容占位符 2">
            <a:extLst>
              <a:ext uri="{FF2B5EF4-FFF2-40B4-BE49-F238E27FC236}">
                <a16:creationId xmlns:a16="http://schemas.microsoft.com/office/drawing/2014/main" id="{A48A8284-4A92-4084-9895-6B7BB58AE8F1}"/>
              </a:ext>
            </a:extLst>
          </p:cNvPr>
          <p:cNvSpPr>
            <a:spLocks noGrp="1"/>
          </p:cNvSpPr>
          <p:nvPr>
            <p:ph sz="quarter" idx="10"/>
          </p:nvPr>
        </p:nvSpPr>
        <p:spPr>
          <a:xfrm>
            <a:off x="3151538" y="3152001"/>
            <a:ext cx="5562600" cy="553998"/>
          </a:xfrm>
          <a:prstGeom prst="rect">
            <a:avLst/>
          </a:prstGeom>
        </p:spPr>
        <p:txBody>
          <a:bodyPr/>
          <a:lstStyle>
            <a:lvl1pPr marL="571500" indent="-571500">
              <a:buFont typeface="Arial" panose="020B0604020202020204" pitchFamily="34" charset="0"/>
              <a:buChar char="•"/>
              <a:defRPr sz="3600"/>
            </a:lvl1pPr>
          </a:lstStyle>
          <a:p>
            <a:pPr lvl="0"/>
            <a:endParaRPr lang="zh-CN" altLang="en-US" dirty="0"/>
          </a:p>
        </p:txBody>
      </p:sp>
    </p:spTree>
    <p:extLst>
      <p:ext uri="{BB962C8B-B14F-4D97-AF65-F5344CB8AC3E}">
        <p14:creationId xmlns:p14="http://schemas.microsoft.com/office/powerpoint/2010/main" val="218968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36" name="文本框 35">
            <a:extLst>
              <a:ext uri="{FF2B5EF4-FFF2-40B4-BE49-F238E27FC236}">
                <a16:creationId xmlns:a16="http://schemas.microsoft.com/office/drawing/2014/main" id="{F07EA2A0-BFCB-4DE5-9C5F-82031E73B7A6}"/>
              </a:ext>
            </a:extLst>
          </p:cNvPr>
          <p:cNvSpPr txBox="1"/>
          <p:nvPr userDrawn="1"/>
        </p:nvSpPr>
        <p:spPr>
          <a:xfrm>
            <a:off x="609600" y="1244769"/>
            <a:ext cx="2712720" cy="584775"/>
          </a:xfrm>
          <a:prstGeom prst="rect">
            <a:avLst/>
          </a:prstGeom>
          <a:noFill/>
        </p:spPr>
        <p:txBody>
          <a:bodyPr wrap="square" rtlCol="0">
            <a:spAutoFit/>
          </a:bodyPr>
          <a:lstStyle/>
          <a:p>
            <a:r>
              <a:rPr lang="en-US" altLang="zh-CN" sz="3200" b="0" i="0" u="none">
                <a:solidFill>
                  <a:schemeClr val="tx1"/>
                </a:solidFill>
                <a:latin typeface="微软雅黑" panose="020B0503020204020204" charset="-122"/>
                <a:ea typeface="+mj-ea"/>
                <a:cs typeface="Arial" panose="020B0604020202020204"/>
              </a:rPr>
              <a:t>Chapter</a:t>
            </a:r>
            <a:endParaRPr lang="zh-CN" altLang="en-US" sz="3200" b="0" i="0" u="none" dirty="0">
              <a:solidFill>
                <a:schemeClr val="tx1"/>
              </a:solidFill>
              <a:latin typeface="微软雅黑" panose="020B0503020204020204" charset="-122"/>
              <a:ea typeface="+mj-ea"/>
              <a:cs typeface="Arial" panose="020B0604020202020204"/>
            </a:endParaRPr>
          </a:p>
        </p:txBody>
      </p:sp>
    </p:spTree>
    <p:extLst>
      <p:ext uri="{BB962C8B-B14F-4D97-AF65-F5344CB8AC3E}">
        <p14:creationId xmlns:p14="http://schemas.microsoft.com/office/powerpoint/2010/main" val="3685893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33" name="文本框 32">
            <a:extLst>
              <a:ext uri="{FF2B5EF4-FFF2-40B4-BE49-F238E27FC236}">
                <a16:creationId xmlns:a16="http://schemas.microsoft.com/office/drawing/2014/main" id="{3AB76C00-ECE3-4DBC-BC2C-D6E762AB400C}"/>
              </a:ext>
            </a:extLst>
          </p:cNvPr>
          <p:cNvSpPr txBox="1"/>
          <p:nvPr userDrawn="1"/>
        </p:nvSpPr>
        <p:spPr>
          <a:xfrm>
            <a:off x="4343400" y="3105834"/>
            <a:ext cx="4733198" cy="64633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3600" b="0" i="0" kern="1200" dirty="0">
                <a:solidFill>
                  <a:schemeClr val="tx1"/>
                </a:solidFill>
                <a:latin typeface="+mn-lt"/>
                <a:ea typeface="+mn-ea"/>
                <a:cs typeface="Arial" panose="020B0604020202020204"/>
              </a:rPr>
              <a:t>存在问题</a:t>
            </a:r>
            <a:endParaRPr lang="en-US" altLang="zh-CN" sz="3600" b="0" i="0" kern="1200" dirty="0">
              <a:solidFill>
                <a:schemeClr val="tx1"/>
              </a:solidFill>
              <a:latin typeface="+mn-lt"/>
              <a:ea typeface="+mn-ea"/>
              <a:cs typeface="Arial" panose="020B0604020202020204"/>
            </a:endParaRPr>
          </a:p>
        </p:txBody>
      </p:sp>
      <p:sp>
        <p:nvSpPr>
          <p:cNvPr id="36" name="文本框 35">
            <a:extLst>
              <a:ext uri="{FF2B5EF4-FFF2-40B4-BE49-F238E27FC236}">
                <a16:creationId xmlns:a16="http://schemas.microsoft.com/office/drawing/2014/main" id="{F07EA2A0-BFCB-4DE5-9C5F-82031E73B7A6}"/>
              </a:ext>
            </a:extLst>
          </p:cNvPr>
          <p:cNvSpPr txBox="1"/>
          <p:nvPr userDrawn="1"/>
        </p:nvSpPr>
        <p:spPr>
          <a:xfrm>
            <a:off x="609600" y="1244769"/>
            <a:ext cx="2712720" cy="584775"/>
          </a:xfrm>
          <a:prstGeom prst="rect">
            <a:avLst/>
          </a:prstGeom>
          <a:noFill/>
        </p:spPr>
        <p:txBody>
          <a:bodyPr wrap="square" rtlCol="0">
            <a:spAutoFit/>
          </a:bodyPr>
          <a:lstStyle/>
          <a:p>
            <a:r>
              <a:rPr lang="en-US" altLang="zh-CN" sz="3200" b="0" i="0" u="none" kern="1200" dirty="0">
                <a:solidFill>
                  <a:schemeClr val="tx1"/>
                </a:solidFill>
                <a:latin typeface="微软雅黑" panose="020B0503020204020204" charset="-122"/>
                <a:ea typeface="+mn-ea"/>
                <a:cs typeface="Arial" panose="020B0604020202020204"/>
              </a:rPr>
              <a:t>Chapter</a:t>
            </a:r>
            <a:endParaRPr lang="zh-CN" altLang="en-US" sz="3200" b="0" i="0" u="none" kern="1200" dirty="0">
              <a:solidFill>
                <a:schemeClr val="tx1"/>
              </a:solidFill>
              <a:latin typeface="微软雅黑" panose="020B0503020204020204" charset="-122"/>
              <a:ea typeface="+mn-ea"/>
              <a:cs typeface="Arial" panose="020B0604020202020204"/>
            </a:endParaRPr>
          </a:p>
        </p:txBody>
      </p:sp>
    </p:spTree>
    <p:extLst>
      <p:ext uri="{BB962C8B-B14F-4D97-AF65-F5344CB8AC3E}">
        <p14:creationId xmlns:p14="http://schemas.microsoft.com/office/powerpoint/2010/main" val="2353761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36" name="文本框 35">
            <a:extLst>
              <a:ext uri="{FF2B5EF4-FFF2-40B4-BE49-F238E27FC236}">
                <a16:creationId xmlns:a16="http://schemas.microsoft.com/office/drawing/2014/main" id="{F07EA2A0-BFCB-4DE5-9C5F-82031E73B7A6}"/>
              </a:ext>
            </a:extLst>
          </p:cNvPr>
          <p:cNvSpPr txBox="1"/>
          <p:nvPr userDrawn="1"/>
        </p:nvSpPr>
        <p:spPr>
          <a:xfrm>
            <a:off x="609600" y="1244769"/>
            <a:ext cx="2712720" cy="584775"/>
          </a:xfrm>
          <a:prstGeom prst="rect">
            <a:avLst/>
          </a:prstGeom>
          <a:noFill/>
        </p:spPr>
        <p:txBody>
          <a:bodyPr wrap="square" rtlCol="0">
            <a:spAutoFit/>
          </a:bodyPr>
          <a:lstStyle/>
          <a:p>
            <a:r>
              <a:rPr lang="en-US" altLang="zh-CN" sz="3200" b="0" i="0" u="none" kern="1200" dirty="0">
                <a:solidFill>
                  <a:schemeClr val="tx1"/>
                </a:solidFill>
                <a:latin typeface="微软雅黑" panose="020B0503020204020204" charset="-122"/>
                <a:ea typeface="+mn-ea"/>
                <a:cs typeface="Arial" panose="020B0604020202020204"/>
              </a:rPr>
              <a:t>Chapter</a:t>
            </a:r>
            <a:endParaRPr lang="zh-CN" altLang="en-US" sz="3200" b="0" i="0" u="none" kern="1200" dirty="0">
              <a:solidFill>
                <a:schemeClr val="tx1"/>
              </a:solidFill>
              <a:latin typeface="微软雅黑" panose="020B0503020204020204" charset="-122"/>
              <a:ea typeface="+mn-ea"/>
              <a:cs typeface="Arial" panose="020B0604020202020204"/>
            </a:endParaRPr>
          </a:p>
        </p:txBody>
      </p:sp>
      <p:sp>
        <p:nvSpPr>
          <p:cNvPr id="8" name="文本框 7">
            <a:extLst>
              <a:ext uri="{FF2B5EF4-FFF2-40B4-BE49-F238E27FC236}">
                <a16:creationId xmlns:a16="http://schemas.microsoft.com/office/drawing/2014/main" id="{89DBC9E8-1F42-4367-8C6F-8D2B40E0E354}"/>
              </a:ext>
            </a:extLst>
          </p:cNvPr>
          <p:cNvSpPr txBox="1"/>
          <p:nvPr userDrawn="1"/>
        </p:nvSpPr>
        <p:spPr>
          <a:xfrm>
            <a:off x="4343400" y="3105834"/>
            <a:ext cx="4733198" cy="64633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3600" b="0" i="0" kern="1200" dirty="0">
                <a:solidFill>
                  <a:schemeClr val="tx1"/>
                </a:solidFill>
                <a:latin typeface="+mn-lt"/>
                <a:ea typeface="+mn-ea"/>
                <a:cs typeface="Arial" panose="020B0604020202020204"/>
              </a:rPr>
              <a:t>工作计划</a:t>
            </a:r>
            <a:endParaRPr lang="en-US" altLang="zh-CN" sz="3600" b="0" i="0" kern="1200" dirty="0">
              <a:solidFill>
                <a:schemeClr val="tx1"/>
              </a:solidFill>
              <a:latin typeface="+mn-lt"/>
              <a:ea typeface="+mn-ea"/>
              <a:cs typeface="Arial" panose="020B0604020202020204"/>
            </a:endParaRPr>
          </a:p>
        </p:txBody>
      </p:sp>
    </p:spTree>
    <p:extLst>
      <p:ext uri="{BB962C8B-B14F-4D97-AF65-F5344CB8AC3E}">
        <p14:creationId xmlns:p14="http://schemas.microsoft.com/office/powerpoint/2010/main" val="231329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5FDDCF89-BBB1-4921-A8B2-79E9608C452B}"/>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3CB9C72C-67DD-406C-AE12-F300C780E139}"/>
              </a:ext>
            </a:extLst>
          </p:cNvPr>
          <p:cNvSpPr txBox="1"/>
          <p:nvPr userDrawn="1"/>
        </p:nvSpPr>
        <p:spPr>
          <a:xfrm>
            <a:off x="990600" y="1169760"/>
            <a:ext cx="3735371" cy="584775"/>
          </a:xfrm>
          <a:prstGeom prst="rect">
            <a:avLst/>
          </a:prstGeom>
          <a:noFill/>
        </p:spPr>
        <p:txBody>
          <a:bodyPr wrap="square" rtlCol="0">
            <a:spAutoFit/>
          </a:bodyPr>
          <a:lstStyle/>
          <a:p>
            <a:r>
              <a:rPr kumimoji="0" lang="zh-CN" altLang="en-US" sz="3200" b="0" i="0" u="none" strike="noStrike" kern="0" cap="none" spc="0" normalizeH="0" baseline="0" noProof="0" dirty="0">
                <a:ln>
                  <a:noFill/>
                </a:ln>
                <a:solidFill>
                  <a:prstClr val="black"/>
                </a:solidFill>
                <a:effectLst/>
                <a:uLnTx/>
                <a:uFillTx/>
                <a:latin typeface="微软雅黑" panose="020B0503020204020204" charset="-122"/>
                <a:ea typeface="+mn-ea"/>
              </a:rPr>
              <a:t>传统方法的不足</a:t>
            </a:r>
            <a:endParaRPr lang="zh-CN" altLang="en-US" dirty="0"/>
          </a:p>
        </p:txBody>
      </p:sp>
    </p:spTree>
    <p:extLst>
      <p:ext uri="{BB962C8B-B14F-4D97-AF65-F5344CB8AC3E}">
        <p14:creationId xmlns:p14="http://schemas.microsoft.com/office/powerpoint/2010/main" val="127939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kumimoji="0" lang="en-US" altLang="zh-CN" sz="3200" b="0" i="0" u="none" strike="noStrike" kern="0" cap="none" spc="0" normalizeH="0" baseline="0" dirty="0">
                <a:ln>
                  <a:noFill/>
                </a:ln>
                <a:solidFill>
                  <a:prstClr val="black"/>
                </a:solidFill>
                <a:effectLst/>
                <a:uLnTx/>
                <a:uFillTx/>
                <a:latin typeface="微软雅黑" panose="020B0503020204020204" charset="-122"/>
                <a:ea typeface="+mn-ea"/>
                <a:cs typeface="+mn-cs"/>
              </a:rPr>
              <a:t>Motivation</a:t>
            </a:r>
            <a:endParaRPr kumimoji="0" lang="zh-CN" altLang="en-US" sz="3200" b="0" i="0" u="none" strike="noStrike" kern="0" cap="none" spc="0" normalizeH="0" baseline="0" dirty="0">
              <a:ln>
                <a:noFill/>
              </a:ln>
              <a:solidFill>
                <a:prstClr val="black"/>
              </a:solidFill>
              <a:effectLst/>
              <a:uLnTx/>
              <a:uFillTx/>
              <a:latin typeface="微软雅黑" panose="020B0503020204020204" charset="-122"/>
              <a:ea typeface="+mn-ea"/>
              <a:cs typeface="+mn-cs"/>
            </a:endParaRPr>
          </a:p>
        </p:txBody>
      </p:sp>
    </p:spTree>
    <p:extLst>
      <p:ext uri="{BB962C8B-B14F-4D97-AF65-F5344CB8AC3E}">
        <p14:creationId xmlns:p14="http://schemas.microsoft.com/office/powerpoint/2010/main" val="121265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2CB477FD-BD71-4560-B797-DF1923A11E31}"/>
              </a:ext>
            </a:extLst>
          </p:cNvPr>
          <p:cNvSpPr txBox="1"/>
          <p:nvPr userDrawn="1"/>
        </p:nvSpPr>
        <p:spPr>
          <a:xfrm>
            <a:off x="990600" y="1143000"/>
            <a:ext cx="2514600" cy="584775"/>
          </a:xfrm>
          <a:prstGeom prst="rect">
            <a:avLst/>
          </a:prstGeom>
          <a:noFill/>
        </p:spPr>
        <p:txBody>
          <a:bodyPr wrap="square" rtlCol="0">
            <a:spAutoFit/>
          </a:bodyPr>
          <a:lstStyle/>
          <a:p>
            <a:r>
              <a:rPr lang="zh-CN" altLang="en-US" sz="3200" b="0" i="0" u="none" dirty="0">
                <a:solidFill>
                  <a:schemeClr val="tx1"/>
                </a:solidFill>
                <a:latin typeface="微软雅黑" panose="020B0503020204020204" charset="-122"/>
                <a:ea typeface="+mj-ea"/>
              </a:rPr>
              <a:t>主要框架</a:t>
            </a:r>
          </a:p>
        </p:txBody>
      </p:sp>
    </p:spTree>
    <p:extLst>
      <p:ext uri="{BB962C8B-B14F-4D97-AF65-F5344CB8AC3E}">
        <p14:creationId xmlns:p14="http://schemas.microsoft.com/office/powerpoint/2010/main" val="187244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2CB477FD-BD71-4560-B797-DF1923A11E31}"/>
              </a:ext>
            </a:extLst>
          </p:cNvPr>
          <p:cNvSpPr txBox="1"/>
          <p:nvPr userDrawn="1"/>
        </p:nvSpPr>
        <p:spPr>
          <a:xfrm>
            <a:off x="990600" y="1143000"/>
            <a:ext cx="2514600" cy="584775"/>
          </a:xfrm>
          <a:prstGeom prst="rect">
            <a:avLst/>
          </a:prstGeom>
          <a:noFill/>
        </p:spPr>
        <p:txBody>
          <a:bodyPr wrap="square" rtlCol="0">
            <a:spAutoFit/>
          </a:bodyPr>
          <a:lstStyle/>
          <a:p>
            <a:r>
              <a:rPr lang="zh-CN" altLang="en-US" sz="3200" b="0" i="0" u="none" dirty="0">
                <a:solidFill>
                  <a:schemeClr val="tx1"/>
                </a:solidFill>
                <a:latin typeface="微软雅黑" panose="020B0503020204020204" charset="-122"/>
                <a:ea typeface="+mj-ea"/>
              </a:rPr>
              <a:t>实验</a:t>
            </a:r>
          </a:p>
        </p:txBody>
      </p:sp>
    </p:spTree>
    <p:extLst>
      <p:ext uri="{BB962C8B-B14F-4D97-AF65-F5344CB8AC3E}">
        <p14:creationId xmlns:p14="http://schemas.microsoft.com/office/powerpoint/2010/main" val="12672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启发性或普适性</a:t>
            </a:r>
          </a:p>
        </p:txBody>
      </p:sp>
    </p:spTree>
    <p:extLst>
      <p:ext uri="{BB962C8B-B14F-4D97-AF65-F5344CB8AC3E}">
        <p14:creationId xmlns:p14="http://schemas.microsoft.com/office/powerpoint/2010/main" val="300973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总结</a:t>
            </a:r>
          </a:p>
        </p:txBody>
      </p:sp>
    </p:spTree>
    <p:extLst>
      <p:ext uri="{BB962C8B-B14F-4D97-AF65-F5344CB8AC3E}">
        <p14:creationId xmlns:p14="http://schemas.microsoft.com/office/powerpoint/2010/main" val="273630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5/13/2020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我的观点</a:t>
            </a:r>
          </a:p>
        </p:txBody>
      </p:sp>
    </p:spTree>
    <p:extLst>
      <p:ext uri="{BB962C8B-B14F-4D97-AF65-F5344CB8AC3E}">
        <p14:creationId xmlns:p14="http://schemas.microsoft.com/office/powerpoint/2010/main" val="413625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0" y="999744"/>
            <a:ext cx="11280648" cy="15239"/>
          </a:xfrm>
          <a:prstGeom prst="rect">
            <a:avLst/>
          </a:prstGeom>
          <a:blipFill>
            <a:blip r:embed="rId19" cstate="print"/>
            <a:stretch>
              <a:fillRect/>
            </a:stretch>
          </a:blipFill>
        </p:spPr>
        <p:txBody>
          <a:bodyPr wrap="square" lIns="0" tIns="0" rIns="0" bIns="0" rtlCol="0"/>
          <a:lstStyle/>
          <a:p>
            <a:endParaRPr/>
          </a:p>
        </p:txBody>
      </p:sp>
      <p:sp>
        <p:nvSpPr>
          <p:cNvPr id="17" name="bg object 17"/>
          <p:cNvSpPr/>
          <p:nvPr userDrawn="1"/>
        </p:nvSpPr>
        <p:spPr>
          <a:xfrm>
            <a:off x="0" y="851839"/>
            <a:ext cx="3430270" cy="78740"/>
          </a:xfrm>
          <a:custGeom>
            <a:avLst/>
            <a:gdLst/>
            <a:ahLst/>
            <a:cxnLst/>
            <a:rect l="l" t="t" r="r" b="b"/>
            <a:pathLst>
              <a:path w="3430270" h="78740">
                <a:moveTo>
                  <a:pt x="1967522" y="78371"/>
                </a:moveTo>
                <a:lnTo>
                  <a:pt x="1820646" y="0"/>
                </a:lnTo>
                <a:lnTo>
                  <a:pt x="0" y="0"/>
                </a:lnTo>
                <a:lnTo>
                  <a:pt x="0" y="78371"/>
                </a:lnTo>
                <a:lnTo>
                  <a:pt x="1967522" y="78371"/>
                </a:lnTo>
                <a:close/>
              </a:path>
              <a:path w="3430270" h="78740">
                <a:moveTo>
                  <a:pt x="3429825" y="78371"/>
                </a:moveTo>
                <a:lnTo>
                  <a:pt x="3301911" y="0"/>
                </a:lnTo>
                <a:lnTo>
                  <a:pt x="1941677" y="0"/>
                </a:lnTo>
                <a:lnTo>
                  <a:pt x="2069592" y="78371"/>
                </a:lnTo>
                <a:lnTo>
                  <a:pt x="3429825" y="78371"/>
                </a:lnTo>
                <a:close/>
              </a:path>
            </a:pathLst>
          </a:custGeom>
          <a:solidFill>
            <a:srgbClr val="61D6FE"/>
          </a:solidFill>
        </p:spPr>
        <p:txBody>
          <a:bodyPr wrap="square" lIns="0" tIns="0" rIns="0" bIns="0" rtlCol="0"/>
          <a:lstStyle/>
          <a:p>
            <a:endParaRPr/>
          </a:p>
        </p:txBody>
      </p:sp>
      <p:sp>
        <p:nvSpPr>
          <p:cNvPr id="18" name="bg object 18"/>
          <p:cNvSpPr/>
          <p:nvPr userDrawn="1"/>
        </p:nvSpPr>
        <p:spPr>
          <a:xfrm>
            <a:off x="3403980" y="851839"/>
            <a:ext cx="2320290" cy="78740"/>
          </a:xfrm>
          <a:custGeom>
            <a:avLst/>
            <a:gdLst/>
            <a:ahLst/>
            <a:cxnLst/>
            <a:rect l="l" t="t" r="r" b="b"/>
            <a:pathLst>
              <a:path w="2320290" h="78740">
                <a:moveTo>
                  <a:pt x="1033424" y="78371"/>
                </a:moveTo>
                <a:lnTo>
                  <a:pt x="905510" y="0"/>
                </a:lnTo>
                <a:lnTo>
                  <a:pt x="0" y="0"/>
                </a:lnTo>
                <a:lnTo>
                  <a:pt x="127914" y="78371"/>
                </a:lnTo>
                <a:lnTo>
                  <a:pt x="1033424" y="78371"/>
                </a:lnTo>
                <a:close/>
              </a:path>
              <a:path w="2320290" h="78740">
                <a:moveTo>
                  <a:pt x="1462290" y="78371"/>
                </a:moveTo>
                <a:lnTo>
                  <a:pt x="1334376" y="0"/>
                </a:lnTo>
                <a:lnTo>
                  <a:pt x="1007579" y="0"/>
                </a:lnTo>
                <a:lnTo>
                  <a:pt x="1135494" y="78371"/>
                </a:lnTo>
                <a:lnTo>
                  <a:pt x="1462290" y="78371"/>
                </a:lnTo>
                <a:close/>
              </a:path>
              <a:path w="2320290" h="78740">
                <a:moveTo>
                  <a:pt x="1891157" y="78371"/>
                </a:moveTo>
                <a:lnTo>
                  <a:pt x="1763229" y="0"/>
                </a:lnTo>
                <a:lnTo>
                  <a:pt x="1436446" y="0"/>
                </a:lnTo>
                <a:lnTo>
                  <a:pt x="1564360" y="78371"/>
                </a:lnTo>
                <a:lnTo>
                  <a:pt x="1891157" y="78371"/>
                </a:lnTo>
                <a:close/>
              </a:path>
              <a:path w="2320290" h="78740">
                <a:moveTo>
                  <a:pt x="2320010" y="78371"/>
                </a:moveTo>
                <a:lnTo>
                  <a:pt x="2192096" y="0"/>
                </a:lnTo>
                <a:lnTo>
                  <a:pt x="1865299" y="0"/>
                </a:lnTo>
                <a:lnTo>
                  <a:pt x="1993214" y="78371"/>
                </a:lnTo>
                <a:lnTo>
                  <a:pt x="2320010" y="78371"/>
                </a:lnTo>
                <a:close/>
              </a:path>
            </a:pathLst>
          </a:custGeom>
          <a:solidFill>
            <a:srgbClr val="61D6FE">
              <a:alpha val="14898"/>
            </a:srgbClr>
          </a:solidFill>
        </p:spPr>
        <p:txBody>
          <a:bodyPr wrap="square" lIns="0" tIns="0" rIns="0" bIns="0" rtlCol="0"/>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
        <p:nvSpPr>
          <p:cNvPr id="7" name="object 2"/>
          <p:cNvSpPr txBox="1">
            <a:spLocks noGrp="1"/>
          </p:cNvSpPr>
          <p:nvPr userDrawn="1"/>
        </p:nvSpPr>
        <p:spPr>
          <a:xfrm>
            <a:off x="205270" y="254375"/>
            <a:ext cx="4671530" cy="355225"/>
          </a:xfrm>
          <a:prstGeom prst="rect">
            <a:avLst/>
          </a:prstGeom>
          <a:ln w="38100">
            <a:solidFill>
              <a:srgbClr val="49BB88"/>
            </a:solidFill>
          </a:ln>
        </p:spPr>
        <p:txBody>
          <a:bodyPr vert="horz" wrap="square" lIns="0" tIns="77470" rIns="0" bIns="0" rtlCol="0">
            <a:spAutoFit/>
          </a:bodyPr>
          <a:lstStyle>
            <a:lvl1pPr>
              <a:defRPr sz="3200" b="0" i="0">
                <a:solidFill>
                  <a:schemeClr val="tx1"/>
                </a:solidFill>
                <a:latin typeface="微软雅黑" panose="020B0503020204020204" charset="-122"/>
                <a:ea typeface="+mj-ea"/>
                <a:cs typeface="微软雅黑" panose="020B0503020204020204" charset="-122"/>
              </a:defRPr>
            </a:lvl1pPr>
          </a:lstStyle>
          <a:p>
            <a:pPr marL="155575">
              <a:lnSpc>
                <a:spcPct val="100000"/>
              </a:lnSpc>
              <a:spcBef>
                <a:spcPts val="610"/>
              </a:spcBef>
            </a:pPr>
            <a:r>
              <a:rPr sz="1800" b="1" spc="1350" dirty="0">
                <a:solidFill>
                  <a:srgbClr val="49BB88"/>
                </a:solidFill>
                <a:latin typeface="Microsoft JhengHei UI" panose="020B0604030504040204" charset="-120"/>
                <a:cs typeface="Microsoft JhengHei UI" panose="020B0604030504040204" charset="-120"/>
              </a:rPr>
              <a:t>  </a:t>
            </a:r>
            <a:endParaRPr sz="1800">
              <a:latin typeface="Microsoft JhengHei UI" panose="020B0604030504040204" charset="-120"/>
              <a:cs typeface="Microsoft JhengHei UI" panose="020B0604030504040204" charset="-120"/>
            </a:endParaRPr>
          </a:p>
        </p:txBody>
      </p:sp>
      <p:sp>
        <p:nvSpPr>
          <p:cNvPr id="12" name="内容占位符 18">
            <a:extLst>
              <a:ext uri="{FF2B5EF4-FFF2-40B4-BE49-F238E27FC236}">
                <a16:creationId xmlns:a16="http://schemas.microsoft.com/office/drawing/2014/main" id="{83B1EB43-E8F5-4F9F-926C-CC037DB9878D}"/>
              </a:ext>
            </a:extLst>
          </p:cNvPr>
          <p:cNvSpPr txBox="1">
            <a:spLocks/>
          </p:cNvSpPr>
          <p:nvPr userDrawn="1"/>
        </p:nvSpPr>
        <p:spPr>
          <a:xfrm>
            <a:off x="228600" y="254375"/>
            <a:ext cx="4648200" cy="279025"/>
          </a:xfrm>
          <a:prstGeom prst="rect">
            <a:avLst/>
          </a:prstGeom>
        </p:spPr>
        <p:txBody>
          <a:bodyPr/>
          <a:lstStyle>
            <a:lvl1pPr marL="0">
              <a:defRPr lang="zh-CN" altLang="en-US" sz="1800" kern="1200" dirty="0" smtClean="0">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a:t>Scale Variability</a:t>
            </a:r>
            <a:r>
              <a:rPr lang="zh-CN" altLang="en-US" dirty="0"/>
              <a:t> </a:t>
            </a:r>
            <a:r>
              <a:rPr lang="en-US" altLang="zh-CN" dirty="0"/>
              <a:t>in </a:t>
            </a:r>
            <a:r>
              <a:rPr lang="en-US" altLang="zh-CN" sz="1800" kern="1200" dirty="0">
                <a:solidFill>
                  <a:schemeClr val="tx1"/>
                </a:solidFill>
                <a:latin typeface="Arial" panose="020B0604020202020204" pitchFamily="34" charset="0"/>
                <a:ea typeface="+mn-ea"/>
                <a:cs typeface="Arial" panose="020B0604020202020204" pitchFamily="34" charset="0"/>
              </a:rPr>
              <a:t>Receptive Field / </a:t>
            </a:r>
            <a:r>
              <a:rPr lang="en-US" altLang="zh-CN" sz="1800" kern="1200" dirty="0" err="1">
                <a:solidFill>
                  <a:schemeClr val="tx1"/>
                </a:solidFill>
                <a:latin typeface="Arial" panose="020B0604020202020204" pitchFamily="34" charset="0"/>
                <a:ea typeface="+mn-ea"/>
                <a:cs typeface="Arial" panose="020B0604020202020204" pitchFamily="34" charset="0"/>
              </a:rPr>
              <a:t>Stitcher</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65" r:id="rId4"/>
    <p:sldLayoutId id="2147483669" r:id="rId5"/>
    <p:sldLayoutId id="2147483670" r:id="rId6"/>
    <p:sldLayoutId id="2147483666" r:id="rId7"/>
    <p:sldLayoutId id="2147483667" r:id="rId8"/>
    <p:sldLayoutId id="2147483668" r:id="rId9"/>
    <p:sldLayoutId id="2147483657" r:id="rId10"/>
    <p:sldLayoutId id="2147483662" r:id="rId11"/>
    <p:sldLayoutId id="2147483652" r:id="rId12"/>
    <p:sldLayoutId id="2147483663" r:id="rId13"/>
    <p:sldLayoutId id="2147483658" r:id="rId14"/>
    <p:sldLayoutId id="2147483661" r:id="rId15"/>
    <p:sldLayoutId id="2147483659" r:id="rId16"/>
    <p:sldLayoutId id="2147483660" r:id="rId17"/>
  </p:sldLayoutIdLst>
  <p:txStyles>
    <p:titleStyle>
      <a:lvl1pPr>
        <a:defRPr u="none">
          <a:latin typeface="Arial" panose="020B0604020202020204" pitchFamily="34" charset="0"/>
          <a:ea typeface="+mj-ea"/>
          <a:cs typeface="Arial" panose="020B0604020202020204" pitchFamily="34" charset="0"/>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35770;&#25991;&#23545;&#27604;&#24635;&#32467;/TridentNet&#19982;Stitcher&#34920;&#26684;&#24635;&#32467;.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F5D8B-6C4C-4ACF-9438-1D26248885F7}"/>
              </a:ext>
            </a:extLst>
          </p:cNvPr>
          <p:cNvSpPr>
            <a:spLocks noGrp="1"/>
          </p:cNvSpPr>
          <p:nvPr>
            <p:ph type="ctrTitle"/>
          </p:nvPr>
        </p:nvSpPr>
        <p:spPr>
          <a:xfrm>
            <a:off x="1487170" y="2590800"/>
            <a:ext cx="9217660" cy="1661993"/>
          </a:xfrm>
        </p:spPr>
        <p:txBody>
          <a:bodyPr/>
          <a:lstStyle/>
          <a:p>
            <a:pPr algn="ctr"/>
            <a:r>
              <a:rPr lang="en-US" altLang="zh-CN" dirty="0"/>
              <a:t>Scale Invariability in </a:t>
            </a:r>
            <a:br>
              <a:rPr lang="en-US" altLang="zh-CN" dirty="0"/>
            </a:br>
            <a:r>
              <a:rPr lang="en-US" altLang="zh-CN" dirty="0"/>
              <a:t>Receptive Field /</a:t>
            </a:r>
            <a:r>
              <a:rPr lang="en-US" altLang="zh-CN" dirty="0" err="1"/>
              <a:t>Stitcher</a:t>
            </a:r>
            <a:endParaRPr lang="zh-CN" altLang="en-US" dirty="0"/>
          </a:p>
        </p:txBody>
      </p:sp>
    </p:spTree>
    <p:extLst>
      <p:ext uri="{BB962C8B-B14F-4D97-AF65-F5344CB8AC3E}">
        <p14:creationId xmlns:p14="http://schemas.microsoft.com/office/powerpoint/2010/main" val="211667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72859D0-0A32-4080-B4FC-951446F1F5CE}"/>
              </a:ext>
            </a:extLst>
          </p:cNvPr>
          <p:cNvSpPr>
            <a:spLocks noGrp="1"/>
          </p:cNvSpPr>
          <p:nvPr>
            <p:ph type="body" sz="quarter" idx="13"/>
          </p:nvPr>
        </p:nvSpPr>
        <p:spPr>
          <a:xfrm>
            <a:off x="1066800" y="2006004"/>
            <a:ext cx="10287000" cy="369332"/>
          </a:xfrm>
        </p:spPr>
        <p:txBody>
          <a:bodyPr/>
          <a:lstStyle/>
          <a:p>
            <a:r>
              <a:rPr lang="en-US" altLang="zh-CN" dirty="0" err="1"/>
              <a:t>TridentNet</a:t>
            </a:r>
            <a:r>
              <a:rPr lang="en-US" altLang="zh-CN" dirty="0"/>
              <a:t> </a:t>
            </a:r>
            <a:r>
              <a:rPr lang="zh-CN" altLang="en-US" dirty="0"/>
              <a:t>模块主要包括</a:t>
            </a:r>
            <a:r>
              <a:rPr lang="en-US" altLang="zh-CN" dirty="0"/>
              <a:t>3</a:t>
            </a:r>
            <a:r>
              <a:rPr lang="zh-CN" altLang="en-US" dirty="0"/>
              <a:t>个完全一样的分支，唯一不同的只是膨胀卷积的膨胀率。从上到下，膨胀率分别为</a:t>
            </a:r>
            <a:r>
              <a:rPr lang="en-US" altLang="zh-CN" dirty="0"/>
              <a:t>1,2,3</a:t>
            </a:r>
            <a:r>
              <a:rPr lang="zh-CN" altLang="en-US" dirty="0"/>
              <a:t>，分别检测小，中，大的目标。</a:t>
            </a:r>
          </a:p>
        </p:txBody>
      </p:sp>
      <p:sp>
        <p:nvSpPr>
          <p:cNvPr id="3" name="标题 2">
            <a:extLst>
              <a:ext uri="{FF2B5EF4-FFF2-40B4-BE49-F238E27FC236}">
                <a16:creationId xmlns:a16="http://schemas.microsoft.com/office/drawing/2014/main" id="{332333C0-EC22-4AA4-A305-43DFF3F64256}"/>
              </a:ext>
            </a:extLst>
          </p:cNvPr>
          <p:cNvSpPr>
            <a:spLocks noGrp="1"/>
          </p:cNvSpPr>
          <p:nvPr>
            <p:ph type="title"/>
          </p:nvPr>
        </p:nvSpPr>
        <p:spPr/>
        <p:txBody>
          <a:bodyPr/>
          <a:lstStyle/>
          <a:p>
            <a:r>
              <a:rPr lang="zh-CN" altLang="en-US" dirty="0"/>
              <a:t>主要框架</a:t>
            </a:r>
          </a:p>
        </p:txBody>
      </p:sp>
      <p:sp>
        <p:nvSpPr>
          <p:cNvPr id="4" name="文本占位符 3">
            <a:extLst>
              <a:ext uri="{FF2B5EF4-FFF2-40B4-BE49-F238E27FC236}">
                <a16:creationId xmlns:a16="http://schemas.microsoft.com/office/drawing/2014/main" id="{AC3B4BD5-C981-4260-9450-0A4E884D01C3}"/>
              </a:ext>
            </a:extLst>
          </p:cNvPr>
          <p:cNvSpPr>
            <a:spLocks noGrp="1"/>
          </p:cNvSpPr>
          <p:nvPr>
            <p:ph type="body" sz="quarter" idx="16"/>
          </p:nvPr>
        </p:nvSpPr>
        <p:spPr>
          <a:xfrm>
            <a:off x="1066800" y="3049577"/>
            <a:ext cx="9525000" cy="369332"/>
          </a:xfrm>
        </p:spPr>
        <p:txBody>
          <a:bodyPr/>
          <a:lstStyle/>
          <a:p>
            <a:r>
              <a:rPr lang="zh-CN" altLang="en-US" dirty="0"/>
              <a:t>作者令三个分支参数共享，使不同分支的网络结构完全相同，仅仅</a:t>
            </a:r>
            <a:r>
              <a:rPr lang="en-US" altLang="zh-CN" dirty="0"/>
              <a:t>Dilation</a:t>
            </a:r>
            <a:r>
              <a:rPr lang="zh-CN" altLang="en-US" dirty="0"/>
              <a:t>系数这个超参数不同。</a:t>
            </a:r>
          </a:p>
          <a:p>
            <a:endParaRPr lang="zh-CN" altLang="en-US" dirty="0"/>
          </a:p>
        </p:txBody>
      </p:sp>
      <p:pic>
        <p:nvPicPr>
          <p:cNvPr id="9" name="图片 8">
            <a:extLst>
              <a:ext uri="{FF2B5EF4-FFF2-40B4-BE49-F238E27FC236}">
                <a16:creationId xmlns:a16="http://schemas.microsoft.com/office/drawing/2014/main" id="{B4CA8323-F612-4A3F-A22E-D3A42E1D451E}"/>
              </a:ext>
            </a:extLst>
          </p:cNvPr>
          <p:cNvPicPr>
            <a:picLocks noChangeAspect="1"/>
          </p:cNvPicPr>
          <p:nvPr/>
        </p:nvPicPr>
        <p:blipFill>
          <a:blip r:embed="rId2"/>
          <a:stretch>
            <a:fillRect/>
          </a:stretch>
        </p:blipFill>
        <p:spPr>
          <a:xfrm>
            <a:off x="2019300" y="3962400"/>
            <a:ext cx="7620000" cy="2800410"/>
          </a:xfrm>
          <a:prstGeom prst="rect">
            <a:avLst/>
          </a:prstGeom>
        </p:spPr>
      </p:pic>
    </p:spTree>
    <p:extLst>
      <p:ext uri="{BB962C8B-B14F-4D97-AF65-F5344CB8AC3E}">
        <p14:creationId xmlns:p14="http://schemas.microsoft.com/office/powerpoint/2010/main" val="219639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EA6A5E-2D5E-4F68-B842-A86C07E4CCF3}"/>
              </a:ext>
            </a:extLst>
          </p:cNvPr>
          <p:cNvSpPr>
            <a:spLocks noGrp="1"/>
          </p:cNvSpPr>
          <p:nvPr>
            <p:ph type="body" sz="quarter" idx="13"/>
          </p:nvPr>
        </p:nvSpPr>
        <p:spPr>
          <a:xfrm>
            <a:off x="1066800" y="1914385"/>
            <a:ext cx="8991600" cy="342900"/>
          </a:xfrm>
        </p:spPr>
        <p:txBody>
          <a:bodyPr/>
          <a:lstStyle/>
          <a:p>
            <a:r>
              <a:rPr lang="zh-CN" altLang="en-US" dirty="0"/>
              <a:t>与</a:t>
            </a:r>
            <a:r>
              <a:rPr lang="en-US" altLang="zh-CN" dirty="0"/>
              <a:t>SNIP</a:t>
            </a:r>
            <a:r>
              <a:rPr lang="zh-CN" altLang="en-US" dirty="0"/>
              <a:t>相似，仅选择尺度在每个分支的相应有效范围</a:t>
            </a:r>
            <a:r>
              <a:rPr lang="en-US" altLang="zh-CN" dirty="0"/>
              <a:t>[li, </a:t>
            </a:r>
            <a:r>
              <a:rPr lang="en-US" altLang="zh-CN" dirty="0" err="1"/>
              <a:t>ui</a:t>
            </a:r>
            <a:r>
              <a:rPr lang="en-US" altLang="zh-CN" dirty="0"/>
              <a:t>]</a:t>
            </a:r>
            <a:r>
              <a:rPr lang="zh-CN" altLang="en-US" dirty="0"/>
              <a:t>内的</a:t>
            </a:r>
            <a:r>
              <a:rPr lang="en-US" altLang="zh-CN" dirty="0"/>
              <a:t>proposals</a:t>
            </a:r>
            <a:r>
              <a:rPr lang="zh-CN" altLang="en-US" dirty="0"/>
              <a:t>和</a:t>
            </a:r>
            <a:r>
              <a:rPr lang="en-US" altLang="zh-CN" dirty="0"/>
              <a:t>GT</a:t>
            </a:r>
            <a:r>
              <a:rPr lang="zh-CN" altLang="en-US" dirty="0"/>
              <a:t>进行训练。</a:t>
            </a:r>
            <a:r>
              <a:rPr lang="en-US" altLang="zh-CN" dirty="0"/>
              <a:t>Scale aware</a:t>
            </a:r>
            <a:r>
              <a:rPr lang="zh-CN" altLang="en-US" dirty="0"/>
              <a:t>的</a:t>
            </a:r>
            <a:r>
              <a:rPr lang="en-US" altLang="zh-CN" dirty="0"/>
              <a:t>range</a:t>
            </a:r>
            <a:r>
              <a:rPr lang="zh-CN" altLang="en-US" dirty="0"/>
              <a:t>为 </a:t>
            </a:r>
            <a:r>
              <a:rPr lang="en-US" altLang="zh-CN" dirty="0"/>
              <a:t>[(0, 90), (30, 160), (90, +∞)]</a:t>
            </a:r>
          </a:p>
          <a:p>
            <a:endParaRPr lang="zh-CN" altLang="en-US" dirty="0"/>
          </a:p>
        </p:txBody>
      </p:sp>
      <p:sp>
        <p:nvSpPr>
          <p:cNvPr id="3" name="标题 2">
            <a:extLst>
              <a:ext uri="{FF2B5EF4-FFF2-40B4-BE49-F238E27FC236}">
                <a16:creationId xmlns:a16="http://schemas.microsoft.com/office/drawing/2014/main" id="{36C417AF-5F38-4066-8D36-7AB59B0437D2}"/>
              </a:ext>
            </a:extLst>
          </p:cNvPr>
          <p:cNvSpPr>
            <a:spLocks noGrp="1"/>
          </p:cNvSpPr>
          <p:nvPr>
            <p:ph type="title"/>
          </p:nvPr>
        </p:nvSpPr>
        <p:spPr/>
        <p:txBody>
          <a:bodyPr/>
          <a:lstStyle/>
          <a:p>
            <a:r>
              <a:rPr lang="zh-CN" altLang="en-US" dirty="0"/>
              <a:t>主要框架</a:t>
            </a:r>
          </a:p>
        </p:txBody>
      </p:sp>
      <p:pic>
        <p:nvPicPr>
          <p:cNvPr id="6" name="Picture 4">
            <a:extLst>
              <a:ext uri="{FF2B5EF4-FFF2-40B4-BE49-F238E27FC236}">
                <a16:creationId xmlns:a16="http://schemas.microsoft.com/office/drawing/2014/main" id="{8DDC8D51-F489-4723-A69B-491B70990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8515" y="2743200"/>
            <a:ext cx="3683165" cy="394820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3">
            <a:extLst>
              <a:ext uri="{FF2B5EF4-FFF2-40B4-BE49-F238E27FC236}">
                <a16:creationId xmlns:a16="http://schemas.microsoft.com/office/drawing/2014/main" id="{D0E4F464-75AE-405A-881A-FCCEE81E3285}"/>
              </a:ext>
            </a:extLst>
          </p:cNvPr>
          <p:cNvSpPr txBox="1">
            <a:spLocks/>
          </p:cNvSpPr>
          <p:nvPr/>
        </p:nvSpPr>
        <p:spPr>
          <a:xfrm>
            <a:off x="1066800" y="3258736"/>
            <a:ext cx="7421715"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在测试时，只用中间的分支进行推理，因为其学习了不同</a:t>
            </a:r>
            <a:r>
              <a:rPr lang="en-US" altLang="zh-CN" dirty="0"/>
              <a:t>scale</a:t>
            </a:r>
            <a:r>
              <a:rPr lang="zh-CN" altLang="en-US" dirty="0"/>
              <a:t>的目标；然后对结果进行</a:t>
            </a:r>
            <a:r>
              <a:rPr lang="en-US" altLang="zh-CN" dirty="0"/>
              <a:t>NMS</a:t>
            </a:r>
            <a:r>
              <a:rPr lang="zh-CN" altLang="en-US" dirty="0"/>
              <a:t>后处理，最后输出预测的目标信息。</a:t>
            </a:r>
            <a:endParaRPr lang="en-US" altLang="zh-CN" kern="0" dirty="0">
              <a:solidFill>
                <a:sysClr val="windowText" lastClr="000000"/>
              </a:solidFill>
            </a:endParaRPr>
          </a:p>
        </p:txBody>
      </p:sp>
      <p:sp>
        <p:nvSpPr>
          <p:cNvPr id="8" name="文本占位符 3">
            <a:extLst>
              <a:ext uri="{FF2B5EF4-FFF2-40B4-BE49-F238E27FC236}">
                <a16:creationId xmlns:a16="http://schemas.microsoft.com/office/drawing/2014/main" id="{A603A3A9-802C-41F3-981D-70E80B4B513A}"/>
              </a:ext>
            </a:extLst>
          </p:cNvPr>
          <p:cNvSpPr txBox="1">
            <a:spLocks/>
          </p:cNvSpPr>
          <p:nvPr/>
        </p:nvSpPr>
        <p:spPr>
          <a:xfrm>
            <a:off x="1066800" y="4527644"/>
            <a:ext cx="7421715" cy="429177"/>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用一个主分支就可以接近最优效果，只用一个分支就能得到（接近）最后效果且耗费的资源更少。当然这样做会带来一些精度损失，大概在</a:t>
            </a:r>
            <a:r>
              <a:rPr lang="en-US" altLang="zh-CN" dirty="0"/>
              <a:t>0.5-1</a:t>
            </a:r>
            <a:r>
              <a:rPr lang="zh-CN" altLang="en-US" dirty="0"/>
              <a:t>个</a:t>
            </a:r>
            <a:r>
              <a:rPr lang="en-US" altLang="zh-CN" dirty="0" err="1"/>
              <a:t>mAP</a:t>
            </a:r>
            <a:r>
              <a:rPr lang="zh-CN" altLang="en-US" dirty="0"/>
              <a:t>，但这样的好处在于不会引入额外的参数，不会增加额外的计算量。</a:t>
            </a:r>
            <a:endParaRPr lang="en-US" altLang="zh-CN" kern="0" dirty="0">
              <a:solidFill>
                <a:sysClr val="windowText" lastClr="000000"/>
              </a:solidFill>
            </a:endParaRPr>
          </a:p>
        </p:txBody>
      </p:sp>
    </p:spTree>
    <p:extLst>
      <p:ext uri="{BB962C8B-B14F-4D97-AF65-F5344CB8AC3E}">
        <p14:creationId xmlns:p14="http://schemas.microsoft.com/office/powerpoint/2010/main" val="130968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C799AA4-7ECF-4CF5-A64A-6795E7055BAD}"/>
              </a:ext>
            </a:extLst>
          </p:cNvPr>
          <p:cNvSpPr>
            <a:spLocks noGrp="1"/>
          </p:cNvSpPr>
          <p:nvPr>
            <p:ph type="body" sz="quarter" idx="13"/>
          </p:nvPr>
        </p:nvSpPr>
        <p:spPr>
          <a:xfrm>
            <a:off x="1066800" y="1984332"/>
            <a:ext cx="10210800" cy="386601"/>
          </a:xfrm>
        </p:spPr>
        <p:txBody>
          <a:bodyPr/>
          <a:lstStyle/>
          <a:p>
            <a:r>
              <a:rPr lang="en-US" altLang="zh-CN" dirty="0"/>
              <a:t>Multi-branch</a:t>
            </a:r>
            <a:r>
              <a:rPr lang="zh-CN" altLang="en-US" dirty="0"/>
              <a:t>：</a:t>
            </a:r>
            <a:r>
              <a:rPr lang="en-US" altLang="zh-CN" dirty="0"/>
              <a:t>a</a:t>
            </a:r>
            <a:r>
              <a:rPr lang="zh-CN" altLang="en-US" dirty="0"/>
              <a:t>，</a:t>
            </a:r>
            <a:r>
              <a:rPr lang="en-US" altLang="zh-CN" dirty="0"/>
              <a:t>b</a:t>
            </a:r>
            <a:r>
              <a:rPr lang="zh-CN" altLang="en-US" dirty="0"/>
              <a:t>的对比说明受益于不同的感受野的多分支结构能涨</a:t>
            </a:r>
            <a:r>
              <a:rPr lang="en-US" altLang="zh-CN" dirty="0"/>
              <a:t>1.1 </a:t>
            </a:r>
            <a:r>
              <a:rPr lang="en-US" altLang="zh-CN" dirty="0" err="1"/>
              <a:t>mAP</a:t>
            </a:r>
            <a:r>
              <a:rPr lang="zh-CN" altLang="en-US" dirty="0"/>
              <a:t>。</a:t>
            </a:r>
          </a:p>
        </p:txBody>
      </p:sp>
      <p:sp>
        <p:nvSpPr>
          <p:cNvPr id="3" name="标题 2">
            <a:extLst>
              <a:ext uri="{FF2B5EF4-FFF2-40B4-BE49-F238E27FC236}">
                <a16:creationId xmlns:a16="http://schemas.microsoft.com/office/drawing/2014/main" id="{EC17F775-362B-4BB6-A67D-2A77C9ED1352}"/>
              </a:ext>
            </a:extLst>
          </p:cNvPr>
          <p:cNvSpPr>
            <a:spLocks noGrp="1"/>
          </p:cNvSpPr>
          <p:nvPr>
            <p:ph type="title"/>
          </p:nvPr>
        </p:nvSpPr>
        <p:spPr/>
        <p:txBody>
          <a:bodyPr/>
          <a:lstStyle/>
          <a:p>
            <a:r>
              <a:rPr lang="zh-CN" altLang="en-US" dirty="0"/>
              <a:t>实验结果</a:t>
            </a:r>
          </a:p>
        </p:txBody>
      </p:sp>
      <p:sp>
        <p:nvSpPr>
          <p:cNvPr id="4" name="文本占位符 3">
            <a:extLst>
              <a:ext uri="{FF2B5EF4-FFF2-40B4-BE49-F238E27FC236}">
                <a16:creationId xmlns:a16="http://schemas.microsoft.com/office/drawing/2014/main" id="{B3687596-8B51-4FA4-BCEB-0391B92796C2}"/>
              </a:ext>
            </a:extLst>
          </p:cNvPr>
          <p:cNvSpPr>
            <a:spLocks noGrp="1"/>
          </p:cNvSpPr>
          <p:nvPr>
            <p:ph type="body" sz="quarter" idx="16"/>
          </p:nvPr>
        </p:nvSpPr>
        <p:spPr>
          <a:xfrm>
            <a:off x="1066800" y="2797335"/>
            <a:ext cx="9982200" cy="369332"/>
          </a:xfrm>
        </p:spPr>
        <p:txBody>
          <a:bodyPr/>
          <a:lstStyle/>
          <a:p>
            <a:r>
              <a:rPr lang="en-US" altLang="zh-CN" dirty="0"/>
              <a:t>Scale-aware</a:t>
            </a:r>
            <a:r>
              <a:rPr lang="zh-CN" altLang="en-US" dirty="0"/>
              <a:t>：</a:t>
            </a:r>
            <a:r>
              <a:rPr lang="en-US" altLang="zh-CN" dirty="0"/>
              <a:t>b</a:t>
            </a:r>
            <a:r>
              <a:rPr lang="zh-CN" altLang="en-US" dirty="0"/>
              <a:t>，</a:t>
            </a:r>
            <a:r>
              <a:rPr lang="en-US" altLang="zh-CN" dirty="0"/>
              <a:t>d</a:t>
            </a:r>
            <a:r>
              <a:rPr lang="zh-CN" altLang="en-US" dirty="0"/>
              <a:t>的对比可说明</a:t>
            </a:r>
            <a:r>
              <a:rPr lang="en-US" altLang="zh-CN" dirty="0"/>
              <a:t>Scale-aware</a:t>
            </a:r>
            <a:r>
              <a:rPr lang="zh-CN" altLang="en-US" dirty="0"/>
              <a:t>能提升小目标</a:t>
            </a:r>
            <a:r>
              <a:rPr lang="en-US" altLang="zh-CN" dirty="0"/>
              <a:t>0.8 </a:t>
            </a:r>
            <a:r>
              <a:rPr lang="en-US" altLang="zh-CN" dirty="0" err="1"/>
              <a:t>mAP</a:t>
            </a:r>
            <a:r>
              <a:rPr lang="zh-CN" altLang="en-US" dirty="0"/>
              <a:t>的性能，但大目标的性能降低</a:t>
            </a:r>
            <a:r>
              <a:rPr lang="en-US" altLang="zh-CN" dirty="0"/>
              <a:t>0.9 </a:t>
            </a:r>
            <a:r>
              <a:rPr lang="en-US" altLang="zh-CN" dirty="0" err="1"/>
              <a:t>mAP</a:t>
            </a:r>
            <a:r>
              <a:rPr lang="zh-CN" altLang="en-US" dirty="0"/>
              <a:t>。</a:t>
            </a:r>
          </a:p>
        </p:txBody>
      </p:sp>
      <p:pic>
        <p:nvPicPr>
          <p:cNvPr id="9" name="图片 8">
            <a:extLst>
              <a:ext uri="{FF2B5EF4-FFF2-40B4-BE49-F238E27FC236}">
                <a16:creationId xmlns:a16="http://schemas.microsoft.com/office/drawing/2014/main" id="{AAF1A9D8-658F-437E-96EE-21673A26E2ED}"/>
              </a:ext>
            </a:extLst>
          </p:cNvPr>
          <p:cNvPicPr>
            <a:picLocks noChangeAspect="1"/>
          </p:cNvPicPr>
          <p:nvPr/>
        </p:nvPicPr>
        <p:blipFill>
          <a:blip r:embed="rId2"/>
          <a:stretch>
            <a:fillRect/>
          </a:stretch>
        </p:blipFill>
        <p:spPr>
          <a:xfrm>
            <a:off x="1148080" y="3593069"/>
            <a:ext cx="10210800" cy="3166141"/>
          </a:xfrm>
          <a:prstGeom prst="rect">
            <a:avLst/>
          </a:prstGeom>
        </p:spPr>
      </p:pic>
    </p:spTree>
    <p:extLst>
      <p:ext uri="{BB962C8B-B14F-4D97-AF65-F5344CB8AC3E}">
        <p14:creationId xmlns:p14="http://schemas.microsoft.com/office/powerpoint/2010/main" val="8434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1DD6D-D500-4F59-A1E7-712F903F429A}"/>
              </a:ext>
            </a:extLst>
          </p:cNvPr>
          <p:cNvSpPr>
            <a:spLocks noGrp="1"/>
          </p:cNvSpPr>
          <p:nvPr>
            <p:ph type="title"/>
          </p:nvPr>
        </p:nvSpPr>
        <p:spPr/>
        <p:txBody>
          <a:bodyPr/>
          <a:lstStyle/>
          <a:p>
            <a:r>
              <a:rPr lang="zh-CN" altLang="en-US" dirty="0"/>
              <a:t>实验结果</a:t>
            </a:r>
          </a:p>
        </p:txBody>
      </p:sp>
      <p:sp>
        <p:nvSpPr>
          <p:cNvPr id="6" name="文本占位符 3">
            <a:extLst>
              <a:ext uri="{FF2B5EF4-FFF2-40B4-BE49-F238E27FC236}">
                <a16:creationId xmlns:a16="http://schemas.microsoft.com/office/drawing/2014/main" id="{60A15445-5198-46D3-8F72-682D89ED7AED}"/>
              </a:ext>
            </a:extLst>
          </p:cNvPr>
          <p:cNvSpPr txBox="1">
            <a:spLocks/>
          </p:cNvSpPr>
          <p:nvPr/>
        </p:nvSpPr>
        <p:spPr>
          <a:xfrm>
            <a:off x="1066800" y="2233843"/>
            <a:ext cx="10439400" cy="326159"/>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Weight-sharing</a:t>
            </a:r>
            <a:r>
              <a:rPr lang="zh-CN" altLang="en-US" kern="0" dirty="0">
                <a:solidFill>
                  <a:sysClr val="windowText" lastClr="000000"/>
                </a:solidFill>
              </a:rPr>
              <a:t>：</a:t>
            </a:r>
            <a:r>
              <a:rPr lang="en-US" altLang="zh-CN" kern="0" dirty="0">
                <a:solidFill>
                  <a:sysClr val="windowText" lastClr="000000"/>
                </a:solidFill>
              </a:rPr>
              <a:t>c</a:t>
            </a:r>
            <a:r>
              <a:rPr lang="zh-CN" altLang="en-US" kern="0" dirty="0">
                <a:solidFill>
                  <a:sysClr val="windowText" lastClr="000000"/>
                </a:solidFill>
              </a:rPr>
              <a:t>，</a:t>
            </a:r>
            <a:r>
              <a:rPr lang="en-US" altLang="zh-CN" kern="0" dirty="0">
                <a:solidFill>
                  <a:sysClr val="windowText" lastClr="000000"/>
                </a:solidFill>
              </a:rPr>
              <a:t>e</a:t>
            </a:r>
            <a:r>
              <a:rPr lang="zh-CN" altLang="en-US" kern="0" dirty="0">
                <a:solidFill>
                  <a:sysClr val="windowText" lastClr="000000"/>
                </a:solidFill>
              </a:rPr>
              <a:t>说明在所有分支共享相同的参数的帮助下，可减少参数数量并提高了检测器的性能。</a:t>
            </a:r>
            <a:endParaRPr lang="en-US" altLang="zh-CN" kern="0" dirty="0">
              <a:solidFill>
                <a:sysClr val="windowText" lastClr="000000"/>
              </a:solidFill>
            </a:endParaRPr>
          </a:p>
        </p:txBody>
      </p:sp>
      <p:sp>
        <p:nvSpPr>
          <p:cNvPr id="7" name="文本占位符 3">
            <a:extLst>
              <a:ext uri="{FF2B5EF4-FFF2-40B4-BE49-F238E27FC236}">
                <a16:creationId xmlns:a16="http://schemas.microsoft.com/office/drawing/2014/main" id="{1EAE8600-6110-49EA-AA7C-D43BEBB8D7D6}"/>
              </a:ext>
            </a:extLst>
          </p:cNvPr>
          <p:cNvSpPr txBox="1">
            <a:spLocks/>
          </p:cNvSpPr>
          <p:nvPr/>
        </p:nvSpPr>
        <p:spPr>
          <a:xfrm>
            <a:off x="1066800" y="3408680"/>
            <a:ext cx="10439400" cy="326159"/>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作者解释性能提升是因为：共享的参数在所有规模的对象上都经过全面训练，从而减轻了对某一个</a:t>
            </a:r>
            <a:r>
              <a:rPr lang="en-US" altLang="zh-CN" kern="0" dirty="0">
                <a:solidFill>
                  <a:sysClr val="windowText" lastClr="000000"/>
                </a:solidFill>
              </a:rPr>
              <a:t>scale</a:t>
            </a:r>
            <a:r>
              <a:rPr lang="zh-CN" altLang="en-US" kern="0" dirty="0">
                <a:solidFill>
                  <a:sysClr val="windowText" lastClr="000000"/>
                </a:solidFill>
              </a:rPr>
              <a:t>的训练中过度拟合的问题。</a:t>
            </a:r>
            <a:endParaRPr lang="en-US" altLang="zh-CN" kern="0" dirty="0">
              <a:solidFill>
                <a:sysClr val="windowText" lastClr="000000"/>
              </a:solidFill>
            </a:endParaRPr>
          </a:p>
        </p:txBody>
      </p:sp>
    </p:spTree>
    <p:extLst>
      <p:ext uri="{BB962C8B-B14F-4D97-AF65-F5344CB8AC3E}">
        <p14:creationId xmlns:p14="http://schemas.microsoft.com/office/powerpoint/2010/main" val="266561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A87354-98AD-402C-BB45-D2440D91707B}"/>
              </a:ext>
            </a:extLst>
          </p:cNvPr>
          <p:cNvSpPr>
            <a:spLocks noGrp="1"/>
          </p:cNvSpPr>
          <p:nvPr>
            <p:ph type="body" sz="quarter" idx="13"/>
          </p:nvPr>
        </p:nvSpPr>
        <p:spPr>
          <a:xfrm>
            <a:off x="1066800" y="2286000"/>
            <a:ext cx="9677400" cy="323176"/>
          </a:xfrm>
        </p:spPr>
        <p:txBody>
          <a:bodyPr/>
          <a:lstStyle/>
          <a:p>
            <a:r>
              <a:rPr lang="zh-CN" altLang="en-US" dirty="0"/>
              <a:t>证明最好的</a:t>
            </a:r>
            <a:r>
              <a:rPr lang="en-US" altLang="zh-CN" dirty="0"/>
              <a:t>setting</a:t>
            </a:r>
            <a:r>
              <a:rPr lang="zh-CN" altLang="en-US" dirty="0"/>
              <a:t>其实是没有</a:t>
            </a:r>
            <a:r>
              <a:rPr lang="en-US" altLang="zh-CN" dirty="0"/>
              <a:t>scale aware</a:t>
            </a:r>
            <a:r>
              <a:rPr lang="zh-CN" altLang="en-US" dirty="0"/>
              <a:t>。</a:t>
            </a:r>
          </a:p>
        </p:txBody>
      </p:sp>
      <p:sp>
        <p:nvSpPr>
          <p:cNvPr id="3" name="标题 2">
            <a:extLst>
              <a:ext uri="{FF2B5EF4-FFF2-40B4-BE49-F238E27FC236}">
                <a16:creationId xmlns:a16="http://schemas.microsoft.com/office/drawing/2014/main" id="{5C4DA946-A131-4B05-B9CD-A1298D9E8DC6}"/>
              </a:ext>
            </a:extLst>
          </p:cNvPr>
          <p:cNvSpPr>
            <a:spLocks noGrp="1"/>
          </p:cNvSpPr>
          <p:nvPr>
            <p:ph type="title"/>
          </p:nvPr>
        </p:nvSpPr>
        <p:spPr>
          <a:xfrm>
            <a:off x="1066800" y="1219200"/>
            <a:ext cx="7848600" cy="492125"/>
          </a:xfrm>
        </p:spPr>
        <p:txBody>
          <a:bodyPr/>
          <a:lstStyle/>
          <a:p>
            <a:r>
              <a:rPr lang="zh-CN" altLang="en-US" dirty="0"/>
              <a:t>关于</a:t>
            </a:r>
            <a:r>
              <a:rPr lang="en-US" altLang="zh-CN" dirty="0"/>
              <a:t>scale aware</a:t>
            </a:r>
            <a:r>
              <a:rPr lang="zh-CN" altLang="en-US" dirty="0"/>
              <a:t>的</a:t>
            </a:r>
            <a:r>
              <a:rPr lang="en-US" altLang="zh-CN" dirty="0"/>
              <a:t>range</a:t>
            </a:r>
            <a:r>
              <a:rPr lang="zh-CN" altLang="en-US" dirty="0"/>
              <a:t>大小的设定实验</a:t>
            </a:r>
          </a:p>
        </p:txBody>
      </p:sp>
      <p:pic>
        <p:nvPicPr>
          <p:cNvPr id="9" name="图片 8">
            <a:extLst>
              <a:ext uri="{FF2B5EF4-FFF2-40B4-BE49-F238E27FC236}">
                <a16:creationId xmlns:a16="http://schemas.microsoft.com/office/drawing/2014/main" id="{5EED379C-3A73-477B-9E35-9C55C5E7930A}"/>
              </a:ext>
            </a:extLst>
          </p:cNvPr>
          <p:cNvPicPr>
            <a:picLocks noChangeAspect="1"/>
          </p:cNvPicPr>
          <p:nvPr/>
        </p:nvPicPr>
        <p:blipFill>
          <a:blip r:embed="rId2"/>
          <a:stretch>
            <a:fillRect/>
          </a:stretch>
        </p:blipFill>
        <p:spPr>
          <a:xfrm>
            <a:off x="2143459" y="3962400"/>
            <a:ext cx="7524082" cy="2301292"/>
          </a:xfrm>
          <a:prstGeom prst="rect">
            <a:avLst/>
          </a:prstGeom>
        </p:spPr>
      </p:pic>
      <p:sp>
        <p:nvSpPr>
          <p:cNvPr id="10" name="文本占位符 1">
            <a:extLst>
              <a:ext uri="{FF2B5EF4-FFF2-40B4-BE49-F238E27FC236}">
                <a16:creationId xmlns:a16="http://schemas.microsoft.com/office/drawing/2014/main" id="{6A9DBCB9-5C62-4D93-887E-05EDA236A4B9}"/>
              </a:ext>
            </a:extLst>
          </p:cNvPr>
          <p:cNvSpPr txBox="1">
            <a:spLocks/>
          </p:cNvSpPr>
          <p:nvPr/>
        </p:nvSpPr>
        <p:spPr>
          <a:xfrm>
            <a:off x="1066800" y="3183851"/>
            <a:ext cx="9677400" cy="32317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可以理解成训练的时候一个样本在不同的</a:t>
            </a:r>
            <a:r>
              <a:rPr lang="en-US" altLang="zh-CN" kern="0" dirty="0">
                <a:solidFill>
                  <a:sysClr val="windowText" lastClr="000000"/>
                </a:solidFill>
              </a:rPr>
              <a:t>receptive field</a:t>
            </a:r>
            <a:r>
              <a:rPr lang="zh-CN" altLang="en-US" kern="0" dirty="0">
                <a:solidFill>
                  <a:sysClr val="windowText" lastClr="000000"/>
                </a:solidFill>
              </a:rPr>
              <a:t>下训练起到了</a:t>
            </a:r>
            <a:r>
              <a:rPr lang="en-US" altLang="zh-CN" kern="0" dirty="0">
                <a:solidFill>
                  <a:sysClr val="windowText" lastClr="000000"/>
                </a:solidFill>
              </a:rPr>
              <a:t>augmentation</a:t>
            </a:r>
            <a:r>
              <a:rPr lang="zh-CN" altLang="en-US" kern="0" dirty="0">
                <a:solidFill>
                  <a:sysClr val="windowText" lastClr="000000"/>
                </a:solidFill>
              </a:rPr>
              <a:t>的作用。</a:t>
            </a:r>
          </a:p>
        </p:txBody>
      </p:sp>
    </p:spTree>
    <p:extLst>
      <p:ext uri="{BB962C8B-B14F-4D97-AF65-F5344CB8AC3E}">
        <p14:creationId xmlns:p14="http://schemas.microsoft.com/office/powerpoint/2010/main" val="191006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97B33-AD29-4DA1-BAF0-6FD6CB568DA5}"/>
              </a:ext>
            </a:extLst>
          </p:cNvPr>
          <p:cNvSpPr>
            <a:spLocks noGrp="1"/>
          </p:cNvSpPr>
          <p:nvPr>
            <p:ph type="title"/>
          </p:nvPr>
        </p:nvSpPr>
        <p:spPr/>
        <p:txBody>
          <a:bodyPr/>
          <a:lstStyle/>
          <a:p>
            <a:r>
              <a:rPr lang="en-US" altLang="zh-CN" dirty="0"/>
              <a:t>Branch</a:t>
            </a:r>
            <a:r>
              <a:rPr lang="zh-CN" altLang="en-US" dirty="0"/>
              <a:t>数量实验</a:t>
            </a:r>
          </a:p>
        </p:txBody>
      </p:sp>
      <p:sp>
        <p:nvSpPr>
          <p:cNvPr id="4" name="文本占位符 3">
            <a:extLst>
              <a:ext uri="{FF2B5EF4-FFF2-40B4-BE49-F238E27FC236}">
                <a16:creationId xmlns:a16="http://schemas.microsoft.com/office/drawing/2014/main" id="{9330654E-6F1C-4375-A55A-4A1F45CC0E64}"/>
              </a:ext>
            </a:extLst>
          </p:cNvPr>
          <p:cNvSpPr>
            <a:spLocks noGrp="1"/>
          </p:cNvSpPr>
          <p:nvPr>
            <p:ph type="body" sz="quarter" idx="4294967295"/>
          </p:nvPr>
        </p:nvSpPr>
        <p:spPr>
          <a:xfrm>
            <a:off x="1066800" y="2067559"/>
            <a:ext cx="8717915" cy="492124"/>
          </a:xfrm>
          <a:prstGeom prst="rect">
            <a:avLst/>
          </a:prstGeom>
        </p:spPr>
        <p:txBody>
          <a:bodyPr/>
          <a:lstStyle/>
          <a:p>
            <a:pPr marL="342900" indent="-342900">
              <a:buFont typeface="Arial" panose="020B0604020202020204" pitchFamily="34" charset="0"/>
              <a:buChar char="•"/>
            </a:pPr>
            <a:r>
              <a:rPr lang="zh-CN" altLang="en-US" sz="2400" dirty="0">
                <a:latin typeface="Arial" panose="020B0604020202020204" pitchFamily="34" charset="0"/>
                <a:cs typeface="Arial" panose="020B0604020202020204" pitchFamily="34" charset="0"/>
              </a:rPr>
              <a:t>当三叉戟块的数量超过</a:t>
            </a:r>
            <a:r>
              <a:rPr lang="en-US" altLang="zh-CN" sz="2400" dirty="0">
                <a:latin typeface="Arial" panose="020B0604020202020204" pitchFamily="34" charset="0"/>
                <a:cs typeface="Arial" panose="020B0604020202020204" pitchFamily="34" charset="0"/>
              </a:rPr>
              <a:t>10</a:t>
            </a:r>
            <a:r>
              <a:rPr lang="zh-CN" altLang="en-US" sz="2400" dirty="0">
                <a:latin typeface="Arial" panose="020B0604020202020204" pitchFamily="34" charset="0"/>
                <a:cs typeface="Arial" panose="020B0604020202020204" pitchFamily="34" charset="0"/>
              </a:rPr>
              <a:t>个时，</a:t>
            </a:r>
            <a:r>
              <a:rPr lang="en-US" altLang="zh-CN" sz="2400" dirty="0" err="1">
                <a:latin typeface="Arial" panose="020B0604020202020204" pitchFamily="34" charset="0"/>
                <a:cs typeface="Arial" panose="020B0604020202020204" pitchFamily="34" charset="0"/>
              </a:rPr>
              <a:t>TridentNet</a:t>
            </a:r>
            <a:r>
              <a:rPr lang="zh-CN" altLang="en-US" sz="2400" dirty="0">
                <a:latin typeface="Arial" panose="020B0604020202020204" pitchFamily="34" charset="0"/>
                <a:cs typeface="Arial" panose="020B0604020202020204" pitchFamily="34" charset="0"/>
              </a:rPr>
              <a:t>的性能将变得趋于稳定。</a:t>
            </a:r>
            <a:endParaRPr lang="en-US" altLang="zh-CN" sz="2400" dirty="0">
              <a:latin typeface="Arial" panose="020B0604020202020204" pitchFamily="34" charset="0"/>
              <a:cs typeface="Arial" panose="020B0604020202020204" pitchFamily="34" charset="0"/>
            </a:endParaRPr>
          </a:p>
          <a:p>
            <a:endParaRPr lang="zh-CN" altLang="en-US" sz="2400" dirty="0">
              <a:latin typeface="Arial" panose="020B0604020202020204" pitchFamily="34" charset="0"/>
              <a:cs typeface="Arial" panose="020B0604020202020204" pitchFamily="34" charset="0"/>
            </a:endParaRPr>
          </a:p>
          <a:p>
            <a:endParaRPr lang="zh-CN" altLang="en-US" dirty="0"/>
          </a:p>
        </p:txBody>
      </p:sp>
      <p:pic>
        <p:nvPicPr>
          <p:cNvPr id="9" name="图片 8">
            <a:extLst>
              <a:ext uri="{FF2B5EF4-FFF2-40B4-BE49-F238E27FC236}">
                <a16:creationId xmlns:a16="http://schemas.microsoft.com/office/drawing/2014/main" id="{300CF7E6-F6F2-4ECB-8B67-566F420C1BD7}"/>
              </a:ext>
            </a:extLst>
          </p:cNvPr>
          <p:cNvPicPr>
            <a:picLocks noChangeAspect="1"/>
          </p:cNvPicPr>
          <p:nvPr/>
        </p:nvPicPr>
        <p:blipFill>
          <a:blip r:embed="rId2"/>
          <a:stretch>
            <a:fillRect/>
          </a:stretch>
        </p:blipFill>
        <p:spPr>
          <a:xfrm>
            <a:off x="2971800" y="3301363"/>
            <a:ext cx="5566234" cy="3383917"/>
          </a:xfrm>
          <a:prstGeom prst="rect">
            <a:avLst/>
          </a:prstGeom>
        </p:spPr>
      </p:pic>
      <p:sp>
        <p:nvSpPr>
          <p:cNvPr id="12" name="文本占位符 3">
            <a:extLst>
              <a:ext uri="{FF2B5EF4-FFF2-40B4-BE49-F238E27FC236}">
                <a16:creationId xmlns:a16="http://schemas.microsoft.com/office/drawing/2014/main" id="{F280E796-36D7-4CC6-9C41-5C7B633BEA7A}"/>
              </a:ext>
            </a:extLst>
          </p:cNvPr>
          <p:cNvSpPr txBox="1">
            <a:spLocks/>
          </p:cNvSpPr>
          <p:nvPr/>
        </p:nvSpPr>
        <p:spPr>
          <a:xfrm>
            <a:off x="1066800" y="2809239"/>
            <a:ext cx="8717915" cy="49212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zh-CN" altLang="en-US" sz="2400" kern="0" dirty="0">
                <a:solidFill>
                  <a:sysClr val="windowText" lastClr="000000"/>
                </a:solidFill>
                <a:latin typeface="Arial" panose="020B0604020202020204" pitchFamily="34" charset="0"/>
                <a:cs typeface="Arial" panose="020B0604020202020204" pitchFamily="34" charset="0"/>
              </a:rPr>
              <a:t>当数量超过</a:t>
            </a:r>
            <a:r>
              <a:rPr lang="en-US" altLang="zh-CN" sz="2400" kern="0" dirty="0">
                <a:solidFill>
                  <a:sysClr val="windowText" lastClr="000000"/>
                </a:solidFill>
                <a:latin typeface="Arial" panose="020B0604020202020204" pitchFamily="34" charset="0"/>
                <a:cs typeface="Arial" panose="020B0604020202020204" pitchFamily="34" charset="0"/>
              </a:rPr>
              <a:t>15</a:t>
            </a:r>
            <a:r>
              <a:rPr lang="zh-CN" altLang="en-US" sz="2400" kern="0" dirty="0">
                <a:solidFill>
                  <a:sysClr val="windowText" lastClr="000000"/>
                </a:solidFill>
                <a:latin typeface="Arial" panose="020B0604020202020204" pitchFamily="34" charset="0"/>
                <a:cs typeface="Arial" panose="020B0604020202020204" pitchFamily="34" charset="0"/>
              </a:rPr>
              <a:t>个时，性能开始下降。</a:t>
            </a:r>
            <a:endParaRPr lang="zh-CN" altLang="en-US" kern="0" dirty="0">
              <a:solidFill>
                <a:sysClr val="windowText" lastClr="000000"/>
              </a:solidFill>
            </a:endParaRPr>
          </a:p>
        </p:txBody>
      </p:sp>
    </p:spTree>
    <p:extLst>
      <p:ext uri="{BB962C8B-B14F-4D97-AF65-F5344CB8AC3E}">
        <p14:creationId xmlns:p14="http://schemas.microsoft.com/office/powerpoint/2010/main" val="340187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CF0654-6AAC-492F-B0FE-DC661AA23E5E}"/>
              </a:ext>
            </a:extLst>
          </p:cNvPr>
          <p:cNvSpPr>
            <a:spLocks noGrp="1"/>
          </p:cNvSpPr>
          <p:nvPr>
            <p:ph type="body" sz="quarter" idx="13"/>
          </p:nvPr>
        </p:nvSpPr>
        <p:spPr>
          <a:xfrm>
            <a:off x="1066800" y="2133600"/>
            <a:ext cx="10058400" cy="369332"/>
          </a:xfrm>
        </p:spPr>
        <p:txBody>
          <a:bodyPr/>
          <a:lstStyle/>
          <a:p>
            <a:r>
              <a:rPr lang="en-US" altLang="zh-CN" dirty="0"/>
              <a:t>1.</a:t>
            </a:r>
            <a:r>
              <a:rPr lang="zh-CN" altLang="en-US" dirty="0"/>
              <a:t>没有</a:t>
            </a:r>
            <a:r>
              <a:rPr lang="en-US" altLang="zh-CN" dirty="0"/>
              <a:t>scale aware</a:t>
            </a:r>
            <a:r>
              <a:rPr lang="zh-CN" altLang="en-US" dirty="0"/>
              <a:t>的</a:t>
            </a:r>
            <a:r>
              <a:rPr lang="en-US" altLang="zh-CN" dirty="0"/>
              <a:t>setting</a:t>
            </a:r>
            <a:r>
              <a:rPr lang="zh-CN" altLang="en-US" dirty="0"/>
              <a:t>的三叉戟网络，一个样本在不同的</a:t>
            </a:r>
            <a:r>
              <a:rPr lang="en-US" altLang="zh-CN" dirty="0"/>
              <a:t>receptive field</a:t>
            </a:r>
            <a:r>
              <a:rPr lang="zh-CN" altLang="en-US" dirty="0"/>
              <a:t>下起到了数据增广的作用，通过共享权重参数带来对各种尺度适应性，这些参数在所有规模的对象上都经过全面训练，从而减轻了对规模的训练中过度拟合的问题。</a:t>
            </a:r>
          </a:p>
        </p:txBody>
      </p:sp>
      <p:sp>
        <p:nvSpPr>
          <p:cNvPr id="3" name="文本占位符 2">
            <a:extLst>
              <a:ext uri="{FF2B5EF4-FFF2-40B4-BE49-F238E27FC236}">
                <a16:creationId xmlns:a16="http://schemas.microsoft.com/office/drawing/2014/main" id="{ECC9A1BD-E29D-4556-8832-9A799BEB0B82}"/>
              </a:ext>
            </a:extLst>
          </p:cNvPr>
          <p:cNvSpPr>
            <a:spLocks noGrp="1"/>
          </p:cNvSpPr>
          <p:nvPr>
            <p:ph type="body" sz="quarter" idx="16"/>
          </p:nvPr>
        </p:nvSpPr>
        <p:spPr>
          <a:xfrm>
            <a:off x="1066800" y="3962400"/>
            <a:ext cx="10058400" cy="369332"/>
          </a:xfrm>
        </p:spPr>
        <p:txBody>
          <a:bodyPr/>
          <a:lstStyle/>
          <a:p>
            <a:r>
              <a:rPr lang="en-US" altLang="zh-CN" dirty="0"/>
              <a:t>2.</a:t>
            </a:r>
            <a:r>
              <a:rPr lang="zh-CN" altLang="en-US" dirty="0"/>
              <a:t>权值共享有以下几个优点：可以不增加额外的参数量。和论文的出发点一致，即不同尺度的物体应该以同样的表征能力进行统一的转化。在不同的感受野下，可以对不同尺度范围训练相同的参数。</a:t>
            </a:r>
          </a:p>
        </p:txBody>
      </p:sp>
    </p:spTree>
    <p:extLst>
      <p:ext uri="{BB962C8B-B14F-4D97-AF65-F5344CB8AC3E}">
        <p14:creationId xmlns:p14="http://schemas.microsoft.com/office/powerpoint/2010/main" val="254808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98123-4D22-440B-95D0-1746259D7CAE}"/>
              </a:ext>
            </a:extLst>
          </p:cNvPr>
          <p:cNvSpPr>
            <a:spLocks noGrp="1"/>
          </p:cNvSpPr>
          <p:nvPr>
            <p:ph type="body" sz="quarter" idx="13"/>
          </p:nvPr>
        </p:nvSpPr>
        <p:spPr>
          <a:xfrm>
            <a:off x="1066800" y="2895600"/>
            <a:ext cx="10058400" cy="369332"/>
          </a:xfrm>
        </p:spPr>
        <p:txBody>
          <a:bodyPr/>
          <a:lstStyle/>
          <a:p>
            <a:r>
              <a:rPr lang="en-US" altLang="zh-CN" dirty="0" err="1"/>
              <a:t>TridentNet</a:t>
            </a:r>
            <a:r>
              <a:rPr lang="en-US" altLang="zh-CN" dirty="0"/>
              <a:t> = </a:t>
            </a:r>
            <a:r>
              <a:rPr lang="zh-CN" altLang="en-US" dirty="0"/>
              <a:t>对同一物体使用不同大小的感受野来实现数据增广 </a:t>
            </a:r>
            <a:r>
              <a:rPr lang="en-US" altLang="zh-CN" dirty="0"/>
              <a:t>+ </a:t>
            </a:r>
            <a:r>
              <a:rPr lang="zh-CN" altLang="en-US" dirty="0"/>
              <a:t>共享权重参数带来对各种尺度适应性</a:t>
            </a:r>
            <a:endParaRPr lang="en-US" altLang="zh-CN" dirty="0"/>
          </a:p>
        </p:txBody>
      </p:sp>
    </p:spTree>
    <p:extLst>
      <p:ext uri="{BB962C8B-B14F-4D97-AF65-F5344CB8AC3E}">
        <p14:creationId xmlns:p14="http://schemas.microsoft.com/office/powerpoint/2010/main" val="47432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DA9B0B-2E8B-4ADA-8E30-F3B8F0578284}"/>
              </a:ext>
            </a:extLst>
          </p:cNvPr>
          <p:cNvSpPr>
            <a:spLocks noGrp="1"/>
          </p:cNvSpPr>
          <p:nvPr>
            <p:ph type="body" sz="quarter" idx="13"/>
          </p:nvPr>
        </p:nvSpPr>
        <p:spPr>
          <a:xfrm>
            <a:off x="1066800" y="2965928"/>
            <a:ext cx="10058400" cy="369332"/>
          </a:xfrm>
        </p:spPr>
        <p:txBody>
          <a:bodyPr/>
          <a:lstStyle/>
          <a:p>
            <a:r>
              <a:rPr lang="zh-CN" altLang="en-US" dirty="0"/>
              <a:t>最大亮点用</a:t>
            </a:r>
            <a:r>
              <a:rPr lang="en-US" altLang="zh-CN" dirty="0"/>
              <a:t>dilate conv</a:t>
            </a:r>
            <a:r>
              <a:rPr lang="zh-CN" altLang="en-US" dirty="0"/>
              <a:t>来变换</a:t>
            </a:r>
            <a:r>
              <a:rPr lang="en-US" altLang="zh-CN" dirty="0"/>
              <a:t>scale</a:t>
            </a:r>
            <a:r>
              <a:rPr lang="zh-CN" altLang="en-US" dirty="0"/>
              <a:t>，从而检测多尺度。从结构上处理了不同的</a:t>
            </a:r>
            <a:r>
              <a:rPr lang="en-US" altLang="zh-CN" dirty="0"/>
              <a:t>scale</a:t>
            </a:r>
            <a:r>
              <a:rPr lang="zh-CN" altLang="en-US" dirty="0"/>
              <a:t>，让有效的参数去学习更有语义的信息，而不是去“记忆”</a:t>
            </a:r>
            <a:r>
              <a:rPr lang="en-US" altLang="zh-CN" dirty="0"/>
              <a:t>scale</a:t>
            </a:r>
            <a:r>
              <a:rPr lang="zh-CN" altLang="en-US" dirty="0"/>
              <a:t>。</a:t>
            </a:r>
          </a:p>
          <a:p>
            <a:endParaRPr lang="zh-CN" altLang="en-US" dirty="0"/>
          </a:p>
        </p:txBody>
      </p:sp>
      <p:sp>
        <p:nvSpPr>
          <p:cNvPr id="4" name="文本占位符 2">
            <a:extLst>
              <a:ext uri="{FF2B5EF4-FFF2-40B4-BE49-F238E27FC236}">
                <a16:creationId xmlns:a16="http://schemas.microsoft.com/office/drawing/2014/main" id="{D16C1C74-551A-4996-AEB6-3FC53E42A290}"/>
              </a:ext>
            </a:extLst>
          </p:cNvPr>
          <p:cNvSpPr txBox="1">
            <a:spLocks/>
          </p:cNvSpPr>
          <p:nvPr/>
        </p:nvSpPr>
        <p:spPr>
          <a:xfrm>
            <a:off x="1066800" y="2045656"/>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文中的采样多分支并行在同一个特征图上处理，而常规的多尺度分支预测是在不同特征图上进行。</a:t>
            </a:r>
            <a:endParaRPr lang="zh-CN" altLang="en-US" kern="0" dirty="0">
              <a:solidFill>
                <a:sysClr val="windowText" lastClr="000000"/>
              </a:solidFill>
            </a:endParaRPr>
          </a:p>
        </p:txBody>
      </p:sp>
      <p:sp>
        <p:nvSpPr>
          <p:cNvPr id="5" name="文本占位符 2">
            <a:extLst>
              <a:ext uri="{FF2B5EF4-FFF2-40B4-BE49-F238E27FC236}">
                <a16:creationId xmlns:a16="http://schemas.microsoft.com/office/drawing/2014/main" id="{D9533906-CAFC-48C4-A158-91406EB4D6B3}"/>
              </a:ext>
            </a:extLst>
          </p:cNvPr>
          <p:cNvSpPr txBox="1">
            <a:spLocks/>
          </p:cNvSpPr>
          <p:nvPr/>
        </p:nvSpPr>
        <p:spPr>
          <a:xfrm>
            <a:off x="1066800" y="426720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本文出发点是实验验证了增大感受野可以涨点，提高了大物体的识别效果。但并没有考虑对极小物体的检测效果的优化，</a:t>
            </a:r>
            <a:r>
              <a:rPr lang="en-US" altLang="zh-CN" dirty="0"/>
              <a:t>Scale-aware</a:t>
            </a:r>
            <a:r>
              <a:rPr lang="zh-CN" altLang="en-US" dirty="0"/>
              <a:t>的应该是能起到一定的作用的，但在小物体的检测上还有优化的可能。</a:t>
            </a:r>
            <a:endParaRPr lang="zh-CN" altLang="en-US" kern="0" dirty="0">
              <a:solidFill>
                <a:sysClr val="windowText" lastClr="000000"/>
              </a:solidFill>
            </a:endParaRPr>
          </a:p>
        </p:txBody>
      </p:sp>
    </p:spTree>
    <p:extLst>
      <p:ext uri="{BB962C8B-B14F-4D97-AF65-F5344CB8AC3E}">
        <p14:creationId xmlns:p14="http://schemas.microsoft.com/office/powerpoint/2010/main" val="351831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1840E4-098C-40B3-B3B3-B3B9E85574B2}"/>
              </a:ext>
            </a:extLst>
          </p:cNvPr>
          <p:cNvSpPr>
            <a:spLocks noGrp="1"/>
          </p:cNvSpPr>
          <p:nvPr>
            <p:ph sz="quarter" idx="10"/>
          </p:nvPr>
        </p:nvSpPr>
        <p:spPr>
          <a:xfrm>
            <a:off x="1409700" y="3048000"/>
            <a:ext cx="9372600" cy="1800999"/>
          </a:xfrm>
        </p:spPr>
        <p:txBody>
          <a:bodyPr/>
          <a:lstStyle/>
          <a:p>
            <a:r>
              <a:rPr lang="en-US" altLang="zh-CN" dirty="0" err="1"/>
              <a:t>Stitcher</a:t>
            </a:r>
            <a:r>
              <a:rPr lang="zh-CN" altLang="en-US" dirty="0"/>
              <a:t>：</a:t>
            </a:r>
            <a:r>
              <a:rPr lang="en-US" altLang="zh-CN" dirty="0"/>
              <a:t>Feedback-driven Data Provider for Object Detection  CVPR.2019</a:t>
            </a:r>
          </a:p>
          <a:p>
            <a:endParaRPr lang="zh-CN" altLang="en-US" dirty="0"/>
          </a:p>
        </p:txBody>
      </p:sp>
    </p:spTree>
    <p:extLst>
      <p:ext uri="{BB962C8B-B14F-4D97-AF65-F5344CB8AC3E}">
        <p14:creationId xmlns:p14="http://schemas.microsoft.com/office/powerpoint/2010/main" val="224418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E356DD-4221-4331-AAD2-A4EDA19A9BAE}"/>
              </a:ext>
            </a:extLst>
          </p:cNvPr>
          <p:cNvSpPr>
            <a:spLocks noGrp="1"/>
          </p:cNvSpPr>
          <p:nvPr>
            <p:ph sz="quarter" idx="10"/>
          </p:nvPr>
        </p:nvSpPr>
        <p:spPr>
          <a:xfrm>
            <a:off x="2286000" y="3152001"/>
            <a:ext cx="7211662" cy="553998"/>
          </a:xfrm>
        </p:spPr>
        <p:txBody>
          <a:bodyPr/>
          <a:lstStyle/>
          <a:p>
            <a:r>
              <a:rPr lang="en-US" altLang="zh-CN" dirty="0" err="1"/>
              <a:t>TridentNet</a:t>
            </a:r>
            <a:r>
              <a:rPr lang="zh-CN" altLang="en-US" dirty="0"/>
              <a:t>与</a:t>
            </a:r>
            <a:r>
              <a:rPr lang="en-US" altLang="zh-CN" dirty="0" err="1"/>
              <a:t>Stitcher</a:t>
            </a:r>
            <a:r>
              <a:rPr lang="zh-CN" altLang="en-US" dirty="0"/>
              <a:t>表格总结</a:t>
            </a:r>
          </a:p>
        </p:txBody>
      </p:sp>
    </p:spTree>
    <p:extLst>
      <p:ext uri="{BB962C8B-B14F-4D97-AF65-F5344CB8AC3E}">
        <p14:creationId xmlns:p14="http://schemas.microsoft.com/office/powerpoint/2010/main" val="21007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3CAB02C-7D15-4D79-AD80-A959A7047BF7}"/>
              </a:ext>
            </a:extLst>
          </p:cNvPr>
          <p:cNvSpPr>
            <a:spLocks noGrp="1"/>
          </p:cNvSpPr>
          <p:nvPr>
            <p:ph type="body" sz="quarter" idx="13"/>
          </p:nvPr>
        </p:nvSpPr>
        <p:spPr>
          <a:xfrm>
            <a:off x="1066800" y="2382520"/>
            <a:ext cx="9372600" cy="369332"/>
          </a:xfrm>
        </p:spPr>
        <p:txBody>
          <a:bodyPr/>
          <a:lstStyle/>
          <a:p>
            <a:r>
              <a:rPr lang="zh-CN" altLang="en-US" dirty="0"/>
              <a:t>通过对每张图片设置一个小目标的</a:t>
            </a:r>
            <a:r>
              <a:rPr lang="en-US" altLang="zh-CN" dirty="0"/>
              <a:t>loss</a:t>
            </a:r>
            <a:r>
              <a:rPr lang="zh-CN" altLang="en-US" dirty="0"/>
              <a:t>阈值，低于阈值时把</a:t>
            </a:r>
            <a:r>
              <a:rPr lang="en-US" altLang="zh-CN" dirty="0"/>
              <a:t>batch</a:t>
            </a:r>
            <a:r>
              <a:rPr lang="zh-CN" altLang="en-US" dirty="0"/>
              <a:t>内每</a:t>
            </a:r>
            <a:r>
              <a:rPr lang="en-US" altLang="zh-CN" dirty="0"/>
              <a:t>4</a:t>
            </a:r>
            <a:r>
              <a:rPr lang="zh-CN" altLang="en-US" dirty="0"/>
              <a:t>张图都缩小到同样大小，之后拼成一张与正常普通同样大小的图作为训练。</a:t>
            </a:r>
          </a:p>
          <a:p>
            <a:endParaRPr lang="zh-CN" altLang="en-US" dirty="0"/>
          </a:p>
        </p:txBody>
      </p:sp>
      <p:sp>
        <p:nvSpPr>
          <p:cNvPr id="3" name="标题 2">
            <a:extLst>
              <a:ext uri="{FF2B5EF4-FFF2-40B4-BE49-F238E27FC236}">
                <a16:creationId xmlns:a16="http://schemas.microsoft.com/office/drawing/2014/main" id="{02875218-8E2A-4241-A3DE-BB0CDD31E055}"/>
              </a:ext>
            </a:extLst>
          </p:cNvPr>
          <p:cNvSpPr>
            <a:spLocks noGrp="1"/>
          </p:cNvSpPr>
          <p:nvPr>
            <p:ph type="title"/>
          </p:nvPr>
        </p:nvSpPr>
        <p:spPr/>
        <p:txBody>
          <a:bodyPr/>
          <a:lstStyle/>
          <a:p>
            <a:r>
              <a:rPr lang="en-US" altLang="zh-CN" dirty="0" err="1"/>
              <a:t>Stitcher</a:t>
            </a:r>
            <a:endParaRPr lang="zh-CN" altLang="en-US" dirty="0"/>
          </a:p>
        </p:txBody>
      </p:sp>
      <p:sp>
        <p:nvSpPr>
          <p:cNvPr id="4" name="文本占位符 3">
            <a:extLst>
              <a:ext uri="{FF2B5EF4-FFF2-40B4-BE49-F238E27FC236}">
                <a16:creationId xmlns:a16="http://schemas.microsoft.com/office/drawing/2014/main" id="{CEBEBEAD-19E3-4F2F-B574-A50C71C4B5D7}"/>
              </a:ext>
            </a:extLst>
          </p:cNvPr>
          <p:cNvSpPr>
            <a:spLocks noGrp="1"/>
          </p:cNvSpPr>
          <p:nvPr>
            <p:ph type="body" sz="quarter" idx="16"/>
          </p:nvPr>
        </p:nvSpPr>
        <p:spPr>
          <a:xfrm>
            <a:off x="1066800" y="3810000"/>
            <a:ext cx="9372600" cy="369332"/>
          </a:xfrm>
        </p:spPr>
        <p:txBody>
          <a:bodyPr/>
          <a:lstStyle/>
          <a:p>
            <a:r>
              <a:rPr lang="zh-CN" altLang="en-US" dirty="0"/>
              <a:t>本质是把大物体和中物体缩小成中物体和小物体，来均衡不同</a:t>
            </a:r>
            <a:r>
              <a:rPr lang="en-US" altLang="zh-CN" dirty="0"/>
              <a:t>Scale</a:t>
            </a:r>
            <a:r>
              <a:rPr lang="zh-CN" altLang="en-US" dirty="0"/>
              <a:t>物体在训练过程中的分布。</a:t>
            </a:r>
          </a:p>
        </p:txBody>
      </p:sp>
    </p:spTree>
    <p:extLst>
      <p:ext uri="{BB962C8B-B14F-4D97-AF65-F5344CB8AC3E}">
        <p14:creationId xmlns:p14="http://schemas.microsoft.com/office/powerpoint/2010/main" val="262604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714B158-4A4A-4661-9A72-AD75937659D2}"/>
              </a:ext>
            </a:extLst>
          </p:cNvPr>
          <p:cNvSpPr>
            <a:spLocks noGrp="1"/>
          </p:cNvSpPr>
          <p:nvPr>
            <p:ph type="body" sz="quarter" idx="13"/>
          </p:nvPr>
        </p:nvSpPr>
        <p:spPr>
          <a:xfrm>
            <a:off x="1066800" y="2133600"/>
            <a:ext cx="9220200" cy="369332"/>
          </a:xfrm>
        </p:spPr>
        <p:txBody>
          <a:bodyPr/>
          <a:lstStyle/>
          <a:p>
            <a:r>
              <a:rPr lang="zh-CN" altLang="en-US" dirty="0"/>
              <a:t>有超过</a:t>
            </a:r>
            <a:r>
              <a:rPr lang="en-US" altLang="zh-CN" dirty="0"/>
              <a:t>50% iterations</a:t>
            </a:r>
            <a:r>
              <a:rPr lang="zh-CN" altLang="en-US" dirty="0"/>
              <a:t>中，小物体所产生的</a:t>
            </a:r>
            <a:r>
              <a:rPr lang="en-US" altLang="zh-CN" dirty="0"/>
              <a:t>loss</a:t>
            </a:r>
            <a:r>
              <a:rPr lang="zh-CN" altLang="en-US" dirty="0"/>
              <a:t>都非常低（不到总</a:t>
            </a:r>
            <a:r>
              <a:rPr lang="en-US" altLang="zh-CN" dirty="0"/>
              <a:t>loss</a:t>
            </a:r>
            <a:r>
              <a:rPr lang="zh-CN" altLang="en-US" dirty="0"/>
              <a:t>的</a:t>
            </a:r>
            <a:r>
              <a:rPr lang="en-US" altLang="zh-CN" dirty="0"/>
              <a:t>0.1</a:t>
            </a:r>
            <a:r>
              <a:rPr lang="zh-CN" altLang="en-US" dirty="0"/>
              <a:t>）。</a:t>
            </a:r>
          </a:p>
        </p:txBody>
      </p:sp>
      <p:sp>
        <p:nvSpPr>
          <p:cNvPr id="4" name="文本占位符 3">
            <a:extLst>
              <a:ext uri="{FF2B5EF4-FFF2-40B4-BE49-F238E27FC236}">
                <a16:creationId xmlns:a16="http://schemas.microsoft.com/office/drawing/2014/main" id="{A02404E5-2F8B-4B6F-922B-2E12206F689F}"/>
              </a:ext>
            </a:extLst>
          </p:cNvPr>
          <p:cNvSpPr>
            <a:spLocks noGrp="1"/>
          </p:cNvSpPr>
          <p:nvPr>
            <p:ph type="body" sz="quarter" idx="16"/>
          </p:nvPr>
        </p:nvSpPr>
        <p:spPr>
          <a:xfrm>
            <a:off x="1066800" y="2895600"/>
            <a:ext cx="9220200" cy="369332"/>
          </a:xfrm>
        </p:spPr>
        <p:txBody>
          <a:bodyPr/>
          <a:lstStyle/>
          <a:p>
            <a:r>
              <a:rPr lang="zh-CN" altLang="en-US" dirty="0"/>
              <a:t>这说明在模型训练过程中，小物体提供给网络的监督是不足的。</a:t>
            </a:r>
          </a:p>
        </p:txBody>
      </p:sp>
      <p:sp>
        <p:nvSpPr>
          <p:cNvPr id="5" name="文本占位符 3">
            <a:extLst>
              <a:ext uri="{FF2B5EF4-FFF2-40B4-BE49-F238E27FC236}">
                <a16:creationId xmlns:a16="http://schemas.microsoft.com/office/drawing/2014/main" id="{21714A72-0C71-465F-B3D5-91F3FEB5F62B}"/>
              </a:ext>
            </a:extLst>
          </p:cNvPr>
          <p:cNvSpPr txBox="1">
            <a:spLocks/>
          </p:cNvSpPr>
          <p:nvPr/>
        </p:nvSpPr>
        <p:spPr>
          <a:xfrm>
            <a:off x="1066800" y="335280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数据集中小物体分布不均匀 </a:t>
            </a:r>
            <a:r>
              <a:rPr lang="en-US" altLang="zh-CN" kern="0" dirty="0">
                <a:solidFill>
                  <a:sysClr val="windowText" lastClr="000000"/>
                </a:solidFill>
              </a:rPr>
              <a:t>--&gt; </a:t>
            </a:r>
            <a:r>
              <a:rPr lang="zh-CN" altLang="en-US" kern="0" dirty="0">
                <a:solidFill>
                  <a:sysClr val="windowText" lastClr="000000"/>
                </a:solidFill>
              </a:rPr>
              <a:t>训练中小物体学习不充分（</a:t>
            </a:r>
            <a:r>
              <a:rPr lang="en-US" altLang="zh-CN" kern="0" dirty="0">
                <a:solidFill>
                  <a:sysClr val="windowText" lastClr="000000"/>
                </a:solidFill>
              </a:rPr>
              <a:t>Loss</a:t>
            </a:r>
            <a:r>
              <a:rPr lang="zh-CN" altLang="en-US" kern="0" dirty="0">
                <a:solidFill>
                  <a:sysClr val="windowText" lastClr="000000"/>
                </a:solidFill>
              </a:rPr>
              <a:t>不足） </a:t>
            </a:r>
            <a:r>
              <a:rPr lang="en-US" altLang="zh-CN" kern="0" dirty="0">
                <a:solidFill>
                  <a:sysClr val="windowText" lastClr="000000"/>
                </a:solidFill>
              </a:rPr>
              <a:t>--&gt; </a:t>
            </a:r>
            <a:r>
              <a:rPr lang="zh-CN" altLang="en-US" kern="0" dirty="0">
                <a:solidFill>
                  <a:sysClr val="windowText" lastClr="000000"/>
                </a:solidFill>
              </a:rPr>
              <a:t>训练完的模型小物体精度差。</a:t>
            </a:r>
          </a:p>
          <a:p>
            <a:endParaRPr lang="zh-CN" altLang="en-US" kern="0" dirty="0">
              <a:solidFill>
                <a:sysClr val="windowText" lastClr="000000"/>
              </a:solidFill>
            </a:endParaRPr>
          </a:p>
        </p:txBody>
      </p:sp>
      <p:pic>
        <p:nvPicPr>
          <p:cNvPr id="6" name="图片 5">
            <a:extLst>
              <a:ext uri="{FF2B5EF4-FFF2-40B4-BE49-F238E27FC236}">
                <a16:creationId xmlns:a16="http://schemas.microsoft.com/office/drawing/2014/main" id="{F0EAACC4-D995-4AFF-848A-C421E585F210}"/>
              </a:ext>
            </a:extLst>
          </p:cNvPr>
          <p:cNvPicPr>
            <a:picLocks noChangeAspect="1"/>
          </p:cNvPicPr>
          <p:nvPr/>
        </p:nvPicPr>
        <p:blipFill>
          <a:blip r:embed="rId2"/>
          <a:stretch>
            <a:fillRect/>
          </a:stretch>
        </p:blipFill>
        <p:spPr>
          <a:xfrm>
            <a:off x="2362200" y="4336047"/>
            <a:ext cx="6971619" cy="2464305"/>
          </a:xfrm>
          <a:prstGeom prst="rect">
            <a:avLst/>
          </a:prstGeom>
        </p:spPr>
      </p:pic>
    </p:spTree>
    <p:extLst>
      <p:ext uri="{BB962C8B-B14F-4D97-AF65-F5344CB8AC3E}">
        <p14:creationId xmlns:p14="http://schemas.microsoft.com/office/powerpoint/2010/main" val="168771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7DAA19-02B8-4F20-A5E1-C6BD6B144052}"/>
              </a:ext>
            </a:extLst>
          </p:cNvPr>
          <p:cNvSpPr>
            <a:spLocks noGrp="1"/>
          </p:cNvSpPr>
          <p:nvPr>
            <p:ph type="body" sz="quarter" idx="13"/>
          </p:nvPr>
        </p:nvSpPr>
        <p:spPr>
          <a:xfrm>
            <a:off x="1066800" y="2382520"/>
            <a:ext cx="9829800" cy="369332"/>
          </a:xfrm>
        </p:spPr>
        <p:txBody>
          <a:bodyPr/>
          <a:lstStyle/>
          <a:p>
            <a:r>
              <a:rPr lang="zh-CN" altLang="en-US" dirty="0"/>
              <a:t>在最常用的</a:t>
            </a:r>
            <a:r>
              <a:rPr lang="en-US" altLang="zh-CN" dirty="0"/>
              <a:t>baseline: Faster R-CNN + </a:t>
            </a:r>
            <a:r>
              <a:rPr lang="en-US" altLang="zh-CN" dirty="0" err="1"/>
              <a:t>ResNet</a:t>
            </a:r>
            <a:r>
              <a:rPr lang="en-US" altLang="zh-CN" dirty="0"/>
              <a:t> 50-FPN (1x) </a:t>
            </a:r>
            <a:r>
              <a:rPr lang="zh-CN" altLang="en-US" dirty="0"/>
              <a:t>的结果中</a:t>
            </a:r>
          </a:p>
        </p:txBody>
      </p:sp>
      <p:sp>
        <p:nvSpPr>
          <p:cNvPr id="3" name="文本占位符 2">
            <a:extLst>
              <a:ext uri="{FF2B5EF4-FFF2-40B4-BE49-F238E27FC236}">
                <a16:creationId xmlns:a16="http://schemas.microsoft.com/office/drawing/2014/main" id="{A7E01B93-9FA1-4937-8E73-77772DE97AC5}"/>
              </a:ext>
            </a:extLst>
          </p:cNvPr>
          <p:cNvSpPr>
            <a:spLocks noGrp="1"/>
          </p:cNvSpPr>
          <p:nvPr>
            <p:ph type="body" sz="quarter" idx="16"/>
          </p:nvPr>
        </p:nvSpPr>
        <p:spPr>
          <a:xfrm>
            <a:off x="1066800" y="3095566"/>
            <a:ext cx="9220200" cy="369332"/>
          </a:xfrm>
        </p:spPr>
        <p:txBody>
          <a:bodyPr/>
          <a:lstStyle/>
          <a:p>
            <a:r>
              <a:rPr lang="en-US" altLang="zh-CN" dirty="0"/>
              <a:t>AP small </a:t>
            </a:r>
            <a:r>
              <a:rPr lang="zh-CN" altLang="en-US" dirty="0"/>
              <a:t>比 </a:t>
            </a:r>
            <a:r>
              <a:rPr lang="en-US" altLang="zh-CN" dirty="0"/>
              <a:t>AP large </a:t>
            </a:r>
            <a:r>
              <a:rPr lang="zh-CN" altLang="en-US" dirty="0"/>
              <a:t>低了两倍还多。</a:t>
            </a:r>
          </a:p>
        </p:txBody>
      </p:sp>
      <p:graphicFrame>
        <p:nvGraphicFramePr>
          <p:cNvPr id="4" name="表格 4">
            <a:extLst>
              <a:ext uri="{FF2B5EF4-FFF2-40B4-BE49-F238E27FC236}">
                <a16:creationId xmlns:a16="http://schemas.microsoft.com/office/drawing/2014/main" id="{8562D9BC-9C88-4A4D-8D9B-2B9986C099AE}"/>
              </a:ext>
            </a:extLst>
          </p:cNvPr>
          <p:cNvGraphicFramePr>
            <a:graphicFrameLocks noGrp="1"/>
          </p:cNvGraphicFramePr>
          <p:nvPr>
            <p:extLst>
              <p:ext uri="{D42A27DB-BD31-4B8C-83A1-F6EECF244321}">
                <p14:modId xmlns:p14="http://schemas.microsoft.com/office/powerpoint/2010/main" val="3418971437"/>
              </p:ext>
            </p:extLst>
          </p:nvPr>
        </p:nvGraphicFramePr>
        <p:xfrm>
          <a:off x="1193800" y="4648200"/>
          <a:ext cx="9702800" cy="1013712"/>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170452513"/>
                    </a:ext>
                  </a:extLst>
                </a:gridCol>
                <a:gridCol w="2425700">
                  <a:extLst>
                    <a:ext uri="{9D8B030D-6E8A-4147-A177-3AD203B41FA5}">
                      <a16:colId xmlns:a16="http://schemas.microsoft.com/office/drawing/2014/main" val="3143735524"/>
                    </a:ext>
                  </a:extLst>
                </a:gridCol>
                <a:gridCol w="2425700">
                  <a:extLst>
                    <a:ext uri="{9D8B030D-6E8A-4147-A177-3AD203B41FA5}">
                      <a16:colId xmlns:a16="http://schemas.microsoft.com/office/drawing/2014/main" val="4239340012"/>
                    </a:ext>
                  </a:extLst>
                </a:gridCol>
                <a:gridCol w="2425700">
                  <a:extLst>
                    <a:ext uri="{9D8B030D-6E8A-4147-A177-3AD203B41FA5}">
                      <a16:colId xmlns:a16="http://schemas.microsoft.com/office/drawing/2014/main" val="2458777220"/>
                    </a:ext>
                  </a:extLst>
                </a:gridCol>
              </a:tblGrid>
              <a:tr h="457200">
                <a:tc>
                  <a:txBody>
                    <a:bodyPr/>
                    <a:lstStyle/>
                    <a:p>
                      <a:pPr algn="ctr"/>
                      <a:r>
                        <a:rPr lang="en-US" altLang="zh-CN" sz="2400" dirty="0"/>
                        <a:t>AP</a:t>
                      </a:r>
                      <a:endParaRPr lang="zh-CN" altLang="en-US" sz="2400" dirty="0"/>
                    </a:p>
                  </a:txBody>
                  <a:tcPr marL="141097" marR="141097" marT="70548" marB="70548"/>
                </a:tc>
                <a:tc>
                  <a:txBody>
                    <a:bodyPr/>
                    <a:lstStyle/>
                    <a:p>
                      <a:pPr algn="ctr"/>
                      <a:r>
                        <a:rPr lang="en-US" altLang="zh-CN" sz="2400" dirty="0">
                          <a:solidFill>
                            <a:srgbClr val="FF0000"/>
                          </a:solidFill>
                        </a:rPr>
                        <a:t>AP small</a:t>
                      </a:r>
                      <a:endParaRPr lang="zh-CN" altLang="en-US" sz="2400" dirty="0">
                        <a:solidFill>
                          <a:srgbClr val="FF0000"/>
                        </a:solidFill>
                      </a:endParaRPr>
                    </a:p>
                  </a:txBody>
                  <a:tcPr marL="141097" marR="141097" marT="70548" marB="70548"/>
                </a:tc>
                <a:tc>
                  <a:txBody>
                    <a:bodyPr/>
                    <a:lstStyle/>
                    <a:p>
                      <a:pPr algn="ctr"/>
                      <a:r>
                        <a:rPr lang="en-US" altLang="zh-CN" sz="2400" dirty="0"/>
                        <a:t>AP mid</a:t>
                      </a:r>
                      <a:endParaRPr lang="zh-CN" altLang="en-US" sz="2400" dirty="0"/>
                    </a:p>
                  </a:txBody>
                  <a:tcPr marL="141097" marR="141097" marT="70548" marB="70548"/>
                </a:tc>
                <a:tc>
                  <a:txBody>
                    <a:bodyPr/>
                    <a:lstStyle/>
                    <a:p>
                      <a:pPr algn="ctr"/>
                      <a:r>
                        <a:rPr lang="en-US" altLang="zh-CN" sz="2400" dirty="0"/>
                        <a:t>AP large </a:t>
                      </a:r>
                      <a:endParaRPr lang="zh-CN" altLang="en-US" sz="2400" dirty="0"/>
                    </a:p>
                  </a:txBody>
                  <a:tcPr marL="141097" marR="141097" marT="70548" marB="70548"/>
                </a:tc>
                <a:extLst>
                  <a:ext uri="{0D108BD9-81ED-4DB2-BD59-A6C34878D82A}">
                    <a16:rowId xmlns:a16="http://schemas.microsoft.com/office/drawing/2014/main" val="1195101187"/>
                  </a:ext>
                </a:extLst>
              </a:tr>
              <a:tr h="457200">
                <a:tc>
                  <a:txBody>
                    <a:bodyPr/>
                    <a:lstStyle/>
                    <a:p>
                      <a:pPr algn="ctr"/>
                      <a:r>
                        <a:rPr lang="en-US" altLang="zh-CN" sz="2400" dirty="0"/>
                        <a:t>36.7 %</a:t>
                      </a:r>
                      <a:endParaRPr lang="zh-CN" altLang="en-US" sz="2400" dirty="0"/>
                    </a:p>
                  </a:txBody>
                  <a:tcPr marL="141097" marR="141097" marT="70548" marB="70548"/>
                </a:tc>
                <a:tc>
                  <a:txBody>
                    <a:bodyPr/>
                    <a:lstStyle/>
                    <a:p>
                      <a:pPr algn="ctr"/>
                      <a:r>
                        <a:rPr lang="en-US" altLang="zh-CN" sz="2400" dirty="0">
                          <a:solidFill>
                            <a:srgbClr val="FF0000"/>
                          </a:solidFill>
                        </a:rPr>
                        <a:t>21.1 %</a:t>
                      </a:r>
                      <a:endParaRPr lang="zh-CN" altLang="en-US" sz="2400" dirty="0">
                        <a:solidFill>
                          <a:srgbClr val="FF0000"/>
                        </a:solidFill>
                      </a:endParaRPr>
                    </a:p>
                  </a:txBody>
                  <a:tcPr marL="141097" marR="141097" marT="70548" marB="70548"/>
                </a:tc>
                <a:tc>
                  <a:txBody>
                    <a:bodyPr/>
                    <a:lstStyle/>
                    <a:p>
                      <a:pPr algn="ctr"/>
                      <a:r>
                        <a:rPr lang="en-US" altLang="zh-CN" sz="2400" dirty="0"/>
                        <a:t>39.9 %</a:t>
                      </a:r>
                      <a:endParaRPr lang="zh-CN" altLang="en-US" sz="2400" dirty="0"/>
                    </a:p>
                  </a:txBody>
                  <a:tcPr marL="141097" marR="141097" marT="70548" marB="70548"/>
                </a:tc>
                <a:tc>
                  <a:txBody>
                    <a:bodyPr/>
                    <a:lstStyle/>
                    <a:p>
                      <a:pPr algn="ctr"/>
                      <a:r>
                        <a:rPr lang="en-US" altLang="zh-CN" sz="2400" dirty="0"/>
                        <a:t>48.1 %</a:t>
                      </a:r>
                      <a:endParaRPr lang="zh-CN" altLang="en-US" sz="2400" dirty="0"/>
                    </a:p>
                  </a:txBody>
                  <a:tcPr marL="141097" marR="141097" marT="70548" marB="70548"/>
                </a:tc>
                <a:extLst>
                  <a:ext uri="{0D108BD9-81ED-4DB2-BD59-A6C34878D82A}">
                    <a16:rowId xmlns:a16="http://schemas.microsoft.com/office/drawing/2014/main" val="820649213"/>
                  </a:ext>
                </a:extLst>
              </a:tr>
            </a:tbl>
          </a:graphicData>
        </a:graphic>
      </p:graphicFrame>
      <p:sp>
        <p:nvSpPr>
          <p:cNvPr id="6" name="文本占位符 2">
            <a:extLst>
              <a:ext uri="{FF2B5EF4-FFF2-40B4-BE49-F238E27FC236}">
                <a16:creationId xmlns:a16="http://schemas.microsoft.com/office/drawing/2014/main" id="{3906F31E-24F2-4BDF-8B16-E4D079A40A08}"/>
              </a:ext>
            </a:extLst>
          </p:cNvPr>
          <p:cNvSpPr txBox="1">
            <a:spLocks/>
          </p:cNvSpPr>
          <p:nvPr/>
        </p:nvSpPr>
        <p:spPr>
          <a:xfrm>
            <a:off x="1061720" y="380861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小物体到底出了什么问题，以及怎样解决这样的问题。</a:t>
            </a:r>
            <a:endParaRPr lang="zh-CN" altLang="en-US" kern="0" dirty="0">
              <a:solidFill>
                <a:sysClr val="windowText" lastClr="000000"/>
              </a:solidFill>
            </a:endParaRPr>
          </a:p>
        </p:txBody>
      </p:sp>
    </p:spTree>
    <p:extLst>
      <p:ext uri="{BB962C8B-B14F-4D97-AF65-F5344CB8AC3E}">
        <p14:creationId xmlns:p14="http://schemas.microsoft.com/office/powerpoint/2010/main" val="277800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AF16C2-6EE5-40DF-B69B-C9FA0F888E0B}"/>
              </a:ext>
            </a:extLst>
          </p:cNvPr>
          <p:cNvSpPr>
            <a:spLocks noGrp="1"/>
          </p:cNvSpPr>
          <p:nvPr>
            <p:ph type="body" sz="quarter" idx="13"/>
          </p:nvPr>
        </p:nvSpPr>
        <p:spPr>
          <a:xfrm>
            <a:off x="1066800" y="1828800"/>
            <a:ext cx="9829800" cy="369332"/>
          </a:xfrm>
        </p:spPr>
        <p:txBody>
          <a:bodyPr/>
          <a:lstStyle/>
          <a:p>
            <a:r>
              <a:rPr lang="zh-CN" altLang="en-US" dirty="0"/>
              <a:t>统计了小物体在数据集中的分布，发现训练集中小物体的数量并不少。</a:t>
            </a:r>
          </a:p>
        </p:txBody>
      </p:sp>
      <p:sp>
        <p:nvSpPr>
          <p:cNvPr id="3" name="文本占位符 2">
            <a:extLst>
              <a:ext uri="{FF2B5EF4-FFF2-40B4-BE49-F238E27FC236}">
                <a16:creationId xmlns:a16="http://schemas.microsoft.com/office/drawing/2014/main" id="{5A29AEC5-6CFC-43C8-99F8-E4B458FE67F4}"/>
              </a:ext>
            </a:extLst>
          </p:cNvPr>
          <p:cNvSpPr>
            <a:spLocks noGrp="1"/>
          </p:cNvSpPr>
          <p:nvPr>
            <p:ph type="body" sz="quarter" idx="16"/>
          </p:nvPr>
        </p:nvSpPr>
        <p:spPr>
          <a:xfrm>
            <a:off x="1066800" y="2554208"/>
            <a:ext cx="10058400" cy="369332"/>
          </a:xfrm>
        </p:spPr>
        <p:txBody>
          <a:bodyPr/>
          <a:lstStyle/>
          <a:p>
            <a:r>
              <a:rPr lang="zh-CN" altLang="en-US" dirty="0"/>
              <a:t>在所有</a:t>
            </a:r>
            <a:r>
              <a:rPr lang="en-US" altLang="zh-CN" dirty="0"/>
              <a:t>boxes</a:t>
            </a:r>
            <a:r>
              <a:rPr lang="zh-CN" altLang="en-US" dirty="0"/>
              <a:t>中，有</a:t>
            </a:r>
            <a:r>
              <a:rPr lang="en-US" altLang="zh-CN" dirty="0"/>
              <a:t>41.4 %</a:t>
            </a:r>
            <a:r>
              <a:rPr lang="zh-CN" altLang="en-US" dirty="0"/>
              <a:t>是小物体，是这三类物体之中最多的；但小物体的分布却非常不均匀，只有</a:t>
            </a:r>
            <a:r>
              <a:rPr lang="en-US" altLang="zh-CN" dirty="0"/>
              <a:t>52.3%</a:t>
            </a:r>
            <a:r>
              <a:rPr lang="zh-CN" altLang="en-US" dirty="0"/>
              <a:t>的图片中包含了小物体，而中物体和大物体分布都相对均匀。</a:t>
            </a:r>
          </a:p>
        </p:txBody>
      </p:sp>
      <p:sp>
        <p:nvSpPr>
          <p:cNvPr id="4" name="文本占位符 2">
            <a:extLst>
              <a:ext uri="{FF2B5EF4-FFF2-40B4-BE49-F238E27FC236}">
                <a16:creationId xmlns:a16="http://schemas.microsoft.com/office/drawing/2014/main" id="{84E2CEA7-B713-4776-B970-C35CB2D529D8}"/>
              </a:ext>
            </a:extLst>
          </p:cNvPr>
          <p:cNvSpPr txBox="1">
            <a:spLocks/>
          </p:cNvSpPr>
          <p:nvPr/>
        </p:nvSpPr>
        <p:spPr>
          <a:xfrm>
            <a:off x="1066800" y="3934461"/>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小物体数量很多、但分布非常不均匀，有接近</a:t>
            </a:r>
            <a:r>
              <a:rPr lang="en-US" altLang="zh-CN" dirty="0"/>
              <a:t>50%</a:t>
            </a:r>
            <a:r>
              <a:rPr lang="zh-CN" altLang="en-US" dirty="0"/>
              <a:t>的图片中都没有小物体。</a:t>
            </a:r>
            <a:endParaRPr lang="zh-CN" altLang="en-US" kern="0" dirty="0">
              <a:solidFill>
                <a:sysClr val="windowText" lastClr="000000"/>
              </a:solidFill>
            </a:endParaRPr>
          </a:p>
        </p:txBody>
      </p:sp>
      <p:pic>
        <p:nvPicPr>
          <p:cNvPr id="5" name="图片 4">
            <a:extLst>
              <a:ext uri="{FF2B5EF4-FFF2-40B4-BE49-F238E27FC236}">
                <a16:creationId xmlns:a16="http://schemas.microsoft.com/office/drawing/2014/main" id="{F02A8ACD-56F3-4EE7-8FE1-DE687A11E750}"/>
              </a:ext>
            </a:extLst>
          </p:cNvPr>
          <p:cNvPicPr>
            <a:picLocks noChangeAspect="1"/>
          </p:cNvPicPr>
          <p:nvPr/>
        </p:nvPicPr>
        <p:blipFill>
          <a:blip r:embed="rId2"/>
          <a:stretch>
            <a:fillRect/>
          </a:stretch>
        </p:blipFill>
        <p:spPr>
          <a:xfrm>
            <a:off x="2547504" y="4800600"/>
            <a:ext cx="7096991" cy="1718219"/>
          </a:xfrm>
          <a:prstGeom prst="rect">
            <a:avLst/>
          </a:prstGeom>
        </p:spPr>
      </p:pic>
    </p:spTree>
    <p:extLst>
      <p:ext uri="{BB962C8B-B14F-4D97-AF65-F5344CB8AC3E}">
        <p14:creationId xmlns:p14="http://schemas.microsoft.com/office/powerpoint/2010/main" val="102459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765778-C881-4F1A-8FC9-EA921A90258C}"/>
              </a:ext>
            </a:extLst>
          </p:cNvPr>
          <p:cNvSpPr>
            <a:spLocks noGrp="1"/>
          </p:cNvSpPr>
          <p:nvPr>
            <p:ph type="body" sz="quarter" idx="13"/>
          </p:nvPr>
        </p:nvSpPr>
        <p:spPr>
          <a:xfrm>
            <a:off x="1066800" y="2013188"/>
            <a:ext cx="9601200" cy="369332"/>
          </a:xfrm>
        </p:spPr>
        <p:txBody>
          <a:bodyPr/>
          <a:lstStyle/>
          <a:p>
            <a:r>
              <a:rPr lang="zh-CN" altLang="en-US" dirty="0"/>
              <a:t>对于</a:t>
            </a:r>
            <a:r>
              <a:rPr lang="en-US" altLang="zh-CN" dirty="0"/>
              <a:t>Faster R-CNN</a:t>
            </a:r>
            <a:r>
              <a:rPr lang="zh-CN" altLang="en-US" dirty="0"/>
              <a:t>  </a:t>
            </a:r>
            <a:r>
              <a:rPr lang="en-US" altLang="zh-CN" dirty="0"/>
              <a:t>baseline</a:t>
            </a:r>
            <a:r>
              <a:rPr lang="zh-CN" altLang="en-US" dirty="0"/>
              <a:t>，在超过</a:t>
            </a:r>
            <a:r>
              <a:rPr lang="en-US" altLang="zh-CN" dirty="0"/>
              <a:t>50</a:t>
            </a:r>
            <a:r>
              <a:rPr lang="zh-CN" altLang="en-US" dirty="0"/>
              <a:t>％的迭代中，小物体所产生的</a:t>
            </a:r>
            <a:r>
              <a:rPr lang="en-US" altLang="zh-CN" dirty="0"/>
              <a:t>loss</a:t>
            </a:r>
            <a:r>
              <a:rPr lang="zh-CN" altLang="en-US" dirty="0"/>
              <a:t>贡献非常低（不到总</a:t>
            </a:r>
            <a:r>
              <a:rPr lang="en-US" altLang="zh-CN" dirty="0"/>
              <a:t>loss</a:t>
            </a:r>
            <a:r>
              <a:rPr lang="zh-CN" altLang="en-US" dirty="0"/>
              <a:t>的</a:t>
            </a:r>
            <a:r>
              <a:rPr lang="en-US" altLang="zh-CN" dirty="0"/>
              <a:t>0.1</a:t>
            </a:r>
            <a:r>
              <a:rPr lang="zh-CN" altLang="en-US" dirty="0"/>
              <a:t>）。采用</a:t>
            </a:r>
            <a:r>
              <a:rPr lang="en-US" altLang="zh-CN" dirty="0" err="1"/>
              <a:t>Stitcher</a:t>
            </a:r>
            <a:r>
              <a:rPr lang="zh-CN" altLang="en-US" dirty="0"/>
              <a:t>时，损失分配变得平衡。</a:t>
            </a:r>
          </a:p>
        </p:txBody>
      </p:sp>
      <p:sp>
        <p:nvSpPr>
          <p:cNvPr id="3" name="文本占位符 2">
            <a:extLst>
              <a:ext uri="{FF2B5EF4-FFF2-40B4-BE49-F238E27FC236}">
                <a16:creationId xmlns:a16="http://schemas.microsoft.com/office/drawing/2014/main" id="{0AF907B7-CD30-454A-ABFD-7DFB97F9806B}"/>
              </a:ext>
            </a:extLst>
          </p:cNvPr>
          <p:cNvSpPr>
            <a:spLocks noGrp="1"/>
          </p:cNvSpPr>
          <p:nvPr>
            <p:ph type="body" sz="quarter" idx="16"/>
          </p:nvPr>
        </p:nvSpPr>
        <p:spPr>
          <a:xfrm>
            <a:off x="1066800" y="3206988"/>
            <a:ext cx="9220200" cy="369332"/>
          </a:xfrm>
        </p:spPr>
        <p:txBody>
          <a:bodyPr/>
          <a:lstStyle/>
          <a:p>
            <a:r>
              <a:rPr lang="zh-CN" altLang="en-US" dirty="0"/>
              <a:t>这说明在模型训练过程中，网络中对小物体的监督是不足的。</a:t>
            </a:r>
          </a:p>
        </p:txBody>
      </p:sp>
      <p:pic>
        <p:nvPicPr>
          <p:cNvPr id="6" name="图片 5">
            <a:extLst>
              <a:ext uri="{FF2B5EF4-FFF2-40B4-BE49-F238E27FC236}">
                <a16:creationId xmlns:a16="http://schemas.microsoft.com/office/drawing/2014/main" id="{2A4F8DBE-C143-4244-9FB5-B2A7D32E1E63}"/>
              </a:ext>
            </a:extLst>
          </p:cNvPr>
          <p:cNvPicPr>
            <a:picLocks noChangeAspect="1"/>
          </p:cNvPicPr>
          <p:nvPr/>
        </p:nvPicPr>
        <p:blipFill>
          <a:blip r:embed="rId2"/>
          <a:stretch>
            <a:fillRect/>
          </a:stretch>
        </p:blipFill>
        <p:spPr>
          <a:xfrm>
            <a:off x="1791381" y="3657600"/>
            <a:ext cx="8609237" cy="3043165"/>
          </a:xfrm>
          <a:prstGeom prst="rect">
            <a:avLst/>
          </a:prstGeom>
        </p:spPr>
      </p:pic>
    </p:spTree>
    <p:extLst>
      <p:ext uri="{BB962C8B-B14F-4D97-AF65-F5344CB8AC3E}">
        <p14:creationId xmlns:p14="http://schemas.microsoft.com/office/powerpoint/2010/main" val="413776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D6BC093-FC91-4ADB-B5D8-A207EC4E8F94}"/>
              </a:ext>
            </a:extLst>
          </p:cNvPr>
          <p:cNvSpPr>
            <a:spLocks noGrp="1"/>
          </p:cNvSpPr>
          <p:nvPr>
            <p:ph type="body" sz="quarter" idx="13"/>
          </p:nvPr>
        </p:nvSpPr>
        <p:spPr>
          <a:xfrm>
            <a:off x="1066800" y="2209800"/>
            <a:ext cx="9220200" cy="369332"/>
          </a:xfrm>
        </p:spPr>
        <p:txBody>
          <a:bodyPr/>
          <a:lstStyle/>
          <a:p>
            <a:r>
              <a:rPr lang="en-US" altLang="zh-CN" dirty="0"/>
              <a:t>1. </a:t>
            </a:r>
            <a:r>
              <a:rPr lang="zh-CN" altLang="en-US" dirty="0"/>
              <a:t>数据集中小物体分布不均匀 。</a:t>
            </a:r>
          </a:p>
        </p:txBody>
      </p:sp>
      <p:sp>
        <p:nvSpPr>
          <p:cNvPr id="3" name="标题 2">
            <a:extLst>
              <a:ext uri="{FF2B5EF4-FFF2-40B4-BE49-F238E27FC236}">
                <a16:creationId xmlns:a16="http://schemas.microsoft.com/office/drawing/2014/main" id="{6D7D8C8E-73D0-493E-971B-7DFCC737898F}"/>
              </a:ext>
            </a:extLst>
          </p:cNvPr>
          <p:cNvSpPr>
            <a:spLocks noGrp="1"/>
          </p:cNvSpPr>
          <p:nvPr>
            <p:ph type="title"/>
          </p:nvPr>
        </p:nvSpPr>
        <p:spPr/>
        <p:txBody>
          <a:bodyPr/>
          <a:lstStyle/>
          <a:p>
            <a:r>
              <a:rPr lang="en-US" altLang="zh-CN" dirty="0"/>
              <a:t>Motivation</a:t>
            </a:r>
            <a:endParaRPr lang="zh-CN" altLang="en-US" dirty="0"/>
          </a:p>
        </p:txBody>
      </p:sp>
      <p:sp>
        <p:nvSpPr>
          <p:cNvPr id="4" name="文本占位符 3">
            <a:extLst>
              <a:ext uri="{FF2B5EF4-FFF2-40B4-BE49-F238E27FC236}">
                <a16:creationId xmlns:a16="http://schemas.microsoft.com/office/drawing/2014/main" id="{D9792EF0-016E-4F73-AEF5-A1E54455C67D}"/>
              </a:ext>
            </a:extLst>
          </p:cNvPr>
          <p:cNvSpPr>
            <a:spLocks noGrp="1"/>
          </p:cNvSpPr>
          <p:nvPr>
            <p:ph type="body" sz="quarter" idx="16"/>
          </p:nvPr>
        </p:nvSpPr>
        <p:spPr>
          <a:xfrm>
            <a:off x="1066800" y="3130072"/>
            <a:ext cx="10210800" cy="369332"/>
          </a:xfrm>
        </p:spPr>
        <p:txBody>
          <a:bodyPr/>
          <a:lstStyle/>
          <a:p>
            <a:r>
              <a:rPr lang="en-US" altLang="zh-CN" dirty="0"/>
              <a:t>2. </a:t>
            </a:r>
            <a:r>
              <a:rPr lang="zh-CN" altLang="en-US" dirty="0"/>
              <a:t>导致训练中小物体学习不充分（某些图片上有多个小物体，而</a:t>
            </a:r>
            <a:r>
              <a:rPr lang="en-US" altLang="zh-CN" dirty="0"/>
              <a:t>47.7%</a:t>
            </a:r>
            <a:r>
              <a:rPr lang="zh-CN" altLang="en-US" dirty="0"/>
              <a:t>的图片则没有小物体，导致其在学习时</a:t>
            </a:r>
            <a:r>
              <a:rPr lang="en-US" altLang="zh-CN" dirty="0"/>
              <a:t>Loss</a:t>
            </a:r>
            <a:r>
              <a:rPr lang="zh-CN" altLang="en-US" dirty="0"/>
              <a:t>不足）。</a:t>
            </a:r>
          </a:p>
        </p:txBody>
      </p:sp>
      <p:sp>
        <p:nvSpPr>
          <p:cNvPr id="5" name="文本占位符 1">
            <a:extLst>
              <a:ext uri="{FF2B5EF4-FFF2-40B4-BE49-F238E27FC236}">
                <a16:creationId xmlns:a16="http://schemas.microsoft.com/office/drawing/2014/main" id="{517CC574-973B-4F23-A5FA-D4CBC86BAFCB}"/>
              </a:ext>
            </a:extLst>
          </p:cNvPr>
          <p:cNvSpPr txBox="1">
            <a:spLocks/>
          </p:cNvSpPr>
          <p:nvPr/>
        </p:nvSpPr>
        <p:spPr>
          <a:xfrm>
            <a:off x="1066800" y="4235010"/>
            <a:ext cx="9677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3. </a:t>
            </a:r>
            <a:r>
              <a:rPr lang="zh-CN" altLang="en-US" kern="0" dirty="0">
                <a:solidFill>
                  <a:sysClr val="windowText" lastClr="000000"/>
                </a:solidFill>
              </a:rPr>
              <a:t>某些</a:t>
            </a:r>
            <a:r>
              <a:rPr lang="en-US" altLang="zh-CN" kern="0" dirty="0">
                <a:solidFill>
                  <a:sysClr val="windowText" lastClr="000000"/>
                </a:solidFill>
              </a:rPr>
              <a:t>batch</a:t>
            </a:r>
            <a:r>
              <a:rPr lang="zh-CN" altLang="en-US" kern="0" dirty="0">
                <a:solidFill>
                  <a:sysClr val="windowText" lastClr="000000"/>
                </a:solidFill>
              </a:rPr>
              <a:t>中没有学习到小物体，导致训练完的模型小物体精度差。</a:t>
            </a:r>
          </a:p>
        </p:txBody>
      </p:sp>
      <p:sp>
        <p:nvSpPr>
          <p:cNvPr id="6" name="文本占位符 1">
            <a:extLst>
              <a:ext uri="{FF2B5EF4-FFF2-40B4-BE49-F238E27FC236}">
                <a16:creationId xmlns:a16="http://schemas.microsoft.com/office/drawing/2014/main" id="{476EBB0E-726B-4D4C-A2C1-8B1A6BD0CA7E}"/>
              </a:ext>
            </a:extLst>
          </p:cNvPr>
          <p:cNvSpPr txBox="1">
            <a:spLocks/>
          </p:cNvSpPr>
          <p:nvPr/>
        </p:nvSpPr>
        <p:spPr>
          <a:xfrm>
            <a:off x="1066800" y="5233908"/>
            <a:ext cx="9677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4. </a:t>
            </a:r>
            <a:r>
              <a:rPr lang="zh-CN" altLang="en-US" kern="0" dirty="0">
                <a:solidFill>
                  <a:sysClr val="windowText" lastClr="000000"/>
                </a:solidFill>
              </a:rPr>
              <a:t>采用</a:t>
            </a:r>
            <a:r>
              <a:rPr lang="en-US" altLang="zh-CN" kern="0" dirty="0" err="1">
                <a:solidFill>
                  <a:sysClr val="windowText" lastClr="000000"/>
                </a:solidFill>
              </a:rPr>
              <a:t>Stitcher</a:t>
            </a:r>
            <a:r>
              <a:rPr lang="zh-CN" altLang="en-US" kern="0" dirty="0">
                <a:solidFill>
                  <a:sysClr val="windowText" lastClr="000000"/>
                </a:solidFill>
              </a:rPr>
              <a:t>的方法，来加强对小物体的监督。</a:t>
            </a:r>
          </a:p>
        </p:txBody>
      </p:sp>
    </p:spTree>
    <p:extLst>
      <p:ext uri="{BB962C8B-B14F-4D97-AF65-F5344CB8AC3E}">
        <p14:creationId xmlns:p14="http://schemas.microsoft.com/office/powerpoint/2010/main" val="27852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737965-4AE1-4367-88BC-50380509145D}"/>
              </a:ext>
            </a:extLst>
          </p:cNvPr>
          <p:cNvSpPr>
            <a:spLocks noGrp="1"/>
          </p:cNvSpPr>
          <p:nvPr>
            <p:ph type="body" sz="quarter" idx="13"/>
          </p:nvPr>
        </p:nvSpPr>
        <p:spPr>
          <a:xfrm>
            <a:off x="1066800" y="1752600"/>
            <a:ext cx="9753600" cy="392678"/>
          </a:xfrm>
        </p:spPr>
        <p:txBody>
          <a:bodyPr/>
          <a:lstStyle/>
          <a:p>
            <a:r>
              <a:rPr lang="zh-CN" altLang="en-US" dirty="0"/>
              <a:t>通过用小物体的</a:t>
            </a:r>
            <a:r>
              <a:rPr lang="en-US" altLang="zh-CN" dirty="0"/>
              <a:t>loss</a:t>
            </a:r>
            <a:r>
              <a:rPr lang="zh-CN" altLang="en-US" dirty="0"/>
              <a:t>作为反馈信号，将</a:t>
            </a:r>
            <a:r>
              <a:rPr lang="en-US" altLang="zh-CN" dirty="0"/>
              <a:t>4</a:t>
            </a:r>
            <a:r>
              <a:rPr lang="zh-CN" altLang="en-US" dirty="0"/>
              <a:t>张图都缩小到同样大小，之后拼成一张与正常普通同样大小的图作为训练，从而制造更多的小物体，借助图像拼接可以减轻图像</a:t>
            </a:r>
            <a:r>
              <a:rPr lang="en-US" altLang="zh-CN" dirty="0"/>
              <a:t>batch</a:t>
            </a:r>
            <a:r>
              <a:rPr lang="zh-CN" altLang="en-US" dirty="0"/>
              <a:t>（充当最小训练实体）的比例失衡，弥补训练集中几乎有一半的图像不包含小物体的问题。</a:t>
            </a:r>
          </a:p>
        </p:txBody>
      </p:sp>
      <p:sp>
        <p:nvSpPr>
          <p:cNvPr id="3" name="文本占位符 2">
            <a:extLst>
              <a:ext uri="{FF2B5EF4-FFF2-40B4-BE49-F238E27FC236}">
                <a16:creationId xmlns:a16="http://schemas.microsoft.com/office/drawing/2014/main" id="{E5AB28D4-735F-43C6-BEA7-86C2D34A9093}"/>
              </a:ext>
            </a:extLst>
          </p:cNvPr>
          <p:cNvSpPr>
            <a:spLocks noGrp="1"/>
          </p:cNvSpPr>
          <p:nvPr>
            <p:ph type="body" sz="quarter" idx="16"/>
          </p:nvPr>
        </p:nvSpPr>
        <p:spPr>
          <a:xfrm>
            <a:off x="1066800" y="3324039"/>
            <a:ext cx="9753600" cy="392678"/>
          </a:xfrm>
        </p:spPr>
        <p:txBody>
          <a:bodyPr/>
          <a:lstStyle/>
          <a:p>
            <a:r>
              <a:rPr lang="zh-CN" altLang="en-US" dirty="0"/>
              <a:t>实质上是一种“缺啥补啥”的简单思路：如果上一个</a:t>
            </a:r>
            <a:r>
              <a:rPr lang="en-US" altLang="zh-CN" dirty="0"/>
              <a:t>iteration</a:t>
            </a:r>
            <a:r>
              <a:rPr lang="zh-CN" altLang="en-US" dirty="0"/>
              <a:t>中，小物体产生的</a:t>
            </a:r>
            <a:r>
              <a:rPr lang="en-US" altLang="zh-CN" dirty="0"/>
              <a:t>loss</a:t>
            </a:r>
            <a:r>
              <a:rPr lang="zh-CN" altLang="en-US" dirty="0"/>
              <a:t>不足（比例小于一个阈值），则下一个</a:t>
            </a:r>
            <a:r>
              <a:rPr lang="en-US" altLang="zh-CN" dirty="0"/>
              <a:t>iteration</a:t>
            </a:r>
            <a:r>
              <a:rPr lang="zh-CN" altLang="en-US" dirty="0"/>
              <a:t>就用拼接图；否则就用正常图片训练。</a:t>
            </a:r>
          </a:p>
        </p:txBody>
      </p:sp>
      <p:pic>
        <p:nvPicPr>
          <p:cNvPr id="5" name="图片 4">
            <a:extLst>
              <a:ext uri="{FF2B5EF4-FFF2-40B4-BE49-F238E27FC236}">
                <a16:creationId xmlns:a16="http://schemas.microsoft.com/office/drawing/2014/main" id="{284C5D2E-6519-4167-B2B8-06EF269E235D}"/>
              </a:ext>
            </a:extLst>
          </p:cNvPr>
          <p:cNvPicPr>
            <a:picLocks noChangeAspect="1"/>
          </p:cNvPicPr>
          <p:nvPr/>
        </p:nvPicPr>
        <p:blipFill>
          <a:blip r:embed="rId2"/>
          <a:stretch>
            <a:fillRect/>
          </a:stretch>
        </p:blipFill>
        <p:spPr>
          <a:xfrm>
            <a:off x="2362200" y="4575587"/>
            <a:ext cx="6553200" cy="2312893"/>
          </a:xfrm>
          <a:prstGeom prst="rect">
            <a:avLst/>
          </a:prstGeom>
        </p:spPr>
      </p:pic>
    </p:spTree>
    <p:extLst>
      <p:ext uri="{BB962C8B-B14F-4D97-AF65-F5344CB8AC3E}">
        <p14:creationId xmlns:p14="http://schemas.microsoft.com/office/powerpoint/2010/main" val="46704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FEFF609-534A-4969-8653-DCE2D361AF1F}"/>
              </a:ext>
            </a:extLst>
          </p:cNvPr>
          <p:cNvSpPr>
            <a:spLocks noGrp="1"/>
          </p:cNvSpPr>
          <p:nvPr>
            <p:ph type="body" sz="quarter" idx="13"/>
          </p:nvPr>
        </p:nvSpPr>
        <p:spPr>
          <a:xfrm>
            <a:off x="1066800" y="2130921"/>
            <a:ext cx="9220200" cy="369332"/>
          </a:xfrm>
        </p:spPr>
        <p:txBody>
          <a:bodyPr/>
          <a:lstStyle/>
          <a:p>
            <a:r>
              <a:rPr lang="zh-CN" altLang="en-US" dirty="0"/>
              <a:t>一批形状为（</a:t>
            </a:r>
            <a:r>
              <a:rPr lang="en-US" altLang="zh-CN" dirty="0" err="1"/>
              <a:t>kn</a:t>
            </a:r>
            <a:r>
              <a:rPr lang="zh-CN" altLang="en-US" dirty="0"/>
              <a:t>，</a:t>
            </a:r>
            <a:r>
              <a:rPr lang="en-US" altLang="zh-CN" dirty="0"/>
              <a:t>c</a:t>
            </a:r>
            <a:r>
              <a:rPr lang="zh-CN" altLang="en-US" dirty="0"/>
              <a:t>，</a:t>
            </a:r>
            <a:r>
              <a:rPr lang="en-US" altLang="zh-CN" dirty="0"/>
              <a:t>h /√k</a:t>
            </a:r>
            <a:r>
              <a:rPr lang="zh-CN" altLang="en-US" dirty="0"/>
              <a:t>，</a:t>
            </a:r>
            <a:r>
              <a:rPr lang="en-US" altLang="zh-CN" dirty="0"/>
              <a:t>w /√k</a:t>
            </a:r>
            <a:r>
              <a:rPr lang="zh-CN" altLang="en-US" dirty="0"/>
              <a:t>）的缝合图像，其中图像沿批次尺寸</a:t>
            </a:r>
            <a:r>
              <a:rPr lang="en-US" altLang="zh-CN" dirty="0"/>
              <a:t>n</a:t>
            </a:r>
            <a:r>
              <a:rPr lang="zh-CN" altLang="en-US" dirty="0"/>
              <a:t>连接。下图的为可视化设置</a:t>
            </a:r>
            <a:r>
              <a:rPr lang="en-US" altLang="zh-CN" dirty="0"/>
              <a:t>k = 4</a:t>
            </a:r>
          </a:p>
        </p:txBody>
      </p:sp>
      <p:sp>
        <p:nvSpPr>
          <p:cNvPr id="3" name="标题 2">
            <a:extLst>
              <a:ext uri="{FF2B5EF4-FFF2-40B4-BE49-F238E27FC236}">
                <a16:creationId xmlns:a16="http://schemas.microsoft.com/office/drawing/2014/main" id="{CD26F089-69C4-4B61-AAC9-F8C23839DE72}"/>
              </a:ext>
            </a:extLst>
          </p:cNvPr>
          <p:cNvSpPr>
            <a:spLocks noGrp="1"/>
          </p:cNvSpPr>
          <p:nvPr>
            <p:ph type="title"/>
          </p:nvPr>
        </p:nvSpPr>
        <p:spPr/>
        <p:txBody>
          <a:bodyPr/>
          <a:lstStyle/>
          <a:p>
            <a:r>
              <a:rPr lang="en-US" altLang="zh-CN" dirty="0" err="1"/>
              <a:t>Stitcher</a:t>
            </a:r>
            <a:endParaRPr lang="zh-CN" altLang="en-US" dirty="0"/>
          </a:p>
        </p:txBody>
      </p:sp>
      <p:sp>
        <p:nvSpPr>
          <p:cNvPr id="7" name="文本占位符 1">
            <a:extLst>
              <a:ext uri="{FF2B5EF4-FFF2-40B4-BE49-F238E27FC236}">
                <a16:creationId xmlns:a16="http://schemas.microsoft.com/office/drawing/2014/main" id="{8C7F132C-75CD-4D70-8F71-F2FE7D31FF22}"/>
              </a:ext>
            </a:extLst>
          </p:cNvPr>
          <p:cNvSpPr txBox="1">
            <a:spLocks/>
          </p:cNvSpPr>
          <p:nvPr/>
        </p:nvSpPr>
        <p:spPr>
          <a:xfrm>
            <a:off x="1066800" y="3059668"/>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不仅可以在</a:t>
            </a:r>
            <a:r>
              <a:rPr lang="en-US" altLang="zh-CN" kern="0" dirty="0">
                <a:solidFill>
                  <a:sysClr val="windowText" lastClr="000000"/>
                </a:solidFill>
              </a:rPr>
              <a:t>S</a:t>
            </a:r>
            <a:r>
              <a:rPr lang="en-US" altLang="zh-CN" dirty="0"/>
              <a:t>patial</a:t>
            </a:r>
            <a:r>
              <a:rPr lang="zh-CN" altLang="en-US" dirty="0"/>
              <a:t>维度 </a:t>
            </a:r>
            <a:r>
              <a:rPr lang="en-US" altLang="zh-CN" dirty="0"/>
              <a:t>(</a:t>
            </a:r>
            <a:r>
              <a:rPr lang="en-US" altLang="zh-CN" dirty="0" err="1"/>
              <a:t>h,w</a:t>
            </a:r>
            <a:r>
              <a:rPr lang="en-US" altLang="zh-CN" dirty="0"/>
              <a:t>)</a:t>
            </a:r>
            <a:r>
              <a:rPr lang="zh-CN" altLang="en-US" dirty="0"/>
              <a:t>上进行拼接，还提供了一种在</a:t>
            </a:r>
            <a:r>
              <a:rPr lang="en-US" altLang="zh-CN" dirty="0"/>
              <a:t>batch</a:t>
            </a:r>
            <a:r>
              <a:rPr lang="zh-CN" altLang="en-US" dirty="0"/>
              <a:t>维度</a:t>
            </a:r>
            <a:r>
              <a:rPr lang="en-US" altLang="zh-CN" dirty="0"/>
              <a:t>n</a:t>
            </a:r>
            <a:r>
              <a:rPr lang="zh-CN" altLang="en-US" dirty="0"/>
              <a:t>上拼接的等价的实现方式。</a:t>
            </a:r>
            <a:endParaRPr lang="en-US" altLang="zh-CN" kern="0" dirty="0">
              <a:solidFill>
                <a:sysClr val="windowText" lastClr="000000"/>
              </a:solidFill>
            </a:endParaRPr>
          </a:p>
        </p:txBody>
      </p:sp>
      <p:pic>
        <p:nvPicPr>
          <p:cNvPr id="8" name="图片 7">
            <a:extLst>
              <a:ext uri="{FF2B5EF4-FFF2-40B4-BE49-F238E27FC236}">
                <a16:creationId xmlns:a16="http://schemas.microsoft.com/office/drawing/2014/main" id="{C7093D83-4C92-4955-8D57-3D52358E968A}"/>
              </a:ext>
            </a:extLst>
          </p:cNvPr>
          <p:cNvPicPr>
            <a:picLocks noChangeAspect="1"/>
          </p:cNvPicPr>
          <p:nvPr/>
        </p:nvPicPr>
        <p:blipFill>
          <a:blip r:embed="rId2"/>
          <a:stretch>
            <a:fillRect/>
          </a:stretch>
        </p:blipFill>
        <p:spPr>
          <a:xfrm>
            <a:off x="8276156" y="4114800"/>
            <a:ext cx="3499045" cy="2370176"/>
          </a:xfrm>
          <a:prstGeom prst="rect">
            <a:avLst/>
          </a:prstGeom>
        </p:spPr>
      </p:pic>
      <p:pic>
        <p:nvPicPr>
          <p:cNvPr id="9" name="图片 8">
            <a:extLst>
              <a:ext uri="{FF2B5EF4-FFF2-40B4-BE49-F238E27FC236}">
                <a16:creationId xmlns:a16="http://schemas.microsoft.com/office/drawing/2014/main" id="{59823F55-58D7-43DE-A00C-E7D55FD5DCF7}"/>
              </a:ext>
            </a:extLst>
          </p:cNvPr>
          <p:cNvPicPr>
            <a:picLocks noChangeAspect="1"/>
          </p:cNvPicPr>
          <p:nvPr/>
        </p:nvPicPr>
        <p:blipFill>
          <a:blip r:embed="rId3"/>
          <a:stretch>
            <a:fillRect/>
          </a:stretch>
        </p:blipFill>
        <p:spPr>
          <a:xfrm>
            <a:off x="1097280" y="4114800"/>
            <a:ext cx="7178876" cy="2389064"/>
          </a:xfrm>
          <a:prstGeom prst="rect">
            <a:avLst/>
          </a:prstGeom>
        </p:spPr>
      </p:pic>
    </p:spTree>
    <p:extLst>
      <p:ext uri="{BB962C8B-B14F-4D97-AF65-F5344CB8AC3E}">
        <p14:creationId xmlns:p14="http://schemas.microsoft.com/office/powerpoint/2010/main" val="414269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FBC704E-BDE3-43BD-84A7-FC283D671737}"/>
              </a:ext>
            </a:extLst>
          </p:cNvPr>
          <p:cNvSpPr>
            <a:spLocks noGrp="1"/>
          </p:cNvSpPr>
          <p:nvPr>
            <p:ph type="title"/>
          </p:nvPr>
        </p:nvSpPr>
        <p:spPr/>
        <p:txBody>
          <a:bodyPr/>
          <a:lstStyle/>
          <a:p>
            <a:r>
              <a:rPr lang="en-US" altLang="zh-CN" dirty="0"/>
              <a:t>Yolov4</a:t>
            </a:r>
            <a:r>
              <a:rPr lang="zh-CN" altLang="en-US" dirty="0"/>
              <a:t>的</a:t>
            </a:r>
            <a:r>
              <a:rPr lang="en-US" altLang="zh-CN" dirty="0"/>
              <a:t>Mosaic</a:t>
            </a:r>
            <a:endParaRPr lang="zh-CN" altLang="en-US" dirty="0"/>
          </a:p>
        </p:txBody>
      </p:sp>
      <p:pic>
        <p:nvPicPr>
          <p:cNvPr id="6" name="图片 5">
            <a:extLst>
              <a:ext uri="{FF2B5EF4-FFF2-40B4-BE49-F238E27FC236}">
                <a16:creationId xmlns:a16="http://schemas.microsoft.com/office/drawing/2014/main" id="{E1EA820D-2B4E-4FBC-B409-3DFE5D1128AC}"/>
              </a:ext>
            </a:extLst>
          </p:cNvPr>
          <p:cNvPicPr>
            <a:picLocks noChangeAspect="1"/>
          </p:cNvPicPr>
          <p:nvPr/>
        </p:nvPicPr>
        <p:blipFill>
          <a:blip r:embed="rId2"/>
          <a:stretch>
            <a:fillRect/>
          </a:stretch>
        </p:blipFill>
        <p:spPr>
          <a:xfrm>
            <a:off x="7162800" y="3916418"/>
            <a:ext cx="4876800" cy="2989191"/>
          </a:xfrm>
          <a:prstGeom prst="rect">
            <a:avLst/>
          </a:prstGeom>
        </p:spPr>
      </p:pic>
      <p:pic>
        <p:nvPicPr>
          <p:cNvPr id="8" name="图片 7">
            <a:extLst>
              <a:ext uri="{FF2B5EF4-FFF2-40B4-BE49-F238E27FC236}">
                <a16:creationId xmlns:a16="http://schemas.microsoft.com/office/drawing/2014/main" id="{063B5437-EA37-467E-A364-E9352DD73088}"/>
              </a:ext>
            </a:extLst>
          </p:cNvPr>
          <p:cNvPicPr>
            <a:picLocks noChangeAspect="1"/>
          </p:cNvPicPr>
          <p:nvPr/>
        </p:nvPicPr>
        <p:blipFill>
          <a:blip r:embed="rId3"/>
          <a:stretch>
            <a:fillRect/>
          </a:stretch>
        </p:blipFill>
        <p:spPr>
          <a:xfrm>
            <a:off x="152400" y="4267198"/>
            <a:ext cx="6874076" cy="2287629"/>
          </a:xfrm>
          <a:prstGeom prst="rect">
            <a:avLst/>
          </a:prstGeom>
        </p:spPr>
      </p:pic>
      <p:graphicFrame>
        <p:nvGraphicFramePr>
          <p:cNvPr id="9" name="表格 9">
            <a:extLst>
              <a:ext uri="{FF2B5EF4-FFF2-40B4-BE49-F238E27FC236}">
                <a16:creationId xmlns:a16="http://schemas.microsoft.com/office/drawing/2014/main" id="{8EC5B751-4697-4A0A-B66A-88B8EBD7C830}"/>
              </a:ext>
            </a:extLst>
          </p:cNvPr>
          <p:cNvGraphicFramePr>
            <a:graphicFrameLocks noGrp="1"/>
          </p:cNvGraphicFramePr>
          <p:nvPr>
            <p:extLst>
              <p:ext uri="{D42A27DB-BD31-4B8C-83A1-F6EECF244321}">
                <p14:modId xmlns:p14="http://schemas.microsoft.com/office/powerpoint/2010/main" val="96011743"/>
              </p:ext>
            </p:extLst>
          </p:nvPr>
        </p:nvGraphicFramePr>
        <p:xfrm>
          <a:off x="1371600" y="2134978"/>
          <a:ext cx="8956039" cy="1708566"/>
        </p:xfrm>
        <a:graphic>
          <a:graphicData uri="http://schemas.openxmlformats.org/drawingml/2006/table">
            <a:tbl>
              <a:tblPr firstRow="1" bandRow="1">
                <a:tableStyleId>{5C22544A-7EE6-4342-B048-85BDC9FD1C3A}</a:tableStyleId>
              </a:tblPr>
              <a:tblGrid>
                <a:gridCol w="1677263">
                  <a:extLst>
                    <a:ext uri="{9D8B030D-6E8A-4147-A177-3AD203B41FA5}">
                      <a16:colId xmlns:a16="http://schemas.microsoft.com/office/drawing/2014/main" val="1155429784"/>
                    </a:ext>
                  </a:extLst>
                </a:gridCol>
                <a:gridCol w="3555069">
                  <a:extLst>
                    <a:ext uri="{9D8B030D-6E8A-4147-A177-3AD203B41FA5}">
                      <a16:colId xmlns:a16="http://schemas.microsoft.com/office/drawing/2014/main" val="3503330334"/>
                    </a:ext>
                  </a:extLst>
                </a:gridCol>
                <a:gridCol w="3723707">
                  <a:extLst>
                    <a:ext uri="{9D8B030D-6E8A-4147-A177-3AD203B41FA5}">
                      <a16:colId xmlns:a16="http://schemas.microsoft.com/office/drawing/2014/main" val="3655333593"/>
                    </a:ext>
                  </a:extLst>
                </a:gridCol>
              </a:tblGrid>
              <a:tr h="569522">
                <a:tc>
                  <a:txBody>
                    <a:bodyPr/>
                    <a:lstStyle/>
                    <a:p>
                      <a:pPr algn="ctr">
                        <a:lnSpc>
                          <a:spcPct val="150000"/>
                        </a:lnSpc>
                      </a:pPr>
                      <a:endParaRPr lang="zh-CN" altLang="en-US" sz="2000" dirty="0"/>
                    </a:p>
                  </a:txBody>
                  <a:tcPr/>
                </a:tc>
                <a:tc>
                  <a:txBody>
                    <a:bodyPr/>
                    <a:lstStyle/>
                    <a:p>
                      <a:pPr algn="ctr">
                        <a:lnSpc>
                          <a:spcPct val="150000"/>
                        </a:lnSpc>
                      </a:pPr>
                      <a:r>
                        <a:rPr lang="en-US" altLang="zh-CN" sz="2000" dirty="0" err="1"/>
                        <a:t>Stitcher</a:t>
                      </a:r>
                      <a:endParaRPr lang="zh-CN" altLang="en-US" sz="2000" dirty="0"/>
                    </a:p>
                  </a:txBody>
                  <a:tcPr/>
                </a:tc>
                <a:tc>
                  <a:txBody>
                    <a:bodyPr/>
                    <a:lstStyle/>
                    <a:p>
                      <a:pPr algn="ctr">
                        <a:lnSpc>
                          <a:spcPct val="150000"/>
                        </a:lnSpc>
                      </a:pPr>
                      <a:r>
                        <a:rPr lang="en-US" altLang="zh-CN" sz="2000" dirty="0"/>
                        <a:t>YOLOv4-Mosaic</a:t>
                      </a:r>
                      <a:endParaRPr lang="zh-CN" altLang="en-US" sz="2000" dirty="0"/>
                    </a:p>
                  </a:txBody>
                  <a:tcPr/>
                </a:tc>
                <a:extLst>
                  <a:ext uri="{0D108BD9-81ED-4DB2-BD59-A6C34878D82A}">
                    <a16:rowId xmlns:a16="http://schemas.microsoft.com/office/drawing/2014/main" val="2999832144"/>
                  </a:ext>
                </a:extLst>
              </a:tr>
              <a:tr h="569522">
                <a:tc>
                  <a:txBody>
                    <a:bodyPr/>
                    <a:lstStyle/>
                    <a:p>
                      <a:pPr algn="ctr">
                        <a:lnSpc>
                          <a:spcPct val="150000"/>
                        </a:lnSpc>
                      </a:pPr>
                      <a:r>
                        <a:rPr lang="zh-CN" altLang="en-US" sz="2000" dirty="0"/>
                        <a:t>相同点</a:t>
                      </a:r>
                    </a:p>
                  </a:txBody>
                  <a:tcPr/>
                </a:tc>
                <a:tc gridSpan="2">
                  <a:txBody>
                    <a:bodyPr/>
                    <a:lstStyle/>
                    <a:p>
                      <a:pPr algn="ctr">
                        <a:lnSpc>
                          <a:spcPct val="150000"/>
                        </a:lnSpc>
                      </a:pPr>
                      <a:r>
                        <a:rPr lang="zh-CN" altLang="en-US" sz="2000" dirty="0"/>
                        <a:t>混合</a:t>
                      </a:r>
                      <a:r>
                        <a:rPr lang="en-US" altLang="zh-CN" sz="2000" dirty="0"/>
                        <a:t>4</a:t>
                      </a:r>
                      <a:r>
                        <a:rPr lang="zh-CN" altLang="en-US" sz="2000" dirty="0"/>
                        <a:t>张图片变为一张图，加入训练</a:t>
                      </a:r>
                      <a:r>
                        <a:rPr lang="en-US" altLang="zh-CN" sz="2000" dirty="0"/>
                        <a:t>(</a:t>
                      </a:r>
                      <a:r>
                        <a:rPr lang="zh-CN" altLang="en-US" sz="2000" dirty="0"/>
                        <a:t>数据增强</a:t>
                      </a:r>
                      <a:r>
                        <a:rPr lang="en-US" altLang="zh-CN" sz="2000" dirty="0"/>
                        <a:t>)</a:t>
                      </a:r>
                      <a:endParaRPr lang="zh-CN" altLang="en-US" sz="2000" dirty="0"/>
                    </a:p>
                  </a:txBody>
                  <a:tcPr/>
                </a:tc>
                <a:tc hMerge="1">
                  <a:txBody>
                    <a:bodyPr/>
                    <a:lstStyle/>
                    <a:p>
                      <a:endParaRPr lang="zh-CN" altLang="en-US"/>
                    </a:p>
                  </a:txBody>
                  <a:tcPr/>
                </a:tc>
                <a:extLst>
                  <a:ext uri="{0D108BD9-81ED-4DB2-BD59-A6C34878D82A}">
                    <a16:rowId xmlns:a16="http://schemas.microsoft.com/office/drawing/2014/main" val="2536354881"/>
                  </a:ext>
                </a:extLst>
              </a:tr>
              <a:tr h="569522">
                <a:tc>
                  <a:txBody>
                    <a:bodyPr/>
                    <a:lstStyle/>
                    <a:p>
                      <a:pPr algn="ctr">
                        <a:lnSpc>
                          <a:spcPct val="150000"/>
                        </a:lnSpc>
                      </a:pPr>
                      <a:r>
                        <a:rPr lang="zh-CN" altLang="en-US" sz="2000" dirty="0"/>
                        <a:t>不同点</a:t>
                      </a:r>
                    </a:p>
                  </a:txBody>
                  <a:tcPr/>
                </a:tc>
                <a:tc>
                  <a:txBody>
                    <a:bodyPr/>
                    <a:lstStyle/>
                    <a:p>
                      <a:pPr algn="ctr">
                        <a:lnSpc>
                          <a:spcPct val="150000"/>
                        </a:lnSpc>
                      </a:pPr>
                      <a:r>
                        <a:rPr lang="zh-CN" altLang="en-US" sz="2000" dirty="0"/>
                        <a:t>一次性能拼接</a:t>
                      </a:r>
                      <a:r>
                        <a:rPr lang="en-US" altLang="zh-CN" sz="2000" dirty="0"/>
                        <a:t>k</a:t>
                      </a:r>
                      <a:r>
                        <a:rPr lang="zh-CN" altLang="en-US" sz="2000" dirty="0"/>
                        <a:t>张图片</a:t>
                      </a:r>
                    </a:p>
                  </a:txBody>
                  <a:tcPr/>
                </a:tc>
                <a:tc>
                  <a:txBody>
                    <a:bodyPr/>
                    <a:lstStyle/>
                    <a:p>
                      <a:pPr algn="ctr">
                        <a:lnSpc>
                          <a:spcPct val="150000"/>
                        </a:lnSpc>
                      </a:pPr>
                      <a:r>
                        <a:rPr lang="zh-CN" altLang="en-US" sz="2000" dirty="0"/>
                        <a:t>能调整四张图片为不同的大小</a:t>
                      </a:r>
                    </a:p>
                  </a:txBody>
                  <a:tcPr/>
                </a:tc>
                <a:extLst>
                  <a:ext uri="{0D108BD9-81ED-4DB2-BD59-A6C34878D82A}">
                    <a16:rowId xmlns:a16="http://schemas.microsoft.com/office/drawing/2014/main" val="2503345862"/>
                  </a:ext>
                </a:extLst>
              </a:tr>
            </a:tbl>
          </a:graphicData>
        </a:graphic>
      </p:graphicFrame>
    </p:spTree>
    <p:extLst>
      <p:ext uri="{BB962C8B-B14F-4D97-AF65-F5344CB8AC3E}">
        <p14:creationId xmlns:p14="http://schemas.microsoft.com/office/powerpoint/2010/main" val="4093674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6E2561-F77C-4F72-9A7E-D6BF6FD9E572}"/>
              </a:ext>
            </a:extLst>
          </p:cNvPr>
          <p:cNvPicPr>
            <a:picLocks noChangeAspect="1"/>
          </p:cNvPicPr>
          <p:nvPr/>
        </p:nvPicPr>
        <p:blipFill>
          <a:blip r:embed="rId2"/>
          <a:stretch>
            <a:fillRect/>
          </a:stretch>
        </p:blipFill>
        <p:spPr>
          <a:xfrm>
            <a:off x="1700440" y="3124200"/>
            <a:ext cx="8791120" cy="3188596"/>
          </a:xfrm>
          <a:prstGeom prst="rect">
            <a:avLst/>
          </a:prstGeom>
        </p:spPr>
      </p:pic>
      <p:sp>
        <p:nvSpPr>
          <p:cNvPr id="2" name="文本占位符 1">
            <a:extLst>
              <a:ext uri="{FF2B5EF4-FFF2-40B4-BE49-F238E27FC236}">
                <a16:creationId xmlns:a16="http://schemas.microsoft.com/office/drawing/2014/main" id="{722EF8BB-2828-4ACF-80C8-BD3660B0855E}"/>
              </a:ext>
            </a:extLst>
          </p:cNvPr>
          <p:cNvSpPr>
            <a:spLocks noGrp="1"/>
          </p:cNvSpPr>
          <p:nvPr>
            <p:ph type="body" sz="quarter" idx="13"/>
          </p:nvPr>
        </p:nvSpPr>
        <p:spPr>
          <a:xfrm>
            <a:off x="1066800" y="2133600"/>
            <a:ext cx="9906000" cy="373458"/>
          </a:xfrm>
        </p:spPr>
        <p:txBody>
          <a:bodyPr/>
          <a:lstStyle/>
          <a:p>
            <a:r>
              <a:rPr lang="zh-CN" altLang="en-US" dirty="0"/>
              <a:t>左图表明，使用</a:t>
            </a:r>
            <a:r>
              <a:rPr lang="en-US" altLang="zh-CN" dirty="0" err="1"/>
              <a:t>Stitcher</a:t>
            </a:r>
            <a:r>
              <a:rPr lang="zh-CN" altLang="en-US" dirty="0"/>
              <a:t>，各种规模的</a:t>
            </a:r>
            <a:r>
              <a:rPr lang="en-US" altLang="zh-CN" dirty="0"/>
              <a:t>loss</a:t>
            </a:r>
            <a:r>
              <a:rPr lang="zh-CN" altLang="en-US" dirty="0"/>
              <a:t>分布更加平衡，右图显示</a:t>
            </a:r>
            <a:r>
              <a:rPr lang="en-US" altLang="zh-CN" dirty="0" err="1"/>
              <a:t>stitcher</a:t>
            </a:r>
            <a:r>
              <a:rPr lang="zh-CN" altLang="en-US" dirty="0"/>
              <a:t>提高了精度。</a:t>
            </a:r>
          </a:p>
        </p:txBody>
      </p:sp>
      <p:sp>
        <p:nvSpPr>
          <p:cNvPr id="3" name="标题 2">
            <a:extLst>
              <a:ext uri="{FF2B5EF4-FFF2-40B4-BE49-F238E27FC236}">
                <a16:creationId xmlns:a16="http://schemas.microsoft.com/office/drawing/2014/main" id="{1B6E8514-EDE4-43BD-BE0B-408CCB3011B4}"/>
              </a:ext>
            </a:extLst>
          </p:cNvPr>
          <p:cNvSpPr>
            <a:spLocks noGrp="1"/>
          </p:cNvSpPr>
          <p:nvPr>
            <p:ph type="title"/>
          </p:nvPr>
        </p:nvSpPr>
        <p:spPr/>
        <p:txBody>
          <a:bodyPr/>
          <a:lstStyle/>
          <a:p>
            <a:r>
              <a:rPr lang="zh-CN" altLang="en-US" dirty="0"/>
              <a:t>实验</a:t>
            </a:r>
          </a:p>
        </p:txBody>
      </p:sp>
    </p:spTree>
    <p:extLst>
      <p:ext uri="{BB962C8B-B14F-4D97-AF65-F5344CB8AC3E}">
        <p14:creationId xmlns:p14="http://schemas.microsoft.com/office/powerpoint/2010/main" val="396171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B98D63-0F1E-4467-A53B-0F3BA20E0DAA}"/>
              </a:ext>
            </a:extLst>
          </p:cNvPr>
          <p:cNvSpPr>
            <a:spLocks noGrp="1"/>
          </p:cNvSpPr>
          <p:nvPr>
            <p:ph type="body" sz="quarter" idx="13"/>
          </p:nvPr>
        </p:nvSpPr>
        <p:spPr/>
        <p:txBody>
          <a:bodyPr/>
          <a:lstStyle/>
          <a:p>
            <a:r>
              <a:rPr lang="en-US" altLang="zh-CN" dirty="0" err="1"/>
              <a:t>TridentNet</a:t>
            </a:r>
            <a:r>
              <a:rPr lang="zh-CN" altLang="en-US" dirty="0"/>
              <a:t>三叉戟结构，通过三支不同大小的</a:t>
            </a:r>
            <a:r>
              <a:rPr lang="en-US" altLang="zh-CN" dirty="0"/>
              <a:t>receptive field</a:t>
            </a:r>
            <a:r>
              <a:rPr lang="zh-CN" altLang="en-US" dirty="0"/>
              <a:t>来适应不同尺度大小的物体，分支参数共享，从而提升性能；</a:t>
            </a:r>
            <a:endParaRPr lang="en-US" altLang="zh-CN" dirty="0"/>
          </a:p>
        </p:txBody>
      </p:sp>
      <p:sp>
        <p:nvSpPr>
          <p:cNvPr id="3" name="标题 2">
            <a:extLst>
              <a:ext uri="{FF2B5EF4-FFF2-40B4-BE49-F238E27FC236}">
                <a16:creationId xmlns:a16="http://schemas.microsoft.com/office/drawing/2014/main" id="{A4B87A1A-80A6-40C0-A9C0-E4A2429DE85D}"/>
              </a:ext>
            </a:extLst>
          </p:cNvPr>
          <p:cNvSpPr>
            <a:spLocks noGrp="1"/>
          </p:cNvSpPr>
          <p:nvPr>
            <p:ph type="title"/>
          </p:nvPr>
        </p:nvSpPr>
        <p:spPr>
          <a:xfrm>
            <a:off x="1066800" y="1219200"/>
            <a:ext cx="6172200" cy="492125"/>
          </a:xfrm>
        </p:spPr>
        <p:txBody>
          <a:bodyPr/>
          <a:lstStyle/>
          <a:p>
            <a:r>
              <a:rPr lang="en-US" altLang="zh-CN" dirty="0" err="1"/>
              <a:t>TridentNet</a:t>
            </a:r>
            <a:r>
              <a:rPr lang="zh-CN" altLang="en-US" dirty="0"/>
              <a:t>与</a:t>
            </a:r>
            <a:r>
              <a:rPr lang="en-US" altLang="zh-CN" dirty="0" err="1"/>
              <a:t>Stitcher</a:t>
            </a:r>
            <a:r>
              <a:rPr lang="zh-CN" altLang="en-US" dirty="0"/>
              <a:t>表格总结</a:t>
            </a:r>
          </a:p>
        </p:txBody>
      </p:sp>
      <p:sp>
        <p:nvSpPr>
          <p:cNvPr id="4" name="文本占位符 3">
            <a:extLst>
              <a:ext uri="{FF2B5EF4-FFF2-40B4-BE49-F238E27FC236}">
                <a16:creationId xmlns:a16="http://schemas.microsoft.com/office/drawing/2014/main" id="{A060584B-A954-4006-8064-D4F874EFDF23}"/>
              </a:ext>
            </a:extLst>
          </p:cNvPr>
          <p:cNvSpPr>
            <a:spLocks noGrp="1"/>
          </p:cNvSpPr>
          <p:nvPr>
            <p:ph type="body" sz="quarter" idx="16"/>
          </p:nvPr>
        </p:nvSpPr>
        <p:spPr>
          <a:xfrm>
            <a:off x="1066800" y="4495800"/>
            <a:ext cx="9220200" cy="369332"/>
          </a:xfrm>
        </p:spPr>
        <p:txBody>
          <a:bodyPr/>
          <a:lstStyle/>
          <a:p>
            <a:r>
              <a:rPr lang="zh-CN" altLang="en-US" dirty="0"/>
              <a:t>对比表格总结链接：</a:t>
            </a:r>
            <a:endParaRPr lang="en-US" altLang="zh-CN" dirty="0"/>
          </a:p>
          <a:p>
            <a:r>
              <a:rPr lang="zh-CN" altLang="en-US" dirty="0">
                <a:hlinkClick r:id="rId2" action="ppaction://hlinkfile"/>
              </a:rPr>
              <a:t>论文对比总结</a:t>
            </a:r>
            <a:r>
              <a:rPr lang="en-US" altLang="zh-CN" dirty="0">
                <a:hlinkClick r:id="rId2" action="ppaction://hlinkfile"/>
              </a:rPr>
              <a:t>\</a:t>
            </a:r>
            <a:r>
              <a:rPr lang="en-US" altLang="zh-CN" dirty="0" err="1">
                <a:hlinkClick r:id="rId2" action="ppaction://hlinkfile"/>
              </a:rPr>
              <a:t>TridentNet</a:t>
            </a:r>
            <a:r>
              <a:rPr lang="zh-CN" altLang="en-US" dirty="0">
                <a:hlinkClick r:id="rId2" action="ppaction://hlinkfile"/>
              </a:rPr>
              <a:t>与</a:t>
            </a:r>
            <a:r>
              <a:rPr lang="en-US" altLang="zh-CN" dirty="0" err="1">
                <a:hlinkClick r:id="rId2" action="ppaction://hlinkfile"/>
              </a:rPr>
              <a:t>Stitcher</a:t>
            </a:r>
            <a:r>
              <a:rPr lang="zh-CN" altLang="en-US" dirty="0">
                <a:hlinkClick r:id="rId2" action="ppaction://hlinkfile"/>
              </a:rPr>
              <a:t>表格总结</a:t>
            </a:r>
            <a:r>
              <a:rPr lang="en-US" altLang="zh-CN" dirty="0">
                <a:hlinkClick r:id="rId2" action="ppaction://hlinkfile"/>
              </a:rPr>
              <a:t>.html</a:t>
            </a:r>
            <a:endParaRPr lang="zh-CN" altLang="en-US" dirty="0"/>
          </a:p>
        </p:txBody>
      </p:sp>
      <p:sp>
        <p:nvSpPr>
          <p:cNvPr id="5" name="文本占位符 3">
            <a:extLst>
              <a:ext uri="{FF2B5EF4-FFF2-40B4-BE49-F238E27FC236}">
                <a16:creationId xmlns:a16="http://schemas.microsoft.com/office/drawing/2014/main" id="{28562311-1FF6-484E-B6D0-83C2973D9145}"/>
              </a:ext>
            </a:extLst>
          </p:cNvPr>
          <p:cNvSpPr txBox="1">
            <a:spLocks/>
          </p:cNvSpPr>
          <p:nvPr/>
        </p:nvSpPr>
        <p:spPr>
          <a:xfrm>
            <a:off x="1066800" y="3260328"/>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err="1"/>
              <a:t>Stitcher</a:t>
            </a:r>
            <a:r>
              <a:rPr lang="zh-CN" altLang="en-US" dirty="0"/>
              <a:t>：通过在每一个</a:t>
            </a:r>
            <a:r>
              <a:rPr lang="en-US" altLang="zh-CN" dirty="0"/>
              <a:t>batch</a:t>
            </a:r>
            <a:r>
              <a:rPr lang="zh-CN" altLang="en-US" dirty="0"/>
              <a:t>中设置一个阈值，将大中型物体转化为中小型，弥补了</a:t>
            </a:r>
            <a:r>
              <a:rPr lang="en-US" altLang="zh-CN" dirty="0"/>
              <a:t>batch</a:t>
            </a:r>
            <a:r>
              <a:rPr lang="zh-CN" altLang="en-US" dirty="0"/>
              <a:t>内小物体的数量，使小物体的分布更加均匀，达到数据增广的作用，提升了性能。</a:t>
            </a:r>
          </a:p>
        </p:txBody>
      </p:sp>
    </p:spTree>
    <p:extLst>
      <p:ext uri="{BB962C8B-B14F-4D97-AF65-F5344CB8AC3E}">
        <p14:creationId xmlns:p14="http://schemas.microsoft.com/office/powerpoint/2010/main" val="13223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90600" y="205740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在同一</a:t>
            </a:r>
            <a:r>
              <a:rPr lang="en-US" altLang="zh-CN" kern="0" dirty="0">
                <a:solidFill>
                  <a:sysClr val="windowText" lastClr="000000"/>
                </a:solidFill>
              </a:rPr>
              <a:t>backbone</a:t>
            </a:r>
            <a:r>
              <a:rPr lang="zh-CN" altLang="en-US" kern="0" dirty="0">
                <a:solidFill>
                  <a:sysClr val="windowText" lastClr="000000"/>
                </a:solidFill>
              </a:rPr>
              <a:t>上，比</a:t>
            </a:r>
            <a:r>
              <a:rPr lang="en-US" altLang="zh-CN" dirty="0"/>
              <a:t>Faster R-CNN</a:t>
            </a:r>
            <a:r>
              <a:rPr lang="zh-CN" altLang="en-US" dirty="0"/>
              <a:t>提升</a:t>
            </a:r>
            <a:r>
              <a:rPr lang="en-US" altLang="zh-CN" dirty="0"/>
              <a:t>2 </a:t>
            </a:r>
            <a:r>
              <a:rPr lang="en-US" altLang="zh-CN" dirty="0" err="1"/>
              <a:t>mAP</a:t>
            </a:r>
            <a:r>
              <a:rPr lang="zh-CN" altLang="en-US" dirty="0"/>
              <a:t>左右。</a:t>
            </a:r>
            <a:endParaRPr lang="zh-CN" altLang="en-US" kern="0" dirty="0">
              <a:solidFill>
                <a:sysClr val="windowText" lastClr="000000"/>
              </a:solidFill>
            </a:endParaRPr>
          </a:p>
        </p:txBody>
      </p:sp>
      <p:sp>
        <p:nvSpPr>
          <p:cNvPr id="9" name="文本占位符 1">
            <a:extLst>
              <a:ext uri="{FF2B5EF4-FFF2-40B4-BE49-F238E27FC236}">
                <a16:creationId xmlns:a16="http://schemas.microsoft.com/office/drawing/2014/main" id="{AA322E58-98B1-4629-AB4B-E3827D5089E4}"/>
              </a:ext>
            </a:extLst>
          </p:cNvPr>
          <p:cNvSpPr txBox="1">
            <a:spLocks/>
          </p:cNvSpPr>
          <p:nvPr/>
        </p:nvSpPr>
        <p:spPr>
          <a:xfrm>
            <a:off x="995680" y="259588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在小目标上的提升更为显著，约</a:t>
            </a:r>
            <a:r>
              <a:rPr lang="en-US" altLang="zh-CN" kern="0" dirty="0">
                <a:solidFill>
                  <a:sysClr val="windowText" lastClr="000000"/>
                </a:solidFill>
              </a:rPr>
              <a:t>3.5 AP</a:t>
            </a:r>
            <a:r>
              <a:rPr lang="zh-CN" altLang="en-US" kern="0" dirty="0">
                <a:solidFill>
                  <a:sysClr val="windowText" lastClr="000000"/>
                </a:solidFill>
              </a:rPr>
              <a:t>，也符合作者的</a:t>
            </a:r>
            <a:r>
              <a:rPr lang="en-US" altLang="zh-CN" kern="0" dirty="0">
                <a:solidFill>
                  <a:sysClr val="windowText" lastClr="000000"/>
                </a:solidFill>
              </a:rPr>
              <a:t>motivation</a:t>
            </a:r>
            <a:r>
              <a:rPr lang="zh-CN" altLang="en-US" kern="0" dirty="0">
                <a:solidFill>
                  <a:sysClr val="windowText" lastClr="000000"/>
                </a:solidFill>
              </a:rPr>
              <a:t>。</a:t>
            </a:r>
          </a:p>
        </p:txBody>
      </p:sp>
      <p:pic>
        <p:nvPicPr>
          <p:cNvPr id="2" name="图片 1">
            <a:extLst>
              <a:ext uri="{FF2B5EF4-FFF2-40B4-BE49-F238E27FC236}">
                <a16:creationId xmlns:a16="http://schemas.microsoft.com/office/drawing/2014/main" id="{FB8FA4B1-B8F9-44E9-B0F0-0838ED6AF908}"/>
              </a:ext>
            </a:extLst>
          </p:cNvPr>
          <p:cNvPicPr>
            <a:picLocks noChangeAspect="1"/>
          </p:cNvPicPr>
          <p:nvPr/>
        </p:nvPicPr>
        <p:blipFill>
          <a:blip r:embed="rId2"/>
          <a:stretch>
            <a:fillRect/>
          </a:stretch>
        </p:blipFill>
        <p:spPr>
          <a:xfrm>
            <a:off x="1593407" y="3124200"/>
            <a:ext cx="8617393" cy="3568883"/>
          </a:xfrm>
          <a:prstGeom prst="rect">
            <a:avLst/>
          </a:prstGeom>
        </p:spPr>
      </p:pic>
    </p:spTree>
    <p:extLst>
      <p:ext uri="{BB962C8B-B14F-4D97-AF65-F5344CB8AC3E}">
        <p14:creationId xmlns:p14="http://schemas.microsoft.com/office/powerpoint/2010/main" val="207515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90600" y="205740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在同一</a:t>
            </a:r>
            <a:r>
              <a:rPr lang="en-US" altLang="zh-CN" kern="0" dirty="0">
                <a:solidFill>
                  <a:sysClr val="windowText" lastClr="000000"/>
                </a:solidFill>
              </a:rPr>
              <a:t>backbone</a:t>
            </a:r>
            <a:r>
              <a:rPr lang="zh-CN" altLang="en-US" kern="0" dirty="0">
                <a:solidFill>
                  <a:sysClr val="windowText" lastClr="000000"/>
                </a:solidFill>
              </a:rPr>
              <a:t>上，比</a:t>
            </a:r>
            <a:r>
              <a:rPr lang="en-US" altLang="zh-CN" kern="0" dirty="0" err="1">
                <a:solidFill>
                  <a:sysClr val="windowText" lastClr="000000"/>
                </a:solidFill>
              </a:rPr>
              <a:t>RetinaNet</a:t>
            </a:r>
            <a:r>
              <a:rPr lang="zh-CN" altLang="en-US" dirty="0"/>
              <a:t>提升</a:t>
            </a:r>
            <a:r>
              <a:rPr lang="en-US" altLang="zh-CN" dirty="0"/>
              <a:t>2.2 </a:t>
            </a:r>
            <a:r>
              <a:rPr lang="en-US" altLang="zh-CN" dirty="0" err="1"/>
              <a:t>mAP</a:t>
            </a:r>
            <a:r>
              <a:rPr lang="zh-CN" altLang="en-US" dirty="0"/>
              <a:t>左右。</a:t>
            </a:r>
            <a:endParaRPr lang="zh-CN" altLang="en-US" kern="0" dirty="0">
              <a:solidFill>
                <a:sysClr val="windowText" lastClr="000000"/>
              </a:solidFill>
            </a:endParaRPr>
          </a:p>
        </p:txBody>
      </p:sp>
      <p:pic>
        <p:nvPicPr>
          <p:cNvPr id="3" name="图片 2">
            <a:extLst>
              <a:ext uri="{FF2B5EF4-FFF2-40B4-BE49-F238E27FC236}">
                <a16:creationId xmlns:a16="http://schemas.microsoft.com/office/drawing/2014/main" id="{796BD4FA-944B-43F2-B3F8-5F4ACCDC2AAE}"/>
              </a:ext>
            </a:extLst>
          </p:cNvPr>
          <p:cNvPicPr>
            <a:picLocks noChangeAspect="1"/>
          </p:cNvPicPr>
          <p:nvPr/>
        </p:nvPicPr>
        <p:blipFill>
          <a:blip r:embed="rId2"/>
          <a:stretch>
            <a:fillRect/>
          </a:stretch>
        </p:blipFill>
        <p:spPr>
          <a:xfrm>
            <a:off x="1981200" y="3276600"/>
            <a:ext cx="8093738" cy="3183642"/>
          </a:xfrm>
          <a:prstGeom prst="rect">
            <a:avLst/>
          </a:prstGeom>
        </p:spPr>
      </p:pic>
    </p:spTree>
    <p:extLst>
      <p:ext uri="{BB962C8B-B14F-4D97-AF65-F5344CB8AC3E}">
        <p14:creationId xmlns:p14="http://schemas.microsoft.com/office/powerpoint/2010/main" val="132741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90599" y="198120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就准确度而言，</a:t>
            </a:r>
            <a:r>
              <a:rPr lang="en-US" altLang="zh-CN" dirty="0" err="1"/>
              <a:t>Stitcher</a:t>
            </a:r>
            <a:r>
              <a:rPr lang="zh-CN" altLang="en-US" dirty="0"/>
              <a:t>相对于多尺度训练的优势主要是从小尺度获得的。它们在检测大型物体方面具有大致相同的能力。</a:t>
            </a:r>
            <a:endParaRPr lang="zh-CN" altLang="en-US" kern="0" dirty="0">
              <a:solidFill>
                <a:sysClr val="windowText" lastClr="000000"/>
              </a:solidFill>
            </a:endParaRPr>
          </a:p>
        </p:txBody>
      </p:sp>
      <p:pic>
        <p:nvPicPr>
          <p:cNvPr id="2" name="图片 1">
            <a:extLst>
              <a:ext uri="{FF2B5EF4-FFF2-40B4-BE49-F238E27FC236}">
                <a16:creationId xmlns:a16="http://schemas.microsoft.com/office/drawing/2014/main" id="{0489DD12-DA36-44AF-A88B-83EC1C278B0D}"/>
              </a:ext>
            </a:extLst>
          </p:cNvPr>
          <p:cNvPicPr>
            <a:picLocks noChangeAspect="1"/>
          </p:cNvPicPr>
          <p:nvPr/>
        </p:nvPicPr>
        <p:blipFill>
          <a:blip r:embed="rId2"/>
          <a:stretch>
            <a:fillRect/>
          </a:stretch>
        </p:blipFill>
        <p:spPr>
          <a:xfrm>
            <a:off x="1785145" y="3731936"/>
            <a:ext cx="8349456" cy="2996027"/>
          </a:xfrm>
          <a:prstGeom prst="rect">
            <a:avLst/>
          </a:prstGeom>
        </p:spPr>
      </p:pic>
      <p:sp>
        <p:nvSpPr>
          <p:cNvPr id="5" name="文本占位符 1">
            <a:extLst>
              <a:ext uri="{FF2B5EF4-FFF2-40B4-BE49-F238E27FC236}">
                <a16:creationId xmlns:a16="http://schemas.microsoft.com/office/drawing/2014/main" id="{13341352-F170-44F5-9E79-EE8939E57086}"/>
              </a:ext>
            </a:extLst>
          </p:cNvPr>
          <p:cNvSpPr txBox="1">
            <a:spLocks/>
          </p:cNvSpPr>
          <p:nvPr/>
        </p:nvSpPr>
        <p:spPr>
          <a:xfrm>
            <a:off x="990599" y="2807722"/>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这样的对比证实了我们设计的目标，主要目的是通过图像拼接来检测小物体。</a:t>
            </a:r>
            <a:endParaRPr lang="zh-CN" altLang="en-US" kern="0" dirty="0">
              <a:solidFill>
                <a:sysClr val="windowText" lastClr="000000"/>
              </a:solidFill>
            </a:endParaRPr>
          </a:p>
        </p:txBody>
      </p:sp>
    </p:spTree>
    <p:extLst>
      <p:ext uri="{BB962C8B-B14F-4D97-AF65-F5344CB8AC3E}">
        <p14:creationId xmlns:p14="http://schemas.microsoft.com/office/powerpoint/2010/main" val="211687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90598" y="1981200"/>
            <a:ext cx="10668002"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在</a:t>
            </a:r>
            <a:r>
              <a:rPr lang="en-US" altLang="zh-CN" kern="0" dirty="0">
                <a:solidFill>
                  <a:sysClr val="windowText" lastClr="000000"/>
                </a:solidFill>
              </a:rPr>
              <a:t>Res-50-C4 backbone</a:t>
            </a:r>
            <a:r>
              <a:rPr lang="zh-CN" altLang="en-US" kern="0" dirty="0">
                <a:solidFill>
                  <a:sysClr val="windowText" lastClr="000000"/>
                </a:solidFill>
              </a:rPr>
              <a:t>上，</a:t>
            </a:r>
            <a:r>
              <a:rPr lang="en-US" altLang="zh-CN" kern="0" dirty="0" err="1">
                <a:solidFill>
                  <a:sysClr val="windowText" lastClr="000000"/>
                </a:solidFill>
              </a:rPr>
              <a:t>Stitcher</a:t>
            </a:r>
            <a:r>
              <a:rPr lang="zh-CN" altLang="en-US" kern="0" dirty="0">
                <a:solidFill>
                  <a:sysClr val="windowText" lastClr="000000"/>
                </a:solidFill>
              </a:rPr>
              <a:t>比</a:t>
            </a:r>
            <a:r>
              <a:rPr lang="en-US" altLang="zh-CN" kern="0" dirty="0">
                <a:solidFill>
                  <a:sysClr val="windowText" lastClr="000000"/>
                </a:solidFill>
              </a:rPr>
              <a:t>SNIP</a:t>
            </a:r>
            <a:r>
              <a:rPr lang="zh-CN" altLang="en-US" kern="0" dirty="0">
                <a:solidFill>
                  <a:sysClr val="windowText" lastClr="000000"/>
                </a:solidFill>
              </a:rPr>
              <a:t>、</a:t>
            </a:r>
            <a:r>
              <a:rPr lang="en-US" altLang="zh-CN" kern="0" dirty="0">
                <a:solidFill>
                  <a:sysClr val="windowText" lastClr="000000"/>
                </a:solidFill>
              </a:rPr>
              <a:t>SNIPER</a:t>
            </a:r>
            <a:r>
              <a:rPr lang="zh-CN" altLang="en-US" dirty="0"/>
              <a:t>提升</a:t>
            </a:r>
            <a:r>
              <a:rPr lang="en-US" altLang="zh-CN" dirty="0"/>
              <a:t>0.6</a:t>
            </a:r>
            <a:r>
              <a:rPr lang="zh-CN" altLang="en-US" dirty="0"/>
              <a:t>，</a:t>
            </a:r>
            <a:r>
              <a:rPr lang="en-US" altLang="zh-CN" dirty="0"/>
              <a:t>0.7 </a:t>
            </a:r>
            <a:r>
              <a:rPr lang="en-US" altLang="zh-CN" dirty="0" err="1"/>
              <a:t>mAP</a:t>
            </a:r>
            <a:r>
              <a:rPr lang="zh-CN" altLang="en-US" dirty="0"/>
              <a:t>。</a:t>
            </a:r>
            <a:endParaRPr lang="zh-CN" altLang="en-US" kern="0" dirty="0">
              <a:solidFill>
                <a:sysClr val="windowText" lastClr="000000"/>
              </a:solidFill>
            </a:endParaRPr>
          </a:p>
          <a:p>
            <a:pPr marL="0" indent="0">
              <a:buNone/>
            </a:pPr>
            <a:endParaRPr lang="zh-CN" altLang="en-US" kern="0" dirty="0">
              <a:solidFill>
                <a:sysClr val="windowText" lastClr="000000"/>
              </a:solidFill>
            </a:endParaRPr>
          </a:p>
        </p:txBody>
      </p:sp>
      <p:pic>
        <p:nvPicPr>
          <p:cNvPr id="4" name="图片 3">
            <a:extLst>
              <a:ext uri="{FF2B5EF4-FFF2-40B4-BE49-F238E27FC236}">
                <a16:creationId xmlns:a16="http://schemas.microsoft.com/office/drawing/2014/main" id="{66FC590B-8938-4E37-B920-61D18820EC7F}"/>
              </a:ext>
            </a:extLst>
          </p:cNvPr>
          <p:cNvPicPr>
            <a:picLocks noChangeAspect="1"/>
          </p:cNvPicPr>
          <p:nvPr/>
        </p:nvPicPr>
        <p:blipFill>
          <a:blip r:embed="rId2"/>
          <a:stretch>
            <a:fillRect/>
          </a:stretch>
        </p:blipFill>
        <p:spPr>
          <a:xfrm>
            <a:off x="2116587" y="3429000"/>
            <a:ext cx="7958826" cy="3048060"/>
          </a:xfrm>
          <a:prstGeom prst="rect">
            <a:avLst/>
          </a:prstGeom>
        </p:spPr>
      </p:pic>
      <p:sp>
        <p:nvSpPr>
          <p:cNvPr id="7" name="文本占位符 1">
            <a:extLst>
              <a:ext uri="{FF2B5EF4-FFF2-40B4-BE49-F238E27FC236}">
                <a16:creationId xmlns:a16="http://schemas.microsoft.com/office/drawing/2014/main" id="{012D5F66-8EEA-461E-BA50-9B9E445B9AA5}"/>
              </a:ext>
            </a:extLst>
          </p:cNvPr>
          <p:cNvSpPr txBox="1">
            <a:spLocks/>
          </p:cNvSpPr>
          <p:nvPr/>
        </p:nvSpPr>
        <p:spPr>
          <a:xfrm>
            <a:off x="990598" y="2807721"/>
            <a:ext cx="10972802"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在</a:t>
            </a:r>
            <a:r>
              <a:rPr lang="en-US" altLang="zh-CN" kern="0" dirty="0">
                <a:solidFill>
                  <a:sysClr val="windowText" lastClr="000000"/>
                </a:solidFill>
              </a:rPr>
              <a:t>Res-101-C4 backbone</a:t>
            </a:r>
            <a:r>
              <a:rPr lang="zh-CN" altLang="en-US" kern="0" dirty="0">
                <a:solidFill>
                  <a:sysClr val="windowText" lastClr="000000"/>
                </a:solidFill>
              </a:rPr>
              <a:t>上，</a:t>
            </a:r>
            <a:r>
              <a:rPr lang="en-US" altLang="zh-CN" kern="0" dirty="0">
                <a:solidFill>
                  <a:sysClr val="windowText" lastClr="000000"/>
                </a:solidFill>
              </a:rPr>
              <a:t> </a:t>
            </a:r>
            <a:r>
              <a:rPr lang="en-US" altLang="zh-CN" kern="0" dirty="0" err="1">
                <a:solidFill>
                  <a:sysClr val="windowText" lastClr="000000"/>
                </a:solidFill>
              </a:rPr>
              <a:t>Stitcher</a:t>
            </a:r>
            <a:r>
              <a:rPr lang="zh-CN" altLang="en-US" kern="0" dirty="0">
                <a:solidFill>
                  <a:sysClr val="windowText" lastClr="000000"/>
                </a:solidFill>
              </a:rPr>
              <a:t>比</a:t>
            </a:r>
            <a:r>
              <a:rPr lang="en-US" altLang="zh-CN" kern="0" dirty="0">
                <a:solidFill>
                  <a:sysClr val="windowText" lastClr="000000"/>
                </a:solidFill>
              </a:rPr>
              <a:t>SNIP</a:t>
            </a:r>
            <a:r>
              <a:rPr lang="zh-CN" altLang="en-US" kern="0" dirty="0">
                <a:solidFill>
                  <a:sysClr val="windowText" lastClr="000000"/>
                </a:solidFill>
              </a:rPr>
              <a:t>、</a:t>
            </a:r>
            <a:r>
              <a:rPr lang="en-US" altLang="zh-CN" kern="0" dirty="0">
                <a:solidFill>
                  <a:sysClr val="windowText" lastClr="000000"/>
                </a:solidFill>
              </a:rPr>
              <a:t>SNIPER</a:t>
            </a:r>
            <a:r>
              <a:rPr lang="zh-CN" altLang="en-US" dirty="0"/>
              <a:t>提升</a:t>
            </a:r>
            <a:r>
              <a:rPr lang="en-US" altLang="zh-CN" dirty="0"/>
              <a:t>2.5</a:t>
            </a:r>
            <a:r>
              <a:rPr lang="zh-CN" altLang="en-US" dirty="0"/>
              <a:t>，</a:t>
            </a:r>
            <a:r>
              <a:rPr lang="en-US" altLang="zh-CN" dirty="0"/>
              <a:t>0.8mAP</a:t>
            </a:r>
            <a:r>
              <a:rPr lang="zh-CN" altLang="en-US" dirty="0"/>
              <a:t>。</a:t>
            </a:r>
            <a:endParaRPr lang="zh-CN" altLang="en-US" kern="0" dirty="0">
              <a:solidFill>
                <a:sysClr val="windowText" lastClr="000000"/>
              </a:solidFill>
            </a:endParaRPr>
          </a:p>
          <a:p>
            <a:pPr marL="0" indent="0">
              <a:buNone/>
            </a:pPr>
            <a:endParaRPr lang="zh-CN" altLang="en-US" kern="0" dirty="0">
              <a:solidFill>
                <a:sysClr val="windowText" lastClr="000000"/>
              </a:solidFill>
            </a:endParaRPr>
          </a:p>
        </p:txBody>
      </p:sp>
    </p:spTree>
    <p:extLst>
      <p:ext uri="{BB962C8B-B14F-4D97-AF65-F5344CB8AC3E}">
        <p14:creationId xmlns:p14="http://schemas.microsoft.com/office/powerpoint/2010/main" val="2245732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85519" y="1796539"/>
            <a:ext cx="10058401"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如果一贯使用拼接图像，性能没有明显提升，表明</a:t>
            </a:r>
            <a:r>
              <a:rPr lang="en-US" altLang="zh-CN" dirty="0" err="1"/>
              <a:t>Stitcher</a:t>
            </a:r>
            <a:r>
              <a:rPr lang="zh-CN" altLang="en-US" dirty="0"/>
              <a:t>中随机采样是必不可少的，其可以当做是多尺度训练的特殊版本。</a:t>
            </a:r>
            <a:endParaRPr lang="zh-CN" altLang="en-US" kern="0" dirty="0">
              <a:solidFill>
                <a:sysClr val="windowText" lastClr="000000"/>
              </a:solidFill>
            </a:endParaRPr>
          </a:p>
        </p:txBody>
      </p:sp>
      <p:sp>
        <p:nvSpPr>
          <p:cNvPr id="5" name="文本占位符 1">
            <a:extLst>
              <a:ext uri="{FF2B5EF4-FFF2-40B4-BE49-F238E27FC236}">
                <a16:creationId xmlns:a16="http://schemas.microsoft.com/office/drawing/2014/main" id="{13341352-F170-44F5-9E79-EE8939E57086}"/>
              </a:ext>
            </a:extLst>
          </p:cNvPr>
          <p:cNvSpPr txBox="1">
            <a:spLocks/>
          </p:cNvSpPr>
          <p:nvPr/>
        </p:nvSpPr>
        <p:spPr>
          <a:xfrm>
            <a:off x="955039" y="2851661"/>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基于</a:t>
            </a:r>
            <a:r>
              <a:rPr lang="en-US" altLang="zh-CN" dirty="0"/>
              <a:t>loss</a:t>
            </a:r>
            <a:r>
              <a:rPr lang="zh-CN" altLang="en-US" dirty="0"/>
              <a:t>的</a:t>
            </a:r>
            <a:r>
              <a:rPr lang="en-US" altLang="zh-CN" dirty="0"/>
              <a:t>feedback ratio</a:t>
            </a:r>
            <a:r>
              <a:rPr lang="zh-CN" altLang="en-US" dirty="0"/>
              <a:t>比根据输入批次中小物体的数量计算比例</a:t>
            </a:r>
            <a:r>
              <a:rPr lang="en-US" altLang="zh-CN" dirty="0"/>
              <a:t>input feedback</a:t>
            </a:r>
            <a:r>
              <a:rPr lang="zh-CN" altLang="en-US" dirty="0"/>
              <a:t>性能高</a:t>
            </a:r>
            <a:r>
              <a:rPr lang="en-US" altLang="zh-CN" dirty="0"/>
              <a:t>0.5 </a:t>
            </a:r>
            <a:r>
              <a:rPr lang="en-US" altLang="zh-CN" kern="0" dirty="0" err="1">
                <a:solidFill>
                  <a:sysClr val="windowText" lastClr="000000"/>
                </a:solidFill>
              </a:rPr>
              <a:t>mAP</a:t>
            </a:r>
            <a:r>
              <a:rPr lang="zh-CN" altLang="en-US" kern="0" dirty="0">
                <a:solidFill>
                  <a:sysClr val="windowText" lastClr="000000"/>
                </a:solidFill>
              </a:rPr>
              <a:t>，基于</a:t>
            </a:r>
            <a:r>
              <a:rPr lang="en-US" altLang="zh-CN" kern="0" dirty="0">
                <a:solidFill>
                  <a:sysClr val="windowText" lastClr="000000"/>
                </a:solidFill>
              </a:rPr>
              <a:t>Regression loss feedback</a:t>
            </a:r>
            <a:r>
              <a:rPr lang="zh-CN" altLang="en-US" kern="0" dirty="0">
                <a:solidFill>
                  <a:sysClr val="windowText" lastClr="000000"/>
                </a:solidFill>
              </a:rPr>
              <a:t>的性能最好，能达到</a:t>
            </a:r>
            <a:r>
              <a:rPr lang="en-US" altLang="zh-CN" kern="0" dirty="0">
                <a:solidFill>
                  <a:sysClr val="windowText" lastClr="000000"/>
                </a:solidFill>
              </a:rPr>
              <a:t>38.6 </a:t>
            </a:r>
            <a:r>
              <a:rPr lang="en-US" altLang="zh-CN" kern="0" dirty="0" err="1">
                <a:solidFill>
                  <a:sysClr val="windowText" lastClr="000000"/>
                </a:solidFill>
              </a:rPr>
              <a:t>mAP</a:t>
            </a:r>
            <a:r>
              <a:rPr lang="zh-CN" altLang="en-US" kern="0" dirty="0">
                <a:solidFill>
                  <a:sysClr val="windowText" lastClr="000000"/>
                </a:solidFill>
              </a:rPr>
              <a:t>。</a:t>
            </a:r>
          </a:p>
        </p:txBody>
      </p:sp>
      <p:pic>
        <p:nvPicPr>
          <p:cNvPr id="3" name="图片 2">
            <a:extLst>
              <a:ext uri="{FF2B5EF4-FFF2-40B4-BE49-F238E27FC236}">
                <a16:creationId xmlns:a16="http://schemas.microsoft.com/office/drawing/2014/main" id="{505FB035-1129-4210-914A-81235B0EEB57}"/>
              </a:ext>
            </a:extLst>
          </p:cNvPr>
          <p:cNvPicPr>
            <a:picLocks noChangeAspect="1"/>
          </p:cNvPicPr>
          <p:nvPr/>
        </p:nvPicPr>
        <p:blipFill>
          <a:blip r:embed="rId2"/>
          <a:stretch>
            <a:fillRect/>
          </a:stretch>
        </p:blipFill>
        <p:spPr>
          <a:xfrm>
            <a:off x="381000" y="4086165"/>
            <a:ext cx="6360473" cy="2619435"/>
          </a:xfrm>
          <a:prstGeom prst="rect">
            <a:avLst/>
          </a:prstGeom>
        </p:spPr>
      </p:pic>
      <p:sp>
        <p:nvSpPr>
          <p:cNvPr id="9" name="文本占位符 1">
            <a:extLst>
              <a:ext uri="{FF2B5EF4-FFF2-40B4-BE49-F238E27FC236}">
                <a16:creationId xmlns:a16="http://schemas.microsoft.com/office/drawing/2014/main" id="{9B5F61A8-324F-432E-869A-274720A42281}"/>
              </a:ext>
            </a:extLst>
          </p:cNvPr>
          <p:cNvSpPr txBox="1">
            <a:spLocks/>
          </p:cNvSpPr>
          <p:nvPr/>
        </p:nvSpPr>
        <p:spPr>
          <a:xfrm>
            <a:off x="955039" y="2589019"/>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zh-CN" altLang="en-US" kern="0" dirty="0">
              <a:solidFill>
                <a:sysClr val="windowText" lastClr="000000"/>
              </a:solidFill>
            </a:endParaRPr>
          </a:p>
        </p:txBody>
      </p:sp>
      <p:pic>
        <p:nvPicPr>
          <p:cNvPr id="2" name="图片 1">
            <a:extLst>
              <a:ext uri="{FF2B5EF4-FFF2-40B4-BE49-F238E27FC236}">
                <a16:creationId xmlns:a16="http://schemas.microsoft.com/office/drawing/2014/main" id="{BB849DF0-6C49-48AD-8407-942D41ADD47D}"/>
              </a:ext>
            </a:extLst>
          </p:cNvPr>
          <p:cNvPicPr>
            <a:picLocks noChangeAspect="1"/>
          </p:cNvPicPr>
          <p:nvPr/>
        </p:nvPicPr>
        <p:blipFill>
          <a:blip r:embed="rId3"/>
          <a:stretch>
            <a:fillRect/>
          </a:stretch>
        </p:blipFill>
        <p:spPr>
          <a:xfrm>
            <a:off x="6553200" y="4204626"/>
            <a:ext cx="5562600" cy="2477886"/>
          </a:xfrm>
          <a:prstGeom prst="rect">
            <a:avLst/>
          </a:prstGeom>
        </p:spPr>
      </p:pic>
    </p:spTree>
    <p:extLst>
      <p:ext uri="{BB962C8B-B14F-4D97-AF65-F5344CB8AC3E}">
        <p14:creationId xmlns:p14="http://schemas.microsoft.com/office/powerpoint/2010/main" val="3311969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569DD7C-EFE2-4CA6-A0CB-9C16FD9C7986}"/>
              </a:ext>
            </a:extLst>
          </p:cNvPr>
          <p:cNvPicPr>
            <a:picLocks noChangeAspect="1"/>
          </p:cNvPicPr>
          <p:nvPr/>
        </p:nvPicPr>
        <p:blipFill>
          <a:blip r:embed="rId2"/>
          <a:stretch>
            <a:fillRect/>
          </a:stretch>
        </p:blipFill>
        <p:spPr>
          <a:xfrm>
            <a:off x="3276600" y="3425359"/>
            <a:ext cx="4724400" cy="3432641"/>
          </a:xfrm>
          <a:prstGeom prst="rect">
            <a:avLst/>
          </a:prstGeom>
        </p:spPr>
      </p:pic>
      <p:sp>
        <p:nvSpPr>
          <p:cNvPr id="6" name="文本占位符 1">
            <a:extLst>
              <a:ext uri="{FF2B5EF4-FFF2-40B4-BE49-F238E27FC236}">
                <a16:creationId xmlns:a16="http://schemas.microsoft.com/office/drawing/2014/main" id="{C794B7D5-B7F9-4B1B-B84E-70D80E593FAD}"/>
              </a:ext>
            </a:extLst>
          </p:cNvPr>
          <p:cNvSpPr txBox="1">
            <a:spLocks/>
          </p:cNvSpPr>
          <p:nvPr/>
        </p:nvSpPr>
        <p:spPr>
          <a:xfrm>
            <a:off x="990599" y="175260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err="1"/>
              <a:t>Stitcher</a:t>
            </a:r>
            <a:r>
              <a:rPr lang="zh-CN" altLang="en-US" dirty="0"/>
              <a:t>中仅引入了一个超参数，即用于选择的阈值</a:t>
            </a:r>
            <a:r>
              <a:rPr lang="en-US" altLang="zh-CN" dirty="0"/>
              <a:t>τ</a:t>
            </a:r>
            <a:r>
              <a:rPr lang="zh-CN" altLang="en-US" dirty="0"/>
              <a:t>，将阈值设置为</a:t>
            </a:r>
            <a:r>
              <a:rPr lang="en-US" altLang="zh-CN" dirty="0"/>
              <a:t>0.1</a:t>
            </a:r>
            <a:r>
              <a:rPr lang="zh-CN" altLang="en-US" dirty="0"/>
              <a:t>时性能最高。</a:t>
            </a:r>
            <a:endParaRPr lang="zh-CN" altLang="en-US" kern="0" dirty="0">
              <a:solidFill>
                <a:sysClr val="windowText" lastClr="000000"/>
              </a:solidFill>
            </a:endParaRPr>
          </a:p>
        </p:txBody>
      </p:sp>
      <p:sp>
        <p:nvSpPr>
          <p:cNvPr id="5" name="文本占位符 1">
            <a:extLst>
              <a:ext uri="{FF2B5EF4-FFF2-40B4-BE49-F238E27FC236}">
                <a16:creationId xmlns:a16="http://schemas.microsoft.com/office/drawing/2014/main" id="{13341352-F170-44F5-9E79-EE8939E57086}"/>
              </a:ext>
            </a:extLst>
          </p:cNvPr>
          <p:cNvSpPr txBox="1">
            <a:spLocks/>
          </p:cNvSpPr>
          <p:nvPr/>
        </p:nvSpPr>
        <p:spPr>
          <a:xfrm>
            <a:off x="990599" y="2667000"/>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当阈值设置为</a:t>
            </a:r>
            <a:r>
              <a:rPr lang="en-US" altLang="zh-CN" dirty="0"/>
              <a:t>0.4</a:t>
            </a:r>
            <a:r>
              <a:rPr lang="zh-CN" altLang="en-US" dirty="0"/>
              <a:t>以下时，</a:t>
            </a:r>
            <a:r>
              <a:rPr lang="en-US" altLang="zh-CN" dirty="0" err="1"/>
              <a:t>Stitcher</a:t>
            </a:r>
            <a:r>
              <a:rPr lang="zh-CN" altLang="en-US" dirty="0"/>
              <a:t>的性能要优于“</a:t>
            </a:r>
            <a:r>
              <a:rPr lang="en-US" altLang="zh-CN" dirty="0"/>
              <a:t>All stitched</a:t>
            </a:r>
            <a:r>
              <a:rPr lang="zh-CN" altLang="en-US" dirty="0"/>
              <a:t>” 的</a:t>
            </a:r>
            <a:r>
              <a:rPr lang="en-US" altLang="zh-CN" dirty="0"/>
              <a:t>baseline</a:t>
            </a:r>
            <a:r>
              <a:rPr lang="zh-CN" altLang="en-US" dirty="0"/>
              <a:t>。否则，性能会迅速下降到“ </a:t>
            </a:r>
            <a:r>
              <a:rPr lang="en-US" altLang="zh-CN" dirty="0"/>
              <a:t>All stitched</a:t>
            </a:r>
            <a:r>
              <a:rPr lang="zh-CN" altLang="en-US" dirty="0"/>
              <a:t> ”。</a:t>
            </a:r>
            <a:endParaRPr lang="zh-CN" altLang="en-US" kern="0" dirty="0">
              <a:solidFill>
                <a:sysClr val="windowText" lastClr="000000"/>
              </a:solidFill>
            </a:endParaRPr>
          </a:p>
        </p:txBody>
      </p:sp>
      <p:cxnSp>
        <p:nvCxnSpPr>
          <p:cNvPr id="4" name="直接箭头连接符 3">
            <a:extLst>
              <a:ext uri="{FF2B5EF4-FFF2-40B4-BE49-F238E27FC236}">
                <a16:creationId xmlns:a16="http://schemas.microsoft.com/office/drawing/2014/main" id="{251CEF27-44FD-4366-A4DA-EC368BA8FB65}"/>
              </a:ext>
            </a:extLst>
          </p:cNvPr>
          <p:cNvCxnSpPr/>
          <p:nvPr/>
        </p:nvCxnSpPr>
        <p:spPr>
          <a:xfrm flipV="1">
            <a:off x="5334000" y="4572000"/>
            <a:ext cx="2286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9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9206A6-6D78-4373-B8EA-0E8D4F28A7FF}"/>
              </a:ext>
            </a:extLst>
          </p:cNvPr>
          <p:cNvSpPr>
            <a:spLocks noGrp="1"/>
          </p:cNvSpPr>
          <p:nvPr>
            <p:ph type="body" sz="quarter" idx="13"/>
          </p:nvPr>
        </p:nvSpPr>
        <p:spPr/>
        <p:txBody>
          <a:bodyPr/>
          <a:lstStyle/>
          <a:p>
            <a:r>
              <a:rPr lang="en-US" altLang="zh-CN" dirty="0"/>
              <a:t>1.</a:t>
            </a:r>
            <a:r>
              <a:rPr lang="zh-CN" altLang="en-US" dirty="0"/>
              <a:t>在</a:t>
            </a:r>
            <a:r>
              <a:rPr lang="en-US" altLang="zh-CN" dirty="0"/>
              <a:t>coco</a:t>
            </a:r>
            <a:r>
              <a:rPr lang="zh-CN" altLang="en-US" dirty="0"/>
              <a:t>数据集中，小目标的数量最多，占比</a:t>
            </a:r>
            <a:r>
              <a:rPr lang="en-US" altLang="zh-CN" dirty="0"/>
              <a:t>41.4%</a:t>
            </a:r>
            <a:r>
              <a:rPr lang="zh-CN" altLang="en-US" dirty="0"/>
              <a:t>，但其只分布在</a:t>
            </a:r>
            <a:r>
              <a:rPr lang="en-US" altLang="zh-CN" dirty="0"/>
              <a:t>52.3%</a:t>
            </a:r>
            <a:r>
              <a:rPr lang="zh-CN" altLang="en-US" dirty="0"/>
              <a:t>的图片中，导致将近一半的图片中没有小物体，即有可能一张图片中有很多的小目标，而有的图片没有小目标。然而中、大尺寸的目标分布则较均匀。</a:t>
            </a:r>
          </a:p>
        </p:txBody>
      </p:sp>
      <p:sp>
        <p:nvSpPr>
          <p:cNvPr id="3" name="文本占位符 2">
            <a:extLst>
              <a:ext uri="{FF2B5EF4-FFF2-40B4-BE49-F238E27FC236}">
                <a16:creationId xmlns:a16="http://schemas.microsoft.com/office/drawing/2014/main" id="{64C9D5EE-C7C3-4A1A-85AC-71753D2A3169}"/>
              </a:ext>
            </a:extLst>
          </p:cNvPr>
          <p:cNvSpPr>
            <a:spLocks noGrp="1"/>
          </p:cNvSpPr>
          <p:nvPr>
            <p:ph type="body" sz="quarter" idx="16"/>
          </p:nvPr>
        </p:nvSpPr>
        <p:spPr>
          <a:xfrm>
            <a:off x="1066800" y="4953000"/>
            <a:ext cx="10058400" cy="369332"/>
          </a:xfrm>
        </p:spPr>
        <p:txBody>
          <a:bodyPr/>
          <a:lstStyle/>
          <a:p>
            <a:r>
              <a:rPr lang="en-US" altLang="zh-CN" dirty="0"/>
              <a:t>3.</a:t>
            </a:r>
            <a:r>
              <a:rPr lang="zh-CN" altLang="en-US" dirty="0"/>
              <a:t>本文核心思想是利用每个</a:t>
            </a:r>
            <a:r>
              <a:rPr lang="en-US" altLang="zh-CN" dirty="0"/>
              <a:t>iteration</a:t>
            </a:r>
            <a:r>
              <a:rPr lang="zh-CN" altLang="en-US" dirty="0"/>
              <a:t>中的小物体</a:t>
            </a:r>
            <a:r>
              <a:rPr lang="en-US" altLang="zh-CN" dirty="0"/>
              <a:t>loss</a:t>
            </a:r>
            <a:r>
              <a:rPr lang="zh-CN" altLang="en-US" dirty="0"/>
              <a:t>的统计信息作为反馈，以自适应地确定下一个的输入选择</a:t>
            </a:r>
            <a:r>
              <a:rPr lang="en-US" altLang="zh-CN" dirty="0"/>
              <a:t>(</a:t>
            </a:r>
            <a:r>
              <a:rPr lang="zh-CN" altLang="en-US" dirty="0"/>
              <a:t>是否需要随机抽取不同大小的图片加入训练。</a:t>
            </a:r>
          </a:p>
          <a:p>
            <a:pPr marL="0" indent="0">
              <a:buNone/>
            </a:pPr>
            <a:endParaRPr lang="zh-CN" altLang="en-US" dirty="0"/>
          </a:p>
        </p:txBody>
      </p:sp>
      <p:sp>
        <p:nvSpPr>
          <p:cNvPr id="4" name="文本占位符 2">
            <a:extLst>
              <a:ext uri="{FF2B5EF4-FFF2-40B4-BE49-F238E27FC236}">
                <a16:creationId xmlns:a16="http://schemas.microsoft.com/office/drawing/2014/main" id="{DC628FC6-0E55-4F32-AC30-E13D12AFCCD9}"/>
              </a:ext>
            </a:extLst>
          </p:cNvPr>
          <p:cNvSpPr txBox="1">
            <a:spLocks/>
          </p:cNvSpPr>
          <p:nvPr/>
        </p:nvSpPr>
        <p:spPr>
          <a:xfrm>
            <a:off x="1066800" y="403860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2.</a:t>
            </a:r>
            <a:r>
              <a:rPr lang="zh-CN" altLang="en-US" dirty="0"/>
              <a:t>可利用数据增广的方式，如在</a:t>
            </a:r>
            <a:r>
              <a:rPr lang="en-US" altLang="zh-CN" dirty="0"/>
              <a:t>batch</a:t>
            </a:r>
            <a:r>
              <a:rPr lang="zh-CN" altLang="en-US" dirty="0"/>
              <a:t>中增加小目标的数量，使物体</a:t>
            </a:r>
            <a:r>
              <a:rPr lang="en-US" altLang="zh-CN" dirty="0"/>
              <a:t>scale</a:t>
            </a:r>
            <a:r>
              <a:rPr lang="zh-CN" altLang="en-US" dirty="0"/>
              <a:t>分布更均匀，提升性能。</a:t>
            </a:r>
            <a:endParaRPr lang="zh-CN" altLang="en-US" kern="0" dirty="0">
              <a:solidFill>
                <a:sysClr val="windowText" lastClr="000000"/>
              </a:solidFill>
            </a:endParaRPr>
          </a:p>
        </p:txBody>
      </p:sp>
    </p:spTree>
    <p:extLst>
      <p:ext uri="{BB962C8B-B14F-4D97-AF65-F5344CB8AC3E}">
        <p14:creationId xmlns:p14="http://schemas.microsoft.com/office/powerpoint/2010/main" val="1622456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E5695A-D45A-4F57-A87D-EB5D93D452BF}"/>
              </a:ext>
            </a:extLst>
          </p:cNvPr>
          <p:cNvSpPr>
            <a:spLocks noGrp="1"/>
          </p:cNvSpPr>
          <p:nvPr>
            <p:ph type="body" sz="quarter" idx="13"/>
          </p:nvPr>
        </p:nvSpPr>
        <p:spPr>
          <a:xfrm>
            <a:off x="1066800" y="2819400"/>
            <a:ext cx="10058400" cy="369332"/>
          </a:xfrm>
        </p:spPr>
        <p:txBody>
          <a:bodyPr/>
          <a:lstStyle/>
          <a:p>
            <a:r>
              <a:rPr lang="en-US" altLang="zh-CN" dirty="0" err="1"/>
              <a:t>Stitcher</a:t>
            </a:r>
            <a:r>
              <a:rPr lang="en-US" altLang="zh-CN" dirty="0"/>
              <a:t> = </a:t>
            </a:r>
            <a:r>
              <a:rPr lang="zh-CN" altLang="en-US" dirty="0"/>
              <a:t>利用单张图片中小目标</a:t>
            </a:r>
            <a:r>
              <a:rPr lang="en-US" altLang="zh-CN" dirty="0"/>
              <a:t>loss</a:t>
            </a:r>
            <a:r>
              <a:rPr lang="zh-CN" altLang="en-US" dirty="0"/>
              <a:t>的阈值，将大中目标转换中小目标，重新加入训练。</a:t>
            </a:r>
            <a:r>
              <a:rPr lang="en-US" altLang="zh-CN" dirty="0"/>
              <a:t>(</a:t>
            </a:r>
            <a:r>
              <a:rPr lang="zh-CN" altLang="en-US" dirty="0"/>
              <a:t>相当于数据增广</a:t>
            </a:r>
            <a:r>
              <a:rPr lang="en-US" altLang="zh-CN" dirty="0"/>
              <a:t>)</a:t>
            </a:r>
          </a:p>
          <a:p>
            <a:endParaRPr lang="zh-CN" altLang="en-US" dirty="0"/>
          </a:p>
        </p:txBody>
      </p:sp>
    </p:spTree>
    <p:extLst>
      <p:ext uri="{BB962C8B-B14F-4D97-AF65-F5344CB8AC3E}">
        <p14:creationId xmlns:p14="http://schemas.microsoft.com/office/powerpoint/2010/main" val="886940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FDE6448-155F-47D0-A424-0E59B0149A90}"/>
              </a:ext>
            </a:extLst>
          </p:cNvPr>
          <p:cNvSpPr/>
          <p:nvPr/>
        </p:nvSpPr>
        <p:spPr>
          <a:xfrm>
            <a:off x="5013960" y="4191000"/>
            <a:ext cx="1272540" cy="2286000"/>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a:extLst>
              <a:ext uri="{FF2B5EF4-FFF2-40B4-BE49-F238E27FC236}">
                <a16:creationId xmlns:a16="http://schemas.microsoft.com/office/drawing/2014/main" id="{F024CA12-F573-42DC-A262-3DB990DDDA40}"/>
              </a:ext>
            </a:extLst>
          </p:cNvPr>
          <p:cNvSpPr>
            <a:spLocks noGrp="1"/>
          </p:cNvSpPr>
          <p:nvPr>
            <p:ph type="body" sz="quarter" idx="13"/>
          </p:nvPr>
        </p:nvSpPr>
        <p:spPr>
          <a:xfrm>
            <a:off x="1066800" y="2209800"/>
            <a:ext cx="10058400" cy="369332"/>
          </a:xfrm>
        </p:spPr>
        <p:txBody>
          <a:bodyPr/>
          <a:lstStyle/>
          <a:p>
            <a:r>
              <a:rPr lang="en-US" altLang="zh-CN" dirty="0"/>
              <a:t>1.</a:t>
            </a:r>
            <a:r>
              <a:rPr lang="zh-CN" altLang="en-US" dirty="0"/>
              <a:t>此文并没有根本地解决把小目标放大的问题，只是在小物体</a:t>
            </a:r>
            <a:r>
              <a:rPr lang="en-US" altLang="zh-CN" dirty="0"/>
              <a:t>loss</a:t>
            </a:r>
            <a:r>
              <a:rPr lang="zh-CN" altLang="en-US" dirty="0"/>
              <a:t>较小的情况下，把大中物体转化为中小物体，加入训练，相当于数据增广。</a:t>
            </a:r>
          </a:p>
        </p:txBody>
      </p:sp>
      <p:sp>
        <p:nvSpPr>
          <p:cNvPr id="4" name="文本占位符 2">
            <a:extLst>
              <a:ext uri="{FF2B5EF4-FFF2-40B4-BE49-F238E27FC236}">
                <a16:creationId xmlns:a16="http://schemas.microsoft.com/office/drawing/2014/main" id="{49A854F9-1F20-4862-8AF7-BE56C5851D7F}"/>
              </a:ext>
            </a:extLst>
          </p:cNvPr>
          <p:cNvSpPr txBox="1">
            <a:spLocks/>
          </p:cNvSpPr>
          <p:nvPr/>
        </p:nvSpPr>
        <p:spPr>
          <a:xfrm>
            <a:off x="1066800" y="335280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2.</a:t>
            </a:r>
            <a:r>
              <a:rPr lang="zh-CN" altLang="en-US" kern="0" dirty="0">
                <a:solidFill>
                  <a:sysClr val="windowText" lastClr="000000"/>
                </a:solidFill>
              </a:rPr>
              <a:t>目前的目标检测都采用了</a:t>
            </a:r>
            <a:r>
              <a:rPr lang="en-US" altLang="zh-CN" kern="0" dirty="0">
                <a:solidFill>
                  <a:sysClr val="windowText" lastClr="000000"/>
                </a:solidFill>
              </a:rPr>
              <a:t>Faster RCNN</a:t>
            </a:r>
            <a:r>
              <a:rPr lang="zh-CN" altLang="en-US" kern="0" dirty="0">
                <a:solidFill>
                  <a:sysClr val="windowText" lastClr="000000"/>
                </a:solidFill>
              </a:rPr>
              <a:t>的</a:t>
            </a:r>
            <a:r>
              <a:rPr lang="en-US" altLang="zh-CN" kern="0" dirty="0">
                <a:solidFill>
                  <a:sysClr val="windowText" lastClr="000000"/>
                </a:solidFill>
              </a:rPr>
              <a:t>Anchor</a:t>
            </a:r>
            <a:r>
              <a:rPr lang="zh-CN" altLang="en-US" kern="0" dirty="0">
                <a:solidFill>
                  <a:sysClr val="windowText" lastClr="000000"/>
                </a:solidFill>
              </a:rPr>
              <a:t>思想，小物体有时候即使全部在</a:t>
            </a:r>
            <a:r>
              <a:rPr lang="en-US" altLang="zh-CN" kern="0" dirty="0">
                <a:solidFill>
                  <a:sysClr val="windowText" lastClr="000000"/>
                </a:solidFill>
              </a:rPr>
              <a:t>Anchor</a:t>
            </a:r>
            <a:r>
              <a:rPr lang="zh-CN" altLang="en-US" kern="0" dirty="0">
                <a:solidFill>
                  <a:sysClr val="windowText" lastClr="000000"/>
                </a:solidFill>
              </a:rPr>
              <a:t>内，也容易因为小面积导致</a:t>
            </a:r>
            <a:r>
              <a:rPr lang="en-US" altLang="zh-CN" kern="0" dirty="0" err="1">
                <a:solidFill>
                  <a:sysClr val="windowText" lastClr="000000"/>
                </a:solidFill>
              </a:rPr>
              <a:t>IoU</a:t>
            </a:r>
            <a:r>
              <a:rPr lang="zh-CN" altLang="en-US" kern="0" dirty="0">
                <a:solidFill>
                  <a:sysClr val="windowText" lastClr="000000"/>
                </a:solidFill>
              </a:rPr>
              <a:t>过低。</a:t>
            </a:r>
          </a:p>
        </p:txBody>
      </p:sp>
      <p:sp>
        <p:nvSpPr>
          <p:cNvPr id="6" name="矩形 5">
            <a:extLst>
              <a:ext uri="{FF2B5EF4-FFF2-40B4-BE49-F238E27FC236}">
                <a16:creationId xmlns:a16="http://schemas.microsoft.com/office/drawing/2014/main" id="{FBD33997-7855-4757-A85D-C57577E0CF2C}"/>
              </a:ext>
            </a:extLst>
          </p:cNvPr>
          <p:cNvSpPr/>
          <p:nvPr/>
        </p:nvSpPr>
        <p:spPr>
          <a:xfrm>
            <a:off x="5345430" y="5203111"/>
            <a:ext cx="521970" cy="1061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5A26851-58F7-4D34-AADC-820FA790E0F4}"/>
              </a:ext>
            </a:extLst>
          </p:cNvPr>
          <p:cNvSpPr txBox="1"/>
          <p:nvPr/>
        </p:nvSpPr>
        <p:spPr>
          <a:xfrm>
            <a:off x="5387340" y="5722675"/>
            <a:ext cx="914400" cy="307777"/>
          </a:xfrm>
          <a:prstGeom prst="rect">
            <a:avLst/>
          </a:prstGeom>
          <a:noFill/>
        </p:spPr>
        <p:txBody>
          <a:bodyPr wrap="square" rtlCol="0">
            <a:spAutoFit/>
          </a:bodyPr>
          <a:lstStyle/>
          <a:p>
            <a:r>
              <a:rPr lang="en-US" altLang="zh-CN" sz="1400" dirty="0"/>
              <a:t>GT</a:t>
            </a:r>
          </a:p>
        </p:txBody>
      </p:sp>
      <p:sp>
        <p:nvSpPr>
          <p:cNvPr id="9" name="文本框 8">
            <a:extLst>
              <a:ext uri="{FF2B5EF4-FFF2-40B4-BE49-F238E27FC236}">
                <a16:creationId xmlns:a16="http://schemas.microsoft.com/office/drawing/2014/main" id="{54ED2D00-1CCC-451D-97D9-1100E866FC91}"/>
              </a:ext>
            </a:extLst>
          </p:cNvPr>
          <p:cNvSpPr txBox="1"/>
          <p:nvPr/>
        </p:nvSpPr>
        <p:spPr>
          <a:xfrm>
            <a:off x="5181600" y="4426466"/>
            <a:ext cx="979170" cy="307777"/>
          </a:xfrm>
          <a:prstGeom prst="rect">
            <a:avLst/>
          </a:prstGeom>
          <a:noFill/>
        </p:spPr>
        <p:txBody>
          <a:bodyPr wrap="square" rtlCol="0">
            <a:spAutoFit/>
          </a:bodyPr>
          <a:lstStyle/>
          <a:p>
            <a:r>
              <a:rPr lang="en-US" altLang="zh-CN" sz="1400" dirty="0">
                <a:solidFill>
                  <a:schemeClr val="accent6">
                    <a:lumMod val="60000"/>
                    <a:lumOff val="40000"/>
                  </a:schemeClr>
                </a:solidFill>
              </a:rPr>
              <a:t>ANCHOR</a:t>
            </a:r>
            <a:endParaRPr lang="zh-CN" altLang="en-US" sz="1400" dirty="0">
              <a:solidFill>
                <a:schemeClr val="accent6">
                  <a:lumMod val="60000"/>
                  <a:lumOff val="40000"/>
                </a:schemeClr>
              </a:solidFill>
            </a:endParaRPr>
          </a:p>
        </p:txBody>
      </p:sp>
    </p:spTree>
    <p:extLst>
      <p:ext uri="{BB962C8B-B14F-4D97-AF65-F5344CB8AC3E}">
        <p14:creationId xmlns:p14="http://schemas.microsoft.com/office/powerpoint/2010/main" val="228490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B1CFC-8A94-48E7-B682-D7D5C5FF395B}"/>
              </a:ext>
            </a:extLst>
          </p:cNvPr>
          <p:cNvSpPr>
            <a:spLocks noGrp="1"/>
          </p:cNvSpPr>
          <p:nvPr>
            <p:ph type="title"/>
          </p:nvPr>
        </p:nvSpPr>
        <p:spPr/>
        <p:txBody>
          <a:bodyPr/>
          <a:lstStyle/>
          <a:p>
            <a:r>
              <a:rPr lang="zh-CN" altLang="en-US" dirty="0"/>
              <a:t>探究</a:t>
            </a:r>
          </a:p>
        </p:txBody>
      </p:sp>
      <p:sp>
        <p:nvSpPr>
          <p:cNvPr id="5" name="文本占位符 2">
            <a:extLst>
              <a:ext uri="{FF2B5EF4-FFF2-40B4-BE49-F238E27FC236}">
                <a16:creationId xmlns:a16="http://schemas.microsoft.com/office/drawing/2014/main" id="{CAFB671D-3077-448F-A9CA-C8CC1A45EB02}"/>
              </a:ext>
            </a:extLst>
          </p:cNvPr>
          <p:cNvSpPr txBox="1">
            <a:spLocks/>
          </p:cNvSpPr>
          <p:nvPr/>
        </p:nvSpPr>
        <p:spPr>
          <a:xfrm>
            <a:off x="1066800" y="205740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1.</a:t>
            </a:r>
            <a:r>
              <a:rPr lang="zh-CN" altLang="en-US" kern="0" dirty="0">
                <a:solidFill>
                  <a:sysClr val="windowText" lastClr="000000"/>
                </a:solidFill>
              </a:rPr>
              <a:t>是否可以引入三支决策的思想，</a:t>
            </a:r>
            <a:endParaRPr lang="en-US" altLang="zh-CN" kern="0" dirty="0">
              <a:solidFill>
                <a:sysClr val="windowText" lastClr="000000"/>
              </a:solidFill>
            </a:endParaRPr>
          </a:p>
          <a:p>
            <a:r>
              <a:rPr lang="zh-CN" altLang="en-US" kern="0" dirty="0">
                <a:solidFill>
                  <a:sysClr val="windowText" lastClr="000000"/>
                </a:solidFill>
              </a:rPr>
              <a:t>当小物体</a:t>
            </a:r>
            <a:r>
              <a:rPr lang="en-US" altLang="zh-CN" kern="0" dirty="0">
                <a:solidFill>
                  <a:sysClr val="windowText" lastClr="000000"/>
                </a:solidFill>
              </a:rPr>
              <a:t>loss</a:t>
            </a:r>
            <a:r>
              <a:rPr lang="zh-CN" altLang="en-US" kern="0" dirty="0">
                <a:solidFill>
                  <a:sysClr val="windowText" lastClr="000000"/>
                </a:solidFill>
              </a:rPr>
              <a:t>小时，采用</a:t>
            </a:r>
            <a:r>
              <a:rPr lang="en-US" altLang="zh-CN" kern="0" dirty="0" err="1">
                <a:solidFill>
                  <a:sysClr val="windowText" lastClr="000000"/>
                </a:solidFill>
              </a:rPr>
              <a:t>stitcher</a:t>
            </a:r>
            <a:r>
              <a:rPr lang="zh-CN" altLang="en-US" kern="0" dirty="0">
                <a:solidFill>
                  <a:sysClr val="windowText" lastClr="000000"/>
                </a:solidFill>
              </a:rPr>
              <a:t>；</a:t>
            </a:r>
            <a:endParaRPr lang="en-US" altLang="zh-CN" kern="0" dirty="0">
              <a:solidFill>
                <a:sysClr val="windowText" lastClr="000000"/>
              </a:solidFill>
            </a:endParaRPr>
          </a:p>
          <a:p>
            <a:r>
              <a:rPr lang="zh-CN" altLang="en-US" kern="0" dirty="0">
                <a:solidFill>
                  <a:sysClr val="windowText" lastClr="000000"/>
                </a:solidFill>
              </a:rPr>
              <a:t>当大物体</a:t>
            </a:r>
            <a:r>
              <a:rPr lang="en-US" altLang="zh-CN" kern="0" dirty="0">
                <a:solidFill>
                  <a:sysClr val="windowText" lastClr="000000"/>
                </a:solidFill>
              </a:rPr>
              <a:t>loss</a:t>
            </a:r>
            <a:r>
              <a:rPr lang="zh-CN" altLang="en-US" kern="0" dirty="0">
                <a:solidFill>
                  <a:sysClr val="windowText" lastClr="000000"/>
                </a:solidFill>
              </a:rPr>
              <a:t>小时，采用</a:t>
            </a:r>
            <a:r>
              <a:rPr lang="en-US" altLang="zh-CN" kern="0" dirty="0">
                <a:solidFill>
                  <a:sysClr val="windowText" lastClr="000000"/>
                </a:solidFill>
              </a:rPr>
              <a:t>Crop</a:t>
            </a:r>
            <a:r>
              <a:rPr lang="zh-CN" altLang="en-US" kern="0" dirty="0">
                <a:solidFill>
                  <a:sysClr val="windowText" lastClr="000000"/>
                </a:solidFill>
              </a:rPr>
              <a:t>或其他方法；</a:t>
            </a:r>
            <a:endParaRPr lang="en-US" altLang="zh-CN" kern="0" dirty="0">
              <a:solidFill>
                <a:sysClr val="windowText" lastClr="000000"/>
              </a:solidFill>
            </a:endParaRPr>
          </a:p>
          <a:p>
            <a:r>
              <a:rPr lang="zh-CN" altLang="en-US" kern="0" dirty="0">
                <a:solidFill>
                  <a:sysClr val="windowText" lastClr="000000"/>
                </a:solidFill>
              </a:rPr>
              <a:t>当其他情况时采取另一种方法。</a:t>
            </a:r>
          </a:p>
        </p:txBody>
      </p:sp>
    </p:spTree>
    <p:extLst>
      <p:ext uri="{BB962C8B-B14F-4D97-AF65-F5344CB8AC3E}">
        <p14:creationId xmlns:p14="http://schemas.microsoft.com/office/powerpoint/2010/main" val="176223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C54B4B-2622-40FA-986E-8FE723CBB75F}"/>
              </a:ext>
            </a:extLst>
          </p:cNvPr>
          <p:cNvSpPr>
            <a:spLocks noGrp="1"/>
          </p:cNvSpPr>
          <p:nvPr>
            <p:ph sz="quarter" idx="10"/>
          </p:nvPr>
        </p:nvSpPr>
        <p:spPr>
          <a:xfrm>
            <a:off x="1295400" y="3124200"/>
            <a:ext cx="10210800" cy="1953399"/>
          </a:xfrm>
        </p:spPr>
        <p:txBody>
          <a:bodyPr/>
          <a:lstStyle/>
          <a:p>
            <a:r>
              <a:rPr lang="en-US" altLang="zh-CN" dirty="0" err="1"/>
              <a:t>TridentNet</a:t>
            </a:r>
            <a:r>
              <a:rPr lang="zh-CN" altLang="en-US" dirty="0"/>
              <a:t>：</a:t>
            </a:r>
            <a:r>
              <a:rPr lang="en-US" altLang="zh-CN" dirty="0"/>
              <a:t>Scale aware Trident Networks </a:t>
            </a:r>
          </a:p>
          <a:p>
            <a:pPr marL="0" indent="0">
              <a:buNone/>
            </a:pPr>
            <a:r>
              <a:rPr lang="en-US" altLang="zh-CN" dirty="0"/>
              <a:t>     for Object Detection     CVPR.2019</a:t>
            </a:r>
            <a:endParaRPr lang="zh-CN" altLang="en-US" dirty="0"/>
          </a:p>
        </p:txBody>
      </p:sp>
    </p:spTree>
    <p:extLst>
      <p:ext uri="{BB962C8B-B14F-4D97-AF65-F5344CB8AC3E}">
        <p14:creationId xmlns:p14="http://schemas.microsoft.com/office/powerpoint/2010/main" val="15136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5F0B8DD0-5A6D-4E35-B497-EC0BAD3F792B}"/>
              </a:ext>
            </a:extLst>
          </p:cNvPr>
          <p:cNvSpPr>
            <a:spLocks noGrp="1"/>
          </p:cNvSpPr>
          <p:nvPr>
            <p:ph type="body" sz="quarter" idx="13"/>
          </p:nvPr>
        </p:nvSpPr>
        <p:spPr>
          <a:xfrm>
            <a:off x="1066800" y="2075061"/>
            <a:ext cx="9220200" cy="369332"/>
          </a:xfrm>
        </p:spPr>
        <p:txBody>
          <a:bodyPr/>
          <a:lstStyle/>
          <a:p>
            <a:r>
              <a:rPr lang="zh-CN" altLang="en-US" b="1" dirty="0"/>
              <a:t>主要思想：</a:t>
            </a:r>
            <a:r>
              <a:rPr lang="zh-CN" altLang="en-US" dirty="0"/>
              <a:t> 将一个论域 划分为三个不相交的区域，并使用不同的策略进行处理。</a:t>
            </a:r>
          </a:p>
        </p:txBody>
      </p:sp>
      <p:sp>
        <p:nvSpPr>
          <p:cNvPr id="11" name="标题 2">
            <a:extLst>
              <a:ext uri="{FF2B5EF4-FFF2-40B4-BE49-F238E27FC236}">
                <a16:creationId xmlns:a16="http://schemas.microsoft.com/office/drawing/2014/main" id="{A6970D45-AAB7-4C72-BC18-AEC493CCED74}"/>
              </a:ext>
            </a:extLst>
          </p:cNvPr>
          <p:cNvSpPr>
            <a:spLocks noGrp="1"/>
          </p:cNvSpPr>
          <p:nvPr>
            <p:ph type="title"/>
          </p:nvPr>
        </p:nvSpPr>
        <p:spPr>
          <a:xfrm>
            <a:off x="1066800" y="1219200"/>
            <a:ext cx="4350385" cy="492125"/>
          </a:xfrm>
        </p:spPr>
        <p:txBody>
          <a:bodyPr/>
          <a:lstStyle/>
          <a:p>
            <a:r>
              <a:rPr lang="zh-CN" altLang="en-US" dirty="0"/>
              <a:t>三支决策</a:t>
            </a:r>
          </a:p>
        </p:txBody>
      </p:sp>
      <p:sp>
        <p:nvSpPr>
          <p:cNvPr id="12" name="文本占位符 3">
            <a:extLst>
              <a:ext uri="{FF2B5EF4-FFF2-40B4-BE49-F238E27FC236}">
                <a16:creationId xmlns:a16="http://schemas.microsoft.com/office/drawing/2014/main" id="{F05A2C54-F6E5-4A3C-90AB-97F146265DDF}"/>
              </a:ext>
            </a:extLst>
          </p:cNvPr>
          <p:cNvSpPr>
            <a:spLocks noGrp="1"/>
          </p:cNvSpPr>
          <p:nvPr>
            <p:ph type="body" sz="quarter" idx="16"/>
          </p:nvPr>
        </p:nvSpPr>
        <p:spPr>
          <a:xfrm>
            <a:off x="1076960" y="3949554"/>
            <a:ext cx="10124440" cy="851046"/>
          </a:xfrm>
        </p:spPr>
        <p:txBody>
          <a:bodyPr/>
          <a:lstStyle/>
          <a:p>
            <a:r>
              <a:rPr lang="en-US" altLang="zh-CN" dirty="0"/>
              <a:t>f</a:t>
            </a:r>
            <a:r>
              <a:rPr lang="zh-CN" altLang="en-US" dirty="0"/>
              <a:t>： 可以看做一个函数或映射，一个对象通过 </a:t>
            </a:r>
            <a:r>
              <a:rPr lang="en-US" altLang="zh-CN" dirty="0"/>
              <a:t>f </a:t>
            </a:r>
            <a:r>
              <a:rPr lang="zh-CN" altLang="en-US" dirty="0"/>
              <a:t>映射到</a:t>
            </a:r>
            <a:endParaRPr lang="en-US" altLang="zh-CN" dirty="0"/>
          </a:p>
          <a:p>
            <a:pPr marL="0" indent="0">
              <a:buNone/>
            </a:pPr>
            <a:r>
              <a:rPr lang="en-US" altLang="zh-CN" dirty="0"/>
              <a:t>	{POS</a:t>
            </a:r>
            <a:r>
              <a:rPr lang="zh-CN" altLang="en-US" dirty="0"/>
              <a:t>，</a:t>
            </a:r>
            <a:r>
              <a:rPr lang="en-US" altLang="zh-CN" dirty="0"/>
              <a:t>BND</a:t>
            </a:r>
            <a:r>
              <a:rPr lang="zh-CN" altLang="en-US" dirty="0"/>
              <a:t>，</a:t>
            </a:r>
            <a:r>
              <a:rPr lang="en-US" altLang="zh-CN" dirty="0"/>
              <a:t>NEG}</a:t>
            </a:r>
            <a:r>
              <a:rPr lang="zh-CN" altLang="en-US" dirty="0"/>
              <a:t>三个区域。</a:t>
            </a:r>
            <a:endParaRPr lang="en-US" altLang="zh-CN" dirty="0"/>
          </a:p>
          <a:p>
            <a:r>
              <a:rPr lang="en-US" altLang="zh-CN" dirty="0"/>
              <a:t>U</a:t>
            </a:r>
            <a:r>
              <a:rPr lang="zh-CN" altLang="en-US" dirty="0"/>
              <a:t>： 论域</a:t>
            </a:r>
            <a:endParaRPr lang="en-US" altLang="zh-CN" dirty="0"/>
          </a:p>
          <a:p>
            <a:r>
              <a:rPr lang="en-US" altLang="zh-CN" dirty="0"/>
              <a:t>D</a:t>
            </a:r>
            <a:r>
              <a:rPr lang="zh-CN" altLang="en-US" dirty="0"/>
              <a:t>： 条件集合</a:t>
            </a:r>
          </a:p>
        </p:txBody>
      </p:sp>
      <p:pic>
        <p:nvPicPr>
          <p:cNvPr id="13" name="图片 12">
            <a:extLst>
              <a:ext uri="{FF2B5EF4-FFF2-40B4-BE49-F238E27FC236}">
                <a16:creationId xmlns:a16="http://schemas.microsoft.com/office/drawing/2014/main" id="{8F5595AA-907D-4913-8312-C40D9847D8FD}"/>
              </a:ext>
            </a:extLst>
          </p:cNvPr>
          <p:cNvPicPr>
            <a:picLocks noChangeAspect="1"/>
          </p:cNvPicPr>
          <p:nvPr/>
        </p:nvPicPr>
        <p:blipFill>
          <a:blip r:embed="rId2"/>
          <a:stretch>
            <a:fillRect/>
          </a:stretch>
        </p:blipFill>
        <p:spPr>
          <a:xfrm>
            <a:off x="2667000" y="3003477"/>
            <a:ext cx="4768045" cy="851046"/>
          </a:xfrm>
          <a:prstGeom prst="rect">
            <a:avLst/>
          </a:prstGeom>
        </p:spPr>
      </p:pic>
    </p:spTree>
    <p:extLst>
      <p:ext uri="{BB962C8B-B14F-4D97-AF65-F5344CB8AC3E}">
        <p14:creationId xmlns:p14="http://schemas.microsoft.com/office/powerpoint/2010/main" val="1123559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23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5C955A-4099-425C-BF1F-5C26C5A2446A}"/>
              </a:ext>
            </a:extLst>
          </p:cNvPr>
          <p:cNvSpPr>
            <a:spLocks noGrp="1"/>
          </p:cNvSpPr>
          <p:nvPr>
            <p:ph type="body" sz="quarter" idx="13"/>
          </p:nvPr>
        </p:nvSpPr>
        <p:spPr/>
        <p:txBody>
          <a:bodyPr/>
          <a:lstStyle/>
          <a:p>
            <a:r>
              <a:rPr lang="en-US" altLang="zh-CN" dirty="0"/>
              <a:t>1. </a:t>
            </a:r>
            <a:r>
              <a:rPr lang="en-US" altLang="zh-CN" dirty="0" err="1"/>
              <a:t>TridentNet</a:t>
            </a:r>
            <a:r>
              <a:rPr lang="zh-CN" altLang="en-US" dirty="0"/>
              <a:t>的</a:t>
            </a:r>
            <a:r>
              <a:rPr lang="en-US" altLang="zh-CN" dirty="0"/>
              <a:t>table6</a:t>
            </a:r>
            <a:r>
              <a:rPr lang="zh-CN" altLang="en-US" dirty="0"/>
              <a:t>中的</a:t>
            </a:r>
            <a:r>
              <a:rPr lang="en-US" altLang="zh-CN" dirty="0"/>
              <a:t>scale aware</a:t>
            </a:r>
            <a:r>
              <a:rPr lang="zh-CN" altLang="en-US" dirty="0"/>
              <a:t>问题。</a:t>
            </a:r>
          </a:p>
        </p:txBody>
      </p:sp>
      <p:sp>
        <p:nvSpPr>
          <p:cNvPr id="3" name="标题 2">
            <a:extLst>
              <a:ext uri="{FF2B5EF4-FFF2-40B4-BE49-F238E27FC236}">
                <a16:creationId xmlns:a16="http://schemas.microsoft.com/office/drawing/2014/main" id="{C2A8661B-9DF1-41B2-8562-B34C55C1A5E9}"/>
              </a:ext>
            </a:extLst>
          </p:cNvPr>
          <p:cNvSpPr>
            <a:spLocks noGrp="1"/>
          </p:cNvSpPr>
          <p:nvPr>
            <p:ph type="title"/>
          </p:nvPr>
        </p:nvSpPr>
        <p:spPr/>
        <p:txBody>
          <a:bodyPr/>
          <a:lstStyle/>
          <a:p>
            <a:r>
              <a:rPr lang="zh-CN" altLang="en-US" dirty="0"/>
              <a:t>存在问题</a:t>
            </a:r>
          </a:p>
        </p:txBody>
      </p:sp>
      <p:sp>
        <p:nvSpPr>
          <p:cNvPr id="5" name="文本占位符 1">
            <a:extLst>
              <a:ext uri="{FF2B5EF4-FFF2-40B4-BE49-F238E27FC236}">
                <a16:creationId xmlns:a16="http://schemas.microsoft.com/office/drawing/2014/main" id="{18EE78FE-8409-4420-8269-BE6F5F6E3926}"/>
              </a:ext>
            </a:extLst>
          </p:cNvPr>
          <p:cNvSpPr txBox="1">
            <a:spLocks/>
          </p:cNvSpPr>
          <p:nvPr/>
        </p:nvSpPr>
        <p:spPr>
          <a:xfrm>
            <a:off x="1066800" y="2900579"/>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2. Trident</a:t>
            </a:r>
            <a:r>
              <a:rPr lang="zh-CN" altLang="en-US" kern="0" dirty="0">
                <a:solidFill>
                  <a:sysClr val="windowText" lastClr="000000"/>
                </a:solidFill>
              </a:rPr>
              <a:t>跑代码环境配置好像有点麻烦，还没有配好；问题解决了挺多的了，接下来稍微调下应该可以。</a:t>
            </a:r>
          </a:p>
        </p:txBody>
      </p:sp>
      <p:sp>
        <p:nvSpPr>
          <p:cNvPr id="7" name="文本占位符 1">
            <a:extLst>
              <a:ext uri="{FF2B5EF4-FFF2-40B4-BE49-F238E27FC236}">
                <a16:creationId xmlns:a16="http://schemas.microsoft.com/office/drawing/2014/main" id="{062ADC6C-84BD-422E-85EE-B28B9E572B5B}"/>
              </a:ext>
            </a:extLst>
          </p:cNvPr>
          <p:cNvSpPr txBox="1">
            <a:spLocks/>
          </p:cNvSpPr>
          <p:nvPr/>
        </p:nvSpPr>
        <p:spPr>
          <a:xfrm>
            <a:off x="1066800" y="3853939"/>
            <a:ext cx="10134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3.</a:t>
            </a:r>
            <a:r>
              <a:rPr lang="en-US" altLang="zh-CN" dirty="0"/>
              <a:t> </a:t>
            </a:r>
            <a:r>
              <a:rPr lang="en-US" altLang="zh-CN" dirty="0" err="1"/>
              <a:t>TridentNet</a:t>
            </a:r>
            <a:r>
              <a:rPr lang="zh-CN" altLang="en-US" kern="0" dirty="0">
                <a:solidFill>
                  <a:sysClr val="windowText" lastClr="000000"/>
                </a:solidFill>
              </a:rPr>
              <a:t>文章的有的细节点作者好像没有说清楚，还需要往深点看。</a:t>
            </a:r>
          </a:p>
        </p:txBody>
      </p:sp>
    </p:spTree>
    <p:extLst>
      <p:ext uri="{BB962C8B-B14F-4D97-AF65-F5344CB8AC3E}">
        <p14:creationId xmlns:p14="http://schemas.microsoft.com/office/powerpoint/2010/main" val="1370515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5C955A-4099-425C-BF1F-5C26C5A2446A}"/>
              </a:ext>
            </a:extLst>
          </p:cNvPr>
          <p:cNvSpPr>
            <a:spLocks noGrp="1"/>
          </p:cNvSpPr>
          <p:nvPr>
            <p:ph type="body" sz="quarter" idx="13"/>
          </p:nvPr>
        </p:nvSpPr>
        <p:spPr/>
        <p:txBody>
          <a:bodyPr/>
          <a:lstStyle/>
          <a:p>
            <a:r>
              <a:rPr lang="en-US" altLang="zh-CN" dirty="0"/>
              <a:t>1. </a:t>
            </a:r>
            <a:r>
              <a:rPr lang="en-US" altLang="zh-CN" dirty="0" err="1"/>
              <a:t>TridentNet</a:t>
            </a:r>
            <a:r>
              <a:rPr lang="zh-CN" altLang="en-US" dirty="0"/>
              <a:t>的</a:t>
            </a:r>
            <a:r>
              <a:rPr lang="en-US" altLang="zh-CN" dirty="0"/>
              <a:t>table6</a:t>
            </a:r>
            <a:r>
              <a:rPr lang="zh-CN" altLang="en-US" dirty="0"/>
              <a:t>显示，没有</a:t>
            </a:r>
            <a:r>
              <a:rPr lang="en-US" altLang="zh-CN" dirty="0"/>
              <a:t>scale</a:t>
            </a:r>
            <a:r>
              <a:rPr lang="zh-CN" altLang="en-US" dirty="0"/>
              <a:t>过滤的是</a:t>
            </a:r>
            <a:r>
              <a:rPr lang="en-US" altLang="zh-CN" dirty="0"/>
              <a:t>SOTA</a:t>
            </a:r>
            <a:r>
              <a:rPr lang="zh-CN" altLang="en-US" dirty="0"/>
              <a:t>的，比</a:t>
            </a:r>
            <a:r>
              <a:rPr lang="en-US" altLang="zh-CN" dirty="0"/>
              <a:t>scale-aware</a:t>
            </a:r>
            <a:r>
              <a:rPr lang="zh-CN" altLang="en-US" dirty="0"/>
              <a:t>的方法性能更好，这好像表明此文的提出的三叉戟结果并不是一种性能先进的模型吧。</a:t>
            </a:r>
            <a:endParaRPr lang="en-US" altLang="zh-CN" dirty="0"/>
          </a:p>
        </p:txBody>
      </p:sp>
      <p:sp>
        <p:nvSpPr>
          <p:cNvPr id="3" name="标题 2">
            <a:extLst>
              <a:ext uri="{FF2B5EF4-FFF2-40B4-BE49-F238E27FC236}">
                <a16:creationId xmlns:a16="http://schemas.microsoft.com/office/drawing/2014/main" id="{C2A8661B-9DF1-41B2-8562-B34C55C1A5E9}"/>
              </a:ext>
            </a:extLst>
          </p:cNvPr>
          <p:cNvSpPr>
            <a:spLocks noGrp="1"/>
          </p:cNvSpPr>
          <p:nvPr>
            <p:ph type="title"/>
          </p:nvPr>
        </p:nvSpPr>
        <p:spPr/>
        <p:txBody>
          <a:bodyPr/>
          <a:lstStyle/>
          <a:p>
            <a:r>
              <a:rPr lang="zh-CN" altLang="en-US" dirty="0"/>
              <a:t>存在问题</a:t>
            </a:r>
          </a:p>
        </p:txBody>
      </p:sp>
      <p:sp>
        <p:nvSpPr>
          <p:cNvPr id="7" name="文本框 6">
            <a:extLst>
              <a:ext uri="{FF2B5EF4-FFF2-40B4-BE49-F238E27FC236}">
                <a16:creationId xmlns:a16="http://schemas.microsoft.com/office/drawing/2014/main" id="{18F09B84-45F9-4CA6-B533-F74B2FEE80F1}"/>
              </a:ext>
            </a:extLst>
          </p:cNvPr>
          <p:cNvSpPr txBox="1"/>
          <p:nvPr/>
        </p:nvSpPr>
        <p:spPr>
          <a:xfrm>
            <a:off x="1066800" y="3429000"/>
            <a:ext cx="9753600" cy="1477328"/>
          </a:xfrm>
          <a:prstGeom prst="rect">
            <a:avLst/>
          </a:prstGeom>
          <a:noFill/>
        </p:spPr>
        <p:txBody>
          <a:bodyPr wrap="square" rtlCol="0">
            <a:spAutoFit/>
          </a:bodyPr>
          <a:lstStyle/>
          <a:p>
            <a:pPr marL="457200" lvl="0" indent="-457200">
              <a:buFont typeface="Arial" panose="020B0604020202020204" pitchFamily="34" charset="0"/>
              <a:buChar char="•"/>
            </a:pPr>
            <a:r>
              <a:rPr lang="en-US" altLang="zh-CN" sz="2400" kern="0" dirty="0">
                <a:solidFill>
                  <a:sysClr val="windowText" lastClr="000000"/>
                </a:solidFill>
                <a:latin typeface="Arial" panose="020B0604020202020204" pitchFamily="34" charset="0"/>
                <a:cs typeface="Arial" panose="020B0604020202020204" pitchFamily="34" charset="0"/>
              </a:rPr>
              <a:t>2. </a:t>
            </a:r>
            <a:r>
              <a:rPr lang="zh-CN" altLang="en-US" sz="2400" kern="0" dirty="0">
                <a:solidFill>
                  <a:sysClr val="windowText" lastClr="000000"/>
                </a:solidFill>
                <a:latin typeface="Arial" panose="020B0604020202020204" pitchFamily="34" charset="0"/>
                <a:cs typeface="Arial" panose="020B0604020202020204" pitchFamily="34" charset="0"/>
              </a:rPr>
              <a:t>假设主分支确实不应该要</a:t>
            </a:r>
            <a:r>
              <a:rPr lang="en-US" altLang="zh-CN" sz="2400" kern="0" dirty="0">
                <a:solidFill>
                  <a:sysClr val="windowText" lastClr="000000"/>
                </a:solidFill>
                <a:latin typeface="Arial" panose="020B0604020202020204" pitchFamily="34" charset="0"/>
                <a:cs typeface="Arial" panose="020B0604020202020204" pitchFamily="34" charset="0"/>
              </a:rPr>
              <a:t>scale</a:t>
            </a:r>
            <a:r>
              <a:rPr lang="zh-CN" altLang="en-US" sz="2400" kern="0" dirty="0">
                <a:solidFill>
                  <a:sysClr val="windowText" lastClr="000000"/>
                </a:solidFill>
                <a:latin typeface="Arial" panose="020B0604020202020204" pitchFamily="34" charset="0"/>
                <a:cs typeface="Arial" panose="020B0604020202020204" pitchFamily="34" charset="0"/>
              </a:rPr>
              <a:t>，那其他两个辅助分支应加上</a:t>
            </a:r>
            <a:r>
              <a:rPr lang="en-US" altLang="zh-CN" sz="2400" kern="0" dirty="0">
                <a:solidFill>
                  <a:sysClr val="windowText" lastClr="000000"/>
                </a:solidFill>
                <a:latin typeface="Arial" panose="020B0604020202020204" pitchFamily="34" charset="0"/>
                <a:cs typeface="Arial" panose="020B0604020202020204" pitchFamily="34" charset="0"/>
              </a:rPr>
              <a:t>scale-aware</a:t>
            </a:r>
            <a:r>
              <a:rPr lang="zh-CN" altLang="en-US" sz="2400" kern="0" dirty="0">
                <a:solidFill>
                  <a:sysClr val="windowText" lastClr="000000"/>
                </a:solidFill>
                <a:latin typeface="Arial" panose="020B0604020202020204" pitchFamily="34" charset="0"/>
                <a:cs typeface="Arial" panose="020B0604020202020204" pitchFamily="34" charset="0"/>
              </a:rPr>
              <a:t>的性能会不会好呢？毕竟不同分支感受野有差异，对于不同尺度的物体应该有不一样的强弱感受能力</a:t>
            </a:r>
          </a:p>
          <a:p>
            <a:endParaRPr lang="zh-CN" altLang="en-US" dirty="0"/>
          </a:p>
        </p:txBody>
      </p:sp>
      <p:pic>
        <p:nvPicPr>
          <p:cNvPr id="8" name="图片 7">
            <a:extLst>
              <a:ext uri="{FF2B5EF4-FFF2-40B4-BE49-F238E27FC236}">
                <a16:creationId xmlns:a16="http://schemas.microsoft.com/office/drawing/2014/main" id="{583F502E-B72E-4AB3-AC5D-34BBE0486E7D}"/>
              </a:ext>
            </a:extLst>
          </p:cNvPr>
          <p:cNvPicPr>
            <a:picLocks noChangeAspect="1"/>
          </p:cNvPicPr>
          <p:nvPr/>
        </p:nvPicPr>
        <p:blipFill>
          <a:blip r:embed="rId2"/>
          <a:stretch>
            <a:fillRect/>
          </a:stretch>
        </p:blipFill>
        <p:spPr>
          <a:xfrm>
            <a:off x="2133600" y="4551628"/>
            <a:ext cx="7524082" cy="2301292"/>
          </a:xfrm>
          <a:prstGeom prst="rect">
            <a:avLst/>
          </a:prstGeom>
        </p:spPr>
      </p:pic>
    </p:spTree>
    <p:extLst>
      <p:ext uri="{BB962C8B-B14F-4D97-AF65-F5344CB8AC3E}">
        <p14:creationId xmlns:p14="http://schemas.microsoft.com/office/powerpoint/2010/main" val="798327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14F261-C16A-43CE-87C7-6325A06BA979}"/>
              </a:ext>
            </a:extLst>
          </p:cNvPr>
          <p:cNvSpPr>
            <a:spLocks noGrp="1"/>
          </p:cNvSpPr>
          <p:nvPr>
            <p:ph type="body" sz="quarter" idx="13"/>
          </p:nvPr>
        </p:nvSpPr>
        <p:spPr>
          <a:xfrm>
            <a:off x="1066800" y="2177653"/>
            <a:ext cx="9220200" cy="369332"/>
          </a:xfrm>
        </p:spPr>
        <p:txBody>
          <a:bodyPr/>
          <a:lstStyle/>
          <a:p>
            <a:r>
              <a:rPr lang="en-US" altLang="zh-CN" dirty="0"/>
              <a:t>1. </a:t>
            </a:r>
            <a:r>
              <a:rPr lang="zh-CN" altLang="en-US" dirty="0"/>
              <a:t>跑</a:t>
            </a:r>
            <a:r>
              <a:rPr lang="en-US" altLang="zh-CN" dirty="0" err="1"/>
              <a:t>TridentNet</a:t>
            </a:r>
            <a:r>
              <a:rPr lang="zh-CN" altLang="en-US" dirty="0"/>
              <a:t>源码，探究其参数共享与参数不同享的性能差异。</a:t>
            </a:r>
          </a:p>
        </p:txBody>
      </p:sp>
      <p:sp>
        <p:nvSpPr>
          <p:cNvPr id="3" name="标题 2">
            <a:extLst>
              <a:ext uri="{FF2B5EF4-FFF2-40B4-BE49-F238E27FC236}">
                <a16:creationId xmlns:a16="http://schemas.microsoft.com/office/drawing/2014/main" id="{F83F6B42-CA20-42B1-B37F-1B788892617C}"/>
              </a:ext>
            </a:extLst>
          </p:cNvPr>
          <p:cNvSpPr>
            <a:spLocks noGrp="1"/>
          </p:cNvSpPr>
          <p:nvPr>
            <p:ph type="title"/>
          </p:nvPr>
        </p:nvSpPr>
        <p:spPr/>
        <p:txBody>
          <a:bodyPr/>
          <a:lstStyle/>
          <a:p>
            <a:r>
              <a:rPr lang="zh-CN" altLang="en-US" dirty="0"/>
              <a:t>我需要做的</a:t>
            </a:r>
          </a:p>
        </p:txBody>
      </p:sp>
      <p:sp>
        <p:nvSpPr>
          <p:cNvPr id="4" name="文本占位符 3">
            <a:extLst>
              <a:ext uri="{FF2B5EF4-FFF2-40B4-BE49-F238E27FC236}">
                <a16:creationId xmlns:a16="http://schemas.microsoft.com/office/drawing/2014/main" id="{1B690E73-4649-46CB-8078-661B6512A33D}"/>
              </a:ext>
            </a:extLst>
          </p:cNvPr>
          <p:cNvSpPr>
            <a:spLocks noGrp="1"/>
          </p:cNvSpPr>
          <p:nvPr>
            <p:ph type="body" sz="quarter" idx="16"/>
          </p:nvPr>
        </p:nvSpPr>
        <p:spPr>
          <a:xfrm>
            <a:off x="1066800" y="2903891"/>
            <a:ext cx="10820400" cy="472642"/>
          </a:xfrm>
        </p:spPr>
        <p:txBody>
          <a:bodyPr/>
          <a:lstStyle/>
          <a:p>
            <a:r>
              <a:rPr lang="en-US" altLang="zh-CN" dirty="0"/>
              <a:t>2. </a:t>
            </a:r>
            <a:r>
              <a:rPr lang="zh-CN" altLang="en-US" dirty="0"/>
              <a:t>对自己学过的关于目标检测中的不平衡问题做个小总结，着重关注于类别不平衡、尺度不平衡与空间不平衡。不平衡问题有：</a:t>
            </a:r>
            <a:endParaRPr lang="en-US" altLang="zh-CN" dirty="0"/>
          </a:p>
          <a:p>
            <a:endParaRPr lang="zh-CN" altLang="en-US" dirty="0"/>
          </a:p>
        </p:txBody>
      </p:sp>
      <p:sp>
        <p:nvSpPr>
          <p:cNvPr id="6" name="文本框 5">
            <a:extLst>
              <a:ext uri="{FF2B5EF4-FFF2-40B4-BE49-F238E27FC236}">
                <a16:creationId xmlns:a16="http://schemas.microsoft.com/office/drawing/2014/main" id="{4E16470B-AAC1-445D-A1EA-86CC6791F60D}"/>
              </a:ext>
            </a:extLst>
          </p:cNvPr>
          <p:cNvSpPr txBox="1"/>
          <p:nvPr/>
        </p:nvSpPr>
        <p:spPr>
          <a:xfrm>
            <a:off x="1061720" y="3528933"/>
            <a:ext cx="10744200" cy="3323987"/>
          </a:xfrm>
          <a:prstGeom prst="rect">
            <a:avLst/>
          </a:prstGeom>
          <a:noFill/>
        </p:spPr>
        <p:txBody>
          <a:bodyPr wrap="square" rtlCol="0">
            <a:spAutoFit/>
          </a:bodyPr>
          <a:lstStyle/>
          <a:p>
            <a:pPr marL="457200" lvl="0" indent="-457200">
              <a:buFont typeface="Arial" panose="020B0604020202020204" pitchFamily="34" charset="0"/>
              <a:buChar char="•"/>
            </a:pPr>
            <a:endParaRPr lang="en-US" altLang="zh-CN" sz="2400" kern="0" dirty="0">
              <a:solidFill>
                <a:sysClr val="windowText" lastClr="000000"/>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zh-CN" altLang="en-US" sz="2400" kern="0" dirty="0">
                <a:solidFill>
                  <a:sysClr val="windowText" lastClr="000000"/>
                </a:solidFill>
                <a:latin typeface="Arial" panose="020B0604020202020204" pitchFamily="34" charset="0"/>
                <a:cs typeface="Arial" panose="020B0604020202020204" pitchFamily="34" charset="0"/>
              </a:rPr>
              <a:t>类别不平衡：前景和背景不平衡、前景中不同类别输入包围框的个数不平衡；</a:t>
            </a:r>
          </a:p>
          <a:p>
            <a:pPr marL="457200" lvl="0" indent="-457200">
              <a:buFont typeface="Arial" panose="020B0604020202020204" pitchFamily="34" charset="0"/>
              <a:buChar char="•"/>
            </a:pPr>
            <a:r>
              <a:rPr lang="zh-CN" altLang="en-US" sz="2400" kern="0" dirty="0">
                <a:solidFill>
                  <a:sysClr val="windowText" lastClr="000000"/>
                </a:solidFill>
                <a:latin typeface="Arial" panose="020B0604020202020204" pitchFamily="34" charset="0"/>
                <a:cs typeface="Arial" panose="020B0604020202020204" pitchFamily="34" charset="0"/>
              </a:rPr>
              <a:t>尺度不平衡：输入图像和包围框的尺度不平衡，不同特征层对最终结果贡献不平衡；</a:t>
            </a:r>
          </a:p>
          <a:p>
            <a:pPr marL="457200" lvl="0" indent="-457200">
              <a:buFont typeface="Arial" panose="020B0604020202020204" pitchFamily="34" charset="0"/>
              <a:buChar char="•"/>
            </a:pPr>
            <a:r>
              <a:rPr lang="zh-CN" altLang="en-US" sz="2400" kern="0" dirty="0">
                <a:solidFill>
                  <a:sysClr val="windowText" lastClr="000000"/>
                </a:solidFill>
                <a:latin typeface="Arial" panose="020B0604020202020204" pitchFamily="34" charset="0"/>
                <a:cs typeface="Arial" panose="020B0604020202020204" pitchFamily="34" charset="0"/>
              </a:rPr>
              <a:t>空间不平衡：不同样本对回归损失的贡献不平衡、正样本</a:t>
            </a:r>
            <a:r>
              <a:rPr lang="en-US" altLang="zh-CN" sz="2400" kern="0" dirty="0" err="1">
                <a:solidFill>
                  <a:sysClr val="windowText" lastClr="000000"/>
                </a:solidFill>
                <a:latin typeface="Arial" panose="020B0604020202020204" pitchFamily="34" charset="0"/>
                <a:cs typeface="Arial" panose="020B0604020202020204" pitchFamily="34" charset="0"/>
              </a:rPr>
              <a:t>IoU</a:t>
            </a:r>
            <a:r>
              <a:rPr lang="zh-CN" altLang="en-US" sz="2400" kern="0" dirty="0">
                <a:solidFill>
                  <a:sysClr val="windowText" lastClr="000000"/>
                </a:solidFill>
                <a:latin typeface="Arial" panose="020B0604020202020204" pitchFamily="34" charset="0"/>
                <a:cs typeface="Arial" panose="020B0604020202020204" pitchFamily="34" charset="0"/>
              </a:rPr>
              <a:t>分布不平衡、目标在图像中的位置不平衡；</a:t>
            </a:r>
          </a:p>
          <a:p>
            <a:pPr marL="457200" lvl="0" indent="-457200">
              <a:buFont typeface="Arial" panose="020B0604020202020204" pitchFamily="34" charset="0"/>
              <a:buChar char="•"/>
            </a:pPr>
            <a:r>
              <a:rPr lang="zh-CN" altLang="en-US" sz="2400" kern="0" dirty="0">
                <a:solidFill>
                  <a:sysClr val="windowText" lastClr="000000"/>
                </a:solidFill>
                <a:latin typeface="Arial" panose="020B0604020202020204" pitchFamily="34" charset="0"/>
                <a:cs typeface="Arial" panose="020B0604020202020204" pitchFamily="34" charset="0"/>
              </a:rPr>
              <a:t>目标函数不平衡：不同任务（比如回归和分类）对全局损失的贡献不平衡。</a:t>
            </a:r>
          </a:p>
          <a:p>
            <a:pPr marL="457200" lvl="0" indent="-457200">
              <a:buFont typeface="Arial" panose="020B0604020202020204" pitchFamily="34" charset="0"/>
              <a:buChar char="•"/>
            </a:pPr>
            <a:endParaRPr lang="zh-CN" altLang="en-US" sz="2400" kern="0" dirty="0">
              <a:solidFill>
                <a:sysClr val="windowText" lastClr="000000"/>
              </a:solidFill>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305035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39DF461-4269-42EE-96C7-B19E15EEC4DD}"/>
              </a:ext>
            </a:extLst>
          </p:cNvPr>
          <p:cNvSpPr>
            <a:spLocks noGrp="1"/>
          </p:cNvSpPr>
          <p:nvPr>
            <p:ph type="body" sz="quarter" idx="13"/>
          </p:nvPr>
        </p:nvSpPr>
        <p:spPr>
          <a:xfrm>
            <a:off x="1066800" y="1837102"/>
            <a:ext cx="9220200" cy="369332"/>
          </a:xfrm>
        </p:spPr>
        <p:txBody>
          <a:bodyPr/>
          <a:lstStyle/>
          <a:p>
            <a:r>
              <a:rPr lang="en-US" altLang="zh-CN" dirty="0"/>
              <a:t>3. </a:t>
            </a:r>
            <a:r>
              <a:rPr lang="zh-CN" altLang="en-US" dirty="0"/>
              <a:t>可以多从</a:t>
            </a:r>
            <a:r>
              <a:rPr lang="en-US" altLang="zh-CN" dirty="0"/>
              <a:t>SNIP</a:t>
            </a:r>
            <a:r>
              <a:rPr lang="zh-CN" altLang="en-US" dirty="0"/>
              <a:t>、</a:t>
            </a:r>
            <a:r>
              <a:rPr lang="en-US" altLang="zh-CN" dirty="0" err="1"/>
              <a:t>Stitcher</a:t>
            </a:r>
            <a:r>
              <a:rPr lang="zh-CN" altLang="en-US" dirty="0"/>
              <a:t>、</a:t>
            </a:r>
            <a:r>
              <a:rPr lang="en-US" altLang="zh-CN" dirty="0"/>
              <a:t>ATSS</a:t>
            </a:r>
            <a:r>
              <a:rPr lang="zh-CN" altLang="en-US" dirty="0"/>
              <a:t>与</a:t>
            </a:r>
            <a:r>
              <a:rPr lang="en-US" altLang="zh-CN" dirty="0"/>
              <a:t>yolo4</a:t>
            </a:r>
            <a:r>
              <a:rPr lang="zh-CN" altLang="en-US" dirty="0"/>
              <a:t>中提出的</a:t>
            </a:r>
            <a:r>
              <a:rPr lang="en-US" altLang="zh-CN" dirty="0"/>
              <a:t>coco</a:t>
            </a:r>
            <a:r>
              <a:rPr lang="zh-CN" altLang="en-US" dirty="0"/>
              <a:t>数据集特征中发现问题，自己做小实验熟悉代码流程，进行改进。</a:t>
            </a:r>
          </a:p>
        </p:txBody>
      </p:sp>
      <p:sp>
        <p:nvSpPr>
          <p:cNvPr id="3" name="标题 2">
            <a:extLst>
              <a:ext uri="{FF2B5EF4-FFF2-40B4-BE49-F238E27FC236}">
                <a16:creationId xmlns:a16="http://schemas.microsoft.com/office/drawing/2014/main" id="{E85DB4B5-CF3E-4BC3-80E4-0540D1630516}"/>
              </a:ext>
            </a:extLst>
          </p:cNvPr>
          <p:cNvSpPr>
            <a:spLocks noGrp="1"/>
          </p:cNvSpPr>
          <p:nvPr>
            <p:ph type="title"/>
          </p:nvPr>
        </p:nvSpPr>
        <p:spPr/>
        <p:txBody>
          <a:bodyPr/>
          <a:lstStyle/>
          <a:p>
            <a:r>
              <a:rPr lang="zh-CN" altLang="en-US" dirty="0"/>
              <a:t>我需要做的</a:t>
            </a:r>
          </a:p>
        </p:txBody>
      </p:sp>
      <p:pic>
        <p:nvPicPr>
          <p:cNvPr id="6" name="图片 5">
            <a:extLst>
              <a:ext uri="{FF2B5EF4-FFF2-40B4-BE49-F238E27FC236}">
                <a16:creationId xmlns:a16="http://schemas.microsoft.com/office/drawing/2014/main" id="{D11FEA41-346A-4CEA-B361-4F7705B4B22A}"/>
              </a:ext>
            </a:extLst>
          </p:cNvPr>
          <p:cNvPicPr>
            <a:picLocks noChangeAspect="1"/>
          </p:cNvPicPr>
          <p:nvPr/>
        </p:nvPicPr>
        <p:blipFill>
          <a:blip r:embed="rId2"/>
          <a:stretch>
            <a:fillRect/>
          </a:stretch>
        </p:blipFill>
        <p:spPr>
          <a:xfrm>
            <a:off x="1006792" y="5200050"/>
            <a:ext cx="4114800" cy="1682873"/>
          </a:xfrm>
          <a:prstGeom prst="rect">
            <a:avLst/>
          </a:prstGeom>
        </p:spPr>
      </p:pic>
      <p:graphicFrame>
        <p:nvGraphicFramePr>
          <p:cNvPr id="7" name="表格 6">
            <a:extLst>
              <a:ext uri="{FF2B5EF4-FFF2-40B4-BE49-F238E27FC236}">
                <a16:creationId xmlns:a16="http://schemas.microsoft.com/office/drawing/2014/main" id="{F117A9C1-9D6E-4B9B-B9BF-CBCB57A7BF61}"/>
              </a:ext>
            </a:extLst>
          </p:cNvPr>
          <p:cNvGraphicFramePr>
            <a:graphicFrameLocks noGrp="1"/>
          </p:cNvGraphicFramePr>
          <p:nvPr/>
        </p:nvGraphicFramePr>
        <p:xfrm>
          <a:off x="328964" y="2836376"/>
          <a:ext cx="5767036" cy="967186"/>
        </p:xfrm>
        <a:graphic>
          <a:graphicData uri="http://schemas.openxmlformats.org/drawingml/2006/table">
            <a:tbl>
              <a:tblPr firstRow="1" bandRow="1">
                <a:tableStyleId>{5C22544A-7EE6-4342-B048-85BDC9FD1C3A}</a:tableStyleId>
              </a:tblPr>
              <a:tblGrid>
                <a:gridCol w="1441759">
                  <a:extLst>
                    <a:ext uri="{9D8B030D-6E8A-4147-A177-3AD203B41FA5}">
                      <a16:colId xmlns:a16="http://schemas.microsoft.com/office/drawing/2014/main" val="3523349084"/>
                    </a:ext>
                  </a:extLst>
                </a:gridCol>
                <a:gridCol w="1441759">
                  <a:extLst>
                    <a:ext uri="{9D8B030D-6E8A-4147-A177-3AD203B41FA5}">
                      <a16:colId xmlns:a16="http://schemas.microsoft.com/office/drawing/2014/main" val="2426797336"/>
                    </a:ext>
                  </a:extLst>
                </a:gridCol>
                <a:gridCol w="1441759">
                  <a:extLst>
                    <a:ext uri="{9D8B030D-6E8A-4147-A177-3AD203B41FA5}">
                      <a16:colId xmlns:a16="http://schemas.microsoft.com/office/drawing/2014/main" val="1840064941"/>
                    </a:ext>
                  </a:extLst>
                </a:gridCol>
                <a:gridCol w="1441759">
                  <a:extLst>
                    <a:ext uri="{9D8B030D-6E8A-4147-A177-3AD203B41FA5}">
                      <a16:colId xmlns:a16="http://schemas.microsoft.com/office/drawing/2014/main" val="2481920605"/>
                    </a:ext>
                  </a:extLst>
                </a:gridCol>
              </a:tblGrid>
              <a:tr h="523944">
                <a:tc>
                  <a:txBody>
                    <a:bodyPr/>
                    <a:lstStyle/>
                    <a:p>
                      <a:pPr algn="ctr"/>
                      <a:r>
                        <a:rPr lang="en-US" altLang="zh-CN" sz="2000" dirty="0"/>
                        <a:t>AP</a:t>
                      </a:r>
                      <a:endParaRPr lang="zh-CN" altLang="en-US" sz="2000" dirty="0"/>
                    </a:p>
                  </a:txBody>
                  <a:tcPr marL="138444" marR="138444" marT="69221" marB="69221"/>
                </a:tc>
                <a:tc>
                  <a:txBody>
                    <a:bodyPr/>
                    <a:lstStyle/>
                    <a:p>
                      <a:pPr algn="ctr"/>
                      <a:r>
                        <a:rPr lang="en-US" altLang="zh-CN" sz="2000" dirty="0">
                          <a:solidFill>
                            <a:srgbClr val="FF0000"/>
                          </a:solidFill>
                        </a:rPr>
                        <a:t>AP small</a:t>
                      </a:r>
                      <a:endParaRPr lang="zh-CN" altLang="en-US" sz="2000" dirty="0">
                        <a:solidFill>
                          <a:srgbClr val="FF0000"/>
                        </a:solidFill>
                      </a:endParaRPr>
                    </a:p>
                  </a:txBody>
                  <a:tcPr marL="138444" marR="138444" marT="69221" marB="69221"/>
                </a:tc>
                <a:tc>
                  <a:txBody>
                    <a:bodyPr/>
                    <a:lstStyle/>
                    <a:p>
                      <a:pPr algn="ctr"/>
                      <a:r>
                        <a:rPr lang="en-US" altLang="zh-CN" sz="2000" dirty="0"/>
                        <a:t>AP mid</a:t>
                      </a:r>
                      <a:endParaRPr lang="zh-CN" altLang="en-US" sz="2000" dirty="0"/>
                    </a:p>
                  </a:txBody>
                  <a:tcPr marL="138444" marR="138444" marT="69221" marB="69221"/>
                </a:tc>
                <a:tc>
                  <a:txBody>
                    <a:bodyPr/>
                    <a:lstStyle/>
                    <a:p>
                      <a:pPr algn="ctr"/>
                      <a:r>
                        <a:rPr lang="en-US" altLang="zh-CN" sz="2000" dirty="0"/>
                        <a:t>AP large </a:t>
                      </a:r>
                      <a:endParaRPr lang="zh-CN" altLang="en-US" sz="2000" dirty="0"/>
                    </a:p>
                  </a:txBody>
                  <a:tcPr marL="138444" marR="138444" marT="69221" marB="69221"/>
                </a:tc>
                <a:extLst>
                  <a:ext uri="{0D108BD9-81ED-4DB2-BD59-A6C34878D82A}">
                    <a16:rowId xmlns:a16="http://schemas.microsoft.com/office/drawing/2014/main" val="1106872260"/>
                  </a:ext>
                </a:extLst>
              </a:tr>
              <a:tr h="327351">
                <a:tc>
                  <a:txBody>
                    <a:bodyPr/>
                    <a:lstStyle/>
                    <a:p>
                      <a:pPr algn="ctr"/>
                      <a:r>
                        <a:rPr lang="en-US" altLang="zh-CN" sz="2000" dirty="0"/>
                        <a:t>36.7 %</a:t>
                      </a:r>
                      <a:endParaRPr lang="zh-CN" altLang="en-US" sz="2000" dirty="0"/>
                    </a:p>
                  </a:txBody>
                  <a:tcPr marL="138444" marR="138444" marT="69221" marB="69221"/>
                </a:tc>
                <a:tc>
                  <a:txBody>
                    <a:bodyPr/>
                    <a:lstStyle/>
                    <a:p>
                      <a:pPr algn="ctr"/>
                      <a:r>
                        <a:rPr lang="en-US" altLang="zh-CN" sz="2000" dirty="0">
                          <a:solidFill>
                            <a:srgbClr val="FF0000"/>
                          </a:solidFill>
                        </a:rPr>
                        <a:t>21.1 %</a:t>
                      </a:r>
                      <a:endParaRPr lang="zh-CN" altLang="en-US" sz="2000" dirty="0">
                        <a:solidFill>
                          <a:srgbClr val="FF0000"/>
                        </a:solidFill>
                      </a:endParaRPr>
                    </a:p>
                  </a:txBody>
                  <a:tcPr marL="138444" marR="138444" marT="69221" marB="69221"/>
                </a:tc>
                <a:tc>
                  <a:txBody>
                    <a:bodyPr/>
                    <a:lstStyle/>
                    <a:p>
                      <a:pPr algn="ctr"/>
                      <a:r>
                        <a:rPr lang="en-US" altLang="zh-CN" sz="2000" dirty="0"/>
                        <a:t>39.9 %</a:t>
                      </a:r>
                      <a:endParaRPr lang="zh-CN" altLang="en-US" sz="2000" dirty="0"/>
                    </a:p>
                  </a:txBody>
                  <a:tcPr marL="138444" marR="138444" marT="69221" marB="69221"/>
                </a:tc>
                <a:tc>
                  <a:txBody>
                    <a:bodyPr/>
                    <a:lstStyle/>
                    <a:p>
                      <a:pPr algn="ctr"/>
                      <a:r>
                        <a:rPr lang="en-US" altLang="zh-CN" sz="2000" dirty="0"/>
                        <a:t>48.1 %</a:t>
                      </a:r>
                      <a:endParaRPr lang="zh-CN" altLang="en-US" sz="2000" dirty="0"/>
                    </a:p>
                  </a:txBody>
                  <a:tcPr marL="138444" marR="138444" marT="69221" marB="69221"/>
                </a:tc>
                <a:extLst>
                  <a:ext uri="{0D108BD9-81ED-4DB2-BD59-A6C34878D82A}">
                    <a16:rowId xmlns:a16="http://schemas.microsoft.com/office/drawing/2014/main" val="3239241526"/>
                  </a:ext>
                </a:extLst>
              </a:tr>
            </a:tbl>
          </a:graphicData>
        </a:graphic>
      </p:graphicFrame>
      <p:pic>
        <p:nvPicPr>
          <p:cNvPr id="8" name="图片 7">
            <a:extLst>
              <a:ext uri="{FF2B5EF4-FFF2-40B4-BE49-F238E27FC236}">
                <a16:creationId xmlns:a16="http://schemas.microsoft.com/office/drawing/2014/main" id="{831E3F86-2298-4A77-92DA-4C0F7AFCA6C4}"/>
              </a:ext>
            </a:extLst>
          </p:cNvPr>
          <p:cNvPicPr>
            <a:picLocks noChangeAspect="1"/>
          </p:cNvPicPr>
          <p:nvPr/>
        </p:nvPicPr>
        <p:blipFill>
          <a:blip r:embed="rId3"/>
          <a:stretch>
            <a:fillRect/>
          </a:stretch>
        </p:blipFill>
        <p:spPr>
          <a:xfrm>
            <a:off x="339124" y="3882478"/>
            <a:ext cx="5767036" cy="1396230"/>
          </a:xfrm>
          <a:prstGeom prst="rect">
            <a:avLst/>
          </a:prstGeom>
        </p:spPr>
      </p:pic>
      <p:pic>
        <p:nvPicPr>
          <p:cNvPr id="9" name="图片 8">
            <a:extLst>
              <a:ext uri="{FF2B5EF4-FFF2-40B4-BE49-F238E27FC236}">
                <a16:creationId xmlns:a16="http://schemas.microsoft.com/office/drawing/2014/main" id="{F18DD4AB-1B82-4601-87AD-68C46E40B937}"/>
              </a:ext>
            </a:extLst>
          </p:cNvPr>
          <p:cNvPicPr>
            <a:picLocks noChangeAspect="1"/>
          </p:cNvPicPr>
          <p:nvPr/>
        </p:nvPicPr>
        <p:blipFill>
          <a:blip r:embed="rId4"/>
          <a:stretch>
            <a:fillRect/>
          </a:stretch>
        </p:blipFill>
        <p:spPr>
          <a:xfrm>
            <a:off x="6304280" y="4567214"/>
            <a:ext cx="3009900" cy="2171075"/>
          </a:xfrm>
          <a:prstGeom prst="rect">
            <a:avLst/>
          </a:prstGeom>
        </p:spPr>
      </p:pic>
      <p:pic>
        <p:nvPicPr>
          <p:cNvPr id="10" name="图片 9">
            <a:extLst>
              <a:ext uri="{FF2B5EF4-FFF2-40B4-BE49-F238E27FC236}">
                <a16:creationId xmlns:a16="http://schemas.microsoft.com/office/drawing/2014/main" id="{25C2C6A3-DB20-41BD-9E79-E1622D2DD6D0}"/>
              </a:ext>
            </a:extLst>
          </p:cNvPr>
          <p:cNvPicPr>
            <a:picLocks noChangeAspect="1"/>
          </p:cNvPicPr>
          <p:nvPr/>
        </p:nvPicPr>
        <p:blipFill>
          <a:blip r:embed="rId5"/>
          <a:stretch>
            <a:fillRect/>
          </a:stretch>
        </p:blipFill>
        <p:spPr>
          <a:xfrm>
            <a:off x="6934200" y="2626739"/>
            <a:ext cx="3890206" cy="2055308"/>
          </a:xfrm>
          <a:prstGeom prst="rect">
            <a:avLst/>
          </a:prstGeom>
        </p:spPr>
      </p:pic>
      <p:pic>
        <p:nvPicPr>
          <p:cNvPr id="11" name="图片 10">
            <a:extLst>
              <a:ext uri="{FF2B5EF4-FFF2-40B4-BE49-F238E27FC236}">
                <a16:creationId xmlns:a16="http://schemas.microsoft.com/office/drawing/2014/main" id="{9ED78FE1-E586-4E72-98EA-F4287A900158}"/>
              </a:ext>
            </a:extLst>
          </p:cNvPr>
          <p:cNvPicPr>
            <a:picLocks noChangeAspect="1"/>
          </p:cNvPicPr>
          <p:nvPr/>
        </p:nvPicPr>
        <p:blipFill>
          <a:blip r:embed="rId6"/>
          <a:stretch>
            <a:fillRect/>
          </a:stretch>
        </p:blipFill>
        <p:spPr>
          <a:xfrm>
            <a:off x="9525000" y="4876800"/>
            <a:ext cx="2586188" cy="1981200"/>
          </a:xfrm>
          <a:prstGeom prst="rect">
            <a:avLst/>
          </a:prstGeom>
        </p:spPr>
      </p:pic>
    </p:spTree>
    <p:extLst>
      <p:ext uri="{BB962C8B-B14F-4D97-AF65-F5344CB8AC3E}">
        <p14:creationId xmlns:p14="http://schemas.microsoft.com/office/powerpoint/2010/main" val="2202803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52D4B0-B7E3-49F5-90F6-ED99DB6F60EB}"/>
              </a:ext>
            </a:extLst>
          </p:cNvPr>
          <p:cNvSpPr>
            <a:spLocks noGrp="1"/>
          </p:cNvSpPr>
          <p:nvPr>
            <p:ph type="title"/>
          </p:nvPr>
        </p:nvSpPr>
        <p:spPr/>
        <p:txBody>
          <a:bodyPr/>
          <a:lstStyle/>
          <a:p>
            <a:r>
              <a:rPr lang="zh-CN" altLang="en-US" dirty="0"/>
              <a:t>我需要做的</a:t>
            </a:r>
          </a:p>
        </p:txBody>
      </p:sp>
      <p:sp>
        <p:nvSpPr>
          <p:cNvPr id="8" name="文本占位符 1">
            <a:extLst>
              <a:ext uri="{FF2B5EF4-FFF2-40B4-BE49-F238E27FC236}">
                <a16:creationId xmlns:a16="http://schemas.microsoft.com/office/drawing/2014/main" id="{6C922A79-1D94-4CC4-8549-C547C63D2F64}"/>
              </a:ext>
            </a:extLst>
          </p:cNvPr>
          <p:cNvSpPr txBox="1">
            <a:spLocks/>
          </p:cNvSpPr>
          <p:nvPr/>
        </p:nvSpPr>
        <p:spPr>
          <a:xfrm>
            <a:off x="1097280" y="3244334"/>
            <a:ext cx="9646920" cy="41326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4. </a:t>
            </a:r>
            <a:r>
              <a:rPr lang="en-US" altLang="zh-CN" dirty="0"/>
              <a:t>yolo4</a:t>
            </a:r>
            <a:r>
              <a:rPr lang="zh-CN" altLang="en-US" dirty="0"/>
              <a:t>中的</a:t>
            </a:r>
            <a:r>
              <a:rPr lang="en-US" altLang="zh-CN" dirty="0"/>
              <a:t>Mosaic</a:t>
            </a:r>
            <a:r>
              <a:rPr lang="zh-CN" altLang="en-US" dirty="0"/>
              <a:t>（马赛克）数据增强方法细节，</a:t>
            </a:r>
            <a:r>
              <a:rPr lang="en-US" altLang="zh-CN" dirty="0"/>
              <a:t>yolo4</a:t>
            </a:r>
            <a:r>
              <a:rPr lang="zh-CN" altLang="en-US" dirty="0"/>
              <a:t>内容较多，比较难，放在后面一点看。</a:t>
            </a:r>
          </a:p>
        </p:txBody>
      </p:sp>
    </p:spTree>
    <p:extLst>
      <p:ext uri="{BB962C8B-B14F-4D97-AF65-F5344CB8AC3E}">
        <p14:creationId xmlns:p14="http://schemas.microsoft.com/office/powerpoint/2010/main" val="26496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F35A71-9B4B-41E1-84BA-64F5DEBE8AEF}"/>
              </a:ext>
            </a:extLst>
          </p:cNvPr>
          <p:cNvSpPr>
            <a:spLocks noGrp="1"/>
          </p:cNvSpPr>
          <p:nvPr>
            <p:ph type="body" sz="quarter" idx="13"/>
          </p:nvPr>
        </p:nvSpPr>
        <p:spPr>
          <a:xfrm>
            <a:off x="1066800" y="2027822"/>
            <a:ext cx="9753600" cy="369332"/>
          </a:xfrm>
        </p:spPr>
        <p:txBody>
          <a:bodyPr/>
          <a:lstStyle/>
          <a:p>
            <a:r>
              <a:rPr lang="zh-CN" altLang="en-US" dirty="0"/>
              <a:t>论文中作者首先设计了一个实验来验证感受野对不同尺度物体检测的影响。基于实验结果，提出了</a:t>
            </a:r>
            <a:r>
              <a:rPr lang="en-US" altLang="zh-CN" dirty="0" err="1"/>
              <a:t>TridentNet</a:t>
            </a:r>
            <a:r>
              <a:rPr lang="zh-CN" altLang="en-US" dirty="0"/>
              <a:t>（三叉戟网络），旨在生成具有统一表示能力的尺度特征映射。</a:t>
            </a:r>
          </a:p>
        </p:txBody>
      </p:sp>
      <p:sp>
        <p:nvSpPr>
          <p:cNvPr id="3" name="标题 2">
            <a:extLst>
              <a:ext uri="{FF2B5EF4-FFF2-40B4-BE49-F238E27FC236}">
                <a16:creationId xmlns:a16="http://schemas.microsoft.com/office/drawing/2014/main" id="{AB640398-4B0E-413C-8D1B-5DC80C3E6B76}"/>
              </a:ext>
            </a:extLst>
          </p:cNvPr>
          <p:cNvSpPr>
            <a:spLocks noGrp="1"/>
          </p:cNvSpPr>
          <p:nvPr>
            <p:ph type="title"/>
          </p:nvPr>
        </p:nvSpPr>
        <p:spPr/>
        <p:txBody>
          <a:bodyPr/>
          <a:lstStyle/>
          <a:p>
            <a:r>
              <a:rPr lang="en-US" altLang="zh-CN" dirty="0" err="1"/>
              <a:t>TridentNet</a:t>
            </a:r>
            <a:endParaRPr lang="zh-CN" altLang="en-US" dirty="0"/>
          </a:p>
        </p:txBody>
      </p:sp>
      <p:sp>
        <p:nvSpPr>
          <p:cNvPr id="4" name="文本占位符 3">
            <a:extLst>
              <a:ext uri="{FF2B5EF4-FFF2-40B4-BE49-F238E27FC236}">
                <a16:creationId xmlns:a16="http://schemas.microsoft.com/office/drawing/2014/main" id="{08D951CB-0CF1-4EBB-80C7-FF48B76E2298}"/>
              </a:ext>
            </a:extLst>
          </p:cNvPr>
          <p:cNvSpPr>
            <a:spLocks noGrp="1"/>
          </p:cNvSpPr>
          <p:nvPr>
            <p:ph type="body" sz="quarter" idx="16"/>
          </p:nvPr>
        </p:nvSpPr>
        <p:spPr>
          <a:xfrm>
            <a:off x="1066800" y="3481419"/>
            <a:ext cx="9753600" cy="480952"/>
          </a:xfrm>
        </p:spPr>
        <p:txBody>
          <a:bodyPr/>
          <a:lstStyle/>
          <a:p>
            <a:r>
              <a:rPr lang="zh-CN" altLang="en-US" dirty="0"/>
              <a:t>本文构造了一个并行的多分支体系结构，其中每个分支共享相同的转换参数，但是具有不同的感受野。</a:t>
            </a:r>
          </a:p>
          <a:p>
            <a:endParaRPr lang="zh-CN" altLang="en-US" dirty="0"/>
          </a:p>
        </p:txBody>
      </p:sp>
      <p:sp>
        <p:nvSpPr>
          <p:cNvPr id="5" name="文本占位符 4">
            <a:extLst>
              <a:ext uri="{FF2B5EF4-FFF2-40B4-BE49-F238E27FC236}">
                <a16:creationId xmlns:a16="http://schemas.microsoft.com/office/drawing/2014/main" id="{10BCC6A7-948A-4D3A-83E4-7C84E018065C}"/>
              </a:ext>
            </a:extLst>
          </p:cNvPr>
          <p:cNvSpPr>
            <a:spLocks noGrp="1"/>
          </p:cNvSpPr>
          <p:nvPr>
            <p:ph type="body" sz="quarter" idx="17"/>
          </p:nvPr>
        </p:nvSpPr>
        <p:spPr>
          <a:xfrm>
            <a:off x="1066800" y="4648200"/>
            <a:ext cx="9753600" cy="437484"/>
          </a:xfrm>
        </p:spPr>
        <p:txBody>
          <a:bodyPr/>
          <a:lstStyle/>
          <a:p>
            <a:r>
              <a:rPr lang="zh-CN" altLang="en-US" dirty="0"/>
              <a:t>然后，提出了一种尺度感知的训练方案，在训练过程中为每个分支采样指定比例的对象，并共享三个分支上参数进行学习。</a:t>
            </a:r>
          </a:p>
        </p:txBody>
      </p:sp>
    </p:spTree>
    <p:extLst>
      <p:ext uri="{BB962C8B-B14F-4D97-AF65-F5344CB8AC3E}">
        <p14:creationId xmlns:p14="http://schemas.microsoft.com/office/powerpoint/2010/main" val="408667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C88758-4821-4115-B93F-798AFA23B182}"/>
              </a:ext>
            </a:extLst>
          </p:cNvPr>
          <p:cNvSpPr>
            <a:spLocks noGrp="1"/>
          </p:cNvSpPr>
          <p:nvPr>
            <p:ph type="body" sz="quarter" idx="13"/>
          </p:nvPr>
        </p:nvSpPr>
        <p:spPr>
          <a:xfrm>
            <a:off x="1066799" y="2096780"/>
            <a:ext cx="9753599" cy="392677"/>
          </a:xfrm>
        </p:spPr>
        <p:txBody>
          <a:bodyPr/>
          <a:lstStyle/>
          <a:p>
            <a:r>
              <a:rPr lang="zh-CN" altLang="en-US" dirty="0"/>
              <a:t>对尺度变化的处理。目标尺度的大范围变化在目标检测中是很常见的，这种尺度的不确定性，尤其是过大或者过小的目标，对检测器是一个很大的挑战。</a:t>
            </a:r>
          </a:p>
          <a:p>
            <a:endParaRPr lang="zh-CN" altLang="en-US" dirty="0"/>
          </a:p>
        </p:txBody>
      </p:sp>
      <p:sp>
        <p:nvSpPr>
          <p:cNvPr id="3" name="标题 2">
            <a:extLst>
              <a:ext uri="{FF2B5EF4-FFF2-40B4-BE49-F238E27FC236}">
                <a16:creationId xmlns:a16="http://schemas.microsoft.com/office/drawing/2014/main" id="{2D4B2939-EA67-4577-A776-608F2FF688E5}"/>
              </a:ext>
            </a:extLst>
          </p:cNvPr>
          <p:cNvSpPr>
            <a:spLocks noGrp="1"/>
          </p:cNvSpPr>
          <p:nvPr>
            <p:ph type="title"/>
          </p:nvPr>
        </p:nvSpPr>
        <p:spPr/>
        <p:txBody>
          <a:bodyPr/>
          <a:lstStyle/>
          <a:p>
            <a:r>
              <a:rPr lang="zh-CN" altLang="en-US" dirty="0"/>
              <a:t>传统方法的不足</a:t>
            </a:r>
          </a:p>
        </p:txBody>
      </p:sp>
      <p:sp>
        <p:nvSpPr>
          <p:cNvPr id="4" name="文本占位符 3">
            <a:extLst>
              <a:ext uri="{FF2B5EF4-FFF2-40B4-BE49-F238E27FC236}">
                <a16:creationId xmlns:a16="http://schemas.microsoft.com/office/drawing/2014/main" id="{E3369E0A-4FC8-4AA6-8882-E64EA1310ED8}"/>
              </a:ext>
            </a:extLst>
          </p:cNvPr>
          <p:cNvSpPr>
            <a:spLocks noGrp="1"/>
          </p:cNvSpPr>
          <p:nvPr>
            <p:ph type="body" sz="quarter" idx="16"/>
          </p:nvPr>
        </p:nvSpPr>
        <p:spPr/>
        <p:txBody>
          <a:bodyPr/>
          <a:lstStyle/>
          <a:p>
            <a:r>
              <a:rPr lang="zh-CN" altLang="en-US" dirty="0"/>
              <a:t>单阶段网络的代表算法有</a:t>
            </a:r>
            <a:r>
              <a:rPr lang="en-US" altLang="zh-CN" dirty="0"/>
              <a:t>YOLO</a:t>
            </a:r>
            <a:r>
              <a:rPr lang="zh-CN" altLang="en-US" dirty="0"/>
              <a:t>系列，</a:t>
            </a:r>
            <a:r>
              <a:rPr lang="en-US" altLang="zh-CN" dirty="0"/>
              <a:t>SSD</a:t>
            </a:r>
            <a:r>
              <a:rPr lang="zh-CN" altLang="en-US" dirty="0"/>
              <a:t>等，核心思想是原图上划分若干区域，直接进行分类和回归，优点是速度很快，但是准确率相对不高；</a:t>
            </a:r>
          </a:p>
          <a:p>
            <a:endParaRPr lang="zh-CN" altLang="en-US" dirty="0"/>
          </a:p>
        </p:txBody>
      </p:sp>
      <p:sp>
        <p:nvSpPr>
          <p:cNvPr id="5" name="文本占位符 4">
            <a:extLst>
              <a:ext uri="{FF2B5EF4-FFF2-40B4-BE49-F238E27FC236}">
                <a16:creationId xmlns:a16="http://schemas.microsoft.com/office/drawing/2014/main" id="{4D805FDD-1AC5-4029-9191-D81733B0C471}"/>
              </a:ext>
            </a:extLst>
          </p:cNvPr>
          <p:cNvSpPr>
            <a:spLocks noGrp="1"/>
          </p:cNvSpPr>
          <p:nvPr>
            <p:ph type="body" sz="quarter" idx="17"/>
          </p:nvPr>
        </p:nvSpPr>
        <p:spPr>
          <a:xfrm>
            <a:off x="1066799" y="5001011"/>
            <a:ext cx="9741535" cy="468878"/>
          </a:xfrm>
        </p:spPr>
        <p:txBody>
          <a:bodyPr/>
          <a:lstStyle/>
          <a:p>
            <a:r>
              <a:rPr lang="zh-CN" altLang="en-US" dirty="0"/>
              <a:t>双阶段的方法核心思想是首先粗略提取出候选区域，然后针对每个候选区域进一步细化，进行分类和位置回归操作。优点是能够提升准确率，但由于把整个过程分为两大步，因此在速度上有所欠缺。</a:t>
            </a:r>
          </a:p>
        </p:txBody>
      </p:sp>
    </p:spTree>
    <p:extLst>
      <p:ext uri="{BB962C8B-B14F-4D97-AF65-F5344CB8AC3E}">
        <p14:creationId xmlns:p14="http://schemas.microsoft.com/office/powerpoint/2010/main" val="105270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FD438C-CB35-44AA-B8DB-5CD89F6D3190}"/>
              </a:ext>
            </a:extLst>
          </p:cNvPr>
          <p:cNvSpPr>
            <a:spLocks noGrp="1"/>
          </p:cNvSpPr>
          <p:nvPr>
            <p:ph type="body" sz="quarter" idx="13"/>
          </p:nvPr>
        </p:nvSpPr>
        <p:spPr>
          <a:xfrm>
            <a:off x="1036320" y="1965789"/>
            <a:ext cx="10210799" cy="492125"/>
          </a:xfrm>
        </p:spPr>
        <p:txBody>
          <a:bodyPr/>
          <a:lstStyle/>
          <a:p>
            <a:r>
              <a:rPr lang="zh-CN" altLang="en-US" dirty="0"/>
              <a:t>考虑对于一个</a:t>
            </a:r>
            <a:r>
              <a:rPr lang="en-US" altLang="zh-CN" dirty="0"/>
              <a:t>detector</a:t>
            </a:r>
            <a:r>
              <a:rPr lang="zh-CN" altLang="en-US" dirty="0"/>
              <a:t>本身而言，</a:t>
            </a:r>
            <a:r>
              <a:rPr lang="en-US" altLang="zh-CN" dirty="0"/>
              <a:t>backbone</a:t>
            </a:r>
            <a:r>
              <a:rPr lang="zh-CN" altLang="en-US" dirty="0"/>
              <a:t>有</a:t>
            </a:r>
            <a:r>
              <a:rPr lang="en-US" altLang="zh-CN" dirty="0"/>
              <a:t>network depth</a:t>
            </a:r>
            <a:r>
              <a:rPr lang="zh-CN" altLang="en-US" dirty="0"/>
              <a:t>（</a:t>
            </a:r>
            <a:r>
              <a:rPr lang="en-US" altLang="zh-CN" dirty="0"/>
              <a:t>structure</a:t>
            </a:r>
            <a:r>
              <a:rPr lang="zh-CN" altLang="en-US" dirty="0"/>
              <a:t>），</a:t>
            </a:r>
            <a:r>
              <a:rPr lang="en-US" altLang="zh-CN" dirty="0" err="1"/>
              <a:t>downsample</a:t>
            </a:r>
            <a:r>
              <a:rPr lang="en-US" altLang="zh-CN" dirty="0"/>
              <a:t> rate</a:t>
            </a:r>
            <a:r>
              <a:rPr lang="zh-CN" altLang="en-US" dirty="0"/>
              <a:t>和</a:t>
            </a:r>
            <a:r>
              <a:rPr lang="en-US" altLang="zh-CN" dirty="0"/>
              <a:t>receptive field</a:t>
            </a:r>
            <a:r>
              <a:rPr lang="zh-CN" altLang="en-US" dirty="0"/>
              <a:t>会影响性能。</a:t>
            </a:r>
          </a:p>
        </p:txBody>
      </p:sp>
      <p:sp>
        <p:nvSpPr>
          <p:cNvPr id="3" name="标题 2">
            <a:extLst>
              <a:ext uri="{FF2B5EF4-FFF2-40B4-BE49-F238E27FC236}">
                <a16:creationId xmlns:a16="http://schemas.microsoft.com/office/drawing/2014/main" id="{DFCF9540-6956-4665-A017-85AD63875350}"/>
              </a:ext>
            </a:extLst>
          </p:cNvPr>
          <p:cNvSpPr>
            <a:spLocks noGrp="1"/>
          </p:cNvSpPr>
          <p:nvPr>
            <p:ph type="title"/>
          </p:nvPr>
        </p:nvSpPr>
        <p:spPr/>
        <p:txBody>
          <a:bodyPr/>
          <a:lstStyle/>
          <a:p>
            <a:r>
              <a:rPr lang="en-US" altLang="zh-CN" dirty="0"/>
              <a:t>Motivation</a:t>
            </a:r>
            <a:endParaRPr lang="zh-CN" altLang="en-US" dirty="0"/>
          </a:p>
        </p:txBody>
      </p:sp>
      <p:sp>
        <p:nvSpPr>
          <p:cNvPr id="4" name="文本占位符 3">
            <a:extLst>
              <a:ext uri="{FF2B5EF4-FFF2-40B4-BE49-F238E27FC236}">
                <a16:creationId xmlns:a16="http://schemas.microsoft.com/office/drawing/2014/main" id="{CD50AFFE-6EFC-4A8A-93E9-7DB231C37C0B}"/>
              </a:ext>
            </a:extLst>
          </p:cNvPr>
          <p:cNvSpPr>
            <a:spLocks noGrp="1"/>
          </p:cNvSpPr>
          <p:nvPr>
            <p:ph type="body" sz="quarter" idx="16"/>
          </p:nvPr>
        </p:nvSpPr>
        <p:spPr>
          <a:xfrm>
            <a:off x="1028064" y="3183953"/>
            <a:ext cx="10210799" cy="490094"/>
          </a:xfrm>
        </p:spPr>
        <p:txBody>
          <a:bodyPr/>
          <a:lstStyle/>
          <a:p>
            <a:r>
              <a:rPr lang="zh-CN" altLang="en-US" dirty="0"/>
              <a:t>网络越深（或叫表示能力更强）结果会越好，下采样次数过多对于小物体有负面影响。但是没有工作，单独分离出</a:t>
            </a:r>
            <a:r>
              <a:rPr lang="en-US" altLang="zh-CN" dirty="0"/>
              <a:t>receptive field</a:t>
            </a:r>
            <a:r>
              <a:rPr lang="zh-CN" altLang="en-US" dirty="0"/>
              <a:t>，保持其他变量不变，来验证它对</a:t>
            </a:r>
            <a:r>
              <a:rPr lang="en-US" altLang="zh-CN" dirty="0"/>
              <a:t>detector</a:t>
            </a:r>
            <a:r>
              <a:rPr lang="zh-CN" altLang="en-US" dirty="0"/>
              <a:t>性能的影响。</a:t>
            </a:r>
          </a:p>
          <a:p>
            <a:endParaRPr lang="zh-CN" altLang="en-US" dirty="0"/>
          </a:p>
        </p:txBody>
      </p:sp>
      <p:sp>
        <p:nvSpPr>
          <p:cNvPr id="6" name="文本占位符 5">
            <a:extLst>
              <a:ext uri="{FF2B5EF4-FFF2-40B4-BE49-F238E27FC236}">
                <a16:creationId xmlns:a16="http://schemas.microsoft.com/office/drawing/2014/main" id="{D0DEE144-77D6-48CE-80CA-28692AEDD79C}"/>
              </a:ext>
            </a:extLst>
          </p:cNvPr>
          <p:cNvSpPr>
            <a:spLocks noGrp="1"/>
          </p:cNvSpPr>
          <p:nvPr>
            <p:ph type="body" sz="quarter" idx="18"/>
          </p:nvPr>
        </p:nvSpPr>
        <p:spPr>
          <a:xfrm>
            <a:off x="1028063" y="4501006"/>
            <a:ext cx="10210799" cy="490094"/>
          </a:xfrm>
        </p:spPr>
        <p:txBody>
          <a:bodyPr/>
          <a:lstStyle/>
          <a:p>
            <a:r>
              <a:rPr lang="zh-CN" altLang="en-US" dirty="0"/>
              <a:t>因为相机导致图像中同类物体出现不均一尺度。卷积缺少尺度不变性。从</a:t>
            </a:r>
            <a:r>
              <a:rPr lang="en-US" altLang="zh-CN" dirty="0"/>
              <a:t>scale variation</a:t>
            </a:r>
            <a:r>
              <a:rPr lang="zh-CN" altLang="en-US" dirty="0"/>
              <a:t>出发，针对不同大小的物体，感受野应该是不同的。</a:t>
            </a:r>
          </a:p>
          <a:p>
            <a:endParaRPr lang="zh-CN" altLang="en-US" dirty="0"/>
          </a:p>
        </p:txBody>
      </p:sp>
    </p:spTree>
    <p:extLst>
      <p:ext uri="{BB962C8B-B14F-4D97-AF65-F5344CB8AC3E}">
        <p14:creationId xmlns:p14="http://schemas.microsoft.com/office/powerpoint/2010/main" val="368381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FCF9540-6956-4665-A017-85AD63875350}"/>
              </a:ext>
            </a:extLst>
          </p:cNvPr>
          <p:cNvSpPr>
            <a:spLocks noGrp="1"/>
          </p:cNvSpPr>
          <p:nvPr>
            <p:ph type="title"/>
          </p:nvPr>
        </p:nvSpPr>
        <p:spPr/>
        <p:txBody>
          <a:bodyPr/>
          <a:lstStyle/>
          <a:p>
            <a:r>
              <a:rPr lang="en-US" altLang="zh-CN" dirty="0"/>
              <a:t>Motivation</a:t>
            </a:r>
            <a:endParaRPr lang="zh-CN" altLang="en-US" dirty="0"/>
          </a:p>
        </p:txBody>
      </p:sp>
      <p:sp>
        <p:nvSpPr>
          <p:cNvPr id="5" name="文本占位符 4">
            <a:extLst>
              <a:ext uri="{FF2B5EF4-FFF2-40B4-BE49-F238E27FC236}">
                <a16:creationId xmlns:a16="http://schemas.microsoft.com/office/drawing/2014/main" id="{DB5F994C-1581-4633-8C91-6B0A3C69BDAA}"/>
              </a:ext>
            </a:extLst>
          </p:cNvPr>
          <p:cNvSpPr>
            <a:spLocks noGrp="1"/>
          </p:cNvSpPr>
          <p:nvPr>
            <p:ph type="body" sz="quarter" idx="17"/>
          </p:nvPr>
        </p:nvSpPr>
        <p:spPr>
          <a:xfrm>
            <a:off x="1112520" y="2006469"/>
            <a:ext cx="10210800" cy="432946"/>
          </a:xfrm>
        </p:spPr>
        <p:txBody>
          <a:bodyPr/>
          <a:lstStyle/>
          <a:p>
            <a:r>
              <a:rPr lang="zh-CN" altLang="en-US" dirty="0"/>
              <a:t>随着感受野的增大，小目标的检测准确性也开始下降，但是大目标的检测准确性开始上升，证明不同尺度物体的检测性能和</a:t>
            </a:r>
            <a:r>
              <a:rPr lang="en-US" altLang="zh-CN" dirty="0"/>
              <a:t>dilation rate</a:t>
            </a:r>
            <a:r>
              <a:rPr lang="zh-CN" altLang="en-US" dirty="0"/>
              <a:t>正相关。</a:t>
            </a:r>
          </a:p>
          <a:p>
            <a:endParaRPr lang="zh-CN" altLang="en-US" dirty="0"/>
          </a:p>
        </p:txBody>
      </p:sp>
      <p:sp>
        <p:nvSpPr>
          <p:cNvPr id="12" name="文本占位符 11">
            <a:extLst>
              <a:ext uri="{FF2B5EF4-FFF2-40B4-BE49-F238E27FC236}">
                <a16:creationId xmlns:a16="http://schemas.microsoft.com/office/drawing/2014/main" id="{6165A562-2D0D-499F-8324-21217758505B}"/>
              </a:ext>
            </a:extLst>
          </p:cNvPr>
          <p:cNvSpPr>
            <a:spLocks noGrp="1"/>
          </p:cNvSpPr>
          <p:nvPr>
            <p:ph type="body" sz="quarter" idx="18"/>
          </p:nvPr>
        </p:nvSpPr>
        <p:spPr>
          <a:xfrm>
            <a:off x="1112520" y="3257549"/>
            <a:ext cx="10210800" cy="432945"/>
          </a:xfrm>
        </p:spPr>
        <p:txBody>
          <a:bodyPr/>
          <a:lstStyle/>
          <a:p>
            <a:r>
              <a:rPr lang="zh-CN" altLang="en-US" dirty="0"/>
              <a:t>说明传统的</a:t>
            </a:r>
            <a:r>
              <a:rPr lang="en-US" altLang="zh-CN" dirty="0"/>
              <a:t>Faster-RCNN</a:t>
            </a:r>
            <a:r>
              <a:rPr lang="zh-CN" altLang="en-US" dirty="0"/>
              <a:t>中的感受野还是不够大，更大的</a:t>
            </a:r>
            <a:r>
              <a:rPr lang="en-US" altLang="zh-CN" dirty="0"/>
              <a:t>receptive field</a:t>
            </a:r>
            <a:r>
              <a:rPr lang="zh-CN" altLang="en-US" dirty="0"/>
              <a:t>对于大物体性能会更好，更小的</a:t>
            </a:r>
            <a:r>
              <a:rPr lang="en-US" altLang="zh-CN" dirty="0"/>
              <a:t>receptive field</a:t>
            </a:r>
            <a:r>
              <a:rPr lang="zh-CN" altLang="en-US" dirty="0"/>
              <a:t>对于小物体更加友好。</a:t>
            </a:r>
          </a:p>
        </p:txBody>
      </p:sp>
      <p:pic>
        <p:nvPicPr>
          <p:cNvPr id="14" name="图片 13">
            <a:extLst>
              <a:ext uri="{FF2B5EF4-FFF2-40B4-BE49-F238E27FC236}">
                <a16:creationId xmlns:a16="http://schemas.microsoft.com/office/drawing/2014/main" id="{7A850E4D-5725-42E8-A2CD-5B4E41F57317}"/>
              </a:ext>
            </a:extLst>
          </p:cNvPr>
          <p:cNvPicPr>
            <a:picLocks noChangeAspect="1"/>
          </p:cNvPicPr>
          <p:nvPr/>
        </p:nvPicPr>
        <p:blipFill>
          <a:blip r:embed="rId2"/>
          <a:stretch>
            <a:fillRect/>
          </a:stretch>
        </p:blipFill>
        <p:spPr>
          <a:xfrm>
            <a:off x="2895600" y="4191000"/>
            <a:ext cx="5975455" cy="2443845"/>
          </a:xfrm>
          <a:prstGeom prst="rect">
            <a:avLst/>
          </a:prstGeom>
        </p:spPr>
      </p:pic>
    </p:spTree>
    <p:extLst>
      <p:ext uri="{BB962C8B-B14F-4D97-AF65-F5344CB8AC3E}">
        <p14:creationId xmlns:p14="http://schemas.microsoft.com/office/powerpoint/2010/main" val="176722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161966-DDB8-4C4F-8E29-579C09F86051}"/>
              </a:ext>
            </a:extLst>
          </p:cNvPr>
          <p:cNvSpPr>
            <a:spLocks noGrp="1"/>
          </p:cNvSpPr>
          <p:nvPr>
            <p:ph type="title"/>
          </p:nvPr>
        </p:nvSpPr>
        <p:spPr>
          <a:xfrm>
            <a:off x="1066800" y="1219200"/>
            <a:ext cx="6324600" cy="492125"/>
          </a:xfrm>
        </p:spPr>
        <p:txBody>
          <a:bodyPr/>
          <a:lstStyle/>
          <a:p>
            <a:r>
              <a:rPr lang="zh-CN" altLang="en-US" dirty="0"/>
              <a:t>消融实验</a:t>
            </a:r>
            <a:r>
              <a:rPr lang="en-US" altLang="zh-CN" dirty="0"/>
              <a:t>1</a:t>
            </a:r>
            <a:r>
              <a:rPr lang="zh-CN" altLang="en-US" dirty="0"/>
              <a:t>：验证不同分支的作用</a:t>
            </a:r>
          </a:p>
        </p:txBody>
      </p:sp>
      <p:sp>
        <p:nvSpPr>
          <p:cNvPr id="4" name="文本占位符 3">
            <a:extLst>
              <a:ext uri="{FF2B5EF4-FFF2-40B4-BE49-F238E27FC236}">
                <a16:creationId xmlns:a16="http://schemas.microsoft.com/office/drawing/2014/main" id="{8D2803C7-87EC-4F55-94F7-D7E95B9880B2}"/>
              </a:ext>
            </a:extLst>
          </p:cNvPr>
          <p:cNvSpPr>
            <a:spLocks noGrp="1"/>
          </p:cNvSpPr>
          <p:nvPr>
            <p:ph type="body" sz="quarter" idx="16"/>
          </p:nvPr>
        </p:nvSpPr>
        <p:spPr>
          <a:xfrm>
            <a:off x="1082040" y="2750861"/>
            <a:ext cx="9220200" cy="369332"/>
          </a:xfrm>
        </p:spPr>
        <p:txBody>
          <a:bodyPr/>
          <a:lstStyle/>
          <a:p>
            <a:r>
              <a:rPr lang="zh-CN" altLang="en-US" dirty="0"/>
              <a:t>测试中划分小、中、大目标的尺度范围</a:t>
            </a:r>
            <a:r>
              <a:rPr lang="en-US" altLang="zh-CN" dirty="0"/>
              <a:t>[(0,32),(32,96),(96,+</a:t>
            </a:r>
            <a:r>
              <a:rPr lang="zh-CN" altLang="en-US" dirty="0"/>
              <a:t>∞</a:t>
            </a:r>
            <a:r>
              <a:rPr lang="en-US" altLang="zh-CN" dirty="0"/>
              <a:t>)]</a:t>
            </a:r>
            <a:endParaRPr lang="zh-CN" altLang="en-US" dirty="0"/>
          </a:p>
        </p:txBody>
      </p:sp>
      <p:pic>
        <p:nvPicPr>
          <p:cNvPr id="5" name="图片 4">
            <a:extLst>
              <a:ext uri="{FF2B5EF4-FFF2-40B4-BE49-F238E27FC236}">
                <a16:creationId xmlns:a16="http://schemas.microsoft.com/office/drawing/2014/main" id="{FC9CBF9E-BB8E-4648-9378-1E9D573337EF}"/>
              </a:ext>
            </a:extLst>
          </p:cNvPr>
          <p:cNvPicPr>
            <a:picLocks noChangeAspect="1"/>
          </p:cNvPicPr>
          <p:nvPr/>
        </p:nvPicPr>
        <p:blipFill>
          <a:blip r:embed="rId2"/>
          <a:stretch>
            <a:fillRect/>
          </a:stretch>
        </p:blipFill>
        <p:spPr>
          <a:xfrm>
            <a:off x="2819400" y="4343400"/>
            <a:ext cx="6221102" cy="2280026"/>
          </a:xfrm>
          <a:prstGeom prst="rect">
            <a:avLst/>
          </a:prstGeom>
        </p:spPr>
      </p:pic>
      <p:sp>
        <p:nvSpPr>
          <p:cNvPr id="7" name="文本占位符 6">
            <a:extLst>
              <a:ext uri="{FF2B5EF4-FFF2-40B4-BE49-F238E27FC236}">
                <a16:creationId xmlns:a16="http://schemas.microsoft.com/office/drawing/2014/main" id="{7DE3F430-C524-4C6E-9C05-D90F51DB14B4}"/>
              </a:ext>
            </a:extLst>
          </p:cNvPr>
          <p:cNvSpPr>
            <a:spLocks noGrp="1"/>
          </p:cNvSpPr>
          <p:nvPr>
            <p:ph type="body" sz="quarter" idx="13"/>
          </p:nvPr>
        </p:nvSpPr>
        <p:spPr>
          <a:xfrm>
            <a:off x="1066800" y="2046427"/>
            <a:ext cx="10134600" cy="369332"/>
          </a:xfrm>
        </p:spPr>
        <p:txBody>
          <a:bodyPr/>
          <a:lstStyle/>
          <a:p>
            <a:r>
              <a:rPr lang="zh-CN" altLang="en-US" dirty="0"/>
              <a:t>在各单独的</a:t>
            </a:r>
            <a:r>
              <a:rPr lang="en-US" altLang="zh-CN" dirty="0"/>
              <a:t>branch</a:t>
            </a:r>
            <a:r>
              <a:rPr lang="zh-CN" altLang="en-US" dirty="0"/>
              <a:t>上进行训练与利用三个分支共享参数进行训练的性能</a:t>
            </a:r>
          </a:p>
        </p:txBody>
      </p:sp>
      <p:sp>
        <p:nvSpPr>
          <p:cNvPr id="10" name="文本占位符 3">
            <a:extLst>
              <a:ext uri="{FF2B5EF4-FFF2-40B4-BE49-F238E27FC236}">
                <a16:creationId xmlns:a16="http://schemas.microsoft.com/office/drawing/2014/main" id="{333D9B6A-A74F-4FEF-8CD9-91AD63D65EE2}"/>
              </a:ext>
            </a:extLst>
          </p:cNvPr>
          <p:cNvSpPr txBox="1">
            <a:spLocks/>
          </p:cNvSpPr>
          <p:nvPr/>
        </p:nvSpPr>
        <p:spPr>
          <a:xfrm>
            <a:off x="1087120" y="3455295"/>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a:solidFill>
                  <a:sysClr val="windowText" lastClr="000000"/>
                </a:solidFill>
              </a:rPr>
              <a:t>3 branches</a:t>
            </a:r>
            <a:r>
              <a:rPr lang="zh-CN" altLang="en-US" kern="0" dirty="0">
                <a:solidFill>
                  <a:sysClr val="windowText" lastClr="000000"/>
                </a:solidFill>
              </a:rPr>
              <a:t>的性能最好；同时</a:t>
            </a:r>
            <a:r>
              <a:rPr lang="en-US" altLang="zh-CN" kern="0" dirty="0">
                <a:solidFill>
                  <a:sysClr val="windowText" lastClr="000000"/>
                </a:solidFill>
              </a:rPr>
              <a:t>branch-2</a:t>
            </a:r>
            <a:r>
              <a:rPr lang="zh-CN" altLang="en-US" kern="0" dirty="0">
                <a:solidFill>
                  <a:sysClr val="windowText" lastClr="000000"/>
                </a:solidFill>
              </a:rPr>
              <a:t>的性能是单独使用一个</a:t>
            </a:r>
            <a:r>
              <a:rPr lang="en-US" altLang="zh-CN" kern="0" dirty="0">
                <a:solidFill>
                  <a:sysClr val="windowText" lastClr="000000"/>
                </a:solidFill>
              </a:rPr>
              <a:t>branch</a:t>
            </a:r>
            <a:r>
              <a:rPr lang="zh-CN" altLang="en-US" kern="0" dirty="0">
                <a:solidFill>
                  <a:sysClr val="windowText" lastClr="000000"/>
                </a:solidFill>
              </a:rPr>
              <a:t>中性能最高的。</a:t>
            </a:r>
          </a:p>
        </p:txBody>
      </p:sp>
    </p:spTree>
    <p:extLst>
      <p:ext uri="{BB962C8B-B14F-4D97-AF65-F5344CB8AC3E}">
        <p14:creationId xmlns:p14="http://schemas.microsoft.com/office/powerpoint/2010/main" val="297547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5038</TotalTime>
  <Words>2986</Words>
  <Application>Microsoft Office PowerPoint</Application>
  <PresentationFormat>宽屏</PresentationFormat>
  <Paragraphs>153</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Microsoft JhengHei UI</vt:lpstr>
      <vt:lpstr>等线</vt:lpstr>
      <vt:lpstr>微软雅黑</vt:lpstr>
      <vt:lpstr>Arial</vt:lpstr>
      <vt:lpstr>Consolas</vt:lpstr>
      <vt:lpstr>Office Theme</vt:lpstr>
      <vt:lpstr>Scale Invariability in  Receptive Field /Stitcher</vt:lpstr>
      <vt:lpstr>PowerPoint 演示文稿</vt:lpstr>
      <vt:lpstr>TridentNet与Stitcher表格总结</vt:lpstr>
      <vt:lpstr>PowerPoint 演示文稿</vt:lpstr>
      <vt:lpstr>TridentNet</vt:lpstr>
      <vt:lpstr>传统方法的不足</vt:lpstr>
      <vt:lpstr>Motivation</vt:lpstr>
      <vt:lpstr>Motivation</vt:lpstr>
      <vt:lpstr>消融实验1：验证不同分支的作用</vt:lpstr>
      <vt:lpstr>主要框架</vt:lpstr>
      <vt:lpstr>主要框架</vt:lpstr>
      <vt:lpstr>实验结果</vt:lpstr>
      <vt:lpstr>实验结果</vt:lpstr>
      <vt:lpstr>关于scale aware的range大小的设定实验</vt:lpstr>
      <vt:lpstr>Branch数量实验</vt:lpstr>
      <vt:lpstr>PowerPoint 演示文稿</vt:lpstr>
      <vt:lpstr>PowerPoint 演示文稿</vt:lpstr>
      <vt:lpstr>PowerPoint 演示文稿</vt:lpstr>
      <vt:lpstr>PowerPoint 演示文稿</vt:lpstr>
      <vt:lpstr>Stitcher</vt:lpstr>
      <vt:lpstr>PowerPoint 演示文稿</vt:lpstr>
      <vt:lpstr>PowerPoint 演示文稿</vt:lpstr>
      <vt:lpstr>PowerPoint 演示文稿</vt:lpstr>
      <vt:lpstr>PowerPoint 演示文稿</vt:lpstr>
      <vt:lpstr>Motivation</vt:lpstr>
      <vt:lpstr>PowerPoint 演示文稿</vt:lpstr>
      <vt:lpstr>Stitcher</vt:lpstr>
      <vt:lpstr>Yolov4的Mosaic</vt:lpstr>
      <vt:lpstr>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探究</vt:lpstr>
      <vt:lpstr>三支决策</vt:lpstr>
      <vt:lpstr>PowerPoint 演示文稿</vt:lpstr>
      <vt:lpstr>存在问题</vt:lpstr>
      <vt:lpstr>存在问题</vt:lpstr>
      <vt:lpstr>我需要做的</vt:lpstr>
      <vt:lpstr>我需要做的</vt:lpstr>
      <vt:lpstr>我需要做的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Progress in Object Detection</dc:title>
  <dc:creator>ModestYjx</dc:creator>
  <cp:lastModifiedBy>929604665@qq.com</cp:lastModifiedBy>
  <cp:revision>1210</cp:revision>
  <dcterms:created xsi:type="dcterms:W3CDTF">2020-04-13T04:55:00Z</dcterms:created>
  <dcterms:modified xsi:type="dcterms:W3CDTF">2020-05-13T06:56:41Z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