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chemeClr val="accent1">
                    <a:lumMod val="60000"/>
                    <a:lumOff val="40000"/>
                  </a:schemeClr>
                </a:solidFill>
              </a:rPr>
              <a:t>Image-Based Steganography using LSB Algorithm</a:t>
            </a:r>
            <a:endParaRPr lang="en-US" b="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p>
          <a:p>
            <a:r>
              <a:rPr lang="en-US" sz="2000" b="1" dirty="0">
                <a:solidFill>
                  <a:schemeClr val="accent1">
                    <a:lumMod val="75000"/>
                  </a:schemeClr>
                </a:solidFill>
                <a:latin typeface="Arial"/>
                <a:cs typeface="Arial"/>
              </a:rPr>
              <a:t>College Name &amp; Department :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dirty="0"/>
              <a:t>This steganography project demonstrates how secret messages can be embedded within images securely using Python. By modifying pixel values subtly, the text remains hidden from unauthorized users while allowing the intended recipient to extract it using a passcode. This approach provides an additional layer of security for sensitive information exchange.</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a:t>https://github.com/ModiVishwa/Stego.git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b="1" dirty="0"/>
              <a:t>Enhancing Encryption</a:t>
            </a:r>
            <a:r>
              <a:rPr lang="en-US" dirty="0"/>
              <a:t> - Integrating AES encryption for additional security.</a:t>
            </a:r>
          </a:p>
          <a:p>
            <a:pPr marL="305435" indent="-305435"/>
            <a:r>
              <a:rPr lang="en-US" b="1" dirty="0"/>
              <a:t>Support for Audio &amp; Video</a:t>
            </a:r>
            <a:r>
              <a:rPr lang="en-US" dirty="0"/>
              <a:t> - Extending beyond image steganography.</a:t>
            </a:r>
          </a:p>
          <a:p>
            <a:pPr marL="305435" indent="-305435"/>
            <a:r>
              <a:rPr lang="en-US" b="1" dirty="0"/>
              <a:t>Steganalysis Detection</a:t>
            </a:r>
            <a:r>
              <a:rPr lang="en-US" dirty="0"/>
              <a:t> - Implementing AI to detect hidden data in images.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b="1" dirty="0"/>
              <a:t>Steganography</a:t>
            </a:r>
            <a:r>
              <a:rPr lang="en-US" sz="2000" dirty="0"/>
              <a:t> is the practice of </a:t>
            </a:r>
            <a:r>
              <a:rPr lang="en-US" sz="2000" b="1" dirty="0"/>
              <a:t>hiding secret information </a:t>
            </a:r>
            <a:r>
              <a:rPr lang="en-US" sz="2000" dirty="0"/>
              <a:t>within digital media, such as </a:t>
            </a:r>
            <a:r>
              <a:rPr lang="en-US" sz="2000" b="1" dirty="0"/>
              <a:t>images</a:t>
            </a:r>
            <a:r>
              <a:rPr lang="en-US" sz="2000" dirty="0"/>
              <a:t>, to ensure </a:t>
            </a:r>
            <a:r>
              <a:rPr lang="en-US" sz="2000" b="1" dirty="0"/>
              <a:t>secure</a:t>
            </a:r>
            <a:r>
              <a:rPr lang="en-US" sz="2000" dirty="0"/>
              <a:t> </a:t>
            </a:r>
            <a:r>
              <a:rPr lang="en-US" sz="2000" b="1" dirty="0"/>
              <a:t>communication</a:t>
            </a:r>
            <a:r>
              <a:rPr lang="en-US" sz="2000" dirty="0"/>
              <a:t>. Traditional </a:t>
            </a:r>
            <a:r>
              <a:rPr lang="en-US" sz="2000" b="1" dirty="0"/>
              <a:t>encryption</a:t>
            </a:r>
            <a:r>
              <a:rPr lang="en-US" sz="2000" dirty="0"/>
              <a:t> </a:t>
            </a:r>
            <a:r>
              <a:rPr lang="en-US" sz="2000" b="1" dirty="0"/>
              <a:t>methods</a:t>
            </a:r>
            <a:r>
              <a:rPr lang="en-US" sz="2000" dirty="0"/>
              <a:t> can be detected, whereas </a:t>
            </a:r>
            <a:r>
              <a:rPr lang="en-US" sz="2000" b="1" dirty="0"/>
              <a:t>steganography</a:t>
            </a:r>
            <a:r>
              <a:rPr lang="en-US" sz="2000" dirty="0"/>
              <a:t> provides a </a:t>
            </a:r>
            <a:r>
              <a:rPr lang="en-US" sz="2000" b="1" dirty="0"/>
              <a:t>covert</a:t>
            </a:r>
            <a:r>
              <a:rPr lang="en-US" sz="2000" dirty="0"/>
              <a:t> </a:t>
            </a:r>
            <a:r>
              <a:rPr lang="en-US" sz="2000" b="1" dirty="0"/>
              <a:t>way</a:t>
            </a:r>
            <a:r>
              <a:rPr lang="en-US" sz="2000" dirty="0"/>
              <a:t> of transmitting </a:t>
            </a:r>
            <a:r>
              <a:rPr lang="en-US" sz="2000" b="1" dirty="0"/>
              <a:t>sensitive</a:t>
            </a:r>
            <a:r>
              <a:rPr lang="en-US" sz="2000" dirty="0"/>
              <a:t> </a:t>
            </a:r>
            <a:r>
              <a:rPr lang="en-US" sz="2000" b="1" dirty="0"/>
              <a:t>data</a:t>
            </a:r>
            <a:r>
              <a:rPr lang="en-US" sz="2000" dirty="0"/>
              <a:t> without drawing attention. This project implements </a:t>
            </a:r>
            <a:r>
              <a:rPr lang="en-US" sz="2000" b="1" dirty="0"/>
              <a:t>image-based</a:t>
            </a:r>
            <a:r>
              <a:rPr lang="en-US" sz="2000" dirty="0"/>
              <a:t> </a:t>
            </a:r>
            <a:r>
              <a:rPr lang="en-US" sz="2000" b="1" dirty="0"/>
              <a:t>steganography</a:t>
            </a:r>
            <a:r>
              <a:rPr lang="en-US" sz="2000" dirty="0"/>
              <a:t> using </a:t>
            </a:r>
            <a:r>
              <a:rPr lang="en-US" sz="2000" b="1" dirty="0"/>
              <a:t>Python</a:t>
            </a:r>
            <a:r>
              <a:rPr lang="en-US" sz="2000" dirty="0"/>
              <a:t>, embedding a </a:t>
            </a:r>
            <a:r>
              <a:rPr lang="en-US" sz="2000" b="1" dirty="0"/>
              <a:t>secret</a:t>
            </a:r>
            <a:r>
              <a:rPr lang="en-US" sz="2000" dirty="0"/>
              <a:t> </a:t>
            </a:r>
            <a:r>
              <a:rPr lang="en-US" sz="2000" b="1" dirty="0"/>
              <a:t>message</a:t>
            </a:r>
            <a:r>
              <a:rPr lang="en-US" sz="2000" dirty="0"/>
              <a:t> within an </a:t>
            </a:r>
            <a:r>
              <a:rPr lang="en-US" sz="2000" b="1" dirty="0"/>
              <a:t>image</a:t>
            </a:r>
            <a:r>
              <a:rPr lang="en-US" sz="2000" dirty="0"/>
              <a:t> by </a:t>
            </a:r>
            <a:r>
              <a:rPr lang="en-US" sz="2000" b="1" dirty="0"/>
              <a:t>altering pixel values</a:t>
            </a:r>
            <a:r>
              <a:rPr lang="en-US" sz="2000" dirty="0"/>
              <a:t>. The </a:t>
            </a:r>
            <a:r>
              <a:rPr lang="en-US" sz="2000" b="1" dirty="0"/>
              <a:t>encrypted message </a:t>
            </a:r>
            <a:r>
              <a:rPr lang="en-US" sz="2000" dirty="0"/>
              <a:t>can only be retrieved with the </a:t>
            </a:r>
            <a:r>
              <a:rPr lang="en-US" sz="2000" b="1" dirty="0"/>
              <a:t>correct</a:t>
            </a:r>
            <a:r>
              <a:rPr lang="en-US" sz="2000" dirty="0"/>
              <a:t> </a:t>
            </a:r>
            <a:r>
              <a:rPr lang="en-US" sz="2000" b="1" dirty="0"/>
              <a:t>passcode</a:t>
            </a:r>
            <a:r>
              <a:rPr lang="en-US" sz="2000" dirty="0"/>
              <a:t>, ensuring </a:t>
            </a:r>
            <a:r>
              <a:rPr lang="en-US" sz="2000" b="1" dirty="0"/>
              <a:t>data</a:t>
            </a:r>
            <a:r>
              <a:rPr lang="en-US" sz="2000" dirty="0"/>
              <a:t> </a:t>
            </a:r>
            <a:r>
              <a:rPr lang="en-US" sz="2000" b="1" dirty="0"/>
              <a:t>security</a:t>
            </a:r>
            <a:r>
              <a:rPr lang="en-US" sz="2000" dirty="0"/>
              <a:t>.</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4" name="Rectangle 2">
            <a:extLst>
              <a:ext uri="{FF2B5EF4-FFF2-40B4-BE49-F238E27FC236}">
                <a16:creationId xmlns:a16="http://schemas.microsoft.com/office/drawing/2014/main" id="{C1609DBD-AA40-FFED-F18D-461FCE8316D8}"/>
              </a:ext>
            </a:extLst>
          </p:cNvPr>
          <p:cNvSpPr>
            <a:spLocks noGrp="1" noChangeArrowheads="1"/>
          </p:cNvSpPr>
          <p:nvPr>
            <p:ph idx="1"/>
          </p:nvPr>
        </p:nvSpPr>
        <p:spPr bwMode="auto">
          <a:xfrm>
            <a:off x="581192" y="1696307"/>
            <a:ext cx="8108758"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rPr>
              <a:t>Python Libraries:</a:t>
            </a:r>
            <a:r>
              <a:rPr kumimoji="0" lang="en-US" altLang="en-US" sz="2000" b="0" i="0" u="none" strike="noStrike" cap="none" normalizeH="0" baseline="0" dirty="0">
                <a:ln>
                  <a:noFill/>
                </a:ln>
                <a:solidFill>
                  <a:schemeClr val="tx1"/>
                </a:solidFill>
                <a:effectLst/>
              </a:rPr>
              <a:t> cv2 (OpenCV),OS, string</a:t>
            </a:r>
          </a:p>
          <a:p>
            <a:pPr marR="0" lvl="0" algn="l"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rPr>
              <a:t>Platform:</a:t>
            </a:r>
            <a:r>
              <a:rPr kumimoji="0" lang="en-US" altLang="en-US" sz="2000" b="0" i="0" u="none" strike="noStrike" cap="none" normalizeH="0" baseline="0" dirty="0">
                <a:ln>
                  <a:noFill/>
                </a:ln>
                <a:solidFill>
                  <a:schemeClr val="tx1"/>
                </a:solidFill>
                <a:effectLst/>
              </a:rPr>
              <a:t> Windows (compatible with other OS with slight modifications)</a:t>
            </a:r>
          </a:p>
          <a:p>
            <a:pPr marR="0" lvl="0" algn="l"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rPr>
              <a:t>Concepts Used:		</a:t>
            </a:r>
            <a:endParaRPr kumimoji="0" lang="en-US" altLang="en-US" sz="2000" b="0" i="0" u="none" strike="noStrike" cap="none" normalizeH="0" baseline="0" dirty="0">
              <a:ln>
                <a:noFill/>
              </a:ln>
              <a:solidFill>
                <a:schemeClr val="tx1"/>
              </a:solidFill>
              <a:effectLst/>
            </a:endParaRPr>
          </a:p>
          <a:p>
            <a:pPr marL="324000" lvl="1" indent="0" defTabSz="914400" eaLnBrk="0" fontAlgn="base" hangingPunct="0">
              <a:spcBef>
                <a:spcPct val="0"/>
              </a:spcBef>
              <a:spcAft>
                <a:spcPct val="0"/>
              </a:spcAft>
              <a:buClr>
                <a:srgbClr val="00B0F0"/>
              </a:buClr>
              <a:buSzTx/>
              <a:buFontTx/>
              <a:buChar char="•"/>
            </a:pPr>
            <a:r>
              <a:rPr kumimoji="0" lang="en-US" altLang="en-US" sz="2000" b="0" i="0" u="none" strike="noStrike" cap="none" normalizeH="0" baseline="0" dirty="0">
                <a:ln>
                  <a:noFill/>
                </a:ln>
                <a:solidFill>
                  <a:schemeClr val="tx1"/>
                </a:solidFill>
                <a:effectLst/>
              </a:rPr>
              <a:t>Image Processing</a:t>
            </a:r>
          </a:p>
          <a:p>
            <a:pPr marL="324000" lvl="1" indent="0" defTabSz="914400" eaLnBrk="0" fontAlgn="base" hangingPunct="0">
              <a:spcBef>
                <a:spcPct val="0"/>
              </a:spcBef>
              <a:spcAft>
                <a:spcPct val="0"/>
              </a:spcAft>
              <a:buClr>
                <a:srgbClr val="00B0F0"/>
              </a:buClr>
              <a:buSzTx/>
              <a:buFontTx/>
              <a:buChar char="•"/>
            </a:pPr>
            <a:r>
              <a:rPr kumimoji="0" lang="en-US" altLang="en-US" sz="2000" b="0" i="0" u="none" strike="noStrike" cap="none" normalizeH="0" baseline="0" dirty="0">
                <a:ln>
                  <a:noFill/>
                </a:ln>
                <a:solidFill>
                  <a:schemeClr val="tx1"/>
                </a:solidFill>
                <a:effectLst/>
              </a:rPr>
              <a:t>Pixel Manipulation</a:t>
            </a:r>
          </a:p>
          <a:p>
            <a:pPr marL="324000" lvl="1" indent="0" defTabSz="914400" eaLnBrk="0" fontAlgn="base" hangingPunct="0">
              <a:spcBef>
                <a:spcPct val="0"/>
              </a:spcBef>
              <a:spcAft>
                <a:spcPct val="0"/>
              </a:spcAft>
              <a:buClr>
                <a:srgbClr val="00B0F0"/>
              </a:buClr>
              <a:buSzTx/>
              <a:buFontTx/>
              <a:buChar char="•"/>
            </a:pPr>
            <a:r>
              <a:rPr kumimoji="0" lang="en-US" altLang="en-US" sz="2000" b="0" i="0" u="none" strike="noStrike" cap="none" normalizeH="0" baseline="0" dirty="0">
                <a:ln>
                  <a:noFill/>
                </a:ln>
                <a:solidFill>
                  <a:schemeClr val="tx1"/>
                </a:solidFill>
                <a:effectLst/>
              </a:rPr>
              <a:t>Character Encoding &amp; Decoding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SzPct val="150000"/>
              <a:buFont typeface="Wingdings" panose="05000000000000000000" pitchFamily="2" charset="2"/>
              <a:buChar char="Ø"/>
            </a:pPr>
            <a:r>
              <a:rPr lang="en-US" sz="2000" b="1" dirty="0"/>
              <a:t>Custom Passcode Protection:</a:t>
            </a:r>
            <a:r>
              <a:rPr lang="en-US" sz="2000" dirty="0"/>
              <a:t> Only the correct passcode can decrypt the message.</a:t>
            </a:r>
          </a:p>
          <a:p>
            <a:pPr>
              <a:buSzPct val="150000"/>
              <a:buFont typeface="Wingdings" panose="05000000000000000000" pitchFamily="2" charset="2"/>
              <a:buChar char="Ø"/>
            </a:pPr>
            <a:r>
              <a:rPr lang="en-US" sz="2000" dirty="0"/>
              <a:t> </a:t>
            </a:r>
            <a:r>
              <a:rPr lang="en-US" sz="2000" b="1" dirty="0"/>
              <a:t>Minimal Data Modification:</a:t>
            </a:r>
            <a:r>
              <a:rPr lang="en-US" sz="2000" dirty="0"/>
              <a:t> Embeds text into pixel values without noticeable distortion.</a:t>
            </a:r>
          </a:p>
          <a:p>
            <a:pPr>
              <a:buSzPct val="150000"/>
              <a:buFont typeface="Wingdings" panose="05000000000000000000" pitchFamily="2" charset="2"/>
              <a:buChar char="Ø"/>
            </a:pPr>
            <a:r>
              <a:rPr lang="en-US" sz="2000" b="1" dirty="0"/>
              <a:t>Works with Any Image Format:</a:t>
            </a:r>
            <a:r>
              <a:rPr lang="en-US" sz="2000" dirty="0"/>
              <a:t> JPEG, PNG, BMP, etc.</a:t>
            </a:r>
          </a:p>
          <a:p>
            <a:pPr>
              <a:buSzPct val="150000"/>
              <a:buFont typeface="Wingdings" panose="05000000000000000000" pitchFamily="2" charset="2"/>
              <a:buChar char="Ø"/>
            </a:pPr>
            <a:r>
              <a:rPr lang="en-US" sz="2000" b="1" dirty="0"/>
              <a:t>Simple &amp; Efficient:</a:t>
            </a:r>
            <a:r>
              <a:rPr lang="en-US" sz="2000" dirty="0"/>
              <a:t> Directly modifies pixel values for embedding and extraction</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buFont typeface="Wingdings" panose="05000000000000000000" pitchFamily="2" charset="2"/>
              <a:buChar char="v"/>
            </a:pPr>
            <a:r>
              <a:rPr lang="en-US" sz="2000" b="1" dirty="0"/>
              <a:t>Cybersecurity Enthusiasts</a:t>
            </a:r>
            <a:r>
              <a:rPr lang="en-US" sz="2000" dirty="0"/>
              <a:t> - To understand and experiment with steganography.</a:t>
            </a:r>
          </a:p>
          <a:p>
            <a:pPr>
              <a:buFont typeface="Wingdings" panose="05000000000000000000" pitchFamily="2" charset="2"/>
              <a:buChar char="v"/>
            </a:pPr>
            <a:r>
              <a:rPr lang="en-US" sz="2000" dirty="0"/>
              <a:t> </a:t>
            </a:r>
            <a:r>
              <a:rPr lang="en-US" sz="2000" b="1" dirty="0"/>
              <a:t>Journalists &amp; Activists</a:t>
            </a:r>
            <a:r>
              <a:rPr lang="en-US" sz="2000" dirty="0"/>
              <a:t> - To send hidden messages securely.</a:t>
            </a:r>
          </a:p>
          <a:p>
            <a:pPr>
              <a:buFont typeface="Wingdings" panose="05000000000000000000" pitchFamily="2" charset="2"/>
              <a:buChar char="v"/>
            </a:pPr>
            <a:r>
              <a:rPr lang="en-US" sz="2000" dirty="0"/>
              <a:t> </a:t>
            </a:r>
            <a:r>
              <a:rPr lang="en-US" sz="2000" b="1" dirty="0"/>
              <a:t>Individuals &amp; Organizations</a:t>
            </a:r>
            <a:r>
              <a:rPr lang="en-US" sz="2000" dirty="0"/>
              <a:t> - For secure communication without raising suspicion.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63B063BD-02C1-0F6B-B694-E5845EA9596E}"/>
              </a:ext>
            </a:extLst>
          </p:cNvPr>
          <p:cNvPicPr>
            <a:picLocks noGrp="1" noChangeAspect="1"/>
          </p:cNvPicPr>
          <p:nvPr>
            <p:ph idx="1"/>
          </p:nvPr>
        </p:nvPicPr>
        <p:blipFill>
          <a:blip r:embed="rId2"/>
          <a:stretch>
            <a:fillRect/>
          </a:stretch>
        </p:blipFill>
        <p:spPr>
          <a:xfrm>
            <a:off x="4515441" y="1330407"/>
            <a:ext cx="3195834" cy="4244723"/>
          </a:xfrm>
        </p:spPr>
      </p:pic>
      <p:sp>
        <p:nvSpPr>
          <p:cNvPr id="7" name="TextBox 6">
            <a:extLst>
              <a:ext uri="{FF2B5EF4-FFF2-40B4-BE49-F238E27FC236}">
                <a16:creationId xmlns:a16="http://schemas.microsoft.com/office/drawing/2014/main" id="{0F1B506B-C85F-27EC-A7BD-C3F6670D5D82}"/>
              </a:ext>
            </a:extLst>
          </p:cNvPr>
          <p:cNvSpPr txBox="1"/>
          <p:nvPr/>
        </p:nvSpPr>
        <p:spPr>
          <a:xfrm>
            <a:off x="4147795" y="5786512"/>
            <a:ext cx="6094428" cy="369332"/>
          </a:xfrm>
          <a:prstGeom prst="rect">
            <a:avLst/>
          </a:prstGeom>
          <a:noFill/>
        </p:spPr>
        <p:txBody>
          <a:bodyPr wrap="square">
            <a:spAutoFit/>
          </a:bodyPr>
          <a:lstStyle/>
          <a:p>
            <a:pPr marL="285750" indent="-285750">
              <a:buClr>
                <a:srgbClr val="00B0F0"/>
              </a:buClr>
              <a:buFont typeface="Arial" panose="020B0604020202020204" pitchFamily="34" charset="0"/>
              <a:buChar char="•"/>
            </a:pPr>
            <a:r>
              <a:rPr lang="en-US" dirty="0"/>
              <a:t>Original Image (Before Steganography)</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2E18B-0F82-E5E8-BABC-F709061E22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687264-0502-F694-8911-FADC5A97871B}"/>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1595470E-DCE1-41DB-041C-C39E3E8FA56E}"/>
              </a:ext>
            </a:extLst>
          </p:cNvPr>
          <p:cNvPicPr>
            <a:picLocks noGrp="1" noChangeAspect="1"/>
          </p:cNvPicPr>
          <p:nvPr>
            <p:ph idx="1"/>
          </p:nvPr>
        </p:nvPicPr>
        <p:blipFill>
          <a:blip r:embed="rId2"/>
          <a:srcRect/>
          <a:stretch/>
        </p:blipFill>
        <p:spPr>
          <a:xfrm>
            <a:off x="4515441" y="1330407"/>
            <a:ext cx="3195834" cy="4244723"/>
          </a:xfrm>
        </p:spPr>
      </p:pic>
      <p:sp>
        <p:nvSpPr>
          <p:cNvPr id="7" name="TextBox 6">
            <a:extLst>
              <a:ext uri="{FF2B5EF4-FFF2-40B4-BE49-F238E27FC236}">
                <a16:creationId xmlns:a16="http://schemas.microsoft.com/office/drawing/2014/main" id="{350D4178-B02B-0C36-871C-256253537D06}"/>
              </a:ext>
            </a:extLst>
          </p:cNvPr>
          <p:cNvSpPr txBox="1"/>
          <p:nvPr/>
        </p:nvSpPr>
        <p:spPr>
          <a:xfrm>
            <a:off x="4147795" y="5786512"/>
            <a:ext cx="6094428" cy="369332"/>
          </a:xfrm>
          <a:prstGeom prst="rect">
            <a:avLst/>
          </a:prstGeom>
          <a:noFill/>
        </p:spPr>
        <p:txBody>
          <a:bodyPr wrap="square">
            <a:spAutoFit/>
          </a:bodyPr>
          <a:lstStyle/>
          <a:p>
            <a:pPr marL="285750" indent="-285750">
              <a:buClr>
                <a:srgbClr val="00B0F0"/>
              </a:buClr>
              <a:buFont typeface="Arial" panose="020B0604020202020204" pitchFamily="34" charset="0"/>
              <a:buChar char="•"/>
            </a:pPr>
            <a:r>
              <a:rPr lang="en-US" dirty="0"/>
              <a:t>Encrypted Image (With Hidden Text)</a:t>
            </a:r>
          </a:p>
        </p:txBody>
      </p:sp>
    </p:spTree>
    <p:extLst>
      <p:ext uri="{BB962C8B-B14F-4D97-AF65-F5344CB8AC3E}">
        <p14:creationId xmlns:p14="http://schemas.microsoft.com/office/powerpoint/2010/main" val="2682209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ABF41-2E4F-6C10-362D-49E45B5B7E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2E94A8-C2A6-8905-BDC3-2994CCAE2450}"/>
              </a:ext>
            </a:extLst>
          </p:cNvPr>
          <p:cNvSpPr>
            <a:spLocks noGrp="1"/>
          </p:cNvSpPr>
          <p:nvPr>
            <p:ph type="title"/>
          </p:nvPr>
        </p:nvSpPr>
        <p:spPr/>
        <p:txBody>
          <a:bodyPr/>
          <a:lstStyle/>
          <a:p>
            <a:r>
              <a:rPr lang="en-IN" dirty="0">
                <a:solidFill>
                  <a:schemeClr val="accent1"/>
                </a:solidFill>
              </a:rPr>
              <a:t>Results</a:t>
            </a:r>
          </a:p>
        </p:txBody>
      </p:sp>
      <p:sp>
        <p:nvSpPr>
          <p:cNvPr id="7" name="TextBox 6">
            <a:extLst>
              <a:ext uri="{FF2B5EF4-FFF2-40B4-BE49-F238E27FC236}">
                <a16:creationId xmlns:a16="http://schemas.microsoft.com/office/drawing/2014/main" id="{2E1CA1CE-E537-05F1-4BEC-3165B14CABCA}"/>
              </a:ext>
            </a:extLst>
          </p:cNvPr>
          <p:cNvSpPr txBox="1"/>
          <p:nvPr/>
        </p:nvSpPr>
        <p:spPr>
          <a:xfrm>
            <a:off x="3365370" y="4110227"/>
            <a:ext cx="6094428" cy="369332"/>
          </a:xfrm>
          <a:prstGeom prst="rect">
            <a:avLst/>
          </a:prstGeom>
          <a:noFill/>
        </p:spPr>
        <p:txBody>
          <a:bodyPr wrap="square">
            <a:spAutoFit/>
          </a:bodyPr>
          <a:lstStyle/>
          <a:p>
            <a:pPr marL="285750" indent="-285750">
              <a:buClr>
                <a:srgbClr val="00B0F0"/>
              </a:buClr>
              <a:buFont typeface="Arial" panose="020B0604020202020204" pitchFamily="34" charset="0"/>
              <a:buChar char="•"/>
            </a:pPr>
            <a:r>
              <a:rPr lang="en-US" dirty="0"/>
              <a:t>Decryption Process (Extracted Secret Message)</a:t>
            </a:r>
          </a:p>
        </p:txBody>
      </p:sp>
      <p:pic>
        <p:nvPicPr>
          <p:cNvPr id="8" name="Content Placeholder 7">
            <a:extLst>
              <a:ext uri="{FF2B5EF4-FFF2-40B4-BE49-F238E27FC236}">
                <a16:creationId xmlns:a16="http://schemas.microsoft.com/office/drawing/2014/main" id="{CF9A4ED7-91D0-470C-714F-0A88219A3009}"/>
              </a:ext>
            </a:extLst>
          </p:cNvPr>
          <p:cNvPicPr>
            <a:picLocks noGrp="1" noChangeAspect="1"/>
          </p:cNvPicPr>
          <p:nvPr>
            <p:ph idx="1"/>
          </p:nvPr>
        </p:nvPicPr>
        <p:blipFill>
          <a:blip r:embed="rId2"/>
          <a:stretch>
            <a:fillRect/>
          </a:stretch>
        </p:blipFill>
        <p:spPr>
          <a:xfrm>
            <a:off x="3034853" y="2404408"/>
            <a:ext cx="6122294" cy="1496934"/>
          </a:xfrm>
        </p:spPr>
      </p:pic>
    </p:spTree>
    <p:extLst>
      <p:ext uri="{BB962C8B-B14F-4D97-AF65-F5344CB8AC3E}">
        <p14:creationId xmlns:p14="http://schemas.microsoft.com/office/powerpoint/2010/main" val="41817854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b30265f8-c5e2-4918-b4a1-b977299ca3e2"/>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0/xmlns/"/>
    <ds:schemaRef ds:uri="http://www.w3.org/2001/XMLSchema"/>
    <ds:schemaRef ds:uri="b30265f8-c5e2-4918-b4a1-b977299ca3e2"/>
    <ds:schemaRef ds:uri="fadb41d3-f9cb-40fb-903c-8cacaba95bb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1403</TotalTime>
  <Words>372</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Image-Based Steganography using LSB Algorithm</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Vishwa Modi</cp:lastModifiedBy>
  <cp:revision>34</cp:revision>
  <dcterms:created xsi:type="dcterms:W3CDTF">2021-05-26T16:50:10Z</dcterms:created>
  <dcterms:modified xsi:type="dcterms:W3CDTF">2025-02-20T05:02:25Z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