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84" r:id="rId6"/>
    <p:sldId id="285" r:id="rId7"/>
    <p:sldId id="261" r:id="rId8"/>
    <p:sldId id="287" r:id="rId9"/>
    <p:sldId id="262" r:id="rId10"/>
    <p:sldId id="288" r:id="rId11"/>
    <p:sldId id="28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58" r:id="rId34"/>
  </p:sldIdLst>
  <p:sldSz cx="9144000" cy="5143500" type="screen16x9"/>
  <p:notesSz cx="6858000" cy="9144000"/>
  <p:embeddedFontLs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Montserrat ExtraBold" panose="020B0604020202020204" charset="0"/>
      <p:bold r:id="rId40"/>
      <p:boldItalic r:id="rId41"/>
    </p:embeddedFont>
    <p:embeddedFont>
      <p:font typeface="Montserrat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686FB-9352-4C2E-B85A-CDD2DF678E08}">
  <a:tblStyle styleId="{0A2686FB-9352-4C2E-B85A-CDD2DF678E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82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74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39e1ea3a2_49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39e1ea3a2_49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8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4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3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Mise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/>
              <a:t>scène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/>
              <a:t>Obrigado</a:t>
            </a:r>
            <a:endParaRPr sz="9600" dirty="0"/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A9224D-6923-4EEA-8D07-9A41C085211C}"/>
              </a:ext>
            </a:extLst>
          </p:cNvPr>
          <p:cNvSpPr txBox="1"/>
          <p:nvPr/>
        </p:nvSpPr>
        <p:spPr>
          <a:xfrm>
            <a:off x="5649685" y="2964747"/>
            <a:ext cx="42127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Eduardo </a:t>
            </a:r>
            <a:r>
              <a:rPr lang="pt-BR" sz="1600" dirty="0" err="1"/>
              <a:t>Kauan</a:t>
            </a:r>
            <a:endParaRPr lang="pt-BR" sz="1600" dirty="0"/>
          </a:p>
          <a:p>
            <a:r>
              <a:rPr lang="pt-BR" sz="1600" dirty="0" err="1"/>
              <a:t>Felippe</a:t>
            </a:r>
            <a:r>
              <a:rPr lang="pt-BR" sz="1600" dirty="0"/>
              <a:t> Muniz</a:t>
            </a:r>
          </a:p>
          <a:p>
            <a:r>
              <a:rPr lang="pt-BR" sz="1600" dirty="0"/>
              <a:t>Lívia Nakashima</a:t>
            </a:r>
          </a:p>
          <a:p>
            <a:r>
              <a:rPr lang="pt-BR" sz="1600" dirty="0"/>
              <a:t>Matheus Gaspar</a:t>
            </a:r>
          </a:p>
          <a:p>
            <a:r>
              <a:rPr lang="pt-BR" sz="1600" dirty="0"/>
              <a:t>Saulo Fernando</a:t>
            </a:r>
          </a:p>
          <a:p>
            <a:r>
              <a:rPr lang="pt-BR" sz="1600" dirty="0"/>
              <a:t>Wesley Lima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83926-9018-4E05-8B71-646E9FE0F634}"/>
              </a:ext>
            </a:extLst>
          </p:cNvPr>
          <p:cNvSpPr txBox="1"/>
          <p:nvPr/>
        </p:nvSpPr>
        <p:spPr>
          <a:xfrm>
            <a:off x="4354286" y="3307543"/>
            <a:ext cx="4212771" cy="127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98584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82214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43434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rot="-1800047" flipH="1">
            <a:off x="4697731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999999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9000757" flipH="1">
            <a:off x="4696728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66666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5132200" cy="3496800"/>
        </p:xfrm>
        <a:graphic>
          <a:graphicData uri="http://schemas.openxmlformats.org/drawingml/2006/table">
            <a:tbl>
              <a:tblPr>
                <a:noFill/>
                <a:tableStyleId>{0A2686FB-9352-4C2E-B85A-CDD2DF678E08}</a:tableStyleId>
              </a:tblPr>
              <a:tblGrid>
                <a:gridCol w="12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8999" y="911700"/>
            <a:ext cx="2065971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Contexto e Problematização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7884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pt-BR" sz="1600" b="1" dirty="0"/>
              <a:t>PROBLEMATIZAÇÃO</a:t>
            </a:r>
            <a:endParaRPr lang="pt-BR" sz="1600" dirty="0"/>
          </a:p>
          <a:p>
            <a:pPr marL="0" lvl="0" indent="0">
              <a:spcBef>
                <a:spcPts val="1000"/>
              </a:spcBef>
              <a:buNone/>
            </a:pPr>
            <a:r>
              <a:rPr lang="pt-BR" sz="1600" dirty="0"/>
              <a:t>Dessa forma, os artistas, além de terem dificuldade para ingressar a esse mercado, não recebem incentivo monetário o suficiente.</a:t>
            </a:r>
            <a:endParaRPr sz="16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944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pt-BR" sz="1600" b="1" dirty="0"/>
              <a:t>CONTEXTO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pt-BR" sz="1600" dirty="0"/>
              <a:t>A arte é insubstituível na nossa sociedade, ela abrange desde quadros que o deixam atônito até dramas que o deixa melancólico. Porém, mesmo ela representando tantas coisas, não é devidamente valorizada.</a:t>
            </a:r>
            <a:endParaRPr sz="16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b="1" dirty="0"/>
              <a:t>Dores de Artistas e Público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9" name="Google Shape;39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00" name="Google Shape;40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01" name="Google Shape;40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3" name="Google Shape;40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04" name="Google Shape;40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6" name="Google Shape;40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07" name="Google Shape;40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9" name="Google Shape;40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10" name="Google Shape;41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12" name="Google Shape;41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 am Jayden Smith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50" y="1846114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1800" dirty="0"/>
              <a:t>É um problema recorrente a falta de apoio ao publicar e divulgar um trabalho artístico e acho que isso poderia ser facilitado com um app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50" y="17046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1800" dirty="0"/>
              <a:t>É difícil encontrar, e ser encontrado como, artistas pequenos para apoiar. -Geralmente os mais conhecido recebem todo o reconhecimento e nos precisamos lutar muito para aparecer</a:t>
            </a:r>
            <a:r>
              <a:rPr lang="pt-BR" dirty="0"/>
              <a:t>.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49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007096" y="1530428"/>
            <a:ext cx="4955636" cy="24755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1800" dirty="0"/>
              <a:t>O produtor de “A vida invisível” relatou uma grande dificuldade de arrecadação monetária para a produção do filme, fazendo com que vários cortes orçamentais fossem feitos e também foi necessário pedir um empréstimo para a produção do mesmo.</a:t>
            </a:r>
            <a:endParaRPr lang="pt-BR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85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Solução</a:t>
            </a:r>
            <a:endParaRPr sz="2000" b="1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Site onde pessoas podem demonstrar seu portifólio artístico, podem pedir doações para futuros projetos.</a:t>
            </a:r>
          </a:p>
          <a:p>
            <a:pPr>
              <a:spcBef>
                <a:spcPts val="0"/>
              </a:spcBef>
            </a:pPr>
            <a:r>
              <a:rPr lang="pt-BR" dirty="0"/>
              <a:t>Conexão direta entre o artista e o usuário.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b="1" dirty="0"/>
              <a:t>Diagrama de Solução High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67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6740619" y="736392"/>
            <a:ext cx="293240" cy="25756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1670647" y="1026196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9" name="Imagem 8" descr="Tela de um computador portátil&#10;&#10;Descrição gerada automaticamente">
            <a:extLst>
              <a:ext uri="{FF2B5EF4-FFF2-40B4-BE49-F238E27FC236}">
                <a16:creationId xmlns:a16="http://schemas.microsoft.com/office/drawing/2014/main" id="{9386B2A5-9A6F-4F22-AF46-3ED62B5D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70" y="2126268"/>
            <a:ext cx="2205810" cy="220581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6EB8D06-5BE8-4CC5-AB0B-CFDDF6C693E0}"/>
              </a:ext>
            </a:extLst>
          </p:cNvPr>
          <p:cNvSpPr/>
          <p:nvPr/>
        </p:nvSpPr>
        <p:spPr>
          <a:xfrm>
            <a:off x="6705971" y="2686097"/>
            <a:ext cx="1366854" cy="803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Imagem 10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AC81FDB5-6EBA-48AE-A625-2C38A746D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53" y="502730"/>
            <a:ext cx="1060919" cy="556394"/>
          </a:xfrm>
          <a:prstGeom prst="rect">
            <a:avLst/>
          </a:prstGeom>
        </p:spPr>
      </p:pic>
      <p:pic>
        <p:nvPicPr>
          <p:cNvPr id="12" name="Imagem 11" descr="Uma imagem contendo desenho, comida, relógio&#10;&#10;Descrição gerada automaticamente">
            <a:extLst>
              <a:ext uri="{FF2B5EF4-FFF2-40B4-BE49-F238E27FC236}">
                <a16:creationId xmlns:a16="http://schemas.microsoft.com/office/drawing/2014/main" id="{B9B3D902-CA18-4947-A21C-6F754CDE7C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68" t="762" r="28329" b="4110"/>
          <a:stretch/>
        </p:blipFill>
        <p:spPr>
          <a:xfrm>
            <a:off x="6692582" y="2672294"/>
            <a:ext cx="628650" cy="828715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B9C225E3-FCC0-4A97-B7DD-A26F7F6DD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657" y="954449"/>
            <a:ext cx="1060919" cy="732999"/>
          </a:xfrm>
          <a:prstGeom prst="rect">
            <a:avLst/>
          </a:prstGeom>
        </p:spPr>
      </p:pic>
      <p:pic>
        <p:nvPicPr>
          <p:cNvPr id="14" name="Imagem 13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055C7C65-FD80-4B92-892A-54931181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8" y="2718220"/>
            <a:ext cx="971550" cy="971550"/>
          </a:xfrm>
          <a:prstGeom prst="rect">
            <a:avLst/>
          </a:prstGeom>
        </p:spPr>
      </p:pic>
      <p:pic>
        <p:nvPicPr>
          <p:cNvPr id="15" name="Imagem 14" descr="Computador portátil em cima de uma superfície branca&#10;&#10;Descrição gerada automaticamente">
            <a:extLst>
              <a:ext uri="{FF2B5EF4-FFF2-40B4-BE49-F238E27FC236}">
                <a16:creationId xmlns:a16="http://schemas.microsoft.com/office/drawing/2014/main" id="{13A72EAF-1169-475B-8181-7DCD7A2CB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7453" y="2738645"/>
            <a:ext cx="1261851" cy="1261851"/>
          </a:xfrm>
          <a:prstGeom prst="rect">
            <a:avLst/>
          </a:prstGeom>
        </p:spPr>
      </p:pic>
      <p:pic>
        <p:nvPicPr>
          <p:cNvPr id="16" name="Imagem 15" descr="Uma imagem contendo relógio&#10;&#10;Descrição gerada automaticamente">
            <a:extLst>
              <a:ext uri="{FF2B5EF4-FFF2-40B4-BE49-F238E27FC236}">
                <a16:creationId xmlns:a16="http://schemas.microsoft.com/office/drawing/2014/main" id="{5045C767-BB8F-43B3-B972-062AF17EE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228" y="736392"/>
            <a:ext cx="1261851" cy="1261851"/>
          </a:xfrm>
          <a:prstGeom prst="rect">
            <a:avLst/>
          </a:prstGeom>
        </p:spPr>
      </p:pic>
      <p:sp>
        <p:nvSpPr>
          <p:cNvPr id="17" name="Nuvem 16">
            <a:extLst>
              <a:ext uri="{FF2B5EF4-FFF2-40B4-BE49-F238E27FC236}">
                <a16:creationId xmlns:a16="http://schemas.microsoft.com/office/drawing/2014/main" id="{B3FC99E5-5196-401F-AD45-D13012EB29D3}"/>
              </a:ext>
            </a:extLst>
          </p:cNvPr>
          <p:cNvSpPr/>
          <p:nvPr/>
        </p:nvSpPr>
        <p:spPr>
          <a:xfrm>
            <a:off x="3159913" y="665208"/>
            <a:ext cx="2998694" cy="17935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8" name="Imagem 17" descr="Uma imagem contendo placar&#10;&#10;Descrição gerada automaticamente">
            <a:extLst>
              <a:ext uri="{FF2B5EF4-FFF2-40B4-BE49-F238E27FC236}">
                <a16:creationId xmlns:a16="http://schemas.microsoft.com/office/drawing/2014/main" id="{C70DCB2A-C37E-47E7-8086-C95631C60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9946" y="821687"/>
            <a:ext cx="733000" cy="733000"/>
          </a:xfrm>
          <a:prstGeom prst="rect">
            <a:avLst/>
          </a:prstGeom>
        </p:spPr>
      </p:pic>
      <p:pic>
        <p:nvPicPr>
          <p:cNvPr id="19" name="Imagem 18" descr="Uma imagem contendo desenho, monitor, tela, televisão&#10;&#10;Descrição gerada automaticamente">
            <a:extLst>
              <a:ext uri="{FF2B5EF4-FFF2-40B4-BE49-F238E27FC236}">
                <a16:creationId xmlns:a16="http://schemas.microsoft.com/office/drawing/2014/main" id="{1D001149-B16E-4123-888B-5F6976745F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1065" y="1703616"/>
            <a:ext cx="840935" cy="47348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DCB5D7-7F33-4C7D-A5AB-DEE7F96A3BC3}"/>
              </a:ext>
            </a:extLst>
          </p:cNvPr>
          <p:cNvSpPr txBox="1"/>
          <p:nvPr/>
        </p:nvSpPr>
        <p:spPr>
          <a:xfrm rot="19792089">
            <a:off x="2773128" y="2269509"/>
            <a:ext cx="39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21" name="Retângulo Arredondado 24">
            <a:extLst>
              <a:ext uri="{FF2B5EF4-FFF2-40B4-BE49-F238E27FC236}">
                <a16:creationId xmlns:a16="http://schemas.microsoft.com/office/drawing/2014/main" id="{1581E9D3-1006-4981-9E8C-8C08EE94DC63}"/>
              </a:ext>
            </a:extLst>
          </p:cNvPr>
          <p:cNvSpPr/>
          <p:nvPr/>
        </p:nvSpPr>
        <p:spPr>
          <a:xfrm>
            <a:off x="568523" y="2104506"/>
            <a:ext cx="2122298" cy="21989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2" name="Retângulo Arredondado 25">
            <a:extLst>
              <a:ext uri="{FF2B5EF4-FFF2-40B4-BE49-F238E27FC236}">
                <a16:creationId xmlns:a16="http://schemas.microsoft.com/office/drawing/2014/main" id="{0DB08CCC-FDA9-4FD9-BBD3-F968C834A87D}"/>
              </a:ext>
            </a:extLst>
          </p:cNvPr>
          <p:cNvSpPr/>
          <p:nvPr/>
        </p:nvSpPr>
        <p:spPr>
          <a:xfrm>
            <a:off x="6352443" y="2162962"/>
            <a:ext cx="2193549" cy="21989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3" name="Conector Angulado 34">
            <a:extLst>
              <a:ext uri="{FF2B5EF4-FFF2-40B4-BE49-F238E27FC236}">
                <a16:creationId xmlns:a16="http://schemas.microsoft.com/office/drawing/2014/main" id="{CC760E49-9024-49FC-8918-E944725163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7321" y="1041720"/>
            <a:ext cx="493663" cy="15694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38">
            <a:extLst>
              <a:ext uri="{FF2B5EF4-FFF2-40B4-BE49-F238E27FC236}">
                <a16:creationId xmlns:a16="http://schemas.microsoft.com/office/drawing/2014/main" id="{DC30FB1C-9D4A-4A06-9147-E30903E303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54597" y="1289798"/>
            <a:ext cx="493663" cy="12277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216F644-B50C-4114-A5D1-B5C6EC3ED87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690821" y="2287484"/>
            <a:ext cx="1040244" cy="9165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6A70DCA-085E-436F-81E0-78DA65B2505C}"/>
              </a:ext>
            </a:extLst>
          </p:cNvPr>
          <p:cNvSpPr txBox="1"/>
          <p:nvPr/>
        </p:nvSpPr>
        <p:spPr>
          <a:xfrm rot="19856585">
            <a:off x="2929199" y="2181790"/>
            <a:ext cx="39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41AD62C-52B1-4961-8390-5F45C3FF62A7}"/>
              </a:ext>
            </a:extLst>
          </p:cNvPr>
          <p:cNvSpPr txBox="1"/>
          <p:nvPr/>
        </p:nvSpPr>
        <p:spPr>
          <a:xfrm>
            <a:off x="914401" y="4000496"/>
            <a:ext cx="79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95C241B-E177-432F-B7A2-100290AE74B1}"/>
              </a:ext>
            </a:extLst>
          </p:cNvPr>
          <p:cNvSpPr txBox="1"/>
          <p:nvPr/>
        </p:nvSpPr>
        <p:spPr>
          <a:xfrm>
            <a:off x="6902296" y="3884703"/>
            <a:ext cx="79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Artista</a:t>
            </a:r>
          </a:p>
        </p:txBody>
      </p:sp>
      <p:pic>
        <p:nvPicPr>
          <p:cNvPr id="1026" name="Picture 2" descr="Pagseguro Logo.">
            <a:extLst>
              <a:ext uri="{FF2B5EF4-FFF2-40B4-BE49-F238E27FC236}">
                <a16:creationId xmlns:a16="http://schemas.microsoft.com/office/drawing/2014/main" id="{1AB99A5C-49DB-4720-9828-4405FBB5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47" y="1686087"/>
            <a:ext cx="950877" cy="1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06F324AB-A549-4308-9DF4-D674558A7D7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374850" y="2394784"/>
            <a:ext cx="977593" cy="8676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BFDAE32-9A4E-4BFA-BB9D-2095FA0768D4}"/>
              </a:ext>
            </a:extLst>
          </p:cNvPr>
          <p:cNvSpPr txBox="1"/>
          <p:nvPr/>
        </p:nvSpPr>
        <p:spPr>
          <a:xfrm rot="2089232">
            <a:off x="5621637" y="2149779"/>
            <a:ext cx="39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51E24D7-84E5-4DA7-ACEF-F1E4E8412C59}"/>
              </a:ext>
            </a:extLst>
          </p:cNvPr>
          <p:cNvSpPr txBox="1"/>
          <p:nvPr/>
        </p:nvSpPr>
        <p:spPr>
          <a:xfrm rot="1984207">
            <a:off x="5789657" y="2259631"/>
            <a:ext cx="395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$</a:t>
            </a:r>
          </a:p>
        </p:txBody>
      </p:sp>
      <p:pic>
        <p:nvPicPr>
          <p:cNvPr id="80" name="Imagem 79" descr="Uma imagem contendo relógio&#10;&#10;Descrição gerada automaticamente">
            <a:extLst>
              <a:ext uri="{FF2B5EF4-FFF2-40B4-BE49-F238E27FC236}">
                <a16:creationId xmlns:a16="http://schemas.microsoft.com/office/drawing/2014/main" id="{594B2899-7B1C-43B3-93CA-9C4D1E08CA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443" y="769025"/>
            <a:ext cx="1261851" cy="1261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1089</Words>
  <Application>Microsoft Office PowerPoint</Application>
  <PresentationFormat>Apresentação na tela (16:9)</PresentationFormat>
  <Paragraphs>175</Paragraphs>
  <Slides>33</Slides>
  <Notes>33</Notes>
  <HiddenSlides>21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Montserrat Light</vt:lpstr>
      <vt:lpstr>Montserrat</vt:lpstr>
      <vt:lpstr>Montserrat ExtraBold</vt:lpstr>
      <vt:lpstr>Arial</vt:lpstr>
      <vt:lpstr>Juliet template</vt:lpstr>
      <vt:lpstr>Mise en scène</vt:lpstr>
      <vt:lpstr>Contexto e Problematização</vt:lpstr>
      <vt:lpstr>Dores de Artistas e Público</vt:lpstr>
      <vt:lpstr>Apresentação do PowerPoint</vt:lpstr>
      <vt:lpstr>Apresentação do PowerPoint</vt:lpstr>
      <vt:lpstr>Apresentação do PowerPoint</vt:lpstr>
      <vt:lpstr>Solução</vt:lpstr>
      <vt:lpstr>Diagrama de Solução High Level</vt:lpstr>
      <vt:lpstr>Apresentação do PowerPoint</vt:lpstr>
      <vt:lpstr>Obrigado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  <vt:lpstr>Apresentação do PowerPoint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Arte6</dc:title>
  <dc:creator>mathe</dc:creator>
  <cp:lastModifiedBy>matheus.gaspar@outsystems.com.br</cp:lastModifiedBy>
  <cp:revision>9</cp:revision>
  <dcterms:modified xsi:type="dcterms:W3CDTF">2020-02-12T20:54:43Z</dcterms:modified>
</cp:coreProperties>
</file>