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303" r:id="rId3"/>
    <p:sldId id="259" r:id="rId4"/>
    <p:sldId id="306" r:id="rId5"/>
    <p:sldId id="268" r:id="rId6"/>
    <p:sldId id="305" r:id="rId7"/>
    <p:sldId id="258" r:id="rId8"/>
    <p:sldId id="260" r:id="rId9"/>
    <p:sldId id="261" r:id="rId10"/>
    <p:sldId id="262" r:id="rId11"/>
    <p:sldId id="263" r:id="rId12"/>
    <p:sldId id="269" r:id="rId13"/>
    <p:sldId id="264" r:id="rId14"/>
    <p:sldId id="270" r:id="rId15"/>
    <p:sldId id="271" r:id="rId16"/>
    <p:sldId id="272" r:id="rId17"/>
    <p:sldId id="273" r:id="rId18"/>
    <p:sldId id="274" r:id="rId19"/>
    <p:sldId id="275" r:id="rId20"/>
    <p:sldId id="277" r:id="rId21"/>
    <p:sldId id="278" r:id="rId22"/>
    <p:sldId id="280" r:id="rId23"/>
    <p:sldId id="281" r:id="rId24"/>
    <p:sldId id="279" r:id="rId25"/>
    <p:sldId id="282" r:id="rId26"/>
    <p:sldId id="290" r:id="rId27"/>
    <p:sldId id="284" r:id="rId28"/>
    <p:sldId id="285" r:id="rId29"/>
    <p:sldId id="291" r:id="rId30"/>
    <p:sldId id="287" r:id="rId31"/>
    <p:sldId id="288" r:id="rId32"/>
    <p:sldId id="301" r:id="rId33"/>
    <p:sldId id="302" r:id="rId34"/>
    <p:sldId id="292" r:id="rId35"/>
    <p:sldId id="293" r:id="rId36"/>
    <p:sldId id="294" r:id="rId37"/>
    <p:sldId id="295" r:id="rId38"/>
    <p:sldId id="304"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31"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E73E4-FAD6-49D1-9F77-12443AB2099C}" type="datetimeFigureOut">
              <a:rPr lang="en-IN" smtClean="0"/>
              <a:t>22-05-2024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66750-EB01-4BAD-92C1-2623AC0A6376}" type="slidenum">
              <a:rPr lang="en-IN" smtClean="0"/>
              <a:t>‹#›</a:t>
            </a:fld>
            <a:endParaRPr lang="en-IN"/>
          </a:p>
        </p:txBody>
      </p:sp>
    </p:spTree>
    <p:extLst>
      <p:ext uri="{BB962C8B-B14F-4D97-AF65-F5344CB8AC3E}">
        <p14:creationId xmlns:p14="http://schemas.microsoft.com/office/powerpoint/2010/main" val="233044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8846D0-865D-47E4-AFDD-7E4D72A521F5}"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392C-2084-921A-C8E9-0E394B9428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FA735F-B36A-357C-ED68-B62DC35B3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7ACDD6-8C6E-71E0-3043-BD8A377CA023}"/>
              </a:ext>
            </a:extLst>
          </p:cNvPr>
          <p:cNvSpPr>
            <a:spLocks noGrp="1"/>
          </p:cNvSpPr>
          <p:nvPr>
            <p:ph type="dt" sz="half" idx="10"/>
          </p:nvPr>
        </p:nvSpPr>
        <p:spPr/>
        <p:txBody>
          <a:bodyPr/>
          <a:lstStyle/>
          <a:p>
            <a:fld id="{0BE1DEFE-FB5C-46A1-B26D-E18FD92ECAE7}" type="datetime1">
              <a:rPr lang="en-IN" smtClean="0"/>
              <a:t>22-05-2024</a:t>
            </a:fld>
            <a:endParaRPr lang="en-IN"/>
          </a:p>
        </p:txBody>
      </p:sp>
      <p:sp>
        <p:nvSpPr>
          <p:cNvPr id="5" name="Footer Placeholder 4">
            <a:extLst>
              <a:ext uri="{FF2B5EF4-FFF2-40B4-BE49-F238E27FC236}">
                <a16:creationId xmlns:a16="http://schemas.microsoft.com/office/drawing/2014/main" id="{A4395C92-92E5-AC89-F2F3-F30556A1F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9973C-615A-AB1B-D5CE-D4952D912963}"/>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85470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5C1B-AC01-2D87-87FE-C7AD38EA11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14CD0B-527E-DCE1-7CB1-6F0CA87BFD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7B58E-BBAB-A08E-9DD9-8B09E44E71BE}"/>
              </a:ext>
            </a:extLst>
          </p:cNvPr>
          <p:cNvSpPr>
            <a:spLocks noGrp="1"/>
          </p:cNvSpPr>
          <p:nvPr>
            <p:ph type="dt" sz="half" idx="10"/>
          </p:nvPr>
        </p:nvSpPr>
        <p:spPr/>
        <p:txBody>
          <a:bodyPr/>
          <a:lstStyle/>
          <a:p>
            <a:fld id="{3E55C92F-106C-4A56-B17B-F4B367893964}" type="datetime1">
              <a:rPr lang="en-IN" smtClean="0"/>
              <a:t>22-05-2024</a:t>
            </a:fld>
            <a:endParaRPr lang="en-IN"/>
          </a:p>
        </p:txBody>
      </p:sp>
      <p:sp>
        <p:nvSpPr>
          <p:cNvPr id="5" name="Footer Placeholder 4">
            <a:extLst>
              <a:ext uri="{FF2B5EF4-FFF2-40B4-BE49-F238E27FC236}">
                <a16:creationId xmlns:a16="http://schemas.microsoft.com/office/drawing/2014/main" id="{C27DCC49-5588-D4EE-409D-CB0110084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64A35-FE2C-BE67-AFC9-7B4C61F41917}"/>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144507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FC504-3FAD-E8AE-6FCA-D486151DF9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364E67-B7F0-5408-F389-E581D7E264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E1060-1C07-C514-7650-D71C97975525}"/>
              </a:ext>
            </a:extLst>
          </p:cNvPr>
          <p:cNvSpPr>
            <a:spLocks noGrp="1"/>
          </p:cNvSpPr>
          <p:nvPr>
            <p:ph type="dt" sz="half" idx="10"/>
          </p:nvPr>
        </p:nvSpPr>
        <p:spPr/>
        <p:txBody>
          <a:bodyPr/>
          <a:lstStyle/>
          <a:p>
            <a:fld id="{0AFA2270-D242-4AF1-A80F-CD08DAE0C3DD}" type="datetime1">
              <a:rPr lang="en-IN" smtClean="0"/>
              <a:t>22-05-2024</a:t>
            </a:fld>
            <a:endParaRPr lang="en-IN"/>
          </a:p>
        </p:txBody>
      </p:sp>
      <p:sp>
        <p:nvSpPr>
          <p:cNvPr id="5" name="Footer Placeholder 4">
            <a:extLst>
              <a:ext uri="{FF2B5EF4-FFF2-40B4-BE49-F238E27FC236}">
                <a16:creationId xmlns:a16="http://schemas.microsoft.com/office/drawing/2014/main" id="{D0351A6C-0B65-9571-1F66-58B428BCE8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DE964-6A4A-F5C2-79A1-88199C766A02}"/>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225561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0002-8FC8-B7B0-7D15-257DC0BD95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6FFABA-DB6F-791D-BE05-FB3B96F9E7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0DAB43-F5A0-3DEE-D8AA-58F82011F516}"/>
              </a:ext>
            </a:extLst>
          </p:cNvPr>
          <p:cNvSpPr>
            <a:spLocks noGrp="1"/>
          </p:cNvSpPr>
          <p:nvPr>
            <p:ph type="dt" sz="half" idx="10"/>
          </p:nvPr>
        </p:nvSpPr>
        <p:spPr/>
        <p:txBody>
          <a:bodyPr/>
          <a:lstStyle/>
          <a:p>
            <a:fld id="{26BCCBC9-8E3D-4D18-9CBB-3F7ED2ABBB1F}" type="datetime1">
              <a:rPr lang="en-IN" smtClean="0"/>
              <a:t>22-05-2024</a:t>
            </a:fld>
            <a:endParaRPr lang="en-IN"/>
          </a:p>
        </p:txBody>
      </p:sp>
      <p:sp>
        <p:nvSpPr>
          <p:cNvPr id="5" name="Footer Placeholder 4">
            <a:extLst>
              <a:ext uri="{FF2B5EF4-FFF2-40B4-BE49-F238E27FC236}">
                <a16:creationId xmlns:a16="http://schemas.microsoft.com/office/drawing/2014/main" id="{5E64C8DE-200E-2707-8CE6-34A68148F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5222F-CDF5-17F3-7977-9915D5DCB90C}"/>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9518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7FA4-1A7C-B4B3-ED3A-7E3F891E9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7316BC-AC39-884B-1E1C-4396BC785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87178-FD08-9A35-EDAD-081A2E737283}"/>
              </a:ext>
            </a:extLst>
          </p:cNvPr>
          <p:cNvSpPr>
            <a:spLocks noGrp="1"/>
          </p:cNvSpPr>
          <p:nvPr>
            <p:ph type="dt" sz="half" idx="10"/>
          </p:nvPr>
        </p:nvSpPr>
        <p:spPr/>
        <p:txBody>
          <a:bodyPr/>
          <a:lstStyle/>
          <a:p>
            <a:fld id="{CDD2806A-E64A-44A0-8D87-8FC9A93CCF43}" type="datetime1">
              <a:rPr lang="en-IN" smtClean="0"/>
              <a:t>22-05-2024</a:t>
            </a:fld>
            <a:endParaRPr lang="en-IN"/>
          </a:p>
        </p:txBody>
      </p:sp>
      <p:sp>
        <p:nvSpPr>
          <p:cNvPr id="5" name="Footer Placeholder 4">
            <a:extLst>
              <a:ext uri="{FF2B5EF4-FFF2-40B4-BE49-F238E27FC236}">
                <a16:creationId xmlns:a16="http://schemas.microsoft.com/office/drawing/2014/main" id="{2443F947-0954-FD1A-C3A4-29CFBCC07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8E65D-EFEB-2C3D-DD65-1EF6F9C3AE87}"/>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382642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7CBE-EB17-5833-90CC-78E5A6D08C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921AA-4F8F-4A8E-FD84-BB37DF9DE9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566F76-476A-6D67-BD82-76EA6EA8C5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E928C3-85C3-B899-5C74-67E5323DFD88}"/>
              </a:ext>
            </a:extLst>
          </p:cNvPr>
          <p:cNvSpPr>
            <a:spLocks noGrp="1"/>
          </p:cNvSpPr>
          <p:nvPr>
            <p:ph type="dt" sz="half" idx="10"/>
          </p:nvPr>
        </p:nvSpPr>
        <p:spPr/>
        <p:txBody>
          <a:bodyPr/>
          <a:lstStyle/>
          <a:p>
            <a:fld id="{5A9CE1DA-8FA0-4A56-BFEF-2C61EE2156A2}" type="datetime1">
              <a:rPr lang="en-IN" smtClean="0"/>
              <a:t>22-05-2024</a:t>
            </a:fld>
            <a:endParaRPr lang="en-IN"/>
          </a:p>
        </p:txBody>
      </p:sp>
      <p:sp>
        <p:nvSpPr>
          <p:cNvPr id="6" name="Footer Placeholder 5">
            <a:extLst>
              <a:ext uri="{FF2B5EF4-FFF2-40B4-BE49-F238E27FC236}">
                <a16:creationId xmlns:a16="http://schemas.microsoft.com/office/drawing/2014/main" id="{DE829058-14E4-342B-C257-73F176FAE0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DCE9F1-4B22-35CC-F510-90546E0323A5}"/>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119193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57A1-03BB-F99D-7447-13A18C793F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870416-30A5-7433-D771-2E862A4AB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1D37F-3165-CD8E-114B-F3B63A43E5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7D5858-4AE2-58DA-651A-6997016BC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7BBB0A-9733-2FCB-07F7-6D2E02023A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18A2B9-0F71-B5AB-5EAA-63DC5E244CC6}"/>
              </a:ext>
            </a:extLst>
          </p:cNvPr>
          <p:cNvSpPr>
            <a:spLocks noGrp="1"/>
          </p:cNvSpPr>
          <p:nvPr>
            <p:ph type="dt" sz="half" idx="10"/>
          </p:nvPr>
        </p:nvSpPr>
        <p:spPr/>
        <p:txBody>
          <a:bodyPr/>
          <a:lstStyle/>
          <a:p>
            <a:fld id="{BE105E13-5185-4563-BAAE-2374774D4D7E}" type="datetime1">
              <a:rPr lang="en-IN" smtClean="0"/>
              <a:t>22-05-2024</a:t>
            </a:fld>
            <a:endParaRPr lang="en-IN"/>
          </a:p>
        </p:txBody>
      </p:sp>
      <p:sp>
        <p:nvSpPr>
          <p:cNvPr id="8" name="Footer Placeholder 7">
            <a:extLst>
              <a:ext uri="{FF2B5EF4-FFF2-40B4-BE49-F238E27FC236}">
                <a16:creationId xmlns:a16="http://schemas.microsoft.com/office/drawing/2014/main" id="{964A93BE-3326-78D0-3E02-03E2A4CD8B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7C07F0-E069-838F-38B5-2C1F9FECBAD7}"/>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197250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150A-5133-9596-A6C9-E096BBF2B9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8DB4E-4F36-4BC2-042A-CB66B75BB4ED}"/>
              </a:ext>
            </a:extLst>
          </p:cNvPr>
          <p:cNvSpPr>
            <a:spLocks noGrp="1"/>
          </p:cNvSpPr>
          <p:nvPr>
            <p:ph type="dt" sz="half" idx="10"/>
          </p:nvPr>
        </p:nvSpPr>
        <p:spPr/>
        <p:txBody>
          <a:bodyPr/>
          <a:lstStyle/>
          <a:p>
            <a:fld id="{08722BEB-565D-4C12-9612-73723E66A85C}" type="datetime1">
              <a:rPr lang="en-IN" smtClean="0"/>
              <a:t>22-05-2024</a:t>
            </a:fld>
            <a:endParaRPr lang="en-IN"/>
          </a:p>
        </p:txBody>
      </p:sp>
      <p:sp>
        <p:nvSpPr>
          <p:cNvPr id="4" name="Footer Placeholder 3">
            <a:extLst>
              <a:ext uri="{FF2B5EF4-FFF2-40B4-BE49-F238E27FC236}">
                <a16:creationId xmlns:a16="http://schemas.microsoft.com/office/drawing/2014/main" id="{562FAFBB-7417-AA66-CC3B-ADD390E019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312C6D-811F-EE4F-3608-47B32E07D35F}"/>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225835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51EDDE-9A09-348C-61B0-311E1CD172E7}"/>
              </a:ext>
            </a:extLst>
          </p:cNvPr>
          <p:cNvSpPr>
            <a:spLocks noGrp="1"/>
          </p:cNvSpPr>
          <p:nvPr>
            <p:ph type="dt" sz="half" idx="10"/>
          </p:nvPr>
        </p:nvSpPr>
        <p:spPr/>
        <p:txBody>
          <a:bodyPr/>
          <a:lstStyle/>
          <a:p>
            <a:fld id="{620DB541-0934-4C03-BC54-23143A378A13}" type="datetime1">
              <a:rPr lang="en-IN" smtClean="0"/>
              <a:t>22-05-2024</a:t>
            </a:fld>
            <a:endParaRPr lang="en-IN"/>
          </a:p>
        </p:txBody>
      </p:sp>
      <p:sp>
        <p:nvSpPr>
          <p:cNvPr id="3" name="Footer Placeholder 2">
            <a:extLst>
              <a:ext uri="{FF2B5EF4-FFF2-40B4-BE49-F238E27FC236}">
                <a16:creationId xmlns:a16="http://schemas.microsoft.com/office/drawing/2014/main" id="{D95E800B-60D4-A26D-C052-89E7063DAA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9121C4-01DD-EBBA-7D42-99029EAF2295}"/>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199589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32D6-6BD2-9AA7-C729-A3D367209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43830-6544-5F65-C100-F6CE968A6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24A351-F0D7-508A-0BAB-66CFC3726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789DD-DE20-65A9-7A41-64F54C1D4AAB}"/>
              </a:ext>
            </a:extLst>
          </p:cNvPr>
          <p:cNvSpPr>
            <a:spLocks noGrp="1"/>
          </p:cNvSpPr>
          <p:nvPr>
            <p:ph type="dt" sz="half" idx="10"/>
          </p:nvPr>
        </p:nvSpPr>
        <p:spPr/>
        <p:txBody>
          <a:bodyPr/>
          <a:lstStyle/>
          <a:p>
            <a:fld id="{399B42CE-6672-4225-903C-7CF5EC3C5D1E}" type="datetime1">
              <a:rPr lang="en-IN" smtClean="0"/>
              <a:t>22-05-2024</a:t>
            </a:fld>
            <a:endParaRPr lang="en-IN"/>
          </a:p>
        </p:txBody>
      </p:sp>
      <p:sp>
        <p:nvSpPr>
          <p:cNvPr id="6" name="Footer Placeholder 5">
            <a:extLst>
              <a:ext uri="{FF2B5EF4-FFF2-40B4-BE49-F238E27FC236}">
                <a16:creationId xmlns:a16="http://schemas.microsoft.com/office/drawing/2014/main" id="{B27FA393-FB3B-8A0F-BBD4-BAA4F7AF6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E49DD8-2DA8-2E78-216E-AA6116C02770}"/>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299634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4D4E-2869-C42C-8D3D-9A4F22BBD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8AD7FB-E281-1E51-1FE5-7C199DA09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E716C5-8853-1183-45E2-AB15E739A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EE8A9-E308-6188-EEB0-9321D02FAAE8}"/>
              </a:ext>
            </a:extLst>
          </p:cNvPr>
          <p:cNvSpPr>
            <a:spLocks noGrp="1"/>
          </p:cNvSpPr>
          <p:nvPr>
            <p:ph type="dt" sz="half" idx="10"/>
          </p:nvPr>
        </p:nvSpPr>
        <p:spPr/>
        <p:txBody>
          <a:bodyPr/>
          <a:lstStyle/>
          <a:p>
            <a:fld id="{607367E5-197E-402E-A0DA-CA6789401BC3}" type="datetime1">
              <a:rPr lang="en-IN" smtClean="0"/>
              <a:t>22-05-2024</a:t>
            </a:fld>
            <a:endParaRPr lang="en-IN"/>
          </a:p>
        </p:txBody>
      </p:sp>
      <p:sp>
        <p:nvSpPr>
          <p:cNvPr id="6" name="Footer Placeholder 5">
            <a:extLst>
              <a:ext uri="{FF2B5EF4-FFF2-40B4-BE49-F238E27FC236}">
                <a16:creationId xmlns:a16="http://schemas.microsoft.com/office/drawing/2014/main" id="{90B67296-99B9-404B-8C3B-CD08B23BD6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AEB16-1A4D-0D88-C72B-3BAE421279DB}"/>
              </a:ext>
            </a:extLst>
          </p:cNvPr>
          <p:cNvSpPr>
            <a:spLocks noGrp="1"/>
          </p:cNvSpPr>
          <p:nvPr>
            <p:ph type="sldNum" sz="quarter" idx="12"/>
          </p:nvPr>
        </p:nvSpPr>
        <p:spPr/>
        <p:txBody>
          <a:bodyPr/>
          <a:lstStyle/>
          <a:p>
            <a:fld id="{280F61A5-5B20-4A79-B2DD-8F53F046A7A2}" type="slidenum">
              <a:rPr lang="en-IN" smtClean="0"/>
              <a:t>‹#›</a:t>
            </a:fld>
            <a:endParaRPr lang="en-IN"/>
          </a:p>
        </p:txBody>
      </p:sp>
    </p:spTree>
    <p:extLst>
      <p:ext uri="{BB962C8B-B14F-4D97-AF65-F5344CB8AC3E}">
        <p14:creationId xmlns:p14="http://schemas.microsoft.com/office/powerpoint/2010/main" val="305220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82F57-B6F7-ED3F-B829-D755CA1E8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267B8D-18DF-5792-AACE-A623BBA67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5087E-F9B0-C20F-6B10-A0A557A7E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4BA3D-81CA-41D5-A4B5-FD239739CD5A}" type="datetime1">
              <a:rPr lang="en-IN" smtClean="0"/>
              <a:t>22-05-2024</a:t>
            </a:fld>
            <a:endParaRPr lang="en-IN"/>
          </a:p>
        </p:txBody>
      </p:sp>
      <p:sp>
        <p:nvSpPr>
          <p:cNvPr id="5" name="Footer Placeholder 4">
            <a:extLst>
              <a:ext uri="{FF2B5EF4-FFF2-40B4-BE49-F238E27FC236}">
                <a16:creationId xmlns:a16="http://schemas.microsoft.com/office/drawing/2014/main" id="{FD35DDDC-C2A0-4E88-CC90-23597401D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72614D-6EEC-0CE0-0374-7CF2C7C708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F61A5-5B20-4A79-B2DD-8F53F046A7A2}" type="slidenum">
              <a:rPr lang="en-IN" smtClean="0"/>
              <a:t>‹#›</a:t>
            </a:fld>
            <a:endParaRPr lang="en-IN"/>
          </a:p>
        </p:txBody>
      </p:sp>
    </p:spTree>
    <p:extLst>
      <p:ext uri="{BB962C8B-B14F-4D97-AF65-F5344CB8AC3E}">
        <p14:creationId xmlns:p14="http://schemas.microsoft.com/office/powerpoint/2010/main" val="2937293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Image result for amrita university emblem"/>
          <p:cNvPicPr>
            <a:picLocks noChangeAspect="1" noChangeArrowheads="1"/>
          </p:cNvPicPr>
          <p:nvPr/>
        </p:nvPicPr>
        <p:blipFill>
          <a:blip r:embed="rId3" cstate="print"/>
          <a:srcRect/>
          <a:stretch>
            <a:fillRect/>
          </a:stretch>
        </p:blipFill>
        <p:spPr bwMode="auto">
          <a:xfrm>
            <a:off x="3124200" y="4084349"/>
            <a:ext cx="6172200" cy="2773651"/>
          </a:xfrm>
          <a:prstGeom prst="rect">
            <a:avLst/>
          </a:prstGeom>
          <a:noFill/>
        </p:spPr>
      </p:pic>
      <p:sp>
        <p:nvSpPr>
          <p:cNvPr id="2" name="Title 1"/>
          <p:cNvSpPr>
            <a:spLocks noGrp="1"/>
          </p:cNvSpPr>
          <p:nvPr>
            <p:ph type="title"/>
          </p:nvPr>
        </p:nvSpPr>
        <p:spPr/>
        <p:txBody>
          <a:bodyPr>
            <a:normAutofit/>
          </a:bodyPr>
          <a:lstStyle/>
          <a:p>
            <a:pPr algn="ctr"/>
            <a:r>
              <a:rPr lang="en-US" sz="3600" b="1" dirty="0">
                <a:latin typeface="Times New Roman" pitchFamily="18" charset="0"/>
                <a:cs typeface="Times New Roman" pitchFamily="18" charset="0"/>
              </a:rPr>
              <a:t>Deep Learning for HF Radio Signal Type Classification</a:t>
            </a:r>
          </a:p>
        </p:txBody>
      </p:sp>
      <p:sp>
        <p:nvSpPr>
          <p:cNvPr id="6" name="Content Placeholder 5"/>
          <p:cNvSpPr>
            <a:spLocks noGrp="1"/>
          </p:cNvSpPr>
          <p:nvPr>
            <p:ph sz="half" idx="1"/>
          </p:nvPr>
        </p:nvSpPr>
        <p:spPr>
          <a:xfrm>
            <a:off x="899867" y="2209800"/>
            <a:ext cx="5257800" cy="2438400"/>
          </a:xfrm>
        </p:spPr>
        <p:txBody>
          <a:bodyPr>
            <a:normAutofit fontScale="92500"/>
          </a:bodyPr>
          <a:lstStyle/>
          <a:p>
            <a:pPr>
              <a:buNone/>
            </a:pPr>
            <a:r>
              <a:rPr lang="en-US" sz="3200" dirty="0">
                <a:latin typeface="Times New Roman" pitchFamily="18" charset="0"/>
                <a:cs typeface="Times New Roman" pitchFamily="18" charset="0"/>
              </a:rPr>
              <a:t>Project members:</a:t>
            </a:r>
          </a:p>
          <a:p>
            <a:pPr>
              <a:buNone/>
            </a:pPr>
            <a:r>
              <a:rPr lang="en-US" sz="2400" dirty="0">
                <a:latin typeface="Times New Roman" pitchFamily="18" charset="0"/>
                <a:cs typeface="Times New Roman" pitchFamily="18" charset="0"/>
              </a:rPr>
              <a:t>G Kavya Sudha CB.EN.U4ELC20020</a:t>
            </a:r>
          </a:p>
          <a:p>
            <a:pPr>
              <a:buNone/>
            </a:pPr>
            <a:r>
              <a:rPr lang="en-US" sz="2400" dirty="0">
                <a:latin typeface="Times New Roman" pitchFamily="18" charset="0"/>
                <a:cs typeface="Times New Roman" pitchFamily="18" charset="0"/>
              </a:rPr>
              <a:t>H Kesava Sravan CB.EN.U4ELC20023</a:t>
            </a:r>
          </a:p>
          <a:p>
            <a:pPr>
              <a:buNone/>
            </a:pPr>
            <a:r>
              <a:rPr lang="en-US" sz="2400" dirty="0">
                <a:latin typeface="Times New Roman" pitchFamily="18" charset="0"/>
                <a:cs typeface="Times New Roman" pitchFamily="18" charset="0"/>
              </a:rPr>
              <a:t>L Moditha Chowdary CB.EN.U4ELC20036</a:t>
            </a:r>
          </a:p>
          <a:p>
            <a:pPr>
              <a:buNone/>
            </a:pPr>
            <a:r>
              <a:rPr lang="en-US" sz="2400" dirty="0">
                <a:latin typeface="Times New Roman" pitchFamily="18" charset="0"/>
                <a:cs typeface="Times New Roman" pitchFamily="18" charset="0"/>
              </a:rPr>
              <a:t>P Laxmi Ganesh CB.EN.U4ELC20048</a:t>
            </a:r>
          </a:p>
        </p:txBody>
      </p:sp>
      <p:sp>
        <p:nvSpPr>
          <p:cNvPr id="7" name="Content Placeholder 6"/>
          <p:cNvSpPr>
            <a:spLocks noGrp="1"/>
          </p:cNvSpPr>
          <p:nvPr>
            <p:ph sz="half" idx="2"/>
          </p:nvPr>
        </p:nvSpPr>
        <p:spPr>
          <a:xfrm>
            <a:off x="7543800" y="2209800"/>
            <a:ext cx="3810000" cy="2438400"/>
          </a:xfrm>
        </p:spPr>
        <p:txBody>
          <a:bodyPr>
            <a:normAutofit fontScale="92500"/>
          </a:bodyPr>
          <a:lstStyle/>
          <a:p>
            <a:pPr>
              <a:buNone/>
            </a:pPr>
            <a:r>
              <a:rPr lang="en-US" sz="3200" dirty="0">
                <a:latin typeface="Times New Roman" pitchFamily="18" charset="0"/>
                <a:cs typeface="Times New Roman" pitchFamily="18" charset="0"/>
              </a:rPr>
              <a:t>Guided by</a:t>
            </a:r>
          </a:p>
          <a:p>
            <a:pPr>
              <a:buNone/>
            </a:pPr>
            <a:r>
              <a:rPr lang="en-US" sz="2400" dirty="0">
                <a:latin typeface="Times New Roman" pitchFamily="18" charset="0"/>
                <a:cs typeface="Times New Roman" pitchFamily="18" charset="0"/>
              </a:rPr>
              <a:t>Name: Amit Agarwal, PhD</a:t>
            </a:r>
          </a:p>
          <a:p>
            <a:pPr>
              <a:buNone/>
            </a:pPr>
            <a:r>
              <a:rPr lang="en-US" sz="2400" dirty="0">
                <a:latin typeface="Times New Roman" pitchFamily="18" charset="0"/>
                <a:cs typeface="Times New Roman" pitchFamily="18" charset="0"/>
              </a:rPr>
              <a:t>Designation: Professor</a:t>
            </a:r>
          </a:p>
          <a:p>
            <a:pPr marL="0" indent="0">
              <a:buNone/>
            </a:pPr>
            <a:r>
              <a:rPr lang="en-US" sz="2400" dirty="0">
                <a:latin typeface="Times New Roman" pitchFamily="18" charset="0"/>
                <a:cs typeface="Times New Roman" pitchFamily="18" charset="0"/>
              </a:rPr>
              <a:t>Dept: Electrical &amp; Electronics</a:t>
            </a:r>
          </a:p>
          <a:p>
            <a:pPr marL="0" indent="0">
              <a:buNone/>
            </a:pPr>
            <a:r>
              <a:rPr lang="en-US" sz="2400" dirty="0">
                <a:latin typeface="Times New Roman" pitchFamily="18" charset="0"/>
                <a:cs typeface="Times New Roman" pitchFamily="18" charset="0"/>
              </a:rPr>
              <a:t>Engineering | Cybersecurity</a:t>
            </a:r>
          </a:p>
        </p:txBody>
      </p:sp>
      <p:sp>
        <p:nvSpPr>
          <p:cNvPr id="4" name="Slide Number Placeholder 3">
            <a:extLst>
              <a:ext uri="{FF2B5EF4-FFF2-40B4-BE49-F238E27FC236}">
                <a16:creationId xmlns:a16="http://schemas.microsoft.com/office/drawing/2014/main" id="{1CF322AB-EF26-0679-8A53-8044AB63A291}"/>
              </a:ext>
            </a:extLst>
          </p:cNvPr>
          <p:cNvSpPr>
            <a:spLocks noGrp="1"/>
          </p:cNvSpPr>
          <p:nvPr>
            <p:ph type="sldNum" sz="quarter" idx="12"/>
          </p:nvPr>
        </p:nvSpPr>
        <p:spPr/>
        <p:txBody>
          <a:bodyPr/>
          <a:lstStyle/>
          <a:p>
            <a:fld id="{280F61A5-5B20-4A79-B2DD-8F53F046A7A2}"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943DDA-ED10-0C3D-6C69-432E8FA1CA22}"/>
              </a:ext>
            </a:extLst>
          </p:cNvPr>
          <p:cNvSpPr txBox="1"/>
          <p:nvPr/>
        </p:nvSpPr>
        <p:spPr>
          <a:xfrm>
            <a:off x="838202" y="348765"/>
            <a:ext cx="24329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ResNet</a:t>
            </a:r>
            <a:endParaRPr lang="en-IN" sz="36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2B4ECC5-D81E-C7F4-CC33-A568F243A61E}"/>
              </a:ext>
            </a:extLst>
          </p:cNvPr>
          <p:cNvSpPr/>
          <p:nvPr/>
        </p:nvSpPr>
        <p:spPr>
          <a:xfrm>
            <a:off x="3855562" y="995096"/>
            <a:ext cx="1630835" cy="82957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 Stack</a:t>
            </a:r>
          </a:p>
          <a:p>
            <a:pPr algn="ctr"/>
            <a:r>
              <a:rPr lang="en-US" dirty="0">
                <a:solidFill>
                  <a:schemeClr val="tx1"/>
                </a:solidFill>
              </a:rPr>
              <a:t>96</a:t>
            </a:r>
            <a:endParaRPr lang="en-IN" dirty="0">
              <a:solidFill>
                <a:schemeClr val="tx1"/>
              </a:solidFill>
            </a:endParaRPr>
          </a:p>
        </p:txBody>
      </p:sp>
      <p:sp>
        <p:nvSpPr>
          <p:cNvPr id="7" name="Rectangle 6">
            <a:extLst>
              <a:ext uri="{FF2B5EF4-FFF2-40B4-BE49-F238E27FC236}">
                <a16:creationId xmlns:a16="http://schemas.microsoft.com/office/drawing/2014/main" id="{850DBBEA-34D9-5740-468E-516CD1E0AA64}"/>
              </a:ext>
            </a:extLst>
          </p:cNvPr>
          <p:cNvSpPr/>
          <p:nvPr/>
        </p:nvSpPr>
        <p:spPr>
          <a:xfrm>
            <a:off x="3855562" y="2016612"/>
            <a:ext cx="1630835" cy="82957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 Stack</a:t>
            </a:r>
          </a:p>
          <a:p>
            <a:pPr algn="ctr"/>
            <a:r>
              <a:rPr lang="en-US" dirty="0">
                <a:solidFill>
                  <a:schemeClr val="tx1"/>
                </a:solidFill>
              </a:rPr>
              <a:t>96</a:t>
            </a:r>
            <a:endParaRPr lang="en-IN" dirty="0">
              <a:solidFill>
                <a:schemeClr val="tx1"/>
              </a:solidFill>
            </a:endParaRPr>
          </a:p>
        </p:txBody>
      </p:sp>
      <p:sp>
        <p:nvSpPr>
          <p:cNvPr id="8" name="Rectangle 7">
            <a:extLst>
              <a:ext uri="{FF2B5EF4-FFF2-40B4-BE49-F238E27FC236}">
                <a16:creationId xmlns:a16="http://schemas.microsoft.com/office/drawing/2014/main" id="{88D810BD-7D11-B1A7-0AAE-68B7996EDA95}"/>
              </a:ext>
            </a:extLst>
          </p:cNvPr>
          <p:cNvSpPr/>
          <p:nvPr/>
        </p:nvSpPr>
        <p:spPr>
          <a:xfrm>
            <a:off x="3855562" y="3038128"/>
            <a:ext cx="1630835" cy="82957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 Stack</a:t>
            </a:r>
          </a:p>
          <a:p>
            <a:pPr algn="ctr"/>
            <a:r>
              <a:rPr lang="en-US" dirty="0">
                <a:solidFill>
                  <a:schemeClr val="tx1"/>
                </a:solidFill>
              </a:rPr>
              <a:t>96</a:t>
            </a:r>
            <a:endParaRPr lang="en-IN" dirty="0">
              <a:solidFill>
                <a:schemeClr val="tx1"/>
              </a:solidFill>
            </a:endParaRPr>
          </a:p>
        </p:txBody>
      </p:sp>
      <p:sp>
        <p:nvSpPr>
          <p:cNvPr id="9" name="Rectangle 8">
            <a:extLst>
              <a:ext uri="{FF2B5EF4-FFF2-40B4-BE49-F238E27FC236}">
                <a16:creationId xmlns:a16="http://schemas.microsoft.com/office/drawing/2014/main" id="{08057AC7-A32A-0361-566E-C539924E5ECF}"/>
              </a:ext>
            </a:extLst>
          </p:cNvPr>
          <p:cNvSpPr/>
          <p:nvPr/>
        </p:nvSpPr>
        <p:spPr>
          <a:xfrm>
            <a:off x="3855561" y="4059644"/>
            <a:ext cx="1630836" cy="82957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 Stack</a:t>
            </a:r>
          </a:p>
          <a:p>
            <a:pPr algn="ctr"/>
            <a:r>
              <a:rPr lang="en-US" dirty="0">
                <a:solidFill>
                  <a:schemeClr val="tx1"/>
                </a:solidFill>
              </a:rPr>
              <a:t>128</a:t>
            </a:r>
            <a:endParaRPr lang="en-IN" dirty="0">
              <a:solidFill>
                <a:schemeClr val="tx1"/>
              </a:solidFill>
            </a:endParaRPr>
          </a:p>
        </p:txBody>
      </p:sp>
      <p:sp>
        <p:nvSpPr>
          <p:cNvPr id="10" name="Rectangle 9">
            <a:extLst>
              <a:ext uri="{FF2B5EF4-FFF2-40B4-BE49-F238E27FC236}">
                <a16:creationId xmlns:a16="http://schemas.microsoft.com/office/drawing/2014/main" id="{DB269EC1-70CE-A78B-09E5-629FB3C8B948}"/>
              </a:ext>
            </a:extLst>
          </p:cNvPr>
          <p:cNvSpPr/>
          <p:nvPr/>
        </p:nvSpPr>
        <p:spPr>
          <a:xfrm>
            <a:off x="3855562" y="5085179"/>
            <a:ext cx="1630836" cy="82957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 Stack</a:t>
            </a:r>
          </a:p>
          <a:p>
            <a:pPr algn="ctr"/>
            <a:r>
              <a:rPr lang="en-US" dirty="0">
                <a:solidFill>
                  <a:schemeClr val="tx1"/>
                </a:solidFill>
              </a:rPr>
              <a:t>128</a:t>
            </a:r>
            <a:endParaRPr lang="en-IN" dirty="0">
              <a:solidFill>
                <a:schemeClr val="tx1"/>
              </a:solidFill>
            </a:endParaRPr>
          </a:p>
        </p:txBody>
      </p:sp>
      <p:cxnSp>
        <p:nvCxnSpPr>
          <p:cNvPr id="12" name="Straight Arrow Connector 11">
            <a:extLst>
              <a:ext uri="{FF2B5EF4-FFF2-40B4-BE49-F238E27FC236}">
                <a16:creationId xmlns:a16="http://schemas.microsoft.com/office/drawing/2014/main" id="{89C58198-036D-86DC-C7F4-DF6CFAAD809A}"/>
              </a:ext>
            </a:extLst>
          </p:cNvPr>
          <p:cNvCxnSpPr>
            <a:cxnSpLocks/>
            <a:stCxn id="6" idx="2"/>
            <a:endCxn id="7" idx="0"/>
          </p:cNvCxnSpPr>
          <p:nvPr/>
        </p:nvCxnSpPr>
        <p:spPr>
          <a:xfrm>
            <a:off x="4670980" y="1824668"/>
            <a:ext cx="0" cy="191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7B4986A-7156-0055-2B88-FA1712DDF2AD}"/>
              </a:ext>
            </a:extLst>
          </p:cNvPr>
          <p:cNvCxnSpPr>
            <a:cxnSpLocks/>
            <a:stCxn id="7" idx="2"/>
            <a:endCxn id="8" idx="0"/>
          </p:cNvCxnSpPr>
          <p:nvPr/>
        </p:nvCxnSpPr>
        <p:spPr>
          <a:xfrm>
            <a:off x="4670980" y="2846184"/>
            <a:ext cx="0" cy="191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8E4A48A-D3D3-1348-30D7-7CA5C9901495}"/>
              </a:ext>
            </a:extLst>
          </p:cNvPr>
          <p:cNvCxnSpPr>
            <a:cxnSpLocks/>
            <a:stCxn id="8" idx="2"/>
            <a:endCxn id="9" idx="0"/>
          </p:cNvCxnSpPr>
          <p:nvPr/>
        </p:nvCxnSpPr>
        <p:spPr>
          <a:xfrm flipH="1">
            <a:off x="4670979" y="3867700"/>
            <a:ext cx="1" cy="191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FF0D73-805A-6CFA-CF9A-4A79E7431C73}"/>
              </a:ext>
            </a:extLst>
          </p:cNvPr>
          <p:cNvCxnSpPr>
            <a:cxnSpLocks/>
            <a:stCxn id="9" idx="2"/>
            <a:endCxn id="10" idx="0"/>
          </p:cNvCxnSpPr>
          <p:nvPr/>
        </p:nvCxnSpPr>
        <p:spPr>
          <a:xfrm>
            <a:off x="4670979" y="4889216"/>
            <a:ext cx="1" cy="19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1FA85A0-76FC-30FD-728C-CFB7A577B271}"/>
              </a:ext>
            </a:extLst>
          </p:cNvPr>
          <p:cNvSpPr/>
          <p:nvPr/>
        </p:nvSpPr>
        <p:spPr>
          <a:xfrm>
            <a:off x="3855559" y="6102676"/>
            <a:ext cx="1630839" cy="313764"/>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DROP OUT, 0.5</a:t>
            </a:r>
          </a:p>
        </p:txBody>
      </p:sp>
      <p:sp>
        <p:nvSpPr>
          <p:cNvPr id="20" name="Rectangle 19">
            <a:extLst>
              <a:ext uri="{FF2B5EF4-FFF2-40B4-BE49-F238E27FC236}">
                <a16:creationId xmlns:a16="http://schemas.microsoft.com/office/drawing/2014/main" id="{0F30C8CB-3A83-0A23-2D26-7820C6DD484F}"/>
              </a:ext>
            </a:extLst>
          </p:cNvPr>
          <p:cNvSpPr/>
          <p:nvPr/>
        </p:nvSpPr>
        <p:spPr>
          <a:xfrm>
            <a:off x="3855559" y="6416440"/>
            <a:ext cx="1630839" cy="313764"/>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DENSE, 18</a:t>
            </a:r>
          </a:p>
        </p:txBody>
      </p:sp>
      <p:cxnSp>
        <p:nvCxnSpPr>
          <p:cNvPr id="29" name="Straight Arrow Connector 28">
            <a:extLst>
              <a:ext uri="{FF2B5EF4-FFF2-40B4-BE49-F238E27FC236}">
                <a16:creationId xmlns:a16="http://schemas.microsoft.com/office/drawing/2014/main" id="{145E0EEE-1534-1A08-44BA-8CB4DBF61405}"/>
              </a:ext>
            </a:extLst>
          </p:cNvPr>
          <p:cNvCxnSpPr>
            <a:cxnSpLocks/>
            <a:stCxn id="30" idx="2"/>
          </p:cNvCxnSpPr>
          <p:nvPr/>
        </p:nvCxnSpPr>
        <p:spPr>
          <a:xfrm>
            <a:off x="4670979" y="807171"/>
            <a:ext cx="0" cy="197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39136DC9-12ED-8F65-6AAE-66F07193EACE}"/>
              </a:ext>
            </a:extLst>
          </p:cNvPr>
          <p:cNvSpPr txBox="1"/>
          <p:nvPr/>
        </p:nvSpPr>
        <p:spPr>
          <a:xfrm>
            <a:off x="4085194" y="437839"/>
            <a:ext cx="117157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(2048, 2)</a:t>
            </a:r>
            <a:endParaRPr lang="en-IN"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940DA3A9-C88A-14DA-65B9-9A76E729CCAC}"/>
              </a:ext>
            </a:extLst>
          </p:cNvPr>
          <p:cNvCxnSpPr>
            <a:cxnSpLocks/>
          </p:cNvCxnSpPr>
          <p:nvPr/>
        </p:nvCxnSpPr>
        <p:spPr>
          <a:xfrm>
            <a:off x="4677263" y="5914751"/>
            <a:ext cx="0" cy="191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5FAB55F-EADE-759B-949D-219C3A995B08}"/>
              </a:ext>
            </a:extLst>
          </p:cNvPr>
          <p:cNvSpPr/>
          <p:nvPr/>
        </p:nvSpPr>
        <p:spPr>
          <a:xfrm>
            <a:off x="7754784" y="1789083"/>
            <a:ext cx="2473707" cy="332766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ReLU</a:t>
            </a:r>
            <a:endParaRPr lang="en-IN" dirty="0">
              <a:solidFill>
                <a:schemeClr val="tx1"/>
              </a:solidFill>
            </a:endParaRPr>
          </a:p>
        </p:txBody>
      </p:sp>
      <p:sp>
        <p:nvSpPr>
          <p:cNvPr id="34" name="Rectangle 33">
            <a:extLst>
              <a:ext uri="{FF2B5EF4-FFF2-40B4-BE49-F238E27FC236}">
                <a16:creationId xmlns:a16="http://schemas.microsoft.com/office/drawing/2014/main" id="{CB288341-2DAC-DD1F-280C-EA61C70FB2F7}"/>
              </a:ext>
            </a:extLst>
          </p:cNvPr>
          <p:cNvSpPr/>
          <p:nvPr/>
        </p:nvSpPr>
        <p:spPr>
          <a:xfrm>
            <a:off x="8070171" y="2251721"/>
            <a:ext cx="1842934"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x </a:t>
            </a:r>
          </a:p>
        </p:txBody>
      </p:sp>
      <p:sp>
        <p:nvSpPr>
          <p:cNvPr id="35" name="Rectangle 34">
            <a:extLst>
              <a:ext uri="{FF2B5EF4-FFF2-40B4-BE49-F238E27FC236}">
                <a16:creationId xmlns:a16="http://schemas.microsoft.com/office/drawing/2014/main" id="{3032DEF0-24F6-6B74-596F-50071CD022CD}"/>
              </a:ext>
            </a:extLst>
          </p:cNvPr>
          <p:cNvSpPr/>
          <p:nvPr/>
        </p:nvSpPr>
        <p:spPr>
          <a:xfrm>
            <a:off x="8070171" y="2565483"/>
            <a:ext cx="1842934"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ReLU</a:t>
            </a:r>
            <a:endParaRPr lang="en-IN" dirty="0">
              <a:solidFill>
                <a:schemeClr val="tx1"/>
              </a:solidFill>
            </a:endParaRPr>
          </a:p>
        </p:txBody>
      </p:sp>
      <p:sp>
        <p:nvSpPr>
          <p:cNvPr id="37" name="Rectangle 36">
            <a:extLst>
              <a:ext uri="{FF2B5EF4-FFF2-40B4-BE49-F238E27FC236}">
                <a16:creationId xmlns:a16="http://schemas.microsoft.com/office/drawing/2014/main" id="{599CCC06-32BF-0502-EBDA-16C67834ED0E}"/>
              </a:ext>
            </a:extLst>
          </p:cNvPr>
          <p:cNvSpPr/>
          <p:nvPr/>
        </p:nvSpPr>
        <p:spPr>
          <a:xfrm>
            <a:off x="8070171" y="3212697"/>
            <a:ext cx="1842934"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ReLU</a:t>
            </a:r>
            <a:endParaRPr lang="en-IN" dirty="0">
              <a:solidFill>
                <a:schemeClr val="tx1"/>
              </a:solidFill>
            </a:endParaRPr>
          </a:p>
        </p:txBody>
      </p:sp>
      <p:sp>
        <p:nvSpPr>
          <p:cNvPr id="38" name="Rectangle 37">
            <a:extLst>
              <a:ext uri="{FF2B5EF4-FFF2-40B4-BE49-F238E27FC236}">
                <a16:creationId xmlns:a16="http://schemas.microsoft.com/office/drawing/2014/main" id="{D3BD5E7B-C58F-F94D-10DA-DA0D942A3635}"/>
              </a:ext>
            </a:extLst>
          </p:cNvPr>
          <p:cNvSpPr/>
          <p:nvPr/>
        </p:nvSpPr>
        <p:spPr>
          <a:xfrm>
            <a:off x="8070171" y="2871166"/>
            <a:ext cx="1842934"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x</a:t>
            </a:r>
          </a:p>
        </p:txBody>
      </p:sp>
      <p:sp>
        <p:nvSpPr>
          <p:cNvPr id="39" name="Rectangle 38">
            <a:extLst>
              <a:ext uri="{FF2B5EF4-FFF2-40B4-BE49-F238E27FC236}">
                <a16:creationId xmlns:a16="http://schemas.microsoft.com/office/drawing/2014/main" id="{42774E68-11C7-C971-EBFE-D25F55EA60BE}"/>
              </a:ext>
            </a:extLst>
          </p:cNvPr>
          <p:cNvSpPr/>
          <p:nvPr/>
        </p:nvSpPr>
        <p:spPr>
          <a:xfrm>
            <a:off x="8070171" y="2557402"/>
            <a:ext cx="1842934" cy="5553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37C9F9D4-A518-AD10-7C9B-4121B125F31B}"/>
              </a:ext>
            </a:extLst>
          </p:cNvPr>
          <p:cNvSpPr/>
          <p:nvPr/>
        </p:nvSpPr>
        <p:spPr>
          <a:xfrm>
            <a:off x="8070171" y="3184930"/>
            <a:ext cx="1842934"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4" name="Straight Arrow Connector 43">
            <a:extLst>
              <a:ext uri="{FF2B5EF4-FFF2-40B4-BE49-F238E27FC236}">
                <a16:creationId xmlns:a16="http://schemas.microsoft.com/office/drawing/2014/main" id="{51D1AD77-AFC8-8A11-1AD5-7518DBB16092}"/>
              </a:ext>
            </a:extLst>
          </p:cNvPr>
          <p:cNvCxnSpPr>
            <a:cxnSpLocks/>
          </p:cNvCxnSpPr>
          <p:nvPr/>
        </p:nvCxnSpPr>
        <p:spPr>
          <a:xfrm flipH="1">
            <a:off x="8991637" y="1395167"/>
            <a:ext cx="14854" cy="8565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5DC6F951-E4C4-A64B-26CA-573D377776CB}"/>
              </a:ext>
            </a:extLst>
          </p:cNvPr>
          <p:cNvSpPr/>
          <p:nvPr/>
        </p:nvSpPr>
        <p:spPr>
          <a:xfrm>
            <a:off x="8070171" y="4445340"/>
            <a:ext cx="1842934"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ReLU</a:t>
            </a:r>
            <a:endParaRPr lang="en-IN" dirty="0">
              <a:solidFill>
                <a:schemeClr val="tx1"/>
              </a:solidFill>
            </a:endParaRPr>
          </a:p>
        </p:txBody>
      </p:sp>
      <p:cxnSp>
        <p:nvCxnSpPr>
          <p:cNvPr id="49" name="Straight Arrow Connector 48">
            <a:extLst>
              <a:ext uri="{FF2B5EF4-FFF2-40B4-BE49-F238E27FC236}">
                <a16:creationId xmlns:a16="http://schemas.microsoft.com/office/drawing/2014/main" id="{900F8A33-FE70-0791-657D-DAD3D27A6E00}"/>
              </a:ext>
            </a:extLst>
          </p:cNvPr>
          <p:cNvCxnSpPr>
            <a:stCxn id="37" idx="2"/>
          </p:cNvCxnSpPr>
          <p:nvPr/>
        </p:nvCxnSpPr>
        <p:spPr>
          <a:xfrm flipH="1">
            <a:off x="8991637" y="3526461"/>
            <a:ext cx="1" cy="263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Oval 49">
            <a:extLst>
              <a:ext uri="{FF2B5EF4-FFF2-40B4-BE49-F238E27FC236}">
                <a16:creationId xmlns:a16="http://schemas.microsoft.com/office/drawing/2014/main" id="{E1ED908B-34F3-A9E4-3985-E0AADBD6FCBB}"/>
              </a:ext>
            </a:extLst>
          </p:cNvPr>
          <p:cNvSpPr/>
          <p:nvPr/>
        </p:nvSpPr>
        <p:spPr>
          <a:xfrm>
            <a:off x="8817241" y="3789575"/>
            <a:ext cx="348792" cy="29812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IN" dirty="0">
              <a:solidFill>
                <a:schemeClr val="tx1"/>
              </a:solidFill>
            </a:endParaRPr>
          </a:p>
        </p:txBody>
      </p:sp>
      <p:cxnSp>
        <p:nvCxnSpPr>
          <p:cNvPr id="52" name="Straight Arrow Connector 51">
            <a:extLst>
              <a:ext uri="{FF2B5EF4-FFF2-40B4-BE49-F238E27FC236}">
                <a16:creationId xmlns:a16="http://schemas.microsoft.com/office/drawing/2014/main" id="{9F299A57-9370-EFCC-3478-C24B4F0723F0}"/>
              </a:ext>
            </a:extLst>
          </p:cNvPr>
          <p:cNvCxnSpPr>
            <a:cxnSpLocks/>
          </p:cNvCxnSpPr>
          <p:nvPr/>
        </p:nvCxnSpPr>
        <p:spPr>
          <a:xfrm rot="10800000" flipH="1" flipV="1">
            <a:off x="8991637" y="4087699"/>
            <a:ext cx="1" cy="357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76D2E02A-F36F-8F7D-54EE-D4E33C0F4E81}"/>
              </a:ext>
            </a:extLst>
          </p:cNvPr>
          <p:cNvCxnSpPr>
            <a:cxnSpLocks/>
          </p:cNvCxnSpPr>
          <p:nvPr/>
        </p:nvCxnSpPr>
        <p:spPr>
          <a:xfrm>
            <a:off x="9006491" y="4767184"/>
            <a:ext cx="1" cy="812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BF243A79-013E-A195-4146-5D810560AEBF}"/>
              </a:ext>
            </a:extLst>
          </p:cNvPr>
          <p:cNvCxnSpPr/>
          <p:nvPr/>
        </p:nvCxnSpPr>
        <p:spPr>
          <a:xfrm>
            <a:off x="8991637" y="2016612"/>
            <a:ext cx="1066763"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7844209E-C1DF-C345-5783-2C38FAAA30D8}"/>
              </a:ext>
            </a:extLst>
          </p:cNvPr>
          <p:cNvCxnSpPr>
            <a:cxnSpLocks/>
          </p:cNvCxnSpPr>
          <p:nvPr/>
        </p:nvCxnSpPr>
        <p:spPr>
          <a:xfrm flipV="1">
            <a:off x="10058400" y="2016612"/>
            <a:ext cx="0" cy="1922024"/>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DEBF2C08-109F-4660-DA9E-D9733AC9B160}"/>
              </a:ext>
            </a:extLst>
          </p:cNvPr>
          <p:cNvCxnSpPr>
            <a:cxnSpLocks/>
          </p:cNvCxnSpPr>
          <p:nvPr/>
        </p:nvCxnSpPr>
        <p:spPr>
          <a:xfrm rot="10800000">
            <a:off x="9166033" y="3938637"/>
            <a:ext cx="892367" cy="4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DD733D85-4A4D-5730-7908-30C38AA8A215}"/>
              </a:ext>
            </a:extLst>
          </p:cNvPr>
          <p:cNvSpPr/>
          <p:nvPr/>
        </p:nvSpPr>
        <p:spPr>
          <a:xfrm>
            <a:off x="838202" y="5745192"/>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TextBox 66">
            <a:extLst>
              <a:ext uri="{FF2B5EF4-FFF2-40B4-BE49-F238E27FC236}">
                <a16:creationId xmlns:a16="http://schemas.microsoft.com/office/drawing/2014/main" id="{882E6ED1-F449-58CF-98DF-A15DDD86B41F}"/>
              </a:ext>
            </a:extLst>
          </p:cNvPr>
          <p:cNvSpPr txBox="1"/>
          <p:nvPr/>
        </p:nvSpPr>
        <p:spPr>
          <a:xfrm>
            <a:off x="838202" y="6211185"/>
            <a:ext cx="2088776" cy="369332"/>
          </a:xfrm>
          <a:prstGeom prst="rect">
            <a:avLst/>
          </a:prstGeom>
          <a:noFill/>
        </p:spPr>
        <p:txBody>
          <a:bodyPr wrap="square" rtlCol="0">
            <a:spAutoFit/>
          </a:bodyPr>
          <a:lstStyle/>
          <a:p>
            <a:pPr algn="ctr"/>
            <a:r>
              <a:rPr lang="en-US" dirty="0"/>
              <a:t>Batch Normalization</a:t>
            </a:r>
            <a:endParaRPr lang="en-IN" dirty="0"/>
          </a:p>
        </p:txBody>
      </p:sp>
      <p:cxnSp>
        <p:nvCxnSpPr>
          <p:cNvPr id="68" name="Straight Arrow Connector 67">
            <a:extLst>
              <a:ext uri="{FF2B5EF4-FFF2-40B4-BE49-F238E27FC236}">
                <a16:creationId xmlns:a16="http://schemas.microsoft.com/office/drawing/2014/main" id="{8F57FEF2-E0DF-DE5F-5C87-C46A5B8F8D4A}"/>
              </a:ext>
            </a:extLst>
          </p:cNvPr>
          <p:cNvCxnSpPr>
            <a:stCxn id="66" idx="2"/>
            <a:endCxn id="67" idx="0"/>
          </p:cNvCxnSpPr>
          <p:nvPr/>
        </p:nvCxnSpPr>
        <p:spPr>
          <a:xfrm>
            <a:off x="1882590" y="5800727"/>
            <a:ext cx="0" cy="410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7B058EDE-02A2-E601-FAB1-BAB7F27B1577}"/>
              </a:ext>
            </a:extLst>
          </p:cNvPr>
          <p:cNvSpPr>
            <a:spLocks noGrp="1"/>
          </p:cNvSpPr>
          <p:nvPr>
            <p:ph type="sldNum" sz="quarter" idx="12"/>
          </p:nvPr>
        </p:nvSpPr>
        <p:spPr/>
        <p:txBody>
          <a:bodyPr/>
          <a:lstStyle/>
          <a:p>
            <a:fld id="{280F61A5-5B20-4A79-B2DD-8F53F046A7A2}" type="slidenum">
              <a:rPr lang="en-IN" smtClean="0"/>
              <a:t>10</a:t>
            </a:fld>
            <a:endParaRPr lang="en-IN"/>
          </a:p>
        </p:txBody>
      </p:sp>
    </p:spTree>
    <p:extLst>
      <p:ext uri="{BB962C8B-B14F-4D97-AF65-F5344CB8AC3E}">
        <p14:creationId xmlns:p14="http://schemas.microsoft.com/office/powerpoint/2010/main" val="104981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155345-8156-ED08-4DA4-9F31D9355A53}"/>
              </a:ext>
            </a:extLst>
          </p:cNvPr>
          <p:cNvSpPr txBox="1"/>
          <p:nvPr/>
        </p:nvSpPr>
        <p:spPr>
          <a:xfrm>
            <a:off x="2338647" y="498058"/>
            <a:ext cx="7514706" cy="1200329"/>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Flow diagram for the Classification using IQ samples</a:t>
            </a:r>
          </a:p>
        </p:txBody>
      </p:sp>
      <p:sp>
        <p:nvSpPr>
          <p:cNvPr id="2" name="Slide Number Placeholder 1">
            <a:extLst>
              <a:ext uri="{FF2B5EF4-FFF2-40B4-BE49-F238E27FC236}">
                <a16:creationId xmlns:a16="http://schemas.microsoft.com/office/drawing/2014/main" id="{7A59A9A6-C2D1-7B4C-37E8-F9D239964B34}"/>
              </a:ext>
            </a:extLst>
          </p:cNvPr>
          <p:cNvSpPr>
            <a:spLocks noGrp="1"/>
          </p:cNvSpPr>
          <p:nvPr>
            <p:ph type="sldNum" sz="quarter" idx="12"/>
          </p:nvPr>
        </p:nvSpPr>
        <p:spPr/>
        <p:txBody>
          <a:bodyPr/>
          <a:lstStyle/>
          <a:p>
            <a:fld id="{280F61A5-5B20-4A79-B2DD-8F53F046A7A2}" type="slidenum">
              <a:rPr lang="en-IN" smtClean="0"/>
              <a:t>11</a:t>
            </a:fld>
            <a:endParaRPr lang="en-IN"/>
          </a:p>
        </p:txBody>
      </p:sp>
      <p:pic>
        <p:nvPicPr>
          <p:cNvPr id="3" name="Picture 2">
            <a:extLst>
              <a:ext uri="{FF2B5EF4-FFF2-40B4-BE49-F238E27FC236}">
                <a16:creationId xmlns:a16="http://schemas.microsoft.com/office/drawing/2014/main" id="{302E652C-7EEA-F2AC-C26A-2E64697760AD}"/>
              </a:ext>
            </a:extLst>
          </p:cNvPr>
          <p:cNvPicPr>
            <a:picLocks noChangeAspect="1"/>
          </p:cNvPicPr>
          <p:nvPr/>
        </p:nvPicPr>
        <p:blipFill rotWithShape="1">
          <a:blip r:embed="rId2">
            <a:extLst>
              <a:ext uri="{28A0092B-C50C-407E-A947-70E740481C1C}">
                <a14:useLocalDpi xmlns:a14="http://schemas.microsoft.com/office/drawing/2010/main" val="0"/>
              </a:ext>
            </a:extLst>
          </a:blip>
          <a:srcRect t="3812" r="11067" b="17154"/>
          <a:stretch/>
        </p:blipFill>
        <p:spPr>
          <a:xfrm>
            <a:off x="1355801" y="2196444"/>
            <a:ext cx="9094829" cy="3563333"/>
          </a:xfrm>
          <a:prstGeom prst="rect">
            <a:avLst/>
          </a:prstGeom>
        </p:spPr>
      </p:pic>
    </p:spTree>
    <p:extLst>
      <p:ext uri="{BB962C8B-B14F-4D97-AF65-F5344CB8AC3E}">
        <p14:creationId xmlns:p14="http://schemas.microsoft.com/office/powerpoint/2010/main" val="192861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CA97-EA1A-8E11-839D-88DA0592C5D4}"/>
              </a:ext>
            </a:extLst>
          </p:cNvPr>
          <p:cNvSpPr>
            <a:spLocks noGrp="1"/>
          </p:cNvSpPr>
          <p:nvPr>
            <p:ph type="title"/>
          </p:nvPr>
        </p:nvSpPr>
        <p:spPr>
          <a:xfrm>
            <a:off x="442911" y="1588293"/>
            <a:ext cx="4333875" cy="2071688"/>
          </a:xfrm>
        </p:spPr>
        <p:txBody>
          <a:bodyPr>
            <a:normAutofit/>
          </a:bodyPr>
          <a:lstStyle/>
          <a:p>
            <a:pPr algn="ctr"/>
            <a:r>
              <a:rPr lang="en-IN" sz="3600" b="1" dirty="0">
                <a:latin typeface="Times New Roman" panose="02020603050405020304" pitchFamily="18" charset="0"/>
                <a:cs typeface="Times New Roman" panose="02020603050405020304" pitchFamily="18" charset="0"/>
              </a:rPr>
              <a:t>Classification Report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Based on DeepCNN using IQ samples</a:t>
            </a:r>
          </a:p>
        </p:txBody>
      </p:sp>
      <p:sp>
        <p:nvSpPr>
          <p:cNvPr id="7" name="TextBox 6">
            <a:extLst>
              <a:ext uri="{FF2B5EF4-FFF2-40B4-BE49-F238E27FC236}">
                <a16:creationId xmlns:a16="http://schemas.microsoft.com/office/drawing/2014/main" id="{CAA866BC-ACD7-0937-9D49-233D74124016}"/>
              </a:ext>
            </a:extLst>
          </p:cNvPr>
          <p:cNvSpPr txBox="1"/>
          <p:nvPr/>
        </p:nvSpPr>
        <p:spPr>
          <a:xfrm>
            <a:off x="442911" y="4095469"/>
            <a:ext cx="4468454" cy="1569660"/>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Training accuracy: 93.22</a:t>
            </a:r>
          </a:p>
          <a:p>
            <a:pPr algn="ctr"/>
            <a:r>
              <a:rPr lang="en-IN" sz="2400" dirty="0">
                <a:latin typeface="Times New Roman" panose="02020603050405020304" pitchFamily="18" charset="0"/>
                <a:cs typeface="Times New Roman" panose="02020603050405020304" pitchFamily="18" charset="0"/>
              </a:rPr>
              <a:t>Testing accuracy: 92.64</a:t>
            </a:r>
          </a:p>
          <a:p>
            <a:pPr algn="ctr"/>
            <a:r>
              <a:rPr lang="en-IN" sz="2400" dirty="0">
                <a:latin typeface="Times New Roman" panose="02020603050405020304" pitchFamily="18" charset="0"/>
                <a:cs typeface="Times New Roman" panose="02020603050405020304" pitchFamily="18" charset="0"/>
              </a:rPr>
              <a:t>Trainable Parameters: 4,333,394</a:t>
            </a:r>
          </a:p>
          <a:p>
            <a:pPr algn="ctr"/>
            <a:r>
              <a:rPr lang="en-IN" sz="2400" dirty="0">
                <a:latin typeface="Times New Roman" panose="02020603050405020304" pitchFamily="18" charset="0"/>
                <a:cs typeface="Times New Roman" panose="02020603050405020304" pitchFamily="18" charset="0"/>
              </a:rPr>
              <a:t>Network Size: 49.7 MB</a:t>
            </a:r>
          </a:p>
        </p:txBody>
      </p:sp>
      <p:sp>
        <p:nvSpPr>
          <p:cNvPr id="8" name="TextBox 7">
            <a:extLst>
              <a:ext uri="{FF2B5EF4-FFF2-40B4-BE49-F238E27FC236}">
                <a16:creationId xmlns:a16="http://schemas.microsoft.com/office/drawing/2014/main" id="{4B428DC5-6E5D-0A2F-6194-89655EC83E84}"/>
              </a:ext>
            </a:extLst>
          </p:cNvPr>
          <p:cNvSpPr txBox="1"/>
          <p:nvPr/>
        </p:nvSpPr>
        <p:spPr>
          <a:xfrm>
            <a:off x="5740400" y="474345"/>
            <a:ext cx="6305550"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precision    recall  	f1-score   support</a:t>
            </a:r>
          </a:p>
          <a:p>
            <a:r>
              <a:rPr lang="de-DE" dirty="0">
                <a:latin typeface="Times New Roman" panose="02020603050405020304" pitchFamily="18" charset="0"/>
                <a:cs typeface="Times New Roman" panose="02020603050405020304" pitchFamily="18" charset="0"/>
              </a:rPr>
              <a:t> 1. am           	0.81      	   0.93       0.86	1600</a:t>
            </a:r>
          </a:p>
          <a:p>
            <a:r>
              <a:rPr lang="de-DE" dirty="0">
                <a:latin typeface="Times New Roman" panose="02020603050405020304" pitchFamily="18" charset="0"/>
                <a:cs typeface="Times New Roman" panose="02020603050405020304" pitchFamily="18" charset="0"/>
              </a:rPr>
              <a:t> 2. dominoex11       	0.88      	   0.93       0.91      	1600</a:t>
            </a:r>
          </a:p>
          <a:p>
            <a:r>
              <a:rPr lang="de-DE" dirty="0">
                <a:latin typeface="Times New Roman" panose="02020603050405020304" pitchFamily="18" charset="0"/>
                <a:cs typeface="Times New Roman" panose="02020603050405020304" pitchFamily="18" charset="0"/>
              </a:rPr>
              <a:t> 3. fax       	0.92      	   0.90       0.91      	1600          </a:t>
            </a:r>
          </a:p>
          <a:p>
            <a:r>
              <a:rPr lang="de-DE" dirty="0">
                <a:latin typeface="Times New Roman" panose="02020603050405020304" pitchFamily="18" charset="0"/>
                <a:cs typeface="Times New Roman" panose="02020603050405020304" pitchFamily="18" charset="0"/>
              </a:rPr>
              <a:t> 4. lsb       	1.00     	   0.96       0.98      	1600        </a:t>
            </a:r>
          </a:p>
          <a:p>
            <a:r>
              <a:rPr lang="de-DE" dirty="0">
                <a:latin typeface="Times New Roman" panose="02020603050405020304" pitchFamily="18" charset="0"/>
                <a:cs typeface="Times New Roman" panose="02020603050405020304" pitchFamily="18" charset="0"/>
              </a:rPr>
              <a:t> 5. morse       	0.99      	   0.91       0.95      	1600    </a:t>
            </a:r>
          </a:p>
          <a:p>
            <a:r>
              <a:rPr lang="de-DE" dirty="0">
                <a:latin typeface="Times New Roman" panose="02020603050405020304" pitchFamily="18" charset="0"/>
                <a:cs typeface="Times New Roman" panose="02020603050405020304" pitchFamily="18" charset="0"/>
              </a:rPr>
              <a:t> 6. mt63_1000       	0.96      	   0.99       0.97      	1600       </a:t>
            </a:r>
          </a:p>
          <a:p>
            <a:r>
              <a:rPr lang="de-DE" dirty="0">
                <a:latin typeface="Times New Roman" panose="02020603050405020304" pitchFamily="18" charset="0"/>
                <a:cs typeface="Times New Roman" panose="02020603050405020304" pitchFamily="18" charset="0"/>
              </a:rPr>
              <a:t> 7. navtex       	0.98        	   0.95       0.96      	1600</a:t>
            </a:r>
          </a:p>
          <a:p>
            <a:r>
              <a:rPr lang="de-DE" dirty="0">
                <a:latin typeface="Times New Roman" panose="02020603050405020304" pitchFamily="18" charset="0"/>
                <a:cs typeface="Times New Roman" panose="02020603050405020304" pitchFamily="18" charset="0"/>
              </a:rPr>
              <a:t> 8. olivia16_1000    0.99      	   0.96       0.97      	1600  </a:t>
            </a:r>
          </a:p>
          <a:p>
            <a:r>
              <a:rPr lang="de-DE" dirty="0">
                <a:latin typeface="Times New Roman" panose="02020603050405020304" pitchFamily="18" charset="0"/>
                <a:cs typeface="Times New Roman" panose="02020603050405020304" pitchFamily="18" charset="0"/>
              </a:rPr>
              <a:t> 9. olivia16_500      0.81      	   0.87       0.84      	1600</a:t>
            </a:r>
          </a:p>
          <a:p>
            <a:r>
              <a:rPr lang="de-DE" dirty="0">
                <a:latin typeface="Times New Roman" panose="02020603050405020304" pitchFamily="18" charset="0"/>
                <a:cs typeface="Times New Roman" panose="02020603050405020304" pitchFamily="18" charset="0"/>
              </a:rPr>
              <a:t> 10. olivia32_1000  0.94      	   0.88       0.90     	1600  </a:t>
            </a:r>
          </a:p>
          <a:p>
            <a:r>
              <a:rPr lang="de-DE" dirty="0">
                <a:latin typeface="Times New Roman" panose="02020603050405020304" pitchFamily="18" charset="0"/>
                <a:cs typeface="Times New Roman" panose="02020603050405020304" pitchFamily="18" charset="0"/>
              </a:rPr>
              <a:t> 11. olivia8_250      0.83      	   0.88       0.86      	1600        </a:t>
            </a:r>
          </a:p>
          <a:p>
            <a:r>
              <a:rPr lang="de-DE" dirty="0">
                <a:latin typeface="Times New Roman" panose="02020603050405020304" pitchFamily="18" charset="0"/>
                <a:cs typeface="Times New Roman" panose="02020603050405020304" pitchFamily="18" charset="0"/>
              </a:rPr>
              <a:t> 12. psk31       	0.81      	   0.92       0.86      	1600        </a:t>
            </a:r>
          </a:p>
          <a:p>
            <a:r>
              <a:rPr lang="de-DE" dirty="0">
                <a:latin typeface="Times New Roman" panose="02020603050405020304" pitchFamily="18" charset="0"/>
                <a:cs typeface="Times New Roman" panose="02020603050405020304" pitchFamily="18" charset="0"/>
              </a:rPr>
              <a:t> 13. psk63       	0.97      	   0.91       0.94      	1600       </a:t>
            </a:r>
          </a:p>
          <a:p>
            <a:r>
              <a:rPr lang="de-DE" dirty="0">
                <a:latin typeface="Times New Roman" panose="02020603050405020304" pitchFamily="18" charset="0"/>
                <a:cs typeface="Times New Roman" panose="02020603050405020304" pitchFamily="18" charset="0"/>
              </a:rPr>
              <a:t> 14. qpsk31       	0.90      	   0.77       0.83      	1600  </a:t>
            </a:r>
          </a:p>
          <a:p>
            <a:r>
              <a:rPr lang="de-DE" dirty="0">
                <a:latin typeface="Times New Roman" panose="02020603050405020304" pitchFamily="18" charset="0"/>
                <a:cs typeface="Times New Roman" panose="02020603050405020304" pitchFamily="18" charset="0"/>
              </a:rPr>
              <a:t> 15. rtty100_850     0.99      	   0.98       0.99      	1600   </a:t>
            </a:r>
          </a:p>
          <a:p>
            <a:r>
              <a:rPr lang="de-DE" dirty="0">
                <a:latin typeface="Times New Roman" panose="02020603050405020304" pitchFamily="18" charset="0"/>
                <a:cs typeface="Times New Roman" panose="02020603050405020304" pitchFamily="18" charset="0"/>
              </a:rPr>
              <a:t> 16. rtty45_170       	0.90      	   0.90       0.90      	1600   </a:t>
            </a:r>
          </a:p>
          <a:p>
            <a:r>
              <a:rPr lang="de-DE" dirty="0">
                <a:latin typeface="Times New Roman" panose="02020603050405020304" pitchFamily="18" charset="0"/>
                <a:cs typeface="Times New Roman" panose="02020603050405020304" pitchFamily="18" charset="0"/>
              </a:rPr>
              <a:t> 17. rtty50_170       	0.93      	   0.90       0.91      	1600          </a:t>
            </a:r>
          </a:p>
          <a:p>
            <a:r>
              <a:rPr lang="de-DE" dirty="0">
                <a:latin typeface="Times New Roman" panose="02020603050405020304" pitchFamily="18" charset="0"/>
                <a:cs typeface="Times New Roman" panose="02020603050405020304" pitchFamily="18" charset="0"/>
              </a:rPr>
              <a:t> 18. usb       	0.98      	   </a:t>
            </a:r>
            <a:r>
              <a:rPr lang="de-DE">
                <a:latin typeface="Times New Roman" panose="02020603050405020304" pitchFamily="18" charset="0"/>
                <a:cs typeface="Times New Roman" panose="02020603050405020304" pitchFamily="18" charset="0"/>
              </a:rPr>
              <a:t>0.97       0.91      </a:t>
            </a:r>
            <a:r>
              <a:rPr lang="de-DE" dirty="0">
                <a:latin typeface="Times New Roman" panose="02020603050405020304" pitchFamily="18" charset="0"/>
                <a:cs typeface="Times New Roman" panose="02020603050405020304" pitchFamily="18" charset="0"/>
              </a:rPr>
              <a:t>	1600 </a:t>
            </a:r>
          </a:p>
          <a:p>
            <a:r>
              <a:rPr lang="de-DE" dirty="0">
                <a:latin typeface="Times New Roman" panose="02020603050405020304" pitchFamily="18" charset="0"/>
                <a:cs typeface="Times New Roman" panose="02020603050405020304" pitchFamily="18" charset="0"/>
              </a:rPr>
              <a:t>   </a:t>
            </a:r>
          </a:p>
          <a:p>
            <a:r>
              <a:rPr lang="de-DE" dirty="0">
                <a:latin typeface="Times New Roman" panose="02020603050405020304" pitchFamily="18" charset="0"/>
                <a:cs typeface="Times New Roman" panose="02020603050405020304" pitchFamily="18" charset="0"/>
              </a:rPr>
              <a:t> overall       	0.92      	   0.92       0.92     	28800    </a:t>
            </a:r>
          </a:p>
        </p:txBody>
      </p:sp>
      <p:sp>
        <p:nvSpPr>
          <p:cNvPr id="3" name="Slide Number Placeholder 2">
            <a:extLst>
              <a:ext uri="{FF2B5EF4-FFF2-40B4-BE49-F238E27FC236}">
                <a16:creationId xmlns:a16="http://schemas.microsoft.com/office/drawing/2014/main" id="{2544F5FB-3CF2-1887-E229-5EE9A80FB94B}"/>
              </a:ext>
            </a:extLst>
          </p:cNvPr>
          <p:cNvSpPr>
            <a:spLocks noGrp="1"/>
          </p:cNvSpPr>
          <p:nvPr>
            <p:ph type="sldNum" sz="quarter" idx="12"/>
          </p:nvPr>
        </p:nvSpPr>
        <p:spPr/>
        <p:txBody>
          <a:bodyPr/>
          <a:lstStyle/>
          <a:p>
            <a:fld id="{280F61A5-5B20-4A79-B2DD-8F53F046A7A2}" type="slidenum">
              <a:rPr lang="en-IN" smtClean="0"/>
              <a:t>12</a:t>
            </a:fld>
            <a:endParaRPr lang="en-IN"/>
          </a:p>
        </p:txBody>
      </p:sp>
    </p:spTree>
    <p:extLst>
      <p:ext uri="{BB962C8B-B14F-4D97-AF65-F5344CB8AC3E}">
        <p14:creationId xmlns:p14="http://schemas.microsoft.com/office/powerpoint/2010/main" val="216661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688371-3FE6-5C0B-5AA9-A4581BC6B7C6}"/>
              </a:ext>
            </a:extLst>
          </p:cNvPr>
          <p:cNvPicPr>
            <a:picLocks noChangeAspect="1"/>
          </p:cNvPicPr>
          <p:nvPr/>
        </p:nvPicPr>
        <p:blipFill rotWithShape="1">
          <a:blip r:embed="rId2">
            <a:extLst>
              <a:ext uri="{28A0092B-C50C-407E-A947-70E740481C1C}">
                <a14:useLocalDpi xmlns:a14="http://schemas.microsoft.com/office/drawing/2010/main" val="0"/>
              </a:ext>
            </a:extLst>
          </a:blip>
          <a:srcRect l="5333" t="11769" r="25066" b="2963"/>
          <a:stretch/>
        </p:blipFill>
        <p:spPr>
          <a:xfrm>
            <a:off x="0" y="400110"/>
            <a:ext cx="12192000" cy="6457889"/>
          </a:xfrm>
          <a:prstGeom prst="rect">
            <a:avLst/>
          </a:prstGeom>
        </p:spPr>
      </p:pic>
      <p:sp>
        <p:nvSpPr>
          <p:cNvPr id="2" name="Slide Number Placeholder 1">
            <a:extLst>
              <a:ext uri="{FF2B5EF4-FFF2-40B4-BE49-F238E27FC236}">
                <a16:creationId xmlns:a16="http://schemas.microsoft.com/office/drawing/2014/main" id="{BE0FC81F-05C2-CAD6-5484-B3D857FA1FAB}"/>
              </a:ext>
            </a:extLst>
          </p:cNvPr>
          <p:cNvSpPr>
            <a:spLocks noGrp="1"/>
          </p:cNvSpPr>
          <p:nvPr>
            <p:ph type="sldNum" sz="quarter" idx="12"/>
          </p:nvPr>
        </p:nvSpPr>
        <p:spPr/>
        <p:txBody>
          <a:bodyPr/>
          <a:lstStyle/>
          <a:p>
            <a:fld id="{280F61A5-5B20-4A79-B2DD-8F53F046A7A2}" type="slidenum">
              <a:rPr lang="en-IN" smtClean="0"/>
              <a:t>13</a:t>
            </a:fld>
            <a:endParaRPr lang="en-IN"/>
          </a:p>
        </p:txBody>
      </p:sp>
      <p:sp>
        <p:nvSpPr>
          <p:cNvPr id="3" name="TextBox 2">
            <a:extLst>
              <a:ext uri="{FF2B5EF4-FFF2-40B4-BE49-F238E27FC236}">
                <a16:creationId xmlns:a16="http://schemas.microsoft.com/office/drawing/2014/main" id="{58D26268-292C-C958-3218-191A15B39A5C}"/>
              </a:ext>
            </a:extLst>
          </p:cNvPr>
          <p:cNvSpPr txBox="1"/>
          <p:nvPr/>
        </p:nvSpPr>
        <p:spPr>
          <a:xfrm>
            <a:off x="3047092" y="0"/>
            <a:ext cx="570246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Confusion Matrix of Deep CNN using IQ Samples</a:t>
            </a:r>
          </a:p>
        </p:txBody>
      </p:sp>
    </p:spTree>
    <p:extLst>
      <p:ext uri="{BB962C8B-B14F-4D97-AF65-F5344CB8AC3E}">
        <p14:creationId xmlns:p14="http://schemas.microsoft.com/office/powerpoint/2010/main" val="29904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CA97-EA1A-8E11-839D-88DA0592C5D4}"/>
              </a:ext>
            </a:extLst>
          </p:cNvPr>
          <p:cNvSpPr>
            <a:spLocks noGrp="1"/>
          </p:cNvSpPr>
          <p:nvPr>
            <p:ph type="title"/>
          </p:nvPr>
        </p:nvSpPr>
        <p:spPr>
          <a:xfrm>
            <a:off x="510200" y="1578133"/>
            <a:ext cx="4333875" cy="2071688"/>
          </a:xfrm>
        </p:spPr>
        <p:txBody>
          <a:bodyPr>
            <a:normAutofit/>
          </a:bodyPr>
          <a:lstStyle/>
          <a:p>
            <a:pPr algn="ctr"/>
            <a:r>
              <a:rPr lang="en-IN" sz="3600" b="1" dirty="0">
                <a:latin typeface="Times New Roman" panose="02020603050405020304" pitchFamily="18" charset="0"/>
                <a:cs typeface="Times New Roman" panose="02020603050405020304" pitchFamily="18" charset="0"/>
              </a:rPr>
              <a:t>Classification Report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Based on ResNet using IQ samples</a:t>
            </a:r>
          </a:p>
        </p:txBody>
      </p:sp>
      <p:sp>
        <p:nvSpPr>
          <p:cNvPr id="7" name="TextBox 6">
            <a:extLst>
              <a:ext uri="{FF2B5EF4-FFF2-40B4-BE49-F238E27FC236}">
                <a16:creationId xmlns:a16="http://schemas.microsoft.com/office/drawing/2014/main" id="{CAA866BC-ACD7-0937-9D49-233D74124016}"/>
              </a:ext>
            </a:extLst>
          </p:cNvPr>
          <p:cNvSpPr txBox="1"/>
          <p:nvPr/>
        </p:nvSpPr>
        <p:spPr>
          <a:xfrm>
            <a:off x="442911" y="4095469"/>
            <a:ext cx="4468454" cy="1569660"/>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Training accuracy: 72.21</a:t>
            </a:r>
          </a:p>
          <a:p>
            <a:pPr algn="ctr"/>
            <a:r>
              <a:rPr lang="en-IN" sz="2400" dirty="0">
                <a:latin typeface="Times New Roman" panose="02020603050405020304" pitchFamily="18" charset="0"/>
                <a:cs typeface="Times New Roman" panose="02020603050405020304" pitchFamily="18" charset="0"/>
              </a:rPr>
              <a:t>Testing accuracy: 74.66</a:t>
            </a:r>
          </a:p>
          <a:p>
            <a:pPr algn="ctr"/>
            <a:r>
              <a:rPr lang="en-IN" sz="2400" dirty="0">
                <a:latin typeface="Times New Roman" panose="02020603050405020304" pitchFamily="18" charset="0"/>
                <a:cs typeface="Times New Roman" panose="02020603050405020304" pitchFamily="18" charset="0"/>
              </a:rPr>
              <a:t>Trainable Parameters: 284,082</a:t>
            </a:r>
          </a:p>
          <a:p>
            <a:pPr algn="ctr"/>
            <a:r>
              <a:rPr lang="en-IN" sz="2400" dirty="0">
                <a:latin typeface="Times New Roman" panose="02020603050405020304" pitchFamily="18" charset="0"/>
                <a:cs typeface="Times New Roman" panose="02020603050405020304" pitchFamily="18" charset="0"/>
              </a:rPr>
              <a:t>Network Size: 3.45 MB</a:t>
            </a:r>
          </a:p>
        </p:txBody>
      </p:sp>
      <p:sp>
        <p:nvSpPr>
          <p:cNvPr id="8" name="TextBox 7">
            <a:extLst>
              <a:ext uri="{FF2B5EF4-FFF2-40B4-BE49-F238E27FC236}">
                <a16:creationId xmlns:a16="http://schemas.microsoft.com/office/drawing/2014/main" id="{4B428DC5-6E5D-0A2F-6194-89655EC83E84}"/>
              </a:ext>
            </a:extLst>
          </p:cNvPr>
          <p:cNvSpPr txBox="1"/>
          <p:nvPr/>
        </p:nvSpPr>
        <p:spPr>
          <a:xfrm>
            <a:off x="5740400" y="474345"/>
            <a:ext cx="6305550"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precision    recall  	f1-score   support</a:t>
            </a:r>
          </a:p>
          <a:p>
            <a:r>
              <a:rPr lang="de-DE" dirty="0">
                <a:latin typeface="Times New Roman" panose="02020603050405020304" pitchFamily="18" charset="0"/>
                <a:cs typeface="Times New Roman" panose="02020603050405020304" pitchFamily="18" charset="0"/>
              </a:rPr>
              <a:t> 1. am           	0.91      	   0.53       0.67 	1600</a:t>
            </a:r>
          </a:p>
          <a:p>
            <a:r>
              <a:rPr lang="de-DE" dirty="0">
                <a:latin typeface="Times New Roman" panose="02020603050405020304" pitchFamily="18" charset="0"/>
                <a:cs typeface="Times New Roman" panose="02020603050405020304" pitchFamily="18" charset="0"/>
              </a:rPr>
              <a:t> 2. dominoex11       	0.68      	   0.68       0.68	1600</a:t>
            </a:r>
          </a:p>
          <a:p>
            <a:r>
              <a:rPr lang="de-DE" dirty="0">
                <a:latin typeface="Times New Roman" panose="02020603050405020304" pitchFamily="18" charset="0"/>
                <a:cs typeface="Times New Roman" panose="02020603050405020304" pitchFamily="18" charset="0"/>
              </a:rPr>
              <a:t> 3. fax       	0.89      	   0.84       0.86	1600          </a:t>
            </a:r>
          </a:p>
          <a:p>
            <a:r>
              <a:rPr lang="de-DE" dirty="0">
                <a:latin typeface="Times New Roman" panose="02020603050405020304" pitchFamily="18" charset="0"/>
                <a:cs typeface="Times New Roman" panose="02020603050405020304" pitchFamily="18" charset="0"/>
              </a:rPr>
              <a:t> 4. lsb       	0.99      	   0.97       0.98      	1600        </a:t>
            </a:r>
          </a:p>
          <a:p>
            <a:r>
              <a:rPr lang="de-DE" dirty="0">
                <a:latin typeface="Times New Roman" panose="02020603050405020304" pitchFamily="18" charset="0"/>
                <a:cs typeface="Times New Roman" panose="02020603050405020304" pitchFamily="18" charset="0"/>
              </a:rPr>
              <a:t> 5. morse       	0.92      	   0.90       0.91      	1600    </a:t>
            </a:r>
          </a:p>
          <a:p>
            <a:r>
              <a:rPr lang="de-DE" dirty="0">
                <a:latin typeface="Times New Roman" panose="02020603050405020304" pitchFamily="18" charset="0"/>
                <a:cs typeface="Times New Roman" panose="02020603050405020304" pitchFamily="18" charset="0"/>
              </a:rPr>
              <a:t> 6. mt63_1000       	0.91      	   0.98       0.94      	1600       </a:t>
            </a:r>
          </a:p>
          <a:p>
            <a:r>
              <a:rPr lang="de-DE" dirty="0">
                <a:latin typeface="Times New Roman" panose="02020603050405020304" pitchFamily="18" charset="0"/>
                <a:cs typeface="Times New Roman" panose="02020603050405020304" pitchFamily="18" charset="0"/>
              </a:rPr>
              <a:t> 7. navtex       	0.74        	   0.75       0.75      	1600</a:t>
            </a:r>
          </a:p>
          <a:p>
            <a:r>
              <a:rPr lang="de-DE" dirty="0">
                <a:latin typeface="Times New Roman" panose="02020603050405020304" pitchFamily="18" charset="0"/>
                <a:cs typeface="Times New Roman" panose="02020603050405020304" pitchFamily="18" charset="0"/>
              </a:rPr>
              <a:t> 8. olivia16_1000    0.92      	   0.69       0.79      	1600  </a:t>
            </a:r>
          </a:p>
          <a:p>
            <a:r>
              <a:rPr lang="de-DE" dirty="0">
                <a:latin typeface="Times New Roman" panose="02020603050405020304" pitchFamily="18" charset="0"/>
                <a:cs typeface="Times New Roman" panose="02020603050405020304" pitchFamily="18" charset="0"/>
              </a:rPr>
              <a:t> 9. olivia16_500      0.58      	   0.76       0.66      	1600</a:t>
            </a:r>
          </a:p>
          <a:p>
            <a:r>
              <a:rPr lang="de-DE" dirty="0">
                <a:latin typeface="Times New Roman" panose="02020603050405020304" pitchFamily="18" charset="0"/>
                <a:cs typeface="Times New Roman" panose="02020603050405020304" pitchFamily="18" charset="0"/>
              </a:rPr>
              <a:t> 10. olivia32_1000  0.79      	   0.76       0.78     	1600  </a:t>
            </a:r>
          </a:p>
          <a:p>
            <a:r>
              <a:rPr lang="de-DE" dirty="0">
                <a:latin typeface="Times New Roman" panose="02020603050405020304" pitchFamily="18" charset="0"/>
                <a:cs typeface="Times New Roman" panose="02020603050405020304" pitchFamily="18" charset="0"/>
              </a:rPr>
              <a:t> 11. olivia8_250      0.59      	   0.60       0.60      	1600        </a:t>
            </a:r>
          </a:p>
          <a:p>
            <a:r>
              <a:rPr lang="de-DE" dirty="0">
                <a:latin typeface="Times New Roman" panose="02020603050405020304" pitchFamily="18" charset="0"/>
                <a:cs typeface="Times New Roman" panose="02020603050405020304" pitchFamily="18" charset="0"/>
              </a:rPr>
              <a:t> 12. psk31       	0.74      	   0.73       0.74	1600        </a:t>
            </a:r>
          </a:p>
          <a:p>
            <a:r>
              <a:rPr lang="de-DE" dirty="0">
                <a:latin typeface="Times New Roman" panose="02020603050405020304" pitchFamily="18" charset="0"/>
                <a:cs typeface="Times New Roman" panose="02020603050405020304" pitchFamily="18" charset="0"/>
              </a:rPr>
              <a:t> 13. psk63       	0.60      	   0.93       0.73	1600       </a:t>
            </a:r>
          </a:p>
          <a:p>
            <a:r>
              <a:rPr lang="de-DE" dirty="0">
                <a:latin typeface="Times New Roman" panose="02020603050405020304" pitchFamily="18" charset="0"/>
                <a:cs typeface="Times New Roman" panose="02020603050405020304" pitchFamily="18" charset="0"/>
              </a:rPr>
              <a:t> 14. qpsk31       	0.85      	   0.52       0.64      	1600  </a:t>
            </a:r>
          </a:p>
          <a:p>
            <a:r>
              <a:rPr lang="de-DE" dirty="0">
                <a:latin typeface="Times New Roman" panose="02020603050405020304" pitchFamily="18" charset="0"/>
                <a:cs typeface="Times New Roman" panose="02020603050405020304" pitchFamily="18" charset="0"/>
              </a:rPr>
              <a:t> 15. rtty100_850     0.96      	   0.94       0.95      	1600   </a:t>
            </a:r>
          </a:p>
          <a:p>
            <a:r>
              <a:rPr lang="de-DE" dirty="0">
                <a:latin typeface="Times New Roman" panose="02020603050405020304" pitchFamily="18" charset="0"/>
                <a:cs typeface="Times New Roman" panose="02020603050405020304" pitchFamily="18" charset="0"/>
              </a:rPr>
              <a:t> 16. rtty45_170       	0.45      	   0.21       0.28	1600   </a:t>
            </a:r>
          </a:p>
          <a:p>
            <a:r>
              <a:rPr lang="de-DE" dirty="0">
                <a:latin typeface="Times New Roman" panose="02020603050405020304" pitchFamily="18" charset="0"/>
                <a:cs typeface="Times New Roman" panose="02020603050405020304" pitchFamily="18" charset="0"/>
              </a:rPr>
              <a:t> 17. rtty50_170       	0.38      	   0.72       0.50      	1600          </a:t>
            </a:r>
          </a:p>
          <a:p>
            <a:r>
              <a:rPr lang="de-DE" dirty="0">
                <a:latin typeface="Times New Roman" panose="02020603050405020304" pitchFamily="18" charset="0"/>
                <a:cs typeface="Times New Roman" panose="02020603050405020304" pitchFamily="18" charset="0"/>
              </a:rPr>
              <a:t> 18. usb       	1.00      	   0.96       0.98	1600 </a:t>
            </a:r>
          </a:p>
          <a:p>
            <a:r>
              <a:rPr lang="de-DE" dirty="0">
                <a:latin typeface="Times New Roman" panose="02020603050405020304" pitchFamily="18" charset="0"/>
                <a:cs typeface="Times New Roman" panose="02020603050405020304" pitchFamily="18" charset="0"/>
              </a:rPr>
              <a:t>   </a:t>
            </a:r>
          </a:p>
          <a:p>
            <a:r>
              <a:rPr lang="de-DE" dirty="0">
                <a:latin typeface="Times New Roman" panose="02020603050405020304" pitchFamily="18" charset="0"/>
                <a:cs typeface="Times New Roman" panose="02020603050405020304" pitchFamily="18" charset="0"/>
              </a:rPr>
              <a:t> overall       	0.77      	   0.75       0.75     	28800    </a:t>
            </a:r>
          </a:p>
        </p:txBody>
      </p:sp>
      <p:sp>
        <p:nvSpPr>
          <p:cNvPr id="3" name="Slide Number Placeholder 2">
            <a:extLst>
              <a:ext uri="{FF2B5EF4-FFF2-40B4-BE49-F238E27FC236}">
                <a16:creationId xmlns:a16="http://schemas.microsoft.com/office/drawing/2014/main" id="{B37B5DDE-9934-06A9-FF78-CAB5A2ABF53B}"/>
              </a:ext>
            </a:extLst>
          </p:cNvPr>
          <p:cNvSpPr>
            <a:spLocks noGrp="1"/>
          </p:cNvSpPr>
          <p:nvPr>
            <p:ph type="sldNum" sz="quarter" idx="12"/>
          </p:nvPr>
        </p:nvSpPr>
        <p:spPr/>
        <p:txBody>
          <a:bodyPr/>
          <a:lstStyle/>
          <a:p>
            <a:fld id="{280F61A5-5B20-4A79-B2DD-8F53F046A7A2}" type="slidenum">
              <a:rPr lang="en-IN" smtClean="0"/>
              <a:t>14</a:t>
            </a:fld>
            <a:endParaRPr lang="en-IN"/>
          </a:p>
        </p:txBody>
      </p:sp>
    </p:spTree>
    <p:extLst>
      <p:ext uri="{BB962C8B-B14F-4D97-AF65-F5344CB8AC3E}">
        <p14:creationId xmlns:p14="http://schemas.microsoft.com/office/powerpoint/2010/main" val="44099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97842F-C8EA-7DAE-3BF3-40FAB8CC895E}"/>
              </a:ext>
            </a:extLst>
          </p:cNvPr>
          <p:cNvPicPr>
            <a:picLocks noChangeAspect="1"/>
          </p:cNvPicPr>
          <p:nvPr/>
        </p:nvPicPr>
        <p:blipFill rotWithShape="1">
          <a:blip r:embed="rId2">
            <a:extLst>
              <a:ext uri="{28A0092B-C50C-407E-A947-70E740481C1C}">
                <a14:useLocalDpi xmlns:a14="http://schemas.microsoft.com/office/drawing/2010/main" val="0"/>
              </a:ext>
            </a:extLst>
          </a:blip>
          <a:srcRect l="5753" t="11645" r="24722" b="3368"/>
          <a:stretch/>
        </p:blipFill>
        <p:spPr>
          <a:xfrm>
            <a:off x="0" y="400110"/>
            <a:ext cx="12192000" cy="6457889"/>
          </a:xfrm>
          <a:prstGeom prst="rect">
            <a:avLst/>
          </a:prstGeom>
        </p:spPr>
      </p:pic>
      <p:sp>
        <p:nvSpPr>
          <p:cNvPr id="2" name="Slide Number Placeholder 1">
            <a:extLst>
              <a:ext uri="{FF2B5EF4-FFF2-40B4-BE49-F238E27FC236}">
                <a16:creationId xmlns:a16="http://schemas.microsoft.com/office/drawing/2014/main" id="{08D7C095-3F0A-68F8-1D7E-5A3AD4C5612D}"/>
              </a:ext>
            </a:extLst>
          </p:cNvPr>
          <p:cNvSpPr>
            <a:spLocks noGrp="1"/>
          </p:cNvSpPr>
          <p:nvPr>
            <p:ph type="sldNum" sz="quarter" idx="12"/>
          </p:nvPr>
        </p:nvSpPr>
        <p:spPr/>
        <p:txBody>
          <a:bodyPr/>
          <a:lstStyle/>
          <a:p>
            <a:fld id="{280F61A5-5B20-4A79-B2DD-8F53F046A7A2}" type="slidenum">
              <a:rPr lang="en-IN" smtClean="0"/>
              <a:t>15</a:t>
            </a:fld>
            <a:endParaRPr lang="en-IN"/>
          </a:p>
        </p:txBody>
      </p:sp>
      <p:sp>
        <p:nvSpPr>
          <p:cNvPr id="4" name="TextBox 3">
            <a:extLst>
              <a:ext uri="{FF2B5EF4-FFF2-40B4-BE49-F238E27FC236}">
                <a16:creationId xmlns:a16="http://schemas.microsoft.com/office/drawing/2014/main" id="{9CAA423E-C29B-B46E-6CE4-6D2E0313FBE3}"/>
              </a:ext>
            </a:extLst>
          </p:cNvPr>
          <p:cNvSpPr txBox="1"/>
          <p:nvPr/>
        </p:nvSpPr>
        <p:spPr>
          <a:xfrm>
            <a:off x="3460101" y="0"/>
            <a:ext cx="5271797"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Confusion Matrix of Resnet using IQ Samples</a:t>
            </a:r>
          </a:p>
        </p:txBody>
      </p:sp>
    </p:spTree>
    <p:extLst>
      <p:ext uri="{BB962C8B-B14F-4D97-AF65-F5344CB8AC3E}">
        <p14:creationId xmlns:p14="http://schemas.microsoft.com/office/powerpoint/2010/main" val="363416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3B7DCA0-CC97-4EB2-8DCD-162F25E832D2}"/>
              </a:ext>
            </a:extLst>
          </p:cNvPr>
          <p:cNvGraphicFramePr>
            <a:graphicFrameLocks noGrp="1"/>
          </p:cNvGraphicFramePr>
          <p:nvPr>
            <p:extLst>
              <p:ext uri="{D42A27DB-BD31-4B8C-83A1-F6EECF244321}">
                <p14:modId xmlns:p14="http://schemas.microsoft.com/office/powerpoint/2010/main" val="2352982994"/>
              </p:ext>
            </p:extLst>
          </p:nvPr>
        </p:nvGraphicFramePr>
        <p:xfrm>
          <a:off x="672053" y="1890535"/>
          <a:ext cx="10579060" cy="4175614"/>
        </p:xfrm>
        <a:graphic>
          <a:graphicData uri="http://schemas.openxmlformats.org/drawingml/2006/table">
            <a:tbl>
              <a:tblPr firstRow="1" bandRow="1">
                <a:tableStyleId>{5C22544A-7EE6-4342-B048-85BDC9FD1C3A}</a:tableStyleId>
              </a:tblPr>
              <a:tblGrid>
                <a:gridCol w="2984860">
                  <a:extLst>
                    <a:ext uri="{9D8B030D-6E8A-4147-A177-3AD203B41FA5}">
                      <a16:colId xmlns:a16="http://schemas.microsoft.com/office/drawing/2014/main" val="2107236865"/>
                    </a:ext>
                  </a:extLst>
                </a:gridCol>
                <a:gridCol w="3763880">
                  <a:extLst>
                    <a:ext uri="{9D8B030D-6E8A-4147-A177-3AD203B41FA5}">
                      <a16:colId xmlns:a16="http://schemas.microsoft.com/office/drawing/2014/main" val="4243557774"/>
                    </a:ext>
                  </a:extLst>
                </a:gridCol>
                <a:gridCol w="3830320">
                  <a:extLst>
                    <a:ext uri="{9D8B030D-6E8A-4147-A177-3AD203B41FA5}">
                      <a16:colId xmlns:a16="http://schemas.microsoft.com/office/drawing/2014/main" val="2392145457"/>
                    </a:ext>
                  </a:extLst>
                </a:gridCol>
              </a:tblGrid>
              <a:tr h="520775">
                <a:tc>
                  <a:txBody>
                    <a:bodyPr/>
                    <a:lstStyle/>
                    <a:p>
                      <a:pPr algn="ctr"/>
                      <a:r>
                        <a:rPr lang="en-US" sz="2400" dirty="0">
                          <a:latin typeface="Times New Roman" panose="02020603050405020304" pitchFamily="18" charset="0"/>
                          <a:cs typeface="Times New Roman" panose="02020603050405020304" pitchFamily="18" charset="0"/>
                        </a:rPr>
                        <a:t>Aspect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IQ DeepCNN</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IQ ResNet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4431158"/>
                  </a:ext>
                </a:extLst>
              </a:tr>
              <a:tr h="518394">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Training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93.22</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72.21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7347296"/>
                  </a:ext>
                </a:extLst>
              </a:tr>
              <a:tr h="544475">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Testing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92.64</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74.66</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5759383"/>
                  </a:ext>
                </a:extLst>
              </a:tr>
              <a:tr h="518394">
                <a:tc>
                  <a:txBody>
                    <a:bodyPr/>
                    <a:lstStyle/>
                    <a:p>
                      <a:pPr algn="ctr"/>
                      <a:r>
                        <a:rPr lang="en-IN" sz="2400" dirty="0">
                          <a:latin typeface="Times New Roman" panose="02020603050405020304" pitchFamily="18" charset="0"/>
                          <a:cs typeface="Times New Roman" panose="02020603050405020304" pitchFamily="18" charset="0"/>
                        </a:rPr>
                        <a:t>Precision</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77.00</a:t>
                      </a:r>
                    </a:p>
                  </a:txBody>
                  <a:tcPr/>
                </a:tc>
                <a:extLst>
                  <a:ext uri="{0D108BD9-81ED-4DB2-BD59-A6C34878D82A}">
                    <a16:rowId xmlns:a16="http://schemas.microsoft.com/office/drawing/2014/main" val="4259558063"/>
                  </a:ext>
                </a:extLst>
              </a:tr>
              <a:tr h="518394">
                <a:tc>
                  <a:txBody>
                    <a:bodyPr/>
                    <a:lstStyle/>
                    <a:p>
                      <a:pPr algn="ctr"/>
                      <a:r>
                        <a:rPr lang="en-IN" sz="2400" dirty="0">
                          <a:latin typeface="Times New Roman" panose="02020603050405020304" pitchFamily="18" charset="0"/>
                          <a:cs typeface="Times New Roman" panose="02020603050405020304" pitchFamily="18" charset="0"/>
                        </a:rPr>
                        <a:t>F1 Score</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75.00</a:t>
                      </a:r>
                    </a:p>
                  </a:txBody>
                  <a:tcPr/>
                </a:tc>
                <a:extLst>
                  <a:ext uri="{0D108BD9-81ED-4DB2-BD59-A6C34878D82A}">
                    <a16:rowId xmlns:a16="http://schemas.microsoft.com/office/drawing/2014/main" val="2415288924"/>
                  </a:ext>
                </a:extLst>
              </a:tr>
              <a:tr h="518394">
                <a:tc>
                  <a:txBody>
                    <a:bodyPr/>
                    <a:lstStyle/>
                    <a:p>
                      <a:pPr algn="ctr"/>
                      <a:r>
                        <a:rPr lang="en-IN" sz="2400" dirty="0">
                          <a:latin typeface="Times New Roman" panose="02020603050405020304" pitchFamily="18" charset="0"/>
                          <a:cs typeface="Times New Roman" panose="02020603050405020304" pitchFamily="18" charset="0"/>
                        </a:rPr>
                        <a:t>Recall</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75.00</a:t>
                      </a:r>
                    </a:p>
                  </a:txBody>
                  <a:tcPr/>
                </a:tc>
                <a:extLst>
                  <a:ext uri="{0D108BD9-81ED-4DB2-BD59-A6C34878D82A}">
                    <a16:rowId xmlns:a16="http://schemas.microsoft.com/office/drawing/2014/main" val="1027813331"/>
                  </a:ext>
                </a:extLst>
              </a:tr>
              <a:tr h="518394">
                <a:tc>
                  <a:txBody>
                    <a:bodyPr/>
                    <a:lstStyle/>
                    <a:p>
                      <a:pPr algn="ctr"/>
                      <a:r>
                        <a:rPr lang="en-IN" sz="2400" dirty="0">
                          <a:latin typeface="Times New Roman" panose="02020603050405020304" pitchFamily="18" charset="0"/>
                          <a:cs typeface="Times New Roman" panose="02020603050405020304" pitchFamily="18" charset="0"/>
                        </a:rPr>
                        <a:t>Trainable Parameters</a:t>
                      </a:r>
                    </a:p>
                  </a:txBody>
                  <a:tcPr/>
                </a:tc>
                <a:tc>
                  <a:txBody>
                    <a:bodyPr/>
                    <a:lstStyle/>
                    <a:p>
                      <a:pPr algn="ctr"/>
                      <a:r>
                        <a:rPr lang="en-IN" sz="2400" dirty="0">
                          <a:latin typeface="Times New Roman" panose="02020603050405020304" pitchFamily="18" charset="0"/>
                          <a:cs typeface="Times New Roman" panose="02020603050405020304" pitchFamily="18" charset="0"/>
                        </a:rPr>
                        <a:t>4,332,114</a:t>
                      </a:r>
                    </a:p>
                  </a:txBody>
                  <a:tcPr/>
                </a:tc>
                <a:tc>
                  <a:txBody>
                    <a:bodyPr/>
                    <a:lstStyle/>
                    <a:p>
                      <a:pPr algn="ctr"/>
                      <a:r>
                        <a:rPr lang="en-IN" sz="2400" dirty="0">
                          <a:latin typeface="Times New Roman" panose="02020603050405020304" pitchFamily="18" charset="0"/>
                          <a:cs typeface="Times New Roman" panose="02020603050405020304" pitchFamily="18" charset="0"/>
                        </a:rPr>
                        <a:t>284,082</a:t>
                      </a:r>
                    </a:p>
                  </a:txBody>
                  <a:tcPr/>
                </a:tc>
                <a:extLst>
                  <a:ext uri="{0D108BD9-81ED-4DB2-BD59-A6C34878D82A}">
                    <a16:rowId xmlns:a16="http://schemas.microsoft.com/office/drawing/2014/main" val="4231228357"/>
                  </a:ext>
                </a:extLst>
              </a:tr>
              <a:tr h="518394">
                <a:tc>
                  <a:txBody>
                    <a:bodyPr/>
                    <a:lstStyle/>
                    <a:p>
                      <a:pPr algn="ctr"/>
                      <a:r>
                        <a:rPr lang="en-IN" sz="2400" dirty="0">
                          <a:latin typeface="Times New Roman" panose="02020603050405020304" pitchFamily="18" charset="0"/>
                          <a:cs typeface="Times New Roman" panose="02020603050405020304" pitchFamily="18" charset="0"/>
                        </a:rPr>
                        <a:t>Network Size</a:t>
                      </a:r>
                    </a:p>
                  </a:txBody>
                  <a:tcPr/>
                </a:tc>
                <a:tc>
                  <a:txBody>
                    <a:bodyPr/>
                    <a:lstStyle/>
                    <a:p>
                      <a:pPr algn="ctr"/>
                      <a:r>
                        <a:rPr lang="en-IN" sz="2400" dirty="0">
                          <a:latin typeface="Times New Roman" panose="02020603050405020304" pitchFamily="18" charset="0"/>
                          <a:cs typeface="Times New Roman" panose="02020603050405020304" pitchFamily="18" charset="0"/>
                        </a:rPr>
                        <a:t>49.7 MB</a:t>
                      </a:r>
                    </a:p>
                  </a:txBody>
                  <a:tcPr/>
                </a:tc>
                <a:tc>
                  <a:txBody>
                    <a:bodyPr/>
                    <a:lstStyle/>
                    <a:p>
                      <a:pPr algn="ctr"/>
                      <a:r>
                        <a:rPr lang="en-IN" sz="2400" dirty="0">
                          <a:latin typeface="Times New Roman" panose="02020603050405020304" pitchFamily="18" charset="0"/>
                          <a:cs typeface="Times New Roman" panose="02020603050405020304" pitchFamily="18" charset="0"/>
                        </a:rPr>
                        <a:t>3.46 MB</a:t>
                      </a:r>
                    </a:p>
                  </a:txBody>
                  <a:tcPr/>
                </a:tc>
                <a:extLst>
                  <a:ext uri="{0D108BD9-81ED-4DB2-BD59-A6C34878D82A}">
                    <a16:rowId xmlns:a16="http://schemas.microsoft.com/office/drawing/2014/main" val="415338115"/>
                  </a:ext>
                </a:extLst>
              </a:tr>
            </a:tbl>
          </a:graphicData>
        </a:graphic>
      </p:graphicFrame>
      <p:sp>
        <p:nvSpPr>
          <p:cNvPr id="6" name="Title 1">
            <a:extLst>
              <a:ext uri="{FF2B5EF4-FFF2-40B4-BE49-F238E27FC236}">
                <a16:creationId xmlns:a16="http://schemas.microsoft.com/office/drawing/2014/main" id="{92C7FA82-6406-61C7-1D48-796C14D85488}"/>
              </a:ext>
            </a:extLst>
          </p:cNvPr>
          <p:cNvSpPr>
            <a:spLocks noGrp="1"/>
          </p:cNvSpPr>
          <p:nvPr>
            <p:ph type="title"/>
          </p:nvPr>
        </p:nvSpPr>
        <p:spPr>
          <a:xfrm>
            <a:off x="672053" y="791851"/>
            <a:ext cx="6768653" cy="857839"/>
          </a:xfrm>
        </p:spPr>
        <p:txBody>
          <a:bodyPr>
            <a:normAutofit/>
          </a:bodyPr>
          <a:lstStyle/>
          <a:p>
            <a:r>
              <a:rPr lang="en-IN" sz="3600" b="1" dirty="0">
                <a:latin typeface="Times New Roman" panose="02020603050405020304" pitchFamily="18" charset="0"/>
                <a:cs typeface="Times New Roman" panose="02020603050405020304" pitchFamily="18" charset="0"/>
              </a:rPr>
              <a:t>Performance Comparison table</a:t>
            </a:r>
          </a:p>
        </p:txBody>
      </p:sp>
      <p:sp>
        <p:nvSpPr>
          <p:cNvPr id="2" name="Slide Number Placeholder 1">
            <a:extLst>
              <a:ext uri="{FF2B5EF4-FFF2-40B4-BE49-F238E27FC236}">
                <a16:creationId xmlns:a16="http://schemas.microsoft.com/office/drawing/2014/main" id="{FF79E430-0AF3-DF44-CF3F-A5F24A0D2A82}"/>
              </a:ext>
            </a:extLst>
          </p:cNvPr>
          <p:cNvSpPr>
            <a:spLocks noGrp="1"/>
          </p:cNvSpPr>
          <p:nvPr>
            <p:ph type="sldNum" sz="quarter" idx="12"/>
          </p:nvPr>
        </p:nvSpPr>
        <p:spPr/>
        <p:txBody>
          <a:bodyPr/>
          <a:lstStyle/>
          <a:p>
            <a:fld id="{280F61A5-5B20-4A79-B2DD-8F53F046A7A2}" type="slidenum">
              <a:rPr lang="en-IN" smtClean="0"/>
              <a:t>16</a:t>
            </a:fld>
            <a:endParaRPr lang="en-IN"/>
          </a:p>
        </p:txBody>
      </p:sp>
    </p:spTree>
    <p:extLst>
      <p:ext uri="{BB962C8B-B14F-4D97-AF65-F5344CB8AC3E}">
        <p14:creationId xmlns:p14="http://schemas.microsoft.com/office/powerpoint/2010/main" val="4342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A604DC-2DF8-4132-3B68-7FDF4B1B3613}"/>
              </a:ext>
            </a:extLst>
          </p:cNvPr>
          <p:cNvSpPr txBox="1"/>
          <p:nvPr/>
        </p:nvSpPr>
        <p:spPr>
          <a:xfrm>
            <a:off x="1820487" y="359160"/>
            <a:ext cx="8296102" cy="1200329"/>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Flow diagram for the Classification using </a:t>
            </a:r>
            <a:r>
              <a:rPr lang="en-IN" sz="3600" b="1" dirty="0">
                <a:latin typeface="Times New Roman" panose="02020603050405020304" pitchFamily="18" charset="0"/>
                <a:cs typeface="Times New Roman" panose="02020603050405020304" pitchFamily="18" charset="0"/>
              </a:rPr>
              <a:t>Haar Wavelets features</a:t>
            </a:r>
            <a:endParaRPr lang="en-US"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FD37B92-26DE-6F76-9C0E-C9E973326AF3}"/>
              </a:ext>
            </a:extLst>
          </p:cNvPr>
          <p:cNvSpPr>
            <a:spLocks noGrp="1"/>
          </p:cNvSpPr>
          <p:nvPr>
            <p:ph type="sldNum" sz="quarter" idx="12"/>
          </p:nvPr>
        </p:nvSpPr>
        <p:spPr/>
        <p:txBody>
          <a:bodyPr/>
          <a:lstStyle/>
          <a:p>
            <a:fld id="{280F61A5-5B20-4A79-B2DD-8F53F046A7A2}" type="slidenum">
              <a:rPr lang="en-IN" smtClean="0"/>
              <a:t>17</a:t>
            </a:fld>
            <a:endParaRPr lang="en-IN"/>
          </a:p>
        </p:txBody>
      </p:sp>
      <p:pic>
        <p:nvPicPr>
          <p:cNvPr id="3" name="Picture 2">
            <a:extLst>
              <a:ext uri="{FF2B5EF4-FFF2-40B4-BE49-F238E27FC236}">
                <a16:creationId xmlns:a16="http://schemas.microsoft.com/office/drawing/2014/main" id="{1CF55920-520E-C597-B396-9A04E10D0C92}"/>
              </a:ext>
            </a:extLst>
          </p:cNvPr>
          <p:cNvPicPr>
            <a:picLocks noChangeAspect="1"/>
          </p:cNvPicPr>
          <p:nvPr/>
        </p:nvPicPr>
        <p:blipFill rotWithShape="1">
          <a:blip r:embed="rId2">
            <a:extLst>
              <a:ext uri="{28A0092B-C50C-407E-A947-70E740481C1C}">
                <a14:useLocalDpi xmlns:a14="http://schemas.microsoft.com/office/drawing/2010/main" val="0"/>
              </a:ext>
            </a:extLst>
          </a:blip>
          <a:srcRect l="6441" t="1835" r="6146" b="183"/>
          <a:stretch/>
        </p:blipFill>
        <p:spPr>
          <a:xfrm>
            <a:off x="1274189" y="1933763"/>
            <a:ext cx="9643621" cy="4787712"/>
          </a:xfrm>
          <a:prstGeom prst="rect">
            <a:avLst/>
          </a:prstGeom>
        </p:spPr>
      </p:pic>
    </p:spTree>
    <p:extLst>
      <p:ext uri="{BB962C8B-B14F-4D97-AF65-F5344CB8AC3E}">
        <p14:creationId xmlns:p14="http://schemas.microsoft.com/office/powerpoint/2010/main" val="3692243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EF75D7-35A5-38AC-D1A2-915B4935B5BF}"/>
              </a:ext>
            </a:extLst>
          </p:cNvPr>
          <p:cNvSpPr>
            <a:spLocks noGrp="1"/>
          </p:cNvSpPr>
          <p:nvPr>
            <p:ph type="title"/>
          </p:nvPr>
        </p:nvSpPr>
        <p:spPr>
          <a:xfrm>
            <a:off x="1283807" y="50800"/>
            <a:ext cx="9624384" cy="937101"/>
          </a:xfrm>
        </p:spPr>
        <p:txBody>
          <a:bodyPr>
            <a:noAutofit/>
          </a:bodyPr>
          <a:lstStyle/>
          <a:p>
            <a:pPr algn="ctr"/>
            <a:r>
              <a:rPr lang="en-IN" sz="3600" b="1" dirty="0">
                <a:latin typeface="Times New Roman" panose="02020603050405020304" pitchFamily="18" charset="0"/>
                <a:cs typeface="Times New Roman" panose="02020603050405020304" pitchFamily="18" charset="0"/>
              </a:rPr>
              <a:t>Selection of Haar Wavelet Level for Deep CNN</a:t>
            </a:r>
          </a:p>
        </p:txBody>
      </p:sp>
      <p:pic>
        <p:nvPicPr>
          <p:cNvPr id="8" name="Picture 7">
            <a:extLst>
              <a:ext uri="{FF2B5EF4-FFF2-40B4-BE49-F238E27FC236}">
                <a16:creationId xmlns:a16="http://schemas.microsoft.com/office/drawing/2014/main" id="{F19DCFAD-E9D3-FC20-8015-0F81B017CA74}"/>
              </a:ext>
            </a:extLst>
          </p:cNvPr>
          <p:cNvPicPr>
            <a:picLocks noChangeAspect="1"/>
          </p:cNvPicPr>
          <p:nvPr/>
        </p:nvPicPr>
        <p:blipFill rotWithShape="1">
          <a:blip r:embed="rId2"/>
          <a:srcRect t="1801" r="1497"/>
          <a:stretch/>
        </p:blipFill>
        <p:spPr>
          <a:xfrm>
            <a:off x="484815" y="918914"/>
            <a:ext cx="11222367" cy="5619998"/>
          </a:xfrm>
          <a:prstGeom prst="rect">
            <a:avLst/>
          </a:prstGeom>
        </p:spPr>
      </p:pic>
      <p:sp>
        <p:nvSpPr>
          <p:cNvPr id="2" name="Slide Number Placeholder 1">
            <a:extLst>
              <a:ext uri="{FF2B5EF4-FFF2-40B4-BE49-F238E27FC236}">
                <a16:creationId xmlns:a16="http://schemas.microsoft.com/office/drawing/2014/main" id="{41F4471D-FC84-3709-1607-05154366EBD1}"/>
              </a:ext>
            </a:extLst>
          </p:cNvPr>
          <p:cNvSpPr>
            <a:spLocks noGrp="1"/>
          </p:cNvSpPr>
          <p:nvPr>
            <p:ph type="sldNum" sz="quarter" idx="12"/>
          </p:nvPr>
        </p:nvSpPr>
        <p:spPr/>
        <p:txBody>
          <a:bodyPr/>
          <a:lstStyle/>
          <a:p>
            <a:fld id="{280F61A5-5B20-4A79-B2DD-8F53F046A7A2}" type="slidenum">
              <a:rPr lang="en-IN" smtClean="0"/>
              <a:t>18</a:t>
            </a:fld>
            <a:endParaRPr lang="en-IN"/>
          </a:p>
        </p:txBody>
      </p:sp>
    </p:spTree>
    <p:extLst>
      <p:ext uri="{BB962C8B-B14F-4D97-AF65-F5344CB8AC3E}">
        <p14:creationId xmlns:p14="http://schemas.microsoft.com/office/powerpoint/2010/main" val="390860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FBA55C-B73B-D175-F3C2-95478387B6C3}"/>
              </a:ext>
            </a:extLst>
          </p:cNvPr>
          <p:cNvPicPr>
            <a:picLocks noChangeAspect="1"/>
          </p:cNvPicPr>
          <p:nvPr/>
        </p:nvPicPr>
        <p:blipFill>
          <a:blip r:embed="rId2"/>
          <a:stretch>
            <a:fillRect/>
          </a:stretch>
        </p:blipFill>
        <p:spPr>
          <a:xfrm>
            <a:off x="437658" y="856292"/>
            <a:ext cx="11316681" cy="5631668"/>
          </a:xfrm>
          <a:prstGeom prst="rect">
            <a:avLst/>
          </a:prstGeom>
        </p:spPr>
      </p:pic>
      <p:sp>
        <p:nvSpPr>
          <p:cNvPr id="7" name="Title 1">
            <a:extLst>
              <a:ext uri="{FF2B5EF4-FFF2-40B4-BE49-F238E27FC236}">
                <a16:creationId xmlns:a16="http://schemas.microsoft.com/office/drawing/2014/main" id="{A536B2D1-733D-2D3E-6A66-C60419F17EA0}"/>
              </a:ext>
            </a:extLst>
          </p:cNvPr>
          <p:cNvSpPr>
            <a:spLocks noGrp="1"/>
          </p:cNvSpPr>
          <p:nvPr>
            <p:ph type="title"/>
          </p:nvPr>
        </p:nvSpPr>
        <p:spPr>
          <a:xfrm>
            <a:off x="1283807" y="50800"/>
            <a:ext cx="9624384" cy="937101"/>
          </a:xfrm>
        </p:spPr>
        <p:txBody>
          <a:bodyPr>
            <a:noAutofit/>
          </a:bodyPr>
          <a:lstStyle/>
          <a:p>
            <a:pPr algn="ctr"/>
            <a:r>
              <a:rPr lang="en-IN" sz="3600" b="1" dirty="0">
                <a:latin typeface="Times New Roman" panose="02020603050405020304" pitchFamily="18" charset="0"/>
                <a:cs typeface="Times New Roman" panose="02020603050405020304" pitchFamily="18" charset="0"/>
              </a:rPr>
              <a:t>Selection of Haar Wavelet Level for ResNet</a:t>
            </a:r>
          </a:p>
        </p:txBody>
      </p:sp>
      <p:sp>
        <p:nvSpPr>
          <p:cNvPr id="2" name="Slide Number Placeholder 1">
            <a:extLst>
              <a:ext uri="{FF2B5EF4-FFF2-40B4-BE49-F238E27FC236}">
                <a16:creationId xmlns:a16="http://schemas.microsoft.com/office/drawing/2014/main" id="{8316BBD0-E8A9-D674-9688-A8703E9FF0CC}"/>
              </a:ext>
            </a:extLst>
          </p:cNvPr>
          <p:cNvSpPr>
            <a:spLocks noGrp="1"/>
          </p:cNvSpPr>
          <p:nvPr>
            <p:ph type="sldNum" sz="quarter" idx="12"/>
          </p:nvPr>
        </p:nvSpPr>
        <p:spPr/>
        <p:txBody>
          <a:bodyPr/>
          <a:lstStyle/>
          <a:p>
            <a:fld id="{280F61A5-5B20-4A79-B2DD-8F53F046A7A2}" type="slidenum">
              <a:rPr lang="en-IN" smtClean="0"/>
              <a:t>19</a:t>
            </a:fld>
            <a:endParaRPr lang="en-IN"/>
          </a:p>
        </p:txBody>
      </p:sp>
    </p:spTree>
    <p:extLst>
      <p:ext uri="{BB962C8B-B14F-4D97-AF65-F5344CB8AC3E}">
        <p14:creationId xmlns:p14="http://schemas.microsoft.com/office/powerpoint/2010/main" val="329076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30008E-228F-CE0E-3951-DD5709330CCD}"/>
              </a:ext>
            </a:extLst>
          </p:cNvPr>
          <p:cNvSpPr>
            <a:spLocks noGrp="1"/>
          </p:cNvSpPr>
          <p:nvPr>
            <p:ph type="sldNum" sz="quarter" idx="12"/>
          </p:nvPr>
        </p:nvSpPr>
        <p:spPr/>
        <p:txBody>
          <a:bodyPr/>
          <a:lstStyle/>
          <a:p>
            <a:fld id="{280F61A5-5B20-4A79-B2DD-8F53F046A7A2}" type="slidenum">
              <a:rPr lang="en-IN" smtClean="0"/>
              <a:t>2</a:t>
            </a:fld>
            <a:endParaRPr lang="en-IN"/>
          </a:p>
        </p:txBody>
      </p:sp>
      <p:sp>
        <p:nvSpPr>
          <p:cNvPr id="12" name="TextBox 11">
            <a:extLst>
              <a:ext uri="{FF2B5EF4-FFF2-40B4-BE49-F238E27FC236}">
                <a16:creationId xmlns:a16="http://schemas.microsoft.com/office/drawing/2014/main" id="{77633E13-456B-7235-48D3-5789322D21B6}"/>
              </a:ext>
            </a:extLst>
          </p:cNvPr>
          <p:cNvSpPr txBox="1"/>
          <p:nvPr/>
        </p:nvSpPr>
        <p:spPr>
          <a:xfrm>
            <a:off x="1138518" y="1245723"/>
            <a:ext cx="10215282"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High-frequency radio signals are vital for communication systems such as satellite, radar, and wireless networks. Efficient classification ensures reliable communication and signal integrity.</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Optimizes Communication</a:t>
            </a:r>
            <a:r>
              <a:rPr lang="en-US" sz="2400" dirty="0">
                <a:latin typeface="Times New Roman" panose="02020603050405020304" pitchFamily="18" charset="0"/>
                <a:cs typeface="Times New Roman" panose="02020603050405020304" pitchFamily="18" charset="0"/>
              </a:rPr>
              <a:t>: Enhances system performance by accurately identifying signals.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Detects Interference</a:t>
            </a:r>
            <a:r>
              <a:rPr lang="en-US" sz="2400" dirty="0">
                <a:latin typeface="Times New Roman" panose="02020603050405020304" pitchFamily="18" charset="0"/>
                <a:cs typeface="Times New Roman" panose="02020603050405020304" pitchFamily="18" charset="0"/>
              </a:rPr>
              <a:t>: Helps in identifying and mitigating signal interference.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Defense Applications</a:t>
            </a:r>
            <a:r>
              <a:rPr lang="en-US" sz="2400" dirty="0">
                <a:latin typeface="Times New Roman" panose="02020603050405020304" pitchFamily="18" charset="0"/>
                <a:cs typeface="Times New Roman" panose="02020603050405020304" pitchFamily="18" charset="0"/>
              </a:rPr>
              <a:t>: Crucial for military monitoring and reconnaissance.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Technological Advancement</a:t>
            </a:r>
            <a:r>
              <a:rPr lang="en-US" sz="2400" dirty="0">
                <a:latin typeface="Times New Roman" panose="02020603050405020304" pitchFamily="18" charset="0"/>
                <a:cs typeface="Times New Roman" panose="02020603050405020304" pitchFamily="18" charset="0"/>
              </a:rPr>
              <a:t>: Utilizing deep learning for better signal processing solutions.</a:t>
            </a:r>
          </a:p>
        </p:txBody>
      </p:sp>
      <p:sp>
        <p:nvSpPr>
          <p:cNvPr id="13" name="Title 4">
            <a:extLst>
              <a:ext uri="{FF2B5EF4-FFF2-40B4-BE49-F238E27FC236}">
                <a16:creationId xmlns:a16="http://schemas.microsoft.com/office/drawing/2014/main" id="{CA40EC16-D459-1E2D-77E3-06AB11017A5A}"/>
              </a:ext>
            </a:extLst>
          </p:cNvPr>
          <p:cNvSpPr txBox="1">
            <a:spLocks/>
          </p:cNvSpPr>
          <p:nvPr/>
        </p:nvSpPr>
        <p:spPr>
          <a:xfrm>
            <a:off x="1138518" y="451433"/>
            <a:ext cx="2933861"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Times New Roman" pitchFamily="18" charset="0"/>
                <a:cs typeface="Times New Roman" pitchFamily="18" charset="0"/>
              </a:rPr>
              <a:t>Introduction</a:t>
            </a:r>
          </a:p>
        </p:txBody>
      </p:sp>
    </p:spTree>
    <p:extLst>
      <p:ext uri="{BB962C8B-B14F-4D97-AF65-F5344CB8AC3E}">
        <p14:creationId xmlns:p14="http://schemas.microsoft.com/office/powerpoint/2010/main" val="4468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CA97-EA1A-8E11-839D-88DA0592C5D4}"/>
              </a:ext>
            </a:extLst>
          </p:cNvPr>
          <p:cNvSpPr>
            <a:spLocks noGrp="1"/>
          </p:cNvSpPr>
          <p:nvPr>
            <p:ph type="title"/>
          </p:nvPr>
        </p:nvSpPr>
        <p:spPr>
          <a:xfrm>
            <a:off x="489423" y="762000"/>
            <a:ext cx="4240849" cy="3261360"/>
          </a:xfrm>
        </p:spPr>
        <p:txBody>
          <a:bodyPr>
            <a:normAutofit/>
          </a:bodyPr>
          <a:lstStyle/>
          <a:p>
            <a:pPr algn="ctr"/>
            <a:r>
              <a:rPr lang="en-IN" sz="3600" b="1" dirty="0">
                <a:latin typeface="Times New Roman" panose="02020603050405020304" pitchFamily="18" charset="0"/>
                <a:cs typeface="Times New Roman" panose="02020603050405020304" pitchFamily="18" charset="0"/>
              </a:rPr>
              <a:t>Classification Report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Based on Deep CNN Using Haar Wavelet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Features </a:t>
            </a:r>
          </a:p>
        </p:txBody>
      </p:sp>
      <p:sp>
        <p:nvSpPr>
          <p:cNvPr id="7" name="TextBox 6">
            <a:extLst>
              <a:ext uri="{FF2B5EF4-FFF2-40B4-BE49-F238E27FC236}">
                <a16:creationId xmlns:a16="http://schemas.microsoft.com/office/drawing/2014/main" id="{CAA866BC-ACD7-0937-9D49-233D74124016}"/>
              </a:ext>
            </a:extLst>
          </p:cNvPr>
          <p:cNvSpPr txBox="1"/>
          <p:nvPr/>
        </p:nvSpPr>
        <p:spPr>
          <a:xfrm>
            <a:off x="442911" y="4095469"/>
            <a:ext cx="4333875" cy="1569660"/>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Training accuracy: 94.18</a:t>
            </a:r>
          </a:p>
          <a:p>
            <a:pPr algn="ctr"/>
            <a:r>
              <a:rPr lang="en-IN" sz="2400" dirty="0">
                <a:latin typeface="Times New Roman" panose="02020603050405020304" pitchFamily="18" charset="0"/>
                <a:cs typeface="Times New Roman" panose="02020603050405020304" pitchFamily="18" charset="0"/>
              </a:rPr>
              <a:t>Testing accuracy: 93.77</a:t>
            </a:r>
          </a:p>
          <a:p>
            <a:pPr algn="ctr"/>
            <a:r>
              <a:rPr lang="en-IN" sz="2400" dirty="0">
                <a:latin typeface="Times New Roman" panose="02020603050405020304" pitchFamily="18" charset="0"/>
                <a:cs typeface="Times New Roman" panose="02020603050405020304" pitchFamily="18" charset="0"/>
              </a:rPr>
              <a:t>Trainable Parameters: 4,332,114</a:t>
            </a:r>
          </a:p>
          <a:p>
            <a:pPr algn="ctr"/>
            <a:r>
              <a:rPr lang="en-IN" sz="2400" dirty="0">
                <a:latin typeface="Times New Roman" panose="02020603050405020304" pitchFamily="18" charset="0"/>
                <a:cs typeface="Times New Roman" panose="02020603050405020304" pitchFamily="18" charset="0"/>
              </a:rPr>
              <a:t>Network Size: 49.7 MB</a:t>
            </a:r>
          </a:p>
        </p:txBody>
      </p:sp>
      <p:sp>
        <p:nvSpPr>
          <p:cNvPr id="8" name="TextBox 7">
            <a:extLst>
              <a:ext uri="{FF2B5EF4-FFF2-40B4-BE49-F238E27FC236}">
                <a16:creationId xmlns:a16="http://schemas.microsoft.com/office/drawing/2014/main" id="{4B428DC5-6E5D-0A2F-6194-89655EC83E84}"/>
              </a:ext>
            </a:extLst>
          </p:cNvPr>
          <p:cNvSpPr txBox="1"/>
          <p:nvPr/>
        </p:nvSpPr>
        <p:spPr>
          <a:xfrm>
            <a:off x="5457825" y="474345"/>
            <a:ext cx="6305550"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precision    recall  	f1-score   support</a:t>
            </a:r>
          </a:p>
          <a:p>
            <a:r>
              <a:rPr lang="de-DE" dirty="0">
                <a:latin typeface="Times New Roman" panose="02020603050405020304" pitchFamily="18" charset="0"/>
                <a:cs typeface="Times New Roman" panose="02020603050405020304" pitchFamily="18" charset="0"/>
              </a:rPr>
              <a:t> 1. am           	0.87      	   0.92       0.89      	1600</a:t>
            </a:r>
          </a:p>
          <a:p>
            <a:r>
              <a:rPr lang="de-DE" dirty="0">
                <a:latin typeface="Times New Roman" panose="02020603050405020304" pitchFamily="18" charset="0"/>
                <a:cs typeface="Times New Roman" panose="02020603050405020304" pitchFamily="18" charset="0"/>
              </a:rPr>
              <a:t> 2. dominoex11       	0.95      	   0.95       0.95      	1600</a:t>
            </a:r>
          </a:p>
          <a:p>
            <a:r>
              <a:rPr lang="de-DE" dirty="0">
                <a:latin typeface="Times New Roman" panose="02020603050405020304" pitchFamily="18" charset="0"/>
                <a:cs typeface="Times New Roman" panose="02020603050405020304" pitchFamily="18" charset="0"/>
              </a:rPr>
              <a:t> 3. fax       	0.92      	   0.91       0.92      	1600          </a:t>
            </a:r>
          </a:p>
          <a:p>
            <a:r>
              <a:rPr lang="de-DE" dirty="0">
                <a:latin typeface="Times New Roman" panose="02020603050405020304" pitchFamily="18" charset="0"/>
                <a:cs typeface="Times New Roman" panose="02020603050405020304" pitchFamily="18" charset="0"/>
              </a:rPr>
              <a:t> 4. lsb       	0.97      	   0.94       0.96      	1600        </a:t>
            </a:r>
          </a:p>
          <a:p>
            <a:r>
              <a:rPr lang="de-DE" dirty="0">
                <a:latin typeface="Times New Roman" panose="02020603050405020304" pitchFamily="18" charset="0"/>
                <a:cs typeface="Times New Roman" panose="02020603050405020304" pitchFamily="18" charset="0"/>
              </a:rPr>
              <a:t> 5. morse       	0.98      	   0.96       0.97      	1600    </a:t>
            </a:r>
          </a:p>
          <a:p>
            <a:r>
              <a:rPr lang="de-DE" dirty="0">
                <a:latin typeface="Times New Roman" panose="02020603050405020304" pitchFamily="18" charset="0"/>
                <a:cs typeface="Times New Roman" panose="02020603050405020304" pitchFamily="18" charset="0"/>
              </a:rPr>
              <a:t> 6. mt63_1000       	0.97      	   0.98       0.98      	1600       </a:t>
            </a:r>
          </a:p>
          <a:p>
            <a:r>
              <a:rPr lang="de-DE" dirty="0">
                <a:latin typeface="Times New Roman" panose="02020603050405020304" pitchFamily="18" charset="0"/>
                <a:cs typeface="Times New Roman" panose="02020603050405020304" pitchFamily="18" charset="0"/>
              </a:rPr>
              <a:t> 7. navtex       	0.99        	   0.99       0.99      	1600</a:t>
            </a:r>
          </a:p>
          <a:p>
            <a:r>
              <a:rPr lang="de-DE" dirty="0">
                <a:latin typeface="Times New Roman" panose="02020603050405020304" pitchFamily="18" charset="0"/>
                <a:cs typeface="Times New Roman" panose="02020603050405020304" pitchFamily="18" charset="0"/>
              </a:rPr>
              <a:t> 8. olivia16_1000    0.98      	   0.97       0.97      	1600  </a:t>
            </a:r>
          </a:p>
          <a:p>
            <a:r>
              <a:rPr lang="de-DE" dirty="0">
                <a:latin typeface="Times New Roman" panose="02020603050405020304" pitchFamily="18" charset="0"/>
                <a:cs typeface="Times New Roman" panose="02020603050405020304" pitchFamily="18" charset="0"/>
              </a:rPr>
              <a:t> 9. olivia16_500      0.93      	   0.85       0.89      	1600</a:t>
            </a:r>
          </a:p>
          <a:p>
            <a:r>
              <a:rPr lang="de-DE" dirty="0">
                <a:latin typeface="Times New Roman" panose="02020603050405020304" pitchFamily="18" charset="0"/>
                <a:cs typeface="Times New Roman" panose="02020603050405020304" pitchFamily="18" charset="0"/>
              </a:rPr>
              <a:t> 10. olivia32_1000  0.96      	   0.92       0.94      	1600  </a:t>
            </a:r>
          </a:p>
          <a:p>
            <a:r>
              <a:rPr lang="de-DE" dirty="0">
                <a:latin typeface="Times New Roman" panose="02020603050405020304" pitchFamily="18" charset="0"/>
                <a:cs typeface="Times New Roman" panose="02020603050405020304" pitchFamily="18" charset="0"/>
              </a:rPr>
              <a:t> 11. olivia8_250      0.87      	   0.97       0.92      	1600        </a:t>
            </a:r>
          </a:p>
          <a:p>
            <a:r>
              <a:rPr lang="de-DE" dirty="0">
                <a:latin typeface="Times New Roman" panose="02020603050405020304" pitchFamily="18" charset="0"/>
                <a:cs typeface="Times New Roman" panose="02020603050405020304" pitchFamily="18" charset="0"/>
              </a:rPr>
              <a:t> 12. psk31       	0.82       	   0.94       0.87      	1600        </a:t>
            </a:r>
          </a:p>
          <a:p>
            <a:r>
              <a:rPr lang="de-DE" dirty="0">
                <a:latin typeface="Times New Roman" panose="02020603050405020304" pitchFamily="18" charset="0"/>
                <a:cs typeface="Times New Roman" panose="02020603050405020304" pitchFamily="18" charset="0"/>
              </a:rPr>
              <a:t> 13. psk63       	0.93      	   0.92       0.93      	1600       </a:t>
            </a:r>
          </a:p>
          <a:p>
            <a:r>
              <a:rPr lang="de-DE" dirty="0">
                <a:latin typeface="Times New Roman" panose="02020603050405020304" pitchFamily="18" charset="0"/>
                <a:cs typeface="Times New Roman" panose="02020603050405020304" pitchFamily="18" charset="0"/>
              </a:rPr>
              <a:t> 14. qpsk31       	0.89      	   0.81       0.85      	1600  </a:t>
            </a:r>
          </a:p>
          <a:p>
            <a:r>
              <a:rPr lang="de-DE" dirty="0">
                <a:latin typeface="Times New Roman" panose="02020603050405020304" pitchFamily="18" charset="0"/>
                <a:cs typeface="Times New Roman" panose="02020603050405020304" pitchFamily="18" charset="0"/>
              </a:rPr>
              <a:t> 15. rtty100_850     0.98      	   0.98       0.98      	1600   </a:t>
            </a:r>
          </a:p>
          <a:p>
            <a:r>
              <a:rPr lang="de-DE" dirty="0">
                <a:latin typeface="Times New Roman" panose="02020603050405020304" pitchFamily="18" charset="0"/>
                <a:cs typeface="Times New Roman" panose="02020603050405020304" pitchFamily="18" charset="0"/>
              </a:rPr>
              <a:t> 16. rtty45_170       	0.96      	   0.95       0.96      	1600   </a:t>
            </a:r>
          </a:p>
          <a:p>
            <a:r>
              <a:rPr lang="de-DE" dirty="0">
                <a:latin typeface="Times New Roman" panose="02020603050405020304" pitchFamily="18" charset="0"/>
                <a:cs typeface="Times New Roman" panose="02020603050405020304" pitchFamily="18" charset="0"/>
              </a:rPr>
              <a:t> 17. rtty50_170       	0.96      	   0.96       0.96      	1600          </a:t>
            </a:r>
          </a:p>
          <a:p>
            <a:r>
              <a:rPr lang="de-DE" dirty="0">
                <a:latin typeface="Times New Roman" panose="02020603050405020304" pitchFamily="18" charset="0"/>
                <a:cs typeface="Times New Roman" panose="02020603050405020304" pitchFamily="18" charset="0"/>
              </a:rPr>
              <a:t> 18. usb       	0.98      	   0.95       0.96      	1600 </a:t>
            </a:r>
          </a:p>
          <a:p>
            <a:r>
              <a:rPr lang="de-DE" dirty="0">
                <a:latin typeface="Times New Roman" panose="02020603050405020304" pitchFamily="18" charset="0"/>
                <a:cs typeface="Times New Roman" panose="02020603050405020304" pitchFamily="18" charset="0"/>
              </a:rPr>
              <a:t>   </a:t>
            </a:r>
          </a:p>
          <a:p>
            <a:r>
              <a:rPr lang="de-DE" dirty="0">
                <a:latin typeface="Times New Roman" panose="02020603050405020304" pitchFamily="18" charset="0"/>
                <a:cs typeface="Times New Roman" panose="02020603050405020304" pitchFamily="18" charset="0"/>
              </a:rPr>
              <a:t> overall       	0.94      	   0.94       0.94     	28800    </a:t>
            </a:r>
          </a:p>
        </p:txBody>
      </p:sp>
      <p:sp>
        <p:nvSpPr>
          <p:cNvPr id="3" name="Slide Number Placeholder 2">
            <a:extLst>
              <a:ext uri="{FF2B5EF4-FFF2-40B4-BE49-F238E27FC236}">
                <a16:creationId xmlns:a16="http://schemas.microsoft.com/office/drawing/2014/main" id="{9B00DA44-82C8-9A71-1809-EAE4C4D8AB97}"/>
              </a:ext>
            </a:extLst>
          </p:cNvPr>
          <p:cNvSpPr>
            <a:spLocks noGrp="1"/>
          </p:cNvSpPr>
          <p:nvPr>
            <p:ph type="sldNum" sz="quarter" idx="12"/>
          </p:nvPr>
        </p:nvSpPr>
        <p:spPr/>
        <p:txBody>
          <a:bodyPr/>
          <a:lstStyle/>
          <a:p>
            <a:fld id="{280F61A5-5B20-4A79-B2DD-8F53F046A7A2}" type="slidenum">
              <a:rPr lang="en-IN" smtClean="0"/>
              <a:t>20</a:t>
            </a:fld>
            <a:endParaRPr lang="en-IN"/>
          </a:p>
        </p:txBody>
      </p:sp>
    </p:spTree>
    <p:extLst>
      <p:ext uri="{BB962C8B-B14F-4D97-AF65-F5344CB8AC3E}">
        <p14:creationId xmlns:p14="http://schemas.microsoft.com/office/powerpoint/2010/main" val="185451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5047A8-7356-AC27-D062-70220E64C89E}"/>
              </a:ext>
            </a:extLst>
          </p:cNvPr>
          <p:cNvPicPr>
            <a:picLocks noChangeAspect="1"/>
          </p:cNvPicPr>
          <p:nvPr/>
        </p:nvPicPr>
        <p:blipFill rotWithShape="1">
          <a:blip r:embed="rId2">
            <a:extLst>
              <a:ext uri="{28A0092B-C50C-407E-A947-70E740481C1C}">
                <a14:useLocalDpi xmlns:a14="http://schemas.microsoft.com/office/drawing/2010/main" val="0"/>
              </a:ext>
            </a:extLst>
          </a:blip>
          <a:srcRect l="5866" t="12507" r="24533" b="3408"/>
          <a:stretch/>
        </p:blipFill>
        <p:spPr>
          <a:xfrm>
            <a:off x="0" y="400110"/>
            <a:ext cx="12192000" cy="6457889"/>
          </a:xfrm>
          <a:prstGeom prst="rect">
            <a:avLst/>
          </a:prstGeom>
        </p:spPr>
      </p:pic>
      <p:sp>
        <p:nvSpPr>
          <p:cNvPr id="2" name="Slide Number Placeholder 1">
            <a:extLst>
              <a:ext uri="{FF2B5EF4-FFF2-40B4-BE49-F238E27FC236}">
                <a16:creationId xmlns:a16="http://schemas.microsoft.com/office/drawing/2014/main" id="{74E01B77-1DDB-310B-A46B-8C98943FB86A}"/>
              </a:ext>
            </a:extLst>
          </p:cNvPr>
          <p:cNvSpPr>
            <a:spLocks noGrp="1"/>
          </p:cNvSpPr>
          <p:nvPr>
            <p:ph type="sldNum" sz="quarter" idx="12"/>
          </p:nvPr>
        </p:nvSpPr>
        <p:spPr/>
        <p:txBody>
          <a:bodyPr/>
          <a:lstStyle/>
          <a:p>
            <a:fld id="{280F61A5-5B20-4A79-B2DD-8F53F046A7A2}" type="slidenum">
              <a:rPr lang="en-IN" smtClean="0"/>
              <a:t>21</a:t>
            </a:fld>
            <a:endParaRPr lang="en-IN"/>
          </a:p>
        </p:txBody>
      </p:sp>
      <p:sp>
        <p:nvSpPr>
          <p:cNvPr id="10" name="TextBox 9">
            <a:extLst>
              <a:ext uri="{FF2B5EF4-FFF2-40B4-BE49-F238E27FC236}">
                <a16:creationId xmlns:a16="http://schemas.microsoft.com/office/drawing/2014/main" id="{1BAD2CFD-2F64-E5C9-71EB-0D2F9C3A69FA}"/>
              </a:ext>
            </a:extLst>
          </p:cNvPr>
          <p:cNvSpPr txBox="1"/>
          <p:nvPr/>
        </p:nvSpPr>
        <p:spPr>
          <a:xfrm>
            <a:off x="3085711" y="0"/>
            <a:ext cx="5878994"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Confusion Matrix of Deep CNN using Haar Wavelet</a:t>
            </a:r>
          </a:p>
        </p:txBody>
      </p:sp>
    </p:spTree>
    <p:extLst>
      <p:ext uri="{BB962C8B-B14F-4D97-AF65-F5344CB8AC3E}">
        <p14:creationId xmlns:p14="http://schemas.microsoft.com/office/powerpoint/2010/main" val="172216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CA97-EA1A-8E11-839D-88DA0592C5D4}"/>
              </a:ext>
            </a:extLst>
          </p:cNvPr>
          <p:cNvSpPr>
            <a:spLocks noGrp="1"/>
          </p:cNvSpPr>
          <p:nvPr>
            <p:ph type="title"/>
          </p:nvPr>
        </p:nvSpPr>
        <p:spPr>
          <a:xfrm>
            <a:off x="489423" y="771427"/>
            <a:ext cx="4240849" cy="3261360"/>
          </a:xfrm>
        </p:spPr>
        <p:txBody>
          <a:bodyPr>
            <a:normAutofit/>
          </a:bodyPr>
          <a:lstStyle/>
          <a:p>
            <a:pPr algn="ctr"/>
            <a:r>
              <a:rPr lang="en-IN" sz="3600" b="1" dirty="0">
                <a:latin typeface="Times New Roman" panose="02020603050405020304" pitchFamily="18" charset="0"/>
                <a:cs typeface="Times New Roman" panose="02020603050405020304" pitchFamily="18" charset="0"/>
              </a:rPr>
              <a:t>Classification Report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Based on ResNet Using Haar Wavelet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Features </a:t>
            </a:r>
          </a:p>
        </p:txBody>
      </p:sp>
      <p:sp>
        <p:nvSpPr>
          <p:cNvPr id="7" name="TextBox 6">
            <a:extLst>
              <a:ext uri="{FF2B5EF4-FFF2-40B4-BE49-F238E27FC236}">
                <a16:creationId xmlns:a16="http://schemas.microsoft.com/office/drawing/2014/main" id="{CAA866BC-ACD7-0937-9D49-233D74124016}"/>
              </a:ext>
            </a:extLst>
          </p:cNvPr>
          <p:cNvSpPr txBox="1"/>
          <p:nvPr/>
        </p:nvSpPr>
        <p:spPr>
          <a:xfrm>
            <a:off x="442911" y="4104896"/>
            <a:ext cx="4333875" cy="1569660"/>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Training accuracy: 81.71</a:t>
            </a:r>
          </a:p>
          <a:p>
            <a:pPr algn="ctr"/>
            <a:r>
              <a:rPr lang="en-IN" sz="2400" dirty="0">
                <a:latin typeface="Times New Roman" panose="02020603050405020304" pitchFamily="18" charset="0"/>
                <a:cs typeface="Times New Roman" panose="02020603050405020304" pitchFamily="18" charset="0"/>
              </a:rPr>
              <a:t>Testing accuracy: 84.25</a:t>
            </a:r>
          </a:p>
          <a:p>
            <a:r>
              <a:rPr lang="en-IN" sz="2400" dirty="0">
                <a:latin typeface="Times New Roman" panose="02020603050405020304" pitchFamily="18" charset="0"/>
                <a:cs typeface="Times New Roman" panose="02020603050405020304" pitchFamily="18" charset="0"/>
              </a:rPr>
              <a:t>Trainable Parameters: 284,082</a:t>
            </a:r>
          </a:p>
          <a:p>
            <a:pPr algn="ctr"/>
            <a:r>
              <a:rPr lang="en-IN" sz="2400" dirty="0">
                <a:latin typeface="Times New Roman" panose="02020603050405020304" pitchFamily="18" charset="0"/>
                <a:cs typeface="Times New Roman" panose="02020603050405020304" pitchFamily="18" charset="0"/>
              </a:rPr>
              <a:t>Network Size: 3.46 MB</a:t>
            </a:r>
          </a:p>
        </p:txBody>
      </p:sp>
      <p:sp>
        <p:nvSpPr>
          <p:cNvPr id="8" name="TextBox 7">
            <a:extLst>
              <a:ext uri="{FF2B5EF4-FFF2-40B4-BE49-F238E27FC236}">
                <a16:creationId xmlns:a16="http://schemas.microsoft.com/office/drawing/2014/main" id="{4B428DC5-6E5D-0A2F-6194-89655EC83E84}"/>
              </a:ext>
            </a:extLst>
          </p:cNvPr>
          <p:cNvSpPr txBox="1"/>
          <p:nvPr/>
        </p:nvSpPr>
        <p:spPr>
          <a:xfrm>
            <a:off x="5457825" y="483772"/>
            <a:ext cx="6305550"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precision    recall  	f1-score   support</a:t>
            </a:r>
          </a:p>
          <a:p>
            <a:r>
              <a:rPr lang="de-DE" dirty="0">
                <a:latin typeface="Times New Roman" panose="02020603050405020304" pitchFamily="18" charset="0"/>
                <a:cs typeface="Times New Roman" panose="02020603050405020304" pitchFamily="18" charset="0"/>
              </a:rPr>
              <a:t> 1. am           	0.70      	   0.85       0.77      	1600</a:t>
            </a:r>
          </a:p>
          <a:p>
            <a:r>
              <a:rPr lang="de-DE" dirty="0">
                <a:latin typeface="Times New Roman" panose="02020603050405020304" pitchFamily="18" charset="0"/>
                <a:cs typeface="Times New Roman" panose="02020603050405020304" pitchFamily="18" charset="0"/>
              </a:rPr>
              <a:t> 2. dominoex11       	0.81      	   0.76       0.78	1600</a:t>
            </a:r>
          </a:p>
          <a:p>
            <a:r>
              <a:rPr lang="de-DE" dirty="0">
                <a:latin typeface="Times New Roman" panose="02020603050405020304" pitchFamily="18" charset="0"/>
                <a:cs typeface="Times New Roman" panose="02020603050405020304" pitchFamily="18" charset="0"/>
              </a:rPr>
              <a:t> 3. fax       	0.97      	   0.82       0.89	1600          </a:t>
            </a:r>
          </a:p>
          <a:p>
            <a:r>
              <a:rPr lang="de-DE" dirty="0">
                <a:latin typeface="Times New Roman" panose="02020603050405020304" pitchFamily="18" charset="0"/>
                <a:cs typeface="Times New Roman" panose="02020603050405020304" pitchFamily="18" charset="0"/>
              </a:rPr>
              <a:t> 4. lsb       	0.98      	   0.87       0.92      	1600        </a:t>
            </a:r>
          </a:p>
          <a:p>
            <a:r>
              <a:rPr lang="de-DE" dirty="0">
                <a:latin typeface="Times New Roman" panose="02020603050405020304" pitchFamily="18" charset="0"/>
                <a:cs typeface="Times New Roman" panose="02020603050405020304" pitchFamily="18" charset="0"/>
              </a:rPr>
              <a:t> 5. morse       	0.92      	   0.87       0.90	1600    </a:t>
            </a:r>
          </a:p>
          <a:p>
            <a:r>
              <a:rPr lang="de-DE" dirty="0">
                <a:latin typeface="Times New Roman" panose="02020603050405020304" pitchFamily="18" charset="0"/>
                <a:cs typeface="Times New Roman" panose="02020603050405020304" pitchFamily="18" charset="0"/>
              </a:rPr>
              <a:t> 6. mt63_1000       	0.82      	   0.99       0.90	1600       </a:t>
            </a:r>
          </a:p>
          <a:p>
            <a:r>
              <a:rPr lang="de-DE" dirty="0">
                <a:latin typeface="Times New Roman" panose="02020603050405020304" pitchFamily="18" charset="0"/>
                <a:cs typeface="Times New Roman" panose="02020603050405020304" pitchFamily="18" charset="0"/>
              </a:rPr>
              <a:t> 7. navtex       	0.99      	   0.90       0.94      	1600</a:t>
            </a:r>
          </a:p>
          <a:p>
            <a:r>
              <a:rPr lang="de-DE" dirty="0">
                <a:latin typeface="Times New Roman" panose="02020603050405020304" pitchFamily="18" charset="0"/>
                <a:cs typeface="Times New Roman" panose="02020603050405020304" pitchFamily="18" charset="0"/>
              </a:rPr>
              <a:t> 8. olivia16_1000    0.96      	   0.88       0.92      	1600  </a:t>
            </a:r>
          </a:p>
          <a:p>
            <a:r>
              <a:rPr lang="de-DE" dirty="0">
                <a:latin typeface="Times New Roman" panose="02020603050405020304" pitchFamily="18" charset="0"/>
                <a:cs typeface="Times New Roman" panose="02020603050405020304" pitchFamily="18" charset="0"/>
              </a:rPr>
              <a:t> 9. olivia16_500      0.86      	   0.75       0.80 	1600</a:t>
            </a:r>
          </a:p>
          <a:p>
            <a:r>
              <a:rPr lang="de-DE" dirty="0">
                <a:latin typeface="Times New Roman" panose="02020603050405020304" pitchFamily="18" charset="0"/>
                <a:cs typeface="Times New Roman" panose="02020603050405020304" pitchFamily="18" charset="0"/>
              </a:rPr>
              <a:t> 10. olivia32_1000  0.87      	   0.88       0.88	1600  </a:t>
            </a:r>
          </a:p>
          <a:p>
            <a:r>
              <a:rPr lang="de-DE" dirty="0">
                <a:latin typeface="Times New Roman" panose="02020603050405020304" pitchFamily="18" charset="0"/>
                <a:cs typeface="Times New Roman" panose="02020603050405020304" pitchFamily="18" charset="0"/>
              </a:rPr>
              <a:t> 11. olivia8_250      0.92      	   0.75       0.83	1600        </a:t>
            </a:r>
          </a:p>
          <a:p>
            <a:r>
              <a:rPr lang="de-DE" dirty="0">
                <a:latin typeface="Times New Roman" panose="02020603050405020304" pitchFamily="18" charset="0"/>
                <a:cs typeface="Times New Roman" panose="02020603050405020304" pitchFamily="18" charset="0"/>
              </a:rPr>
              <a:t> 12. psk31       	0.72      	   0.87       0.79	1600        </a:t>
            </a:r>
          </a:p>
          <a:p>
            <a:r>
              <a:rPr lang="de-DE" dirty="0">
                <a:latin typeface="Times New Roman" panose="02020603050405020304" pitchFamily="18" charset="0"/>
                <a:cs typeface="Times New Roman" panose="02020603050405020304" pitchFamily="18" charset="0"/>
              </a:rPr>
              <a:t> 13. psk63       	0.80      	   0.92       0.85	1600       </a:t>
            </a:r>
          </a:p>
          <a:p>
            <a:r>
              <a:rPr lang="de-DE" dirty="0">
                <a:latin typeface="Times New Roman" panose="02020603050405020304" pitchFamily="18" charset="0"/>
                <a:cs typeface="Times New Roman" panose="02020603050405020304" pitchFamily="18" charset="0"/>
              </a:rPr>
              <a:t> 14. qpsk31       	0.77      	   0.78       0.78	1600  </a:t>
            </a:r>
          </a:p>
          <a:p>
            <a:r>
              <a:rPr lang="de-DE" dirty="0">
                <a:latin typeface="Times New Roman" panose="02020603050405020304" pitchFamily="18" charset="0"/>
                <a:cs typeface="Times New Roman" panose="02020603050405020304" pitchFamily="18" charset="0"/>
              </a:rPr>
              <a:t> 15. rtty100_850     0.95      	   0.94       0.94      	1600   </a:t>
            </a:r>
          </a:p>
          <a:p>
            <a:r>
              <a:rPr lang="de-DE" dirty="0">
                <a:latin typeface="Times New Roman" panose="02020603050405020304" pitchFamily="18" charset="0"/>
                <a:cs typeface="Times New Roman" panose="02020603050405020304" pitchFamily="18" charset="0"/>
              </a:rPr>
              <a:t> 16. rtty45_170       0.73      	   0.71       0.72     	1600   </a:t>
            </a:r>
          </a:p>
          <a:p>
            <a:r>
              <a:rPr lang="de-DE" dirty="0">
                <a:latin typeface="Times New Roman" panose="02020603050405020304" pitchFamily="18" charset="0"/>
                <a:cs typeface="Times New Roman" panose="02020603050405020304" pitchFamily="18" charset="0"/>
              </a:rPr>
              <a:t> 17. rtty50_170       	0.62      	   0.71       0.67      	1600          </a:t>
            </a:r>
          </a:p>
          <a:p>
            <a:r>
              <a:rPr lang="de-DE" dirty="0">
                <a:latin typeface="Times New Roman" panose="02020603050405020304" pitchFamily="18" charset="0"/>
                <a:cs typeface="Times New Roman" panose="02020603050405020304" pitchFamily="18" charset="0"/>
              </a:rPr>
              <a:t> 18. usb       	0.94      	   0.92       0.93	1600 </a:t>
            </a:r>
          </a:p>
          <a:p>
            <a:r>
              <a:rPr lang="de-DE" dirty="0">
                <a:latin typeface="Times New Roman" panose="02020603050405020304" pitchFamily="18" charset="0"/>
                <a:cs typeface="Times New Roman" panose="02020603050405020304" pitchFamily="18" charset="0"/>
              </a:rPr>
              <a:t>   </a:t>
            </a:r>
          </a:p>
          <a:p>
            <a:r>
              <a:rPr lang="de-DE" dirty="0">
                <a:latin typeface="Times New Roman" panose="02020603050405020304" pitchFamily="18" charset="0"/>
                <a:cs typeface="Times New Roman" panose="02020603050405020304" pitchFamily="18" charset="0"/>
              </a:rPr>
              <a:t> overall       	0.85     	   0.84       0.84     	28800    </a:t>
            </a:r>
          </a:p>
        </p:txBody>
      </p:sp>
      <p:sp>
        <p:nvSpPr>
          <p:cNvPr id="3" name="Slide Number Placeholder 2">
            <a:extLst>
              <a:ext uri="{FF2B5EF4-FFF2-40B4-BE49-F238E27FC236}">
                <a16:creationId xmlns:a16="http://schemas.microsoft.com/office/drawing/2014/main" id="{C8480B84-CD67-CC30-6562-E461AB9EDCB9}"/>
              </a:ext>
            </a:extLst>
          </p:cNvPr>
          <p:cNvSpPr>
            <a:spLocks noGrp="1"/>
          </p:cNvSpPr>
          <p:nvPr>
            <p:ph type="sldNum" sz="quarter" idx="12"/>
          </p:nvPr>
        </p:nvSpPr>
        <p:spPr>
          <a:xfrm>
            <a:off x="8610600" y="6365777"/>
            <a:ext cx="2743200" cy="365125"/>
          </a:xfrm>
        </p:spPr>
        <p:txBody>
          <a:bodyPr/>
          <a:lstStyle/>
          <a:p>
            <a:fld id="{280F61A5-5B20-4A79-B2DD-8F53F046A7A2}" type="slidenum">
              <a:rPr lang="en-IN" smtClean="0"/>
              <a:t>22</a:t>
            </a:fld>
            <a:endParaRPr lang="en-IN"/>
          </a:p>
        </p:txBody>
      </p:sp>
    </p:spTree>
    <p:extLst>
      <p:ext uri="{BB962C8B-B14F-4D97-AF65-F5344CB8AC3E}">
        <p14:creationId xmlns:p14="http://schemas.microsoft.com/office/powerpoint/2010/main" val="3462267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5E70BE-9088-C888-AC4B-DACBAE586C55}"/>
              </a:ext>
            </a:extLst>
          </p:cNvPr>
          <p:cNvPicPr>
            <a:picLocks noChangeAspect="1"/>
          </p:cNvPicPr>
          <p:nvPr/>
        </p:nvPicPr>
        <p:blipFill rotWithShape="1">
          <a:blip r:embed="rId2">
            <a:extLst>
              <a:ext uri="{28A0092B-C50C-407E-A947-70E740481C1C}">
                <a14:useLocalDpi xmlns:a14="http://schemas.microsoft.com/office/drawing/2010/main" val="0"/>
              </a:ext>
            </a:extLst>
          </a:blip>
          <a:srcRect l="5733" t="12091" r="25114" b="3259"/>
          <a:stretch/>
        </p:blipFill>
        <p:spPr>
          <a:xfrm>
            <a:off x="0" y="336580"/>
            <a:ext cx="12192000" cy="6521419"/>
          </a:xfrm>
          <a:prstGeom prst="rect">
            <a:avLst/>
          </a:prstGeom>
        </p:spPr>
      </p:pic>
      <p:sp>
        <p:nvSpPr>
          <p:cNvPr id="2" name="Slide Number Placeholder 1">
            <a:extLst>
              <a:ext uri="{FF2B5EF4-FFF2-40B4-BE49-F238E27FC236}">
                <a16:creationId xmlns:a16="http://schemas.microsoft.com/office/drawing/2014/main" id="{4F8FE6CB-EB24-4472-14F2-E201F874CB4D}"/>
              </a:ext>
            </a:extLst>
          </p:cNvPr>
          <p:cNvSpPr>
            <a:spLocks noGrp="1"/>
          </p:cNvSpPr>
          <p:nvPr>
            <p:ph type="sldNum" sz="quarter" idx="12"/>
          </p:nvPr>
        </p:nvSpPr>
        <p:spPr/>
        <p:txBody>
          <a:bodyPr/>
          <a:lstStyle/>
          <a:p>
            <a:fld id="{280F61A5-5B20-4A79-B2DD-8F53F046A7A2}" type="slidenum">
              <a:rPr lang="en-IN" smtClean="0"/>
              <a:t>23</a:t>
            </a:fld>
            <a:endParaRPr lang="en-IN"/>
          </a:p>
        </p:txBody>
      </p:sp>
      <p:sp>
        <p:nvSpPr>
          <p:cNvPr id="9" name="TextBox 8">
            <a:extLst>
              <a:ext uri="{FF2B5EF4-FFF2-40B4-BE49-F238E27FC236}">
                <a16:creationId xmlns:a16="http://schemas.microsoft.com/office/drawing/2014/main" id="{7FEEB22D-C8E8-8599-07A7-ECC458CBF0A7}"/>
              </a:ext>
            </a:extLst>
          </p:cNvPr>
          <p:cNvSpPr txBox="1"/>
          <p:nvPr/>
        </p:nvSpPr>
        <p:spPr>
          <a:xfrm>
            <a:off x="3358208" y="-63530"/>
            <a:ext cx="5475583"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Confusion Matrix of Resnet using Haar Wavelet</a:t>
            </a:r>
          </a:p>
        </p:txBody>
      </p:sp>
    </p:spTree>
    <p:extLst>
      <p:ext uri="{BB962C8B-B14F-4D97-AF65-F5344CB8AC3E}">
        <p14:creationId xmlns:p14="http://schemas.microsoft.com/office/powerpoint/2010/main" val="1734947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2CB3ECA-E994-A0E5-E758-38162374D732}"/>
              </a:ext>
            </a:extLst>
          </p:cNvPr>
          <p:cNvGraphicFramePr>
            <a:graphicFrameLocks noGrp="1"/>
          </p:cNvGraphicFramePr>
          <p:nvPr>
            <p:extLst>
              <p:ext uri="{D42A27DB-BD31-4B8C-83A1-F6EECF244321}">
                <p14:modId xmlns:p14="http://schemas.microsoft.com/office/powerpoint/2010/main" val="3112297152"/>
              </p:ext>
            </p:extLst>
          </p:nvPr>
        </p:nvGraphicFramePr>
        <p:xfrm>
          <a:off x="329453" y="1436907"/>
          <a:ext cx="11658600" cy="4251476"/>
        </p:xfrm>
        <a:graphic>
          <a:graphicData uri="http://schemas.openxmlformats.org/drawingml/2006/table">
            <a:tbl>
              <a:tblPr firstRow="1" bandRow="1">
                <a:tableStyleId>{5C22544A-7EE6-4342-B048-85BDC9FD1C3A}</a:tableStyleId>
              </a:tblPr>
              <a:tblGrid>
                <a:gridCol w="3289450">
                  <a:extLst>
                    <a:ext uri="{9D8B030D-6E8A-4147-A177-3AD203B41FA5}">
                      <a16:colId xmlns:a16="http://schemas.microsoft.com/office/drawing/2014/main" val="2107236865"/>
                    </a:ext>
                  </a:extLst>
                </a:gridCol>
                <a:gridCol w="4234360">
                  <a:extLst>
                    <a:ext uri="{9D8B030D-6E8A-4147-A177-3AD203B41FA5}">
                      <a16:colId xmlns:a16="http://schemas.microsoft.com/office/drawing/2014/main" val="4243557774"/>
                    </a:ext>
                  </a:extLst>
                </a:gridCol>
                <a:gridCol w="4134790">
                  <a:extLst>
                    <a:ext uri="{9D8B030D-6E8A-4147-A177-3AD203B41FA5}">
                      <a16:colId xmlns:a16="http://schemas.microsoft.com/office/drawing/2014/main" val="2392145457"/>
                    </a:ext>
                  </a:extLst>
                </a:gridCol>
              </a:tblGrid>
              <a:tr h="518394">
                <a:tc>
                  <a:txBody>
                    <a:bodyPr/>
                    <a:lstStyle/>
                    <a:p>
                      <a:pPr algn="ctr"/>
                      <a:r>
                        <a:rPr lang="en-US" sz="2400" dirty="0">
                          <a:latin typeface="Times New Roman" panose="02020603050405020304" pitchFamily="18" charset="0"/>
                          <a:cs typeface="Times New Roman" panose="02020603050405020304" pitchFamily="18" charset="0"/>
                        </a:rPr>
                        <a:t>Aspect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HAAR Wavelet DeepCNN</a:t>
                      </a:r>
                    </a:p>
                  </a:txBody>
                  <a:tcPr/>
                </a:tc>
                <a:tc>
                  <a:txBody>
                    <a:bodyPr/>
                    <a:lstStyle/>
                    <a:p>
                      <a:pPr algn="ctr"/>
                      <a:r>
                        <a:rPr lang="en-IN" sz="2400" dirty="0">
                          <a:latin typeface="Times New Roman" panose="02020603050405020304" pitchFamily="18" charset="0"/>
                          <a:cs typeface="Times New Roman" panose="02020603050405020304" pitchFamily="18" charset="0"/>
                        </a:rPr>
                        <a:t>HAAR Wavelet ResNet</a:t>
                      </a:r>
                    </a:p>
                  </a:txBody>
                  <a:tcPr/>
                </a:tc>
                <a:extLst>
                  <a:ext uri="{0D108BD9-81ED-4DB2-BD59-A6C34878D82A}">
                    <a16:rowId xmlns:a16="http://schemas.microsoft.com/office/drawing/2014/main" val="1674431158"/>
                  </a:ext>
                </a:extLst>
              </a:tr>
              <a:tr h="518394">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Training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94.18</a:t>
                      </a: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81.71</a:t>
                      </a:r>
                    </a:p>
                  </a:txBody>
                  <a:tcPr/>
                </a:tc>
                <a:extLst>
                  <a:ext uri="{0D108BD9-81ED-4DB2-BD59-A6C34878D82A}">
                    <a16:rowId xmlns:a16="http://schemas.microsoft.com/office/drawing/2014/main" val="2407347296"/>
                  </a:ext>
                </a:extLst>
              </a:tr>
              <a:tr h="544475">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Testing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93.77</a:t>
                      </a: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84.25</a:t>
                      </a:r>
                    </a:p>
                  </a:txBody>
                  <a:tcPr/>
                </a:tc>
                <a:extLst>
                  <a:ext uri="{0D108BD9-81ED-4DB2-BD59-A6C34878D82A}">
                    <a16:rowId xmlns:a16="http://schemas.microsoft.com/office/drawing/2014/main" val="3845580124"/>
                  </a:ext>
                </a:extLst>
              </a:tr>
              <a:tr h="544475">
                <a:tc>
                  <a:txBody>
                    <a:bodyPr/>
                    <a:lstStyle/>
                    <a:p>
                      <a:pPr algn="ctr"/>
                      <a:r>
                        <a:rPr lang="en-IN" sz="2400" dirty="0">
                          <a:latin typeface="Times New Roman" panose="02020603050405020304" pitchFamily="18" charset="0"/>
                          <a:cs typeface="Times New Roman" panose="02020603050405020304" pitchFamily="18" charset="0"/>
                        </a:rPr>
                        <a:t>Precision</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85.00</a:t>
                      </a:r>
                    </a:p>
                  </a:txBody>
                  <a:tcPr/>
                </a:tc>
                <a:extLst>
                  <a:ext uri="{0D108BD9-81ED-4DB2-BD59-A6C34878D82A}">
                    <a16:rowId xmlns:a16="http://schemas.microsoft.com/office/drawing/2014/main" val="421627999"/>
                  </a:ext>
                </a:extLst>
              </a:tr>
              <a:tr h="544475">
                <a:tc>
                  <a:txBody>
                    <a:bodyPr/>
                    <a:lstStyle/>
                    <a:p>
                      <a:pPr algn="ctr"/>
                      <a:r>
                        <a:rPr lang="en-IN" sz="2400" dirty="0">
                          <a:latin typeface="Times New Roman" panose="02020603050405020304" pitchFamily="18" charset="0"/>
                          <a:cs typeface="Times New Roman" panose="02020603050405020304" pitchFamily="18" charset="0"/>
                        </a:rPr>
                        <a:t>F1 Score</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84.00</a:t>
                      </a:r>
                    </a:p>
                  </a:txBody>
                  <a:tcPr/>
                </a:tc>
                <a:extLst>
                  <a:ext uri="{0D108BD9-81ED-4DB2-BD59-A6C34878D82A}">
                    <a16:rowId xmlns:a16="http://schemas.microsoft.com/office/drawing/2014/main" val="2591366169"/>
                  </a:ext>
                </a:extLst>
              </a:tr>
              <a:tr h="544475">
                <a:tc>
                  <a:txBody>
                    <a:bodyPr/>
                    <a:lstStyle/>
                    <a:p>
                      <a:pPr algn="ctr"/>
                      <a:r>
                        <a:rPr lang="en-IN" sz="2400" dirty="0">
                          <a:latin typeface="Times New Roman" panose="02020603050405020304" pitchFamily="18" charset="0"/>
                          <a:cs typeface="Times New Roman" panose="02020603050405020304" pitchFamily="18" charset="0"/>
                        </a:rPr>
                        <a:t>Recall</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84.00</a:t>
                      </a:r>
                    </a:p>
                  </a:txBody>
                  <a:tcPr/>
                </a:tc>
                <a:extLst>
                  <a:ext uri="{0D108BD9-81ED-4DB2-BD59-A6C34878D82A}">
                    <a16:rowId xmlns:a16="http://schemas.microsoft.com/office/drawing/2014/main" val="1775759383"/>
                  </a:ext>
                </a:extLst>
              </a:tr>
              <a:tr h="518394">
                <a:tc>
                  <a:txBody>
                    <a:bodyPr/>
                    <a:lstStyle/>
                    <a:p>
                      <a:pPr algn="ctr"/>
                      <a:r>
                        <a:rPr lang="en-IN" sz="2400" dirty="0">
                          <a:latin typeface="Times New Roman" panose="02020603050405020304" pitchFamily="18" charset="0"/>
                          <a:cs typeface="Times New Roman" panose="02020603050405020304" pitchFamily="18" charset="0"/>
                        </a:rPr>
                        <a:t>Trainable Parameters</a:t>
                      </a:r>
                    </a:p>
                  </a:txBody>
                  <a:tcPr/>
                </a:tc>
                <a:tc>
                  <a:txBody>
                    <a:bodyPr/>
                    <a:lstStyle/>
                    <a:p>
                      <a:pPr algn="ctr"/>
                      <a:r>
                        <a:rPr lang="en-IN" sz="2400" dirty="0">
                          <a:latin typeface="Times New Roman" panose="02020603050405020304" pitchFamily="18" charset="0"/>
                          <a:cs typeface="Times New Roman" panose="02020603050405020304" pitchFamily="18" charset="0"/>
                        </a:rPr>
                        <a:t>4,332,114</a:t>
                      </a:r>
                    </a:p>
                  </a:txBody>
                  <a:tcPr/>
                </a:tc>
                <a:tc>
                  <a:txBody>
                    <a:bodyPr/>
                    <a:lstStyle/>
                    <a:p>
                      <a:pPr algn="ctr"/>
                      <a:r>
                        <a:rPr lang="en-IN" sz="2400" dirty="0">
                          <a:latin typeface="Times New Roman" panose="02020603050405020304" pitchFamily="18" charset="0"/>
                          <a:cs typeface="Times New Roman" panose="02020603050405020304" pitchFamily="18" charset="0"/>
                        </a:rPr>
                        <a:t>284,082</a:t>
                      </a:r>
                    </a:p>
                  </a:txBody>
                  <a:tcPr/>
                </a:tc>
                <a:extLst>
                  <a:ext uri="{0D108BD9-81ED-4DB2-BD59-A6C34878D82A}">
                    <a16:rowId xmlns:a16="http://schemas.microsoft.com/office/drawing/2014/main" val="4259558063"/>
                  </a:ext>
                </a:extLst>
              </a:tr>
              <a:tr h="518394">
                <a:tc>
                  <a:txBody>
                    <a:bodyPr/>
                    <a:lstStyle/>
                    <a:p>
                      <a:pPr algn="ctr"/>
                      <a:r>
                        <a:rPr lang="en-IN" sz="2400" dirty="0">
                          <a:latin typeface="Times New Roman" panose="02020603050405020304" pitchFamily="18" charset="0"/>
                          <a:cs typeface="Times New Roman" panose="02020603050405020304" pitchFamily="18" charset="0"/>
                        </a:rPr>
                        <a:t>Network Size</a:t>
                      </a:r>
                    </a:p>
                  </a:txBody>
                  <a:tcPr/>
                </a:tc>
                <a:tc>
                  <a:txBody>
                    <a:bodyPr/>
                    <a:lstStyle/>
                    <a:p>
                      <a:pPr algn="ctr"/>
                      <a:r>
                        <a:rPr lang="en-IN" sz="2400" dirty="0">
                          <a:latin typeface="Times New Roman" panose="02020603050405020304" pitchFamily="18" charset="0"/>
                          <a:cs typeface="Times New Roman" panose="02020603050405020304" pitchFamily="18" charset="0"/>
                        </a:rPr>
                        <a:t>49.7 MB</a:t>
                      </a:r>
                    </a:p>
                  </a:txBody>
                  <a:tcPr/>
                </a:tc>
                <a:tc>
                  <a:txBody>
                    <a:bodyPr/>
                    <a:lstStyle/>
                    <a:p>
                      <a:pPr algn="ctr"/>
                      <a:r>
                        <a:rPr lang="en-IN" sz="2400" dirty="0">
                          <a:latin typeface="Times New Roman" panose="02020603050405020304" pitchFamily="18" charset="0"/>
                          <a:cs typeface="Times New Roman" panose="02020603050405020304" pitchFamily="18" charset="0"/>
                        </a:rPr>
                        <a:t>3.46 MB</a:t>
                      </a:r>
                    </a:p>
                  </a:txBody>
                  <a:tcPr/>
                </a:tc>
                <a:extLst>
                  <a:ext uri="{0D108BD9-81ED-4DB2-BD59-A6C34878D82A}">
                    <a16:rowId xmlns:a16="http://schemas.microsoft.com/office/drawing/2014/main" val="415338115"/>
                  </a:ext>
                </a:extLst>
              </a:tr>
            </a:tbl>
          </a:graphicData>
        </a:graphic>
      </p:graphicFrame>
      <p:sp>
        <p:nvSpPr>
          <p:cNvPr id="7" name="TextBox 6">
            <a:extLst>
              <a:ext uri="{FF2B5EF4-FFF2-40B4-BE49-F238E27FC236}">
                <a16:creationId xmlns:a16="http://schemas.microsoft.com/office/drawing/2014/main" id="{974A0DF8-CC14-0869-5BDC-CFFB9BE9AB1A}"/>
              </a:ext>
            </a:extLst>
          </p:cNvPr>
          <p:cNvSpPr txBox="1"/>
          <p:nvPr/>
        </p:nvSpPr>
        <p:spPr>
          <a:xfrm>
            <a:off x="329452" y="591841"/>
            <a:ext cx="6627159"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Performance Comparison table</a:t>
            </a:r>
            <a:endParaRPr lang="en-IN" sz="3600" dirty="0"/>
          </a:p>
        </p:txBody>
      </p:sp>
      <p:sp>
        <p:nvSpPr>
          <p:cNvPr id="2" name="Slide Number Placeholder 1">
            <a:extLst>
              <a:ext uri="{FF2B5EF4-FFF2-40B4-BE49-F238E27FC236}">
                <a16:creationId xmlns:a16="http://schemas.microsoft.com/office/drawing/2014/main" id="{B1B1713B-1866-609E-6606-998AF8CF5DB0}"/>
              </a:ext>
            </a:extLst>
          </p:cNvPr>
          <p:cNvSpPr>
            <a:spLocks noGrp="1"/>
          </p:cNvSpPr>
          <p:nvPr>
            <p:ph type="sldNum" sz="quarter" idx="12"/>
          </p:nvPr>
        </p:nvSpPr>
        <p:spPr>
          <a:xfrm>
            <a:off x="8610600" y="6365777"/>
            <a:ext cx="2743200" cy="365125"/>
          </a:xfrm>
        </p:spPr>
        <p:txBody>
          <a:bodyPr/>
          <a:lstStyle/>
          <a:p>
            <a:fld id="{280F61A5-5B20-4A79-B2DD-8F53F046A7A2}" type="slidenum">
              <a:rPr lang="en-IN" smtClean="0"/>
              <a:t>24</a:t>
            </a:fld>
            <a:endParaRPr lang="en-IN"/>
          </a:p>
        </p:txBody>
      </p:sp>
    </p:spTree>
    <p:extLst>
      <p:ext uri="{BB962C8B-B14F-4D97-AF65-F5344CB8AC3E}">
        <p14:creationId xmlns:p14="http://schemas.microsoft.com/office/powerpoint/2010/main" val="2969637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4508EE-0CCB-3389-50DD-E1BDF2888E62}"/>
              </a:ext>
            </a:extLst>
          </p:cNvPr>
          <p:cNvSpPr txBox="1"/>
          <p:nvPr/>
        </p:nvSpPr>
        <p:spPr>
          <a:xfrm>
            <a:off x="389471" y="1493442"/>
            <a:ext cx="5096929" cy="3416320"/>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Genetic – Neural Architecture Search (GNAS) based Classification </a:t>
            </a:r>
            <a:r>
              <a:rPr lang="en-US" sz="3600" b="1" dirty="0">
                <a:latin typeface="Times New Roman" panose="02020603050405020304" pitchFamily="18" charset="0"/>
                <a:cs typeface="Times New Roman" panose="02020603050405020304" pitchFamily="18" charset="0"/>
              </a:rPr>
              <a:t>using IQ samples and </a:t>
            </a:r>
            <a:r>
              <a:rPr lang="en-IN" sz="3600" b="1" dirty="0">
                <a:latin typeface="Times New Roman" panose="02020603050405020304" pitchFamily="18" charset="0"/>
                <a:cs typeface="Times New Roman" panose="02020603050405020304" pitchFamily="18" charset="0"/>
              </a:rPr>
              <a:t>Haar Wavelets features</a:t>
            </a:r>
            <a:endParaRPr lang="en-US"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F8BA185-D3AA-CCFB-EF10-B6990F1FB208}"/>
              </a:ext>
            </a:extLst>
          </p:cNvPr>
          <p:cNvSpPr>
            <a:spLocks noGrp="1"/>
          </p:cNvSpPr>
          <p:nvPr>
            <p:ph type="sldNum" sz="quarter" idx="12"/>
          </p:nvPr>
        </p:nvSpPr>
        <p:spPr/>
        <p:txBody>
          <a:bodyPr/>
          <a:lstStyle/>
          <a:p>
            <a:fld id="{280F61A5-5B20-4A79-B2DD-8F53F046A7A2}" type="slidenum">
              <a:rPr lang="en-IN" smtClean="0"/>
              <a:t>25</a:t>
            </a:fld>
            <a:endParaRPr lang="en-IN"/>
          </a:p>
        </p:txBody>
      </p:sp>
      <p:pic>
        <p:nvPicPr>
          <p:cNvPr id="4" name="Picture 3">
            <a:extLst>
              <a:ext uri="{FF2B5EF4-FFF2-40B4-BE49-F238E27FC236}">
                <a16:creationId xmlns:a16="http://schemas.microsoft.com/office/drawing/2014/main" id="{9831910D-0E6F-ED3D-4DD3-5062392F122B}"/>
              </a:ext>
            </a:extLst>
          </p:cNvPr>
          <p:cNvPicPr>
            <a:picLocks noChangeAspect="1"/>
          </p:cNvPicPr>
          <p:nvPr/>
        </p:nvPicPr>
        <p:blipFill>
          <a:blip r:embed="rId2"/>
          <a:stretch>
            <a:fillRect/>
          </a:stretch>
        </p:blipFill>
        <p:spPr>
          <a:xfrm>
            <a:off x="5418671" y="617326"/>
            <a:ext cx="6383858" cy="5739024"/>
          </a:xfrm>
          <a:prstGeom prst="rect">
            <a:avLst/>
          </a:prstGeom>
        </p:spPr>
      </p:pic>
    </p:spTree>
    <p:extLst>
      <p:ext uri="{BB962C8B-B14F-4D97-AF65-F5344CB8AC3E}">
        <p14:creationId xmlns:p14="http://schemas.microsoft.com/office/powerpoint/2010/main" val="214926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F28272-A488-74AE-8D6C-471B9A1C98AE}"/>
              </a:ext>
            </a:extLst>
          </p:cNvPr>
          <p:cNvSpPr/>
          <p:nvPr/>
        </p:nvSpPr>
        <p:spPr>
          <a:xfrm>
            <a:off x="4842063" y="1088043"/>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a:t>
            </a:r>
          </a:p>
        </p:txBody>
      </p:sp>
      <p:sp>
        <p:nvSpPr>
          <p:cNvPr id="8" name="Rectangle 7">
            <a:extLst>
              <a:ext uri="{FF2B5EF4-FFF2-40B4-BE49-F238E27FC236}">
                <a16:creationId xmlns:a16="http://schemas.microsoft.com/office/drawing/2014/main" id="{81560C0A-312F-2F20-5EB1-81BC8B44E9DD}"/>
              </a:ext>
            </a:extLst>
          </p:cNvPr>
          <p:cNvSpPr/>
          <p:nvPr/>
        </p:nvSpPr>
        <p:spPr>
          <a:xfrm>
            <a:off x="4842063" y="1401807"/>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a:t>
            </a:r>
          </a:p>
        </p:txBody>
      </p:sp>
      <p:sp>
        <p:nvSpPr>
          <p:cNvPr id="9" name="Rectangle 8">
            <a:extLst>
              <a:ext uri="{FF2B5EF4-FFF2-40B4-BE49-F238E27FC236}">
                <a16:creationId xmlns:a16="http://schemas.microsoft.com/office/drawing/2014/main" id="{F4832568-9EBD-0250-8D72-7D1BEEC584D9}"/>
              </a:ext>
            </a:extLst>
          </p:cNvPr>
          <p:cNvSpPr/>
          <p:nvPr/>
        </p:nvSpPr>
        <p:spPr>
          <a:xfrm>
            <a:off x="4842063" y="1688676"/>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MAX 1D</a:t>
            </a:r>
          </a:p>
        </p:txBody>
      </p:sp>
      <p:sp>
        <p:nvSpPr>
          <p:cNvPr id="10" name="Rectangle 9">
            <a:extLst>
              <a:ext uri="{FF2B5EF4-FFF2-40B4-BE49-F238E27FC236}">
                <a16:creationId xmlns:a16="http://schemas.microsoft.com/office/drawing/2014/main" id="{465BA37A-A6D2-37AE-D73E-57A27D035D05}"/>
              </a:ext>
            </a:extLst>
          </p:cNvPr>
          <p:cNvSpPr/>
          <p:nvPr/>
        </p:nvSpPr>
        <p:spPr>
          <a:xfrm>
            <a:off x="4842063" y="2289309"/>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1" name="Rectangle 10">
            <a:extLst>
              <a:ext uri="{FF2B5EF4-FFF2-40B4-BE49-F238E27FC236}">
                <a16:creationId xmlns:a16="http://schemas.microsoft.com/office/drawing/2014/main" id="{1A5EAB5C-C71E-4818-072E-26D81C56C20E}"/>
              </a:ext>
            </a:extLst>
          </p:cNvPr>
          <p:cNvSpPr/>
          <p:nvPr/>
        </p:nvSpPr>
        <p:spPr>
          <a:xfrm>
            <a:off x="4842063" y="1975545"/>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2" name="Rectangle 11">
            <a:extLst>
              <a:ext uri="{FF2B5EF4-FFF2-40B4-BE49-F238E27FC236}">
                <a16:creationId xmlns:a16="http://schemas.microsoft.com/office/drawing/2014/main" id="{D87BECD6-CC62-D1F6-B66B-AC3214AE01C4}"/>
              </a:ext>
            </a:extLst>
          </p:cNvPr>
          <p:cNvSpPr/>
          <p:nvPr/>
        </p:nvSpPr>
        <p:spPr>
          <a:xfrm>
            <a:off x="4842063" y="2603073"/>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MAX 1D</a:t>
            </a:r>
            <a:endParaRPr lang="en-IN" dirty="0">
              <a:solidFill>
                <a:schemeClr val="tx1"/>
              </a:solidFill>
            </a:endParaRPr>
          </a:p>
        </p:txBody>
      </p:sp>
      <p:sp>
        <p:nvSpPr>
          <p:cNvPr id="13" name="Rectangle 12">
            <a:extLst>
              <a:ext uri="{FF2B5EF4-FFF2-40B4-BE49-F238E27FC236}">
                <a16:creationId xmlns:a16="http://schemas.microsoft.com/office/drawing/2014/main" id="{772C7E86-563B-BD8B-82A2-189664B172BC}"/>
              </a:ext>
            </a:extLst>
          </p:cNvPr>
          <p:cNvSpPr/>
          <p:nvPr/>
        </p:nvSpPr>
        <p:spPr>
          <a:xfrm>
            <a:off x="4842063" y="2916837"/>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4" name="Rectangle 13">
            <a:extLst>
              <a:ext uri="{FF2B5EF4-FFF2-40B4-BE49-F238E27FC236}">
                <a16:creationId xmlns:a16="http://schemas.microsoft.com/office/drawing/2014/main" id="{E10EF204-8AB7-CD6A-388A-6D8690A466A9}"/>
              </a:ext>
            </a:extLst>
          </p:cNvPr>
          <p:cNvSpPr/>
          <p:nvPr/>
        </p:nvSpPr>
        <p:spPr>
          <a:xfrm>
            <a:off x="4842063" y="3203706"/>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5" name="Rectangle 14">
            <a:extLst>
              <a:ext uri="{FF2B5EF4-FFF2-40B4-BE49-F238E27FC236}">
                <a16:creationId xmlns:a16="http://schemas.microsoft.com/office/drawing/2014/main" id="{87448D06-03BA-B905-BC31-725271741914}"/>
              </a:ext>
            </a:extLst>
          </p:cNvPr>
          <p:cNvSpPr/>
          <p:nvPr/>
        </p:nvSpPr>
        <p:spPr>
          <a:xfrm>
            <a:off x="4842063" y="3804339"/>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6" name="Rectangle 15">
            <a:extLst>
              <a:ext uri="{FF2B5EF4-FFF2-40B4-BE49-F238E27FC236}">
                <a16:creationId xmlns:a16="http://schemas.microsoft.com/office/drawing/2014/main" id="{27EFEBD6-2A88-D062-7241-E2C2C292910F}"/>
              </a:ext>
            </a:extLst>
          </p:cNvPr>
          <p:cNvSpPr/>
          <p:nvPr/>
        </p:nvSpPr>
        <p:spPr>
          <a:xfrm>
            <a:off x="4842063" y="3490575"/>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MAX 1D</a:t>
            </a:r>
            <a:endParaRPr lang="en-IN" dirty="0">
              <a:solidFill>
                <a:schemeClr val="tx1"/>
              </a:solidFill>
            </a:endParaRPr>
          </a:p>
        </p:txBody>
      </p:sp>
      <p:sp>
        <p:nvSpPr>
          <p:cNvPr id="17" name="Rectangle 16">
            <a:extLst>
              <a:ext uri="{FF2B5EF4-FFF2-40B4-BE49-F238E27FC236}">
                <a16:creationId xmlns:a16="http://schemas.microsoft.com/office/drawing/2014/main" id="{03AA04CD-F939-E816-1707-FF473F1A25DB}"/>
              </a:ext>
            </a:extLst>
          </p:cNvPr>
          <p:cNvSpPr/>
          <p:nvPr/>
        </p:nvSpPr>
        <p:spPr>
          <a:xfrm>
            <a:off x="4842063" y="4118099"/>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8" name="Rectangle 17">
            <a:extLst>
              <a:ext uri="{FF2B5EF4-FFF2-40B4-BE49-F238E27FC236}">
                <a16:creationId xmlns:a16="http://schemas.microsoft.com/office/drawing/2014/main" id="{7CAE170D-5F7B-AA97-2CF5-374237271D4D}"/>
              </a:ext>
            </a:extLst>
          </p:cNvPr>
          <p:cNvSpPr/>
          <p:nvPr/>
        </p:nvSpPr>
        <p:spPr>
          <a:xfrm>
            <a:off x="4842063" y="4404968"/>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MAX 1D</a:t>
            </a:r>
            <a:endParaRPr lang="en-IN" dirty="0">
              <a:solidFill>
                <a:schemeClr val="tx1"/>
              </a:solidFill>
            </a:endParaRPr>
          </a:p>
        </p:txBody>
      </p:sp>
      <p:sp>
        <p:nvSpPr>
          <p:cNvPr id="19" name="Rectangle 18">
            <a:extLst>
              <a:ext uri="{FF2B5EF4-FFF2-40B4-BE49-F238E27FC236}">
                <a16:creationId xmlns:a16="http://schemas.microsoft.com/office/drawing/2014/main" id="{BE3ED0DE-7128-C2B0-0D2D-BE659EE75AE1}"/>
              </a:ext>
            </a:extLst>
          </p:cNvPr>
          <p:cNvSpPr/>
          <p:nvPr/>
        </p:nvSpPr>
        <p:spPr>
          <a:xfrm>
            <a:off x="4842063" y="4691833"/>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21" name="Rectangle 20">
            <a:extLst>
              <a:ext uri="{FF2B5EF4-FFF2-40B4-BE49-F238E27FC236}">
                <a16:creationId xmlns:a16="http://schemas.microsoft.com/office/drawing/2014/main" id="{2D9E5E39-772E-752F-2D9D-EB1E8AA84E5D}"/>
              </a:ext>
            </a:extLst>
          </p:cNvPr>
          <p:cNvSpPr/>
          <p:nvPr/>
        </p:nvSpPr>
        <p:spPr>
          <a:xfrm>
            <a:off x="4842063" y="5005597"/>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27" name="Rectangle 26">
            <a:extLst>
              <a:ext uri="{FF2B5EF4-FFF2-40B4-BE49-F238E27FC236}">
                <a16:creationId xmlns:a16="http://schemas.microsoft.com/office/drawing/2014/main" id="{1B68288F-8782-7599-E01E-30C4BD3F54DE}"/>
              </a:ext>
            </a:extLst>
          </p:cNvPr>
          <p:cNvSpPr/>
          <p:nvPr/>
        </p:nvSpPr>
        <p:spPr>
          <a:xfrm>
            <a:off x="4842063" y="5319361"/>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MAX 1D</a:t>
            </a:r>
            <a:endParaRPr lang="en-IN" dirty="0">
              <a:solidFill>
                <a:schemeClr val="tx1"/>
              </a:solidFill>
            </a:endParaRPr>
          </a:p>
        </p:txBody>
      </p:sp>
      <p:sp>
        <p:nvSpPr>
          <p:cNvPr id="32" name="Rectangle 31">
            <a:extLst>
              <a:ext uri="{FF2B5EF4-FFF2-40B4-BE49-F238E27FC236}">
                <a16:creationId xmlns:a16="http://schemas.microsoft.com/office/drawing/2014/main" id="{A3486926-CAA9-0440-73FA-09B6A97B42E7}"/>
              </a:ext>
            </a:extLst>
          </p:cNvPr>
          <p:cNvSpPr/>
          <p:nvPr/>
        </p:nvSpPr>
        <p:spPr>
          <a:xfrm>
            <a:off x="4842063" y="5633125"/>
            <a:ext cx="2088776" cy="313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DROP OUT</a:t>
            </a:r>
          </a:p>
        </p:txBody>
      </p:sp>
      <p:sp>
        <p:nvSpPr>
          <p:cNvPr id="33" name="TextBox 32">
            <a:extLst>
              <a:ext uri="{FF2B5EF4-FFF2-40B4-BE49-F238E27FC236}">
                <a16:creationId xmlns:a16="http://schemas.microsoft.com/office/drawing/2014/main" id="{282A91FF-1A41-A866-3F94-BAFA6B9DAFA3}"/>
              </a:ext>
            </a:extLst>
          </p:cNvPr>
          <p:cNvSpPr txBox="1"/>
          <p:nvPr/>
        </p:nvSpPr>
        <p:spPr>
          <a:xfrm>
            <a:off x="238875" y="384034"/>
            <a:ext cx="2993714" cy="461665"/>
          </a:xfrm>
          <a:prstGeom prst="rect">
            <a:avLst/>
          </a:prstGeom>
          <a:noFill/>
        </p:spPr>
        <p:txBody>
          <a:bodyPr wrap="square" rtlCol="0">
            <a:spAutoFit/>
          </a:bodyPr>
          <a:lstStyle/>
          <a:p>
            <a:r>
              <a:rPr lang="en-IN" sz="2400" b="1" dirty="0">
                <a:highlight>
                  <a:srgbClr val="FFFF00"/>
                </a:highlight>
                <a:latin typeface="Times New Roman" panose="02020603050405020304" pitchFamily="18" charset="0"/>
                <a:cs typeface="Times New Roman" panose="02020603050405020304" pitchFamily="18" charset="0"/>
              </a:rPr>
              <a:t>IQ DeepCNN Model</a:t>
            </a:r>
          </a:p>
        </p:txBody>
      </p:sp>
      <p:sp>
        <p:nvSpPr>
          <p:cNvPr id="34" name="TextBox 33">
            <a:extLst>
              <a:ext uri="{FF2B5EF4-FFF2-40B4-BE49-F238E27FC236}">
                <a16:creationId xmlns:a16="http://schemas.microsoft.com/office/drawing/2014/main" id="{B823A8EB-2DCC-31C0-4206-7144A82B4CB0}"/>
              </a:ext>
            </a:extLst>
          </p:cNvPr>
          <p:cNvSpPr txBox="1"/>
          <p:nvPr/>
        </p:nvSpPr>
        <p:spPr>
          <a:xfrm>
            <a:off x="8185898" y="378511"/>
            <a:ext cx="3899844" cy="461665"/>
          </a:xfrm>
          <a:prstGeom prst="rect">
            <a:avLst/>
          </a:prstGeom>
          <a:noFill/>
        </p:spPr>
        <p:txBody>
          <a:bodyPr wrap="square" rtlCol="0">
            <a:spAutoFit/>
          </a:bodyPr>
          <a:lstStyle/>
          <a:p>
            <a:r>
              <a:rPr lang="en-IN" sz="2400" b="1" dirty="0">
                <a:highlight>
                  <a:srgbClr val="FFFF00"/>
                </a:highlight>
                <a:latin typeface="Times New Roman" panose="02020603050405020304" pitchFamily="18" charset="0"/>
                <a:cs typeface="Times New Roman" panose="02020603050405020304" pitchFamily="18" charset="0"/>
              </a:rPr>
              <a:t>GNAS IQ Deep CNN Model</a:t>
            </a:r>
          </a:p>
        </p:txBody>
      </p:sp>
      <p:sp>
        <p:nvSpPr>
          <p:cNvPr id="35" name="Rectangle 34">
            <a:extLst>
              <a:ext uri="{FF2B5EF4-FFF2-40B4-BE49-F238E27FC236}">
                <a16:creationId xmlns:a16="http://schemas.microsoft.com/office/drawing/2014/main" id="{E0332FB4-1782-AA64-A941-57ED140E8FAC}"/>
              </a:ext>
            </a:extLst>
          </p:cNvPr>
          <p:cNvSpPr/>
          <p:nvPr/>
        </p:nvSpPr>
        <p:spPr>
          <a:xfrm>
            <a:off x="4842063" y="5929369"/>
            <a:ext cx="2088776" cy="313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DENSE</a:t>
            </a:r>
          </a:p>
        </p:txBody>
      </p:sp>
      <p:cxnSp>
        <p:nvCxnSpPr>
          <p:cNvPr id="43" name="Straight Arrow Connector 42">
            <a:extLst>
              <a:ext uri="{FF2B5EF4-FFF2-40B4-BE49-F238E27FC236}">
                <a16:creationId xmlns:a16="http://schemas.microsoft.com/office/drawing/2014/main" id="{239160F3-0BFF-1CBA-A9D9-5E0468D21460}"/>
              </a:ext>
            </a:extLst>
          </p:cNvPr>
          <p:cNvCxnSpPr>
            <a:cxnSpLocks/>
          </p:cNvCxnSpPr>
          <p:nvPr/>
        </p:nvCxnSpPr>
        <p:spPr>
          <a:xfrm flipH="1">
            <a:off x="3587004" y="579000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B52E6D4-AA38-99E9-F4C5-95C81203B789}"/>
              </a:ext>
            </a:extLst>
          </p:cNvPr>
          <p:cNvSpPr txBox="1"/>
          <p:nvPr/>
        </p:nvSpPr>
        <p:spPr>
          <a:xfrm>
            <a:off x="216556" y="4964843"/>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128, Kernel: 2, Act: ReLU</a:t>
            </a:r>
          </a:p>
        </p:txBody>
      </p:sp>
      <p:sp>
        <p:nvSpPr>
          <p:cNvPr id="148" name="TextBox 147">
            <a:extLst>
              <a:ext uri="{FF2B5EF4-FFF2-40B4-BE49-F238E27FC236}">
                <a16:creationId xmlns:a16="http://schemas.microsoft.com/office/drawing/2014/main" id="{72B626F8-304E-9B01-C658-5BA50BC93BFB}"/>
              </a:ext>
            </a:extLst>
          </p:cNvPr>
          <p:cNvSpPr txBox="1"/>
          <p:nvPr/>
        </p:nvSpPr>
        <p:spPr>
          <a:xfrm>
            <a:off x="2430839" y="5577557"/>
            <a:ext cx="10511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Rate: 0.5</a:t>
            </a:r>
          </a:p>
        </p:txBody>
      </p:sp>
      <p:sp>
        <p:nvSpPr>
          <p:cNvPr id="150" name="TextBox 149">
            <a:extLst>
              <a:ext uri="{FF2B5EF4-FFF2-40B4-BE49-F238E27FC236}">
                <a16:creationId xmlns:a16="http://schemas.microsoft.com/office/drawing/2014/main" id="{60B79DDF-82AD-BB08-2FBD-5A73492636BE}"/>
              </a:ext>
            </a:extLst>
          </p:cNvPr>
          <p:cNvSpPr txBox="1"/>
          <p:nvPr/>
        </p:nvSpPr>
        <p:spPr>
          <a:xfrm>
            <a:off x="1999692" y="5873801"/>
            <a:ext cx="149892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Act: SoftMax</a:t>
            </a:r>
          </a:p>
        </p:txBody>
      </p:sp>
      <p:sp>
        <p:nvSpPr>
          <p:cNvPr id="151" name="TextBox 150">
            <a:extLst>
              <a:ext uri="{FF2B5EF4-FFF2-40B4-BE49-F238E27FC236}">
                <a16:creationId xmlns:a16="http://schemas.microsoft.com/office/drawing/2014/main" id="{55DE37E6-6707-F476-E267-312B96E40275}"/>
              </a:ext>
            </a:extLst>
          </p:cNvPr>
          <p:cNvSpPr txBox="1"/>
          <p:nvPr/>
        </p:nvSpPr>
        <p:spPr>
          <a:xfrm>
            <a:off x="8185898" y="5599750"/>
            <a:ext cx="10511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Rate: 0.1</a:t>
            </a:r>
          </a:p>
        </p:txBody>
      </p:sp>
      <p:sp>
        <p:nvSpPr>
          <p:cNvPr id="152" name="TextBox 151">
            <a:extLst>
              <a:ext uri="{FF2B5EF4-FFF2-40B4-BE49-F238E27FC236}">
                <a16:creationId xmlns:a16="http://schemas.microsoft.com/office/drawing/2014/main" id="{F6688113-013A-A175-2F93-EE619A25D71F}"/>
              </a:ext>
            </a:extLst>
          </p:cNvPr>
          <p:cNvSpPr txBox="1"/>
          <p:nvPr/>
        </p:nvSpPr>
        <p:spPr>
          <a:xfrm>
            <a:off x="8185898" y="5908660"/>
            <a:ext cx="308497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Act: SoftMax</a:t>
            </a:r>
          </a:p>
        </p:txBody>
      </p:sp>
      <p:cxnSp>
        <p:nvCxnSpPr>
          <p:cNvPr id="183" name="Straight Arrow Connector 182">
            <a:extLst>
              <a:ext uri="{FF2B5EF4-FFF2-40B4-BE49-F238E27FC236}">
                <a16:creationId xmlns:a16="http://schemas.microsoft.com/office/drawing/2014/main" id="{6B34560D-722B-E0B4-F7BC-174094BA482C}"/>
              </a:ext>
            </a:extLst>
          </p:cNvPr>
          <p:cNvCxnSpPr>
            <a:cxnSpLocks/>
          </p:cNvCxnSpPr>
          <p:nvPr/>
        </p:nvCxnSpPr>
        <p:spPr>
          <a:xfrm flipH="1">
            <a:off x="3587004" y="606749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A9483DA-65BD-044F-E035-02F3E72F9E45}"/>
              </a:ext>
            </a:extLst>
          </p:cNvPr>
          <p:cNvCxnSpPr>
            <a:cxnSpLocks/>
          </p:cNvCxnSpPr>
          <p:nvPr/>
        </p:nvCxnSpPr>
        <p:spPr>
          <a:xfrm flipH="1">
            <a:off x="3587003" y="127182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D3A54C79-F7EE-9643-8571-1768F1E85EF0}"/>
              </a:ext>
            </a:extLst>
          </p:cNvPr>
          <p:cNvCxnSpPr>
            <a:cxnSpLocks/>
          </p:cNvCxnSpPr>
          <p:nvPr/>
        </p:nvCxnSpPr>
        <p:spPr>
          <a:xfrm flipH="1">
            <a:off x="3587003" y="156806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4AC1612-E659-5FB3-9476-E5A2EE1DF8D2}"/>
              </a:ext>
            </a:extLst>
          </p:cNvPr>
          <p:cNvCxnSpPr>
            <a:cxnSpLocks/>
          </p:cNvCxnSpPr>
          <p:nvPr/>
        </p:nvCxnSpPr>
        <p:spPr>
          <a:xfrm flipH="1">
            <a:off x="3587003" y="215022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55927A28-D5A3-3E59-1E49-FE626651EC0D}"/>
              </a:ext>
            </a:extLst>
          </p:cNvPr>
          <p:cNvCxnSpPr>
            <a:cxnSpLocks/>
          </p:cNvCxnSpPr>
          <p:nvPr/>
        </p:nvCxnSpPr>
        <p:spPr>
          <a:xfrm flipH="1">
            <a:off x="3580000" y="2461419"/>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EF9CBC2C-A23D-B393-BE44-B83D30350E2B}"/>
              </a:ext>
            </a:extLst>
          </p:cNvPr>
          <p:cNvCxnSpPr>
            <a:cxnSpLocks/>
          </p:cNvCxnSpPr>
          <p:nvPr/>
        </p:nvCxnSpPr>
        <p:spPr>
          <a:xfrm flipH="1">
            <a:off x="3587003" y="308309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D492CA09-F8DA-497C-E887-21D7F04530A6}"/>
              </a:ext>
            </a:extLst>
          </p:cNvPr>
          <p:cNvCxnSpPr>
            <a:cxnSpLocks/>
          </p:cNvCxnSpPr>
          <p:nvPr/>
        </p:nvCxnSpPr>
        <p:spPr>
          <a:xfrm flipH="1">
            <a:off x="3587003" y="3359971"/>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8C73609D-C0AE-1677-693A-B1A9C7CBF600}"/>
              </a:ext>
            </a:extLst>
          </p:cNvPr>
          <p:cNvCxnSpPr>
            <a:cxnSpLocks/>
          </p:cNvCxnSpPr>
          <p:nvPr/>
        </p:nvCxnSpPr>
        <p:spPr>
          <a:xfrm flipH="1">
            <a:off x="3579999" y="3989458"/>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BF9EE2EC-E9E5-8DF8-0811-961029661FB7}"/>
              </a:ext>
            </a:extLst>
          </p:cNvPr>
          <p:cNvCxnSpPr>
            <a:cxnSpLocks/>
          </p:cNvCxnSpPr>
          <p:nvPr/>
        </p:nvCxnSpPr>
        <p:spPr>
          <a:xfrm flipH="1">
            <a:off x="3587003" y="4265606"/>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564A1FE-6A85-7C9D-CFDC-C74A20C1536C}"/>
              </a:ext>
            </a:extLst>
          </p:cNvPr>
          <p:cNvCxnSpPr>
            <a:cxnSpLocks/>
          </p:cNvCxnSpPr>
          <p:nvPr/>
        </p:nvCxnSpPr>
        <p:spPr>
          <a:xfrm flipH="1">
            <a:off x="3579998" y="4875001"/>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2B0DA169-A93B-9684-B63C-C51573D0578E}"/>
              </a:ext>
            </a:extLst>
          </p:cNvPr>
          <p:cNvCxnSpPr>
            <a:cxnSpLocks/>
          </p:cNvCxnSpPr>
          <p:nvPr/>
        </p:nvCxnSpPr>
        <p:spPr>
          <a:xfrm flipH="1">
            <a:off x="3588965" y="517128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E6D0E8F1-3AE6-CB29-789F-7A40EA4C7711}"/>
              </a:ext>
            </a:extLst>
          </p:cNvPr>
          <p:cNvCxnSpPr>
            <a:cxnSpLocks/>
          </p:cNvCxnSpPr>
          <p:nvPr/>
        </p:nvCxnSpPr>
        <p:spPr>
          <a:xfrm>
            <a:off x="6940925" y="579000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462BA617-89F3-8ED8-1618-AC450C661C10}"/>
              </a:ext>
            </a:extLst>
          </p:cNvPr>
          <p:cNvCxnSpPr>
            <a:cxnSpLocks/>
          </p:cNvCxnSpPr>
          <p:nvPr/>
        </p:nvCxnSpPr>
        <p:spPr>
          <a:xfrm>
            <a:off x="6940925" y="606749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899A9C9C-D2E4-A604-3784-264DEF0A7514}"/>
              </a:ext>
            </a:extLst>
          </p:cNvPr>
          <p:cNvCxnSpPr>
            <a:cxnSpLocks/>
          </p:cNvCxnSpPr>
          <p:nvPr/>
        </p:nvCxnSpPr>
        <p:spPr>
          <a:xfrm>
            <a:off x="6940924" y="127182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D196128-DA33-F3C7-86A8-775BAA51D05B}"/>
              </a:ext>
            </a:extLst>
          </p:cNvPr>
          <p:cNvCxnSpPr>
            <a:cxnSpLocks/>
          </p:cNvCxnSpPr>
          <p:nvPr/>
        </p:nvCxnSpPr>
        <p:spPr>
          <a:xfrm>
            <a:off x="6940924" y="156806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4B02B035-ADD6-B1AB-9F11-4950EF333C7C}"/>
              </a:ext>
            </a:extLst>
          </p:cNvPr>
          <p:cNvCxnSpPr>
            <a:cxnSpLocks/>
          </p:cNvCxnSpPr>
          <p:nvPr/>
        </p:nvCxnSpPr>
        <p:spPr>
          <a:xfrm>
            <a:off x="6940924" y="215022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C44D3193-D0F8-813E-89E8-8A641602F792}"/>
              </a:ext>
            </a:extLst>
          </p:cNvPr>
          <p:cNvCxnSpPr>
            <a:cxnSpLocks/>
          </p:cNvCxnSpPr>
          <p:nvPr/>
        </p:nvCxnSpPr>
        <p:spPr>
          <a:xfrm>
            <a:off x="6933921" y="2461419"/>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0F04B11D-8E0C-B816-37C3-204331C084D1}"/>
              </a:ext>
            </a:extLst>
          </p:cNvPr>
          <p:cNvCxnSpPr>
            <a:cxnSpLocks/>
          </p:cNvCxnSpPr>
          <p:nvPr/>
        </p:nvCxnSpPr>
        <p:spPr>
          <a:xfrm>
            <a:off x="6940924" y="308309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BAB99556-3FBE-2CBD-C595-409B4D90CED3}"/>
              </a:ext>
            </a:extLst>
          </p:cNvPr>
          <p:cNvCxnSpPr>
            <a:cxnSpLocks/>
          </p:cNvCxnSpPr>
          <p:nvPr/>
        </p:nvCxnSpPr>
        <p:spPr>
          <a:xfrm>
            <a:off x="6940924" y="3359971"/>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EA871517-1CC5-F099-41D3-DB95A8F461F3}"/>
              </a:ext>
            </a:extLst>
          </p:cNvPr>
          <p:cNvCxnSpPr>
            <a:cxnSpLocks/>
          </p:cNvCxnSpPr>
          <p:nvPr/>
        </p:nvCxnSpPr>
        <p:spPr>
          <a:xfrm>
            <a:off x="6933920" y="3989458"/>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BA064A72-E49E-02EF-6BBC-129F78EEFF1F}"/>
              </a:ext>
            </a:extLst>
          </p:cNvPr>
          <p:cNvCxnSpPr>
            <a:cxnSpLocks/>
          </p:cNvCxnSpPr>
          <p:nvPr/>
        </p:nvCxnSpPr>
        <p:spPr>
          <a:xfrm>
            <a:off x="6940924" y="4265606"/>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72FB848-E9E6-980D-4C0B-E26B170AE6A5}"/>
              </a:ext>
            </a:extLst>
          </p:cNvPr>
          <p:cNvCxnSpPr>
            <a:cxnSpLocks/>
          </p:cNvCxnSpPr>
          <p:nvPr/>
        </p:nvCxnSpPr>
        <p:spPr>
          <a:xfrm>
            <a:off x="6933919" y="4875001"/>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49880D51-6B45-845C-9041-33698E731247}"/>
              </a:ext>
            </a:extLst>
          </p:cNvPr>
          <p:cNvCxnSpPr>
            <a:cxnSpLocks/>
          </p:cNvCxnSpPr>
          <p:nvPr/>
        </p:nvCxnSpPr>
        <p:spPr>
          <a:xfrm>
            <a:off x="6942886" y="5171284"/>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3AC110B-BE73-1B94-A572-9E166CE70481}"/>
              </a:ext>
            </a:extLst>
          </p:cNvPr>
          <p:cNvSpPr txBox="1"/>
          <p:nvPr/>
        </p:nvSpPr>
        <p:spPr>
          <a:xfrm>
            <a:off x="213476" y="4679072"/>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128, Kernel: 2, Act: ReLU</a:t>
            </a:r>
          </a:p>
        </p:txBody>
      </p:sp>
      <p:sp>
        <p:nvSpPr>
          <p:cNvPr id="3" name="TextBox 2">
            <a:extLst>
              <a:ext uri="{FF2B5EF4-FFF2-40B4-BE49-F238E27FC236}">
                <a16:creationId xmlns:a16="http://schemas.microsoft.com/office/drawing/2014/main" id="{F66345A0-DCAA-E0E3-E312-EAC24DFBCF9A}"/>
              </a:ext>
            </a:extLst>
          </p:cNvPr>
          <p:cNvSpPr txBox="1"/>
          <p:nvPr/>
        </p:nvSpPr>
        <p:spPr>
          <a:xfrm>
            <a:off x="238971" y="1073342"/>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2, Act: ReLU</a:t>
            </a:r>
          </a:p>
        </p:txBody>
      </p:sp>
      <p:sp>
        <p:nvSpPr>
          <p:cNvPr id="4" name="TextBox 3">
            <a:extLst>
              <a:ext uri="{FF2B5EF4-FFF2-40B4-BE49-F238E27FC236}">
                <a16:creationId xmlns:a16="http://schemas.microsoft.com/office/drawing/2014/main" id="{46400DAC-3AB4-A291-805E-0075CBECE14C}"/>
              </a:ext>
            </a:extLst>
          </p:cNvPr>
          <p:cNvSpPr txBox="1"/>
          <p:nvPr/>
        </p:nvSpPr>
        <p:spPr>
          <a:xfrm>
            <a:off x="238971" y="2875963"/>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2, Act: ReLU</a:t>
            </a:r>
          </a:p>
        </p:txBody>
      </p:sp>
      <p:sp>
        <p:nvSpPr>
          <p:cNvPr id="7" name="TextBox 6">
            <a:extLst>
              <a:ext uri="{FF2B5EF4-FFF2-40B4-BE49-F238E27FC236}">
                <a16:creationId xmlns:a16="http://schemas.microsoft.com/office/drawing/2014/main" id="{81F5B809-A48A-023E-77FC-8A177952231C}"/>
              </a:ext>
            </a:extLst>
          </p:cNvPr>
          <p:cNvSpPr txBox="1"/>
          <p:nvPr/>
        </p:nvSpPr>
        <p:spPr>
          <a:xfrm>
            <a:off x="230010" y="3179992"/>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2, Act: ReLU</a:t>
            </a:r>
          </a:p>
        </p:txBody>
      </p:sp>
      <p:sp>
        <p:nvSpPr>
          <p:cNvPr id="20" name="TextBox 19">
            <a:extLst>
              <a:ext uri="{FF2B5EF4-FFF2-40B4-BE49-F238E27FC236}">
                <a16:creationId xmlns:a16="http://schemas.microsoft.com/office/drawing/2014/main" id="{715A4974-45BA-9247-2AF5-456F5B7A78E9}"/>
              </a:ext>
            </a:extLst>
          </p:cNvPr>
          <p:cNvSpPr txBox="1"/>
          <p:nvPr/>
        </p:nvSpPr>
        <p:spPr>
          <a:xfrm>
            <a:off x="226925" y="4080668"/>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2, Act: ReLU</a:t>
            </a:r>
          </a:p>
        </p:txBody>
      </p:sp>
      <p:sp>
        <p:nvSpPr>
          <p:cNvPr id="22" name="TextBox 21">
            <a:extLst>
              <a:ext uri="{FF2B5EF4-FFF2-40B4-BE49-F238E27FC236}">
                <a16:creationId xmlns:a16="http://schemas.microsoft.com/office/drawing/2014/main" id="{909500F1-40EC-9D8F-BAFF-F864CD9633FC}"/>
              </a:ext>
            </a:extLst>
          </p:cNvPr>
          <p:cNvSpPr txBox="1"/>
          <p:nvPr/>
        </p:nvSpPr>
        <p:spPr>
          <a:xfrm>
            <a:off x="216840" y="3772579"/>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2, Act: ReLU</a:t>
            </a:r>
          </a:p>
        </p:txBody>
      </p:sp>
      <p:sp>
        <p:nvSpPr>
          <p:cNvPr id="23" name="TextBox 22">
            <a:extLst>
              <a:ext uri="{FF2B5EF4-FFF2-40B4-BE49-F238E27FC236}">
                <a16:creationId xmlns:a16="http://schemas.microsoft.com/office/drawing/2014/main" id="{C91C9845-E958-850B-D5E6-533E92F05BEB}"/>
              </a:ext>
            </a:extLst>
          </p:cNvPr>
          <p:cNvSpPr txBox="1"/>
          <p:nvPr/>
        </p:nvSpPr>
        <p:spPr>
          <a:xfrm>
            <a:off x="216838" y="1386716"/>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2, Act: ReLU</a:t>
            </a:r>
          </a:p>
        </p:txBody>
      </p:sp>
      <p:sp>
        <p:nvSpPr>
          <p:cNvPr id="24" name="TextBox 23">
            <a:extLst>
              <a:ext uri="{FF2B5EF4-FFF2-40B4-BE49-F238E27FC236}">
                <a16:creationId xmlns:a16="http://schemas.microsoft.com/office/drawing/2014/main" id="{94FF176B-3AF8-84FD-235E-EF726C8CF15B}"/>
              </a:ext>
            </a:extLst>
          </p:cNvPr>
          <p:cNvSpPr txBox="1"/>
          <p:nvPr/>
        </p:nvSpPr>
        <p:spPr>
          <a:xfrm>
            <a:off x="223843" y="1996675"/>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2, Act: ReLU</a:t>
            </a:r>
          </a:p>
        </p:txBody>
      </p:sp>
      <p:sp>
        <p:nvSpPr>
          <p:cNvPr id="25" name="TextBox 24">
            <a:extLst>
              <a:ext uri="{FF2B5EF4-FFF2-40B4-BE49-F238E27FC236}">
                <a16:creationId xmlns:a16="http://schemas.microsoft.com/office/drawing/2014/main" id="{1FC66DDB-01B2-AD2D-E4C2-52DB5DA4844B}"/>
              </a:ext>
            </a:extLst>
          </p:cNvPr>
          <p:cNvSpPr txBox="1"/>
          <p:nvPr/>
        </p:nvSpPr>
        <p:spPr>
          <a:xfrm>
            <a:off x="216839" y="2255950"/>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2, Act: ReLU</a:t>
            </a:r>
          </a:p>
        </p:txBody>
      </p:sp>
      <p:sp>
        <p:nvSpPr>
          <p:cNvPr id="48" name="TextBox 47">
            <a:extLst>
              <a:ext uri="{FF2B5EF4-FFF2-40B4-BE49-F238E27FC236}">
                <a16:creationId xmlns:a16="http://schemas.microsoft.com/office/drawing/2014/main" id="{6C256603-656A-8C72-997F-4176EC31A89B}"/>
              </a:ext>
            </a:extLst>
          </p:cNvPr>
          <p:cNvSpPr txBox="1"/>
          <p:nvPr/>
        </p:nvSpPr>
        <p:spPr>
          <a:xfrm>
            <a:off x="8217269" y="5025575"/>
            <a:ext cx="355169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256, Kernel: 6, Act: GeLU</a:t>
            </a:r>
          </a:p>
          <a:p>
            <a:endParaRPr lang="en-IN"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8283311F-9EAA-A6BF-0508-90C36E199431}"/>
              </a:ext>
            </a:extLst>
          </p:cNvPr>
          <p:cNvSpPr txBox="1"/>
          <p:nvPr/>
        </p:nvSpPr>
        <p:spPr>
          <a:xfrm>
            <a:off x="8217270" y="4678425"/>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256, Kernel: 6, Act: GeLU</a:t>
            </a:r>
          </a:p>
        </p:txBody>
      </p:sp>
      <p:sp>
        <p:nvSpPr>
          <p:cNvPr id="52" name="TextBox 51">
            <a:extLst>
              <a:ext uri="{FF2B5EF4-FFF2-40B4-BE49-F238E27FC236}">
                <a16:creationId xmlns:a16="http://schemas.microsoft.com/office/drawing/2014/main" id="{51297D35-47BC-095B-A08F-37171B1B5C1C}"/>
              </a:ext>
            </a:extLst>
          </p:cNvPr>
          <p:cNvSpPr txBox="1"/>
          <p:nvPr/>
        </p:nvSpPr>
        <p:spPr>
          <a:xfrm>
            <a:off x="8227355" y="1116440"/>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256, Kernel: 6, Act: ReLU</a:t>
            </a:r>
          </a:p>
        </p:txBody>
      </p:sp>
      <p:sp>
        <p:nvSpPr>
          <p:cNvPr id="53" name="TextBox 52">
            <a:extLst>
              <a:ext uri="{FF2B5EF4-FFF2-40B4-BE49-F238E27FC236}">
                <a16:creationId xmlns:a16="http://schemas.microsoft.com/office/drawing/2014/main" id="{328EF1CD-89FE-50AD-4B7F-52CB4C625645}"/>
              </a:ext>
            </a:extLst>
          </p:cNvPr>
          <p:cNvSpPr txBox="1"/>
          <p:nvPr/>
        </p:nvSpPr>
        <p:spPr>
          <a:xfrm>
            <a:off x="8240805" y="2919908"/>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1, Act: ReLU</a:t>
            </a:r>
          </a:p>
        </p:txBody>
      </p:sp>
      <p:sp>
        <p:nvSpPr>
          <p:cNvPr id="54" name="TextBox 53">
            <a:extLst>
              <a:ext uri="{FF2B5EF4-FFF2-40B4-BE49-F238E27FC236}">
                <a16:creationId xmlns:a16="http://schemas.microsoft.com/office/drawing/2014/main" id="{DBD319E7-3D30-C9CC-CF5C-4AE6CA19EC49}"/>
              </a:ext>
            </a:extLst>
          </p:cNvPr>
          <p:cNvSpPr txBox="1"/>
          <p:nvPr/>
        </p:nvSpPr>
        <p:spPr>
          <a:xfrm>
            <a:off x="8240805" y="3241003"/>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1, Act: ReLU</a:t>
            </a:r>
          </a:p>
        </p:txBody>
      </p:sp>
      <p:sp>
        <p:nvSpPr>
          <p:cNvPr id="55" name="TextBox 54">
            <a:extLst>
              <a:ext uri="{FF2B5EF4-FFF2-40B4-BE49-F238E27FC236}">
                <a16:creationId xmlns:a16="http://schemas.microsoft.com/office/drawing/2014/main" id="{6B4B5C5D-F58C-591A-6480-9F8762304EE8}"/>
              </a:ext>
            </a:extLst>
          </p:cNvPr>
          <p:cNvSpPr txBox="1"/>
          <p:nvPr/>
        </p:nvSpPr>
        <p:spPr>
          <a:xfrm>
            <a:off x="8240804" y="4123693"/>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16, Kernel: 5, Act: Sigmoid</a:t>
            </a:r>
          </a:p>
        </p:txBody>
      </p:sp>
      <p:sp>
        <p:nvSpPr>
          <p:cNvPr id="56" name="TextBox 55">
            <a:extLst>
              <a:ext uri="{FF2B5EF4-FFF2-40B4-BE49-F238E27FC236}">
                <a16:creationId xmlns:a16="http://schemas.microsoft.com/office/drawing/2014/main" id="{2A9B9078-2442-6F01-D9B7-B02D39FFF6A1}"/>
              </a:ext>
            </a:extLst>
          </p:cNvPr>
          <p:cNvSpPr txBox="1"/>
          <p:nvPr/>
        </p:nvSpPr>
        <p:spPr>
          <a:xfrm>
            <a:off x="8240805" y="3814783"/>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16, Kernel: 5, Act: Sigmoid</a:t>
            </a:r>
          </a:p>
        </p:txBody>
      </p:sp>
      <p:sp>
        <p:nvSpPr>
          <p:cNvPr id="57" name="TextBox 56">
            <a:extLst>
              <a:ext uri="{FF2B5EF4-FFF2-40B4-BE49-F238E27FC236}">
                <a16:creationId xmlns:a16="http://schemas.microsoft.com/office/drawing/2014/main" id="{37ACE926-486C-FE65-8DE3-BA2D1C93622F}"/>
              </a:ext>
            </a:extLst>
          </p:cNvPr>
          <p:cNvSpPr txBox="1"/>
          <p:nvPr/>
        </p:nvSpPr>
        <p:spPr>
          <a:xfrm>
            <a:off x="8205222" y="1429814"/>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256, Kernel: 6, Act: ReLU</a:t>
            </a:r>
          </a:p>
        </p:txBody>
      </p:sp>
      <p:sp>
        <p:nvSpPr>
          <p:cNvPr id="58" name="TextBox 57">
            <a:extLst>
              <a:ext uri="{FF2B5EF4-FFF2-40B4-BE49-F238E27FC236}">
                <a16:creationId xmlns:a16="http://schemas.microsoft.com/office/drawing/2014/main" id="{C89558D0-5AFB-BE13-2C63-BFE4452BE042}"/>
              </a:ext>
            </a:extLst>
          </p:cNvPr>
          <p:cNvSpPr txBox="1"/>
          <p:nvPr/>
        </p:nvSpPr>
        <p:spPr>
          <a:xfrm>
            <a:off x="8227355" y="1978750"/>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4, Act: ReLU</a:t>
            </a:r>
          </a:p>
        </p:txBody>
      </p:sp>
      <p:sp>
        <p:nvSpPr>
          <p:cNvPr id="59" name="TextBox 58">
            <a:extLst>
              <a:ext uri="{FF2B5EF4-FFF2-40B4-BE49-F238E27FC236}">
                <a16:creationId xmlns:a16="http://schemas.microsoft.com/office/drawing/2014/main" id="{43721256-A3B8-3042-BAB2-59BC7FC4E63B}"/>
              </a:ext>
            </a:extLst>
          </p:cNvPr>
          <p:cNvSpPr txBox="1"/>
          <p:nvPr/>
        </p:nvSpPr>
        <p:spPr>
          <a:xfrm>
            <a:off x="8227355" y="2278604"/>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4, Act: ReLU</a:t>
            </a:r>
          </a:p>
        </p:txBody>
      </p:sp>
      <p:sp>
        <p:nvSpPr>
          <p:cNvPr id="26" name="Slide Number Placeholder 25">
            <a:extLst>
              <a:ext uri="{FF2B5EF4-FFF2-40B4-BE49-F238E27FC236}">
                <a16:creationId xmlns:a16="http://schemas.microsoft.com/office/drawing/2014/main" id="{6E75A451-E846-46DD-EE46-5EC84C150435}"/>
              </a:ext>
            </a:extLst>
          </p:cNvPr>
          <p:cNvSpPr>
            <a:spLocks noGrp="1"/>
          </p:cNvSpPr>
          <p:nvPr>
            <p:ph type="sldNum" sz="quarter" idx="12"/>
          </p:nvPr>
        </p:nvSpPr>
        <p:spPr/>
        <p:txBody>
          <a:bodyPr/>
          <a:lstStyle/>
          <a:p>
            <a:fld id="{280F61A5-5B20-4A79-B2DD-8F53F046A7A2}" type="slidenum">
              <a:rPr lang="en-IN" smtClean="0"/>
              <a:t>26</a:t>
            </a:fld>
            <a:endParaRPr lang="en-IN"/>
          </a:p>
        </p:txBody>
      </p:sp>
    </p:spTree>
    <p:extLst>
      <p:ext uri="{BB962C8B-B14F-4D97-AF65-F5344CB8AC3E}">
        <p14:creationId xmlns:p14="http://schemas.microsoft.com/office/powerpoint/2010/main" val="2343799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CA97-EA1A-8E11-839D-88DA0592C5D4}"/>
              </a:ext>
            </a:extLst>
          </p:cNvPr>
          <p:cNvSpPr>
            <a:spLocks noGrp="1"/>
          </p:cNvSpPr>
          <p:nvPr>
            <p:ph type="title"/>
          </p:nvPr>
        </p:nvSpPr>
        <p:spPr>
          <a:xfrm>
            <a:off x="442911" y="1588293"/>
            <a:ext cx="4333875" cy="2071688"/>
          </a:xfrm>
        </p:spPr>
        <p:txBody>
          <a:bodyPr>
            <a:normAutofit/>
          </a:bodyPr>
          <a:lstStyle/>
          <a:p>
            <a:pPr algn="ctr"/>
            <a:r>
              <a:rPr lang="en-IN" sz="3600" b="1" dirty="0">
                <a:latin typeface="Times New Roman" panose="02020603050405020304" pitchFamily="18" charset="0"/>
                <a:cs typeface="Times New Roman" panose="02020603050405020304" pitchFamily="18" charset="0"/>
              </a:rPr>
              <a:t>NAS Classification Report Based on Deep CNN using IQ samples </a:t>
            </a:r>
          </a:p>
        </p:txBody>
      </p:sp>
      <p:sp>
        <p:nvSpPr>
          <p:cNvPr id="7" name="TextBox 6">
            <a:extLst>
              <a:ext uri="{FF2B5EF4-FFF2-40B4-BE49-F238E27FC236}">
                <a16:creationId xmlns:a16="http://schemas.microsoft.com/office/drawing/2014/main" id="{CAA866BC-ACD7-0937-9D49-233D74124016}"/>
              </a:ext>
            </a:extLst>
          </p:cNvPr>
          <p:cNvSpPr txBox="1"/>
          <p:nvPr/>
        </p:nvSpPr>
        <p:spPr>
          <a:xfrm>
            <a:off x="442910" y="4032717"/>
            <a:ext cx="4333875" cy="1569660"/>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Training accuracy: 96.36</a:t>
            </a:r>
          </a:p>
          <a:p>
            <a:pPr algn="ctr"/>
            <a:r>
              <a:rPr lang="en-IN" sz="2400" dirty="0">
                <a:latin typeface="Times New Roman" panose="02020603050405020304" pitchFamily="18" charset="0"/>
                <a:cs typeface="Times New Roman" panose="02020603050405020304" pitchFamily="18" charset="0"/>
              </a:rPr>
              <a:t>Testing accuracy: 93.14</a:t>
            </a:r>
          </a:p>
          <a:p>
            <a:pPr algn="ctr"/>
            <a:r>
              <a:rPr lang="en-IN" sz="2400" dirty="0">
                <a:latin typeface="Times New Roman" panose="02020603050405020304" pitchFamily="18" charset="0"/>
                <a:cs typeface="Times New Roman" panose="02020603050405020304" pitchFamily="18" charset="0"/>
              </a:rPr>
              <a:t>Trainable Parameters: 1,788,466</a:t>
            </a:r>
          </a:p>
          <a:p>
            <a:pPr algn="ctr"/>
            <a:r>
              <a:rPr lang="en-IN" sz="2400" dirty="0">
                <a:latin typeface="Times New Roman" panose="02020603050405020304" pitchFamily="18" charset="0"/>
                <a:cs typeface="Times New Roman" panose="02020603050405020304" pitchFamily="18" charset="0"/>
              </a:rPr>
              <a:t>Network Size: 17.6 MB</a:t>
            </a:r>
          </a:p>
        </p:txBody>
      </p:sp>
      <p:sp>
        <p:nvSpPr>
          <p:cNvPr id="8" name="TextBox 7">
            <a:extLst>
              <a:ext uri="{FF2B5EF4-FFF2-40B4-BE49-F238E27FC236}">
                <a16:creationId xmlns:a16="http://schemas.microsoft.com/office/drawing/2014/main" id="{4B428DC5-6E5D-0A2F-6194-89655EC83E84}"/>
              </a:ext>
            </a:extLst>
          </p:cNvPr>
          <p:cNvSpPr txBox="1"/>
          <p:nvPr/>
        </p:nvSpPr>
        <p:spPr>
          <a:xfrm>
            <a:off x="5588000" y="474345"/>
            <a:ext cx="6014720"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precision    recall  	f1-score   support</a:t>
            </a:r>
          </a:p>
          <a:p>
            <a:r>
              <a:rPr lang="de-DE" dirty="0">
                <a:latin typeface="Times New Roman" panose="02020603050405020304" pitchFamily="18" charset="0"/>
                <a:cs typeface="Times New Roman" panose="02020603050405020304" pitchFamily="18" charset="0"/>
              </a:rPr>
              <a:t> 1. am       	0.80      	   0.91       0.85      	1600</a:t>
            </a:r>
          </a:p>
          <a:p>
            <a:r>
              <a:rPr lang="de-DE" dirty="0">
                <a:latin typeface="Times New Roman" panose="02020603050405020304" pitchFamily="18" charset="0"/>
                <a:cs typeface="Times New Roman" panose="02020603050405020304" pitchFamily="18" charset="0"/>
              </a:rPr>
              <a:t> 2. dominoex11       	0.86      	   0.90       0.88	1600 </a:t>
            </a:r>
          </a:p>
          <a:p>
            <a:r>
              <a:rPr lang="de-DE" dirty="0">
                <a:latin typeface="Times New Roman" panose="02020603050405020304" pitchFamily="18" charset="0"/>
                <a:cs typeface="Times New Roman" panose="02020603050405020304" pitchFamily="18" charset="0"/>
              </a:rPr>
              <a:t> 3. fax       	0.96      	   0.86       0.90      	1600</a:t>
            </a:r>
          </a:p>
          <a:p>
            <a:r>
              <a:rPr lang="de-DE" dirty="0">
                <a:latin typeface="Times New Roman" panose="02020603050405020304" pitchFamily="18" charset="0"/>
                <a:cs typeface="Times New Roman" panose="02020603050405020304" pitchFamily="18" charset="0"/>
              </a:rPr>
              <a:t> 4. lsb       	0.98      	   0.95       0.96      	1600</a:t>
            </a:r>
          </a:p>
          <a:p>
            <a:r>
              <a:rPr lang="de-DE" dirty="0">
                <a:latin typeface="Times New Roman" panose="02020603050405020304" pitchFamily="18" charset="0"/>
                <a:cs typeface="Times New Roman" panose="02020603050405020304" pitchFamily="18" charset="0"/>
              </a:rPr>
              <a:t> 5. morse       	0.96      	   0.94       0.95      	1600</a:t>
            </a:r>
          </a:p>
          <a:p>
            <a:r>
              <a:rPr lang="de-DE" dirty="0">
                <a:latin typeface="Times New Roman" panose="02020603050405020304" pitchFamily="18" charset="0"/>
                <a:cs typeface="Times New Roman" panose="02020603050405020304" pitchFamily="18" charset="0"/>
              </a:rPr>
              <a:t> 6. mt63_1000       	0.96      	   0.95       0.95        1600</a:t>
            </a:r>
          </a:p>
          <a:p>
            <a:r>
              <a:rPr lang="de-DE" dirty="0">
                <a:latin typeface="Times New Roman" panose="02020603050405020304" pitchFamily="18" charset="0"/>
                <a:cs typeface="Times New Roman" panose="02020603050405020304" pitchFamily="18" charset="0"/>
              </a:rPr>
              <a:t> 7. navtex       	0.93      	   0.98       0.95        1600</a:t>
            </a:r>
          </a:p>
          <a:p>
            <a:r>
              <a:rPr lang="de-DE" dirty="0">
                <a:latin typeface="Times New Roman" panose="02020603050405020304" pitchFamily="18" charset="0"/>
                <a:cs typeface="Times New Roman" panose="02020603050405020304" pitchFamily="18" charset="0"/>
              </a:rPr>
              <a:t> 8. olivia16_1000    0.97      	   0.95       0.96      	1600</a:t>
            </a:r>
          </a:p>
          <a:p>
            <a:r>
              <a:rPr lang="de-DE" dirty="0">
                <a:latin typeface="Times New Roman" panose="02020603050405020304" pitchFamily="18" charset="0"/>
                <a:cs typeface="Times New Roman" panose="02020603050405020304" pitchFamily="18" charset="0"/>
              </a:rPr>
              <a:t> 9. olivia16_500      0.92      	   0.91       0.91     	1600</a:t>
            </a:r>
          </a:p>
          <a:p>
            <a:r>
              <a:rPr lang="de-DE" dirty="0">
                <a:latin typeface="Times New Roman" panose="02020603050405020304" pitchFamily="18" charset="0"/>
                <a:cs typeface="Times New Roman" panose="02020603050405020304" pitchFamily="18" charset="0"/>
              </a:rPr>
              <a:t> 10. olivia32_1000  0.97      	   0.95       0.95      	1600</a:t>
            </a:r>
          </a:p>
          <a:p>
            <a:r>
              <a:rPr lang="de-DE" dirty="0">
                <a:latin typeface="Times New Roman" panose="02020603050405020304" pitchFamily="18" charset="0"/>
                <a:cs typeface="Times New Roman" panose="02020603050405020304" pitchFamily="18" charset="0"/>
              </a:rPr>
              <a:t> 11. olivia8_250      0.80      	   0.92       0.86      	1600</a:t>
            </a:r>
          </a:p>
          <a:p>
            <a:r>
              <a:rPr lang="de-DE" dirty="0">
                <a:latin typeface="Times New Roman" panose="02020603050405020304" pitchFamily="18" charset="0"/>
                <a:cs typeface="Times New Roman" panose="02020603050405020304" pitchFamily="18" charset="0"/>
              </a:rPr>
              <a:t> 12. psk31       	0.82      	   0.86       0.84      	1600</a:t>
            </a:r>
          </a:p>
          <a:p>
            <a:r>
              <a:rPr lang="de-DE" dirty="0">
                <a:latin typeface="Times New Roman" panose="02020603050405020304" pitchFamily="18" charset="0"/>
                <a:cs typeface="Times New Roman" panose="02020603050405020304" pitchFamily="18" charset="0"/>
              </a:rPr>
              <a:t> 13. psk63       	0.95      	   0.94       0.95      	1600</a:t>
            </a:r>
          </a:p>
          <a:p>
            <a:r>
              <a:rPr lang="de-DE" dirty="0">
                <a:latin typeface="Times New Roman" panose="02020603050405020304" pitchFamily="18" charset="0"/>
                <a:cs typeface="Times New Roman" panose="02020603050405020304" pitchFamily="18" charset="0"/>
              </a:rPr>
              <a:t> 14. qpsk31       	0.87      	   0.81       0.79      	1600</a:t>
            </a:r>
          </a:p>
          <a:p>
            <a:r>
              <a:rPr lang="de-DE" dirty="0">
                <a:latin typeface="Times New Roman" panose="02020603050405020304" pitchFamily="18" charset="0"/>
                <a:cs typeface="Times New Roman" panose="02020603050405020304" pitchFamily="18" charset="0"/>
              </a:rPr>
              <a:t> 15. rtty100_850     0.99      	   0.95       0.97      	1600   </a:t>
            </a:r>
          </a:p>
          <a:p>
            <a:r>
              <a:rPr lang="de-DE" dirty="0">
                <a:latin typeface="Times New Roman" panose="02020603050405020304" pitchFamily="18" charset="0"/>
                <a:cs typeface="Times New Roman" panose="02020603050405020304" pitchFamily="18" charset="0"/>
              </a:rPr>
              <a:t> 16. rtty45_170       	0.92      	   0.90       0.91      	1600</a:t>
            </a:r>
          </a:p>
          <a:p>
            <a:r>
              <a:rPr lang="de-DE" dirty="0">
                <a:latin typeface="Times New Roman" panose="02020603050405020304" pitchFamily="18" charset="0"/>
                <a:cs typeface="Times New Roman" panose="02020603050405020304" pitchFamily="18" charset="0"/>
              </a:rPr>
              <a:t> 17. rtty50_170       	0.89      	   0.92       0.91      	1600</a:t>
            </a:r>
          </a:p>
          <a:p>
            <a:r>
              <a:rPr lang="de-DE" dirty="0">
                <a:latin typeface="Times New Roman" panose="02020603050405020304" pitchFamily="18" charset="0"/>
                <a:cs typeface="Times New Roman" panose="02020603050405020304" pitchFamily="18" charset="0"/>
              </a:rPr>
              <a:t> 18. usb       	0.99      	   0.95       0.97      	1600</a:t>
            </a:r>
          </a:p>
          <a:p>
            <a:r>
              <a:rPr lang="de-DE" dirty="0">
                <a:latin typeface="Times New Roman" panose="02020603050405020304" pitchFamily="18" charset="0"/>
                <a:cs typeface="Times New Roman" panose="02020603050405020304" pitchFamily="18" charset="0"/>
              </a:rPr>
              <a:t>   </a:t>
            </a:r>
          </a:p>
          <a:p>
            <a:r>
              <a:rPr lang="de-DE" dirty="0">
                <a:latin typeface="Times New Roman" panose="02020603050405020304" pitchFamily="18" charset="0"/>
                <a:cs typeface="Times New Roman" panose="02020603050405020304" pitchFamily="18" charset="0"/>
              </a:rPr>
              <a:t> Overall       	0.94      	   0.93       0.93     	28800    </a:t>
            </a:r>
          </a:p>
        </p:txBody>
      </p:sp>
      <p:sp>
        <p:nvSpPr>
          <p:cNvPr id="3" name="Slide Number Placeholder 2">
            <a:extLst>
              <a:ext uri="{FF2B5EF4-FFF2-40B4-BE49-F238E27FC236}">
                <a16:creationId xmlns:a16="http://schemas.microsoft.com/office/drawing/2014/main" id="{4BD82E3B-DF99-285D-8023-5C6873EF894F}"/>
              </a:ext>
            </a:extLst>
          </p:cNvPr>
          <p:cNvSpPr>
            <a:spLocks noGrp="1"/>
          </p:cNvSpPr>
          <p:nvPr>
            <p:ph type="sldNum" sz="quarter" idx="12"/>
          </p:nvPr>
        </p:nvSpPr>
        <p:spPr/>
        <p:txBody>
          <a:bodyPr/>
          <a:lstStyle/>
          <a:p>
            <a:fld id="{280F61A5-5B20-4A79-B2DD-8F53F046A7A2}" type="slidenum">
              <a:rPr lang="en-IN" smtClean="0"/>
              <a:t>27</a:t>
            </a:fld>
            <a:endParaRPr lang="en-IN"/>
          </a:p>
        </p:txBody>
      </p:sp>
    </p:spTree>
    <p:extLst>
      <p:ext uri="{BB962C8B-B14F-4D97-AF65-F5344CB8AC3E}">
        <p14:creationId xmlns:p14="http://schemas.microsoft.com/office/powerpoint/2010/main" val="3104138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BA3089-475B-C0B0-F00E-F18B7C0323CA}"/>
              </a:ext>
            </a:extLst>
          </p:cNvPr>
          <p:cNvPicPr>
            <a:picLocks noChangeAspect="1"/>
          </p:cNvPicPr>
          <p:nvPr/>
        </p:nvPicPr>
        <p:blipFill rotWithShape="1">
          <a:blip r:embed="rId2">
            <a:extLst>
              <a:ext uri="{28A0092B-C50C-407E-A947-70E740481C1C}">
                <a14:useLocalDpi xmlns:a14="http://schemas.microsoft.com/office/drawing/2010/main" val="0"/>
              </a:ext>
            </a:extLst>
          </a:blip>
          <a:srcRect l="5466" t="11935" r="25003" b="3704"/>
          <a:stretch/>
        </p:blipFill>
        <p:spPr>
          <a:xfrm>
            <a:off x="0" y="400110"/>
            <a:ext cx="12192000" cy="6457889"/>
          </a:xfrm>
          <a:prstGeom prst="rect">
            <a:avLst/>
          </a:prstGeom>
        </p:spPr>
      </p:pic>
      <p:sp>
        <p:nvSpPr>
          <p:cNvPr id="2" name="Slide Number Placeholder 1">
            <a:extLst>
              <a:ext uri="{FF2B5EF4-FFF2-40B4-BE49-F238E27FC236}">
                <a16:creationId xmlns:a16="http://schemas.microsoft.com/office/drawing/2014/main" id="{3101EFA3-F84F-01E5-47B3-99916C1669BB}"/>
              </a:ext>
            </a:extLst>
          </p:cNvPr>
          <p:cNvSpPr>
            <a:spLocks noGrp="1"/>
          </p:cNvSpPr>
          <p:nvPr>
            <p:ph type="sldNum" sz="quarter" idx="12"/>
          </p:nvPr>
        </p:nvSpPr>
        <p:spPr/>
        <p:txBody>
          <a:bodyPr/>
          <a:lstStyle/>
          <a:p>
            <a:fld id="{280F61A5-5B20-4A79-B2DD-8F53F046A7A2}" type="slidenum">
              <a:rPr lang="en-IN" smtClean="0"/>
              <a:t>28</a:t>
            </a:fld>
            <a:endParaRPr lang="en-IN"/>
          </a:p>
        </p:txBody>
      </p:sp>
      <p:sp>
        <p:nvSpPr>
          <p:cNvPr id="3" name="TextBox 2">
            <a:extLst>
              <a:ext uri="{FF2B5EF4-FFF2-40B4-BE49-F238E27FC236}">
                <a16:creationId xmlns:a16="http://schemas.microsoft.com/office/drawing/2014/main" id="{D9F7D4C7-14F6-7395-2F60-2D264D824A07}"/>
              </a:ext>
            </a:extLst>
          </p:cNvPr>
          <p:cNvSpPr txBox="1"/>
          <p:nvPr/>
        </p:nvSpPr>
        <p:spPr>
          <a:xfrm>
            <a:off x="2832847" y="0"/>
            <a:ext cx="6907306"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Confusion Matrix of NAS based Deep CNN using IQ samples </a:t>
            </a:r>
            <a:endParaRPr lang="en-IN" sz="2000" dirty="0"/>
          </a:p>
        </p:txBody>
      </p:sp>
    </p:spTree>
    <p:extLst>
      <p:ext uri="{BB962C8B-B14F-4D97-AF65-F5344CB8AC3E}">
        <p14:creationId xmlns:p14="http://schemas.microsoft.com/office/powerpoint/2010/main" val="2243642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F28272-A488-74AE-8D6C-471B9A1C98AE}"/>
              </a:ext>
            </a:extLst>
          </p:cNvPr>
          <p:cNvSpPr/>
          <p:nvPr/>
        </p:nvSpPr>
        <p:spPr>
          <a:xfrm>
            <a:off x="4842063" y="1096272"/>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a:t>
            </a:r>
          </a:p>
        </p:txBody>
      </p:sp>
      <p:sp>
        <p:nvSpPr>
          <p:cNvPr id="8" name="Rectangle 7">
            <a:extLst>
              <a:ext uri="{FF2B5EF4-FFF2-40B4-BE49-F238E27FC236}">
                <a16:creationId xmlns:a16="http://schemas.microsoft.com/office/drawing/2014/main" id="{81560C0A-312F-2F20-5EB1-81BC8B44E9DD}"/>
              </a:ext>
            </a:extLst>
          </p:cNvPr>
          <p:cNvSpPr/>
          <p:nvPr/>
        </p:nvSpPr>
        <p:spPr>
          <a:xfrm>
            <a:off x="4842063" y="1410036"/>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a:t>
            </a:r>
          </a:p>
        </p:txBody>
      </p:sp>
      <p:sp>
        <p:nvSpPr>
          <p:cNvPr id="9" name="Rectangle 8">
            <a:extLst>
              <a:ext uri="{FF2B5EF4-FFF2-40B4-BE49-F238E27FC236}">
                <a16:creationId xmlns:a16="http://schemas.microsoft.com/office/drawing/2014/main" id="{F4832568-9EBD-0250-8D72-7D1BEEC584D9}"/>
              </a:ext>
            </a:extLst>
          </p:cNvPr>
          <p:cNvSpPr/>
          <p:nvPr/>
        </p:nvSpPr>
        <p:spPr>
          <a:xfrm>
            <a:off x="4842063" y="1696905"/>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MAX 1D</a:t>
            </a:r>
          </a:p>
        </p:txBody>
      </p:sp>
      <p:sp>
        <p:nvSpPr>
          <p:cNvPr id="10" name="Rectangle 9">
            <a:extLst>
              <a:ext uri="{FF2B5EF4-FFF2-40B4-BE49-F238E27FC236}">
                <a16:creationId xmlns:a16="http://schemas.microsoft.com/office/drawing/2014/main" id="{465BA37A-A6D2-37AE-D73E-57A27D035D05}"/>
              </a:ext>
            </a:extLst>
          </p:cNvPr>
          <p:cNvSpPr/>
          <p:nvPr/>
        </p:nvSpPr>
        <p:spPr>
          <a:xfrm>
            <a:off x="4842063" y="2297538"/>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1" name="Rectangle 10">
            <a:extLst>
              <a:ext uri="{FF2B5EF4-FFF2-40B4-BE49-F238E27FC236}">
                <a16:creationId xmlns:a16="http://schemas.microsoft.com/office/drawing/2014/main" id="{1A5EAB5C-C71E-4818-072E-26D81C56C20E}"/>
              </a:ext>
            </a:extLst>
          </p:cNvPr>
          <p:cNvSpPr/>
          <p:nvPr/>
        </p:nvSpPr>
        <p:spPr>
          <a:xfrm>
            <a:off x="4842063" y="1983774"/>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2" name="Rectangle 11">
            <a:extLst>
              <a:ext uri="{FF2B5EF4-FFF2-40B4-BE49-F238E27FC236}">
                <a16:creationId xmlns:a16="http://schemas.microsoft.com/office/drawing/2014/main" id="{D87BECD6-CC62-D1F6-B66B-AC3214AE01C4}"/>
              </a:ext>
            </a:extLst>
          </p:cNvPr>
          <p:cNvSpPr/>
          <p:nvPr/>
        </p:nvSpPr>
        <p:spPr>
          <a:xfrm>
            <a:off x="4842063" y="2611302"/>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MAX 1D</a:t>
            </a:r>
            <a:endParaRPr lang="en-IN" dirty="0">
              <a:solidFill>
                <a:schemeClr val="tx1"/>
              </a:solidFill>
            </a:endParaRPr>
          </a:p>
        </p:txBody>
      </p:sp>
      <p:sp>
        <p:nvSpPr>
          <p:cNvPr id="13" name="Rectangle 12">
            <a:extLst>
              <a:ext uri="{FF2B5EF4-FFF2-40B4-BE49-F238E27FC236}">
                <a16:creationId xmlns:a16="http://schemas.microsoft.com/office/drawing/2014/main" id="{772C7E86-563B-BD8B-82A2-189664B172BC}"/>
              </a:ext>
            </a:extLst>
          </p:cNvPr>
          <p:cNvSpPr/>
          <p:nvPr/>
        </p:nvSpPr>
        <p:spPr>
          <a:xfrm>
            <a:off x="4842063" y="2925066"/>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4" name="Rectangle 13">
            <a:extLst>
              <a:ext uri="{FF2B5EF4-FFF2-40B4-BE49-F238E27FC236}">
                <a16:creationId xmlns:a16="http://schemas.microsoft.com/office/drawing/2014/main" id="{E10EF204-8AB7-CD6A-388A-6D8690A466A9}"/>
              </a:ext>
            </a:extLst>
          </p:cNvPr>
          <p:cNvSpPr/>
          <p:nvPr/>
        </p:nvSpPr>
        <p:spPr>
          <a:xfrm>
            <a:off x="4842063" y="3211935"/>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5" name="Rectangle 14">
            <a:extLst>
              <a:ext uri="{FF2B5EF4-FFF2-40B4-BE49-F238E27FC236}">
                <a16:creationId xmlns:a16="http://schemas.microsoft.com/office/drawing/2014/main" id="{87448D06-03BA-B905-BC31-725271741914}"/>
              </a:ext>
            </a:extLst>
          </p:cNvPr>
          <p:cNvSpPr/>
          <p:nvPr/>
        </p:nvSpPr>
        <p:spPr>
          <a:xfrm>
            <a:off x="4842063" y="3812568"/>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6" name="Rectangle 15">
            <a:extLst>
              <a:ext uri="{FF2B5EF4-FFF2-40B4-BE49-F238E27FC236}">
                <a16:creationId xmlns:a16="http://schemas.microsoft.com/office/drawing/2014/main" id="{27EFEBD6-2A88-D062-7241-E2C2C292910F}"/>
              </a:ext>
            </a:extLst>
          </p:cNvPr>
          <p:cNvSpPr/>
          <p:nvPr/>
        </p:nvSpPr>
        <p:spPr>
          <a:xfrm>
            <a:off x="4842063" y="3498804"/>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MAX 1D</a:t>
            </a:r>
            <a:endParaRPr lang="en-IN" dirty="0">
              <a:solidFill>
                <a:schemeClr val="tx1"/>
              </a:solidFill>
            </a:endParaRPr>
          </a:p>
        </p:txBody>
      </p:sp>
      <p:sp>
        <p:nvSpPr>
          <p:cNvPr id="17" name="Rectangle 16">
            <a:extLst>
              <a:ext uri="{FF2B5EF4-FFF2-40B4-BE49-F238E27FC236}">
                <a16:creationId xmlns:a16="http://schemas.microsoft.com/office/drawing/2014/main" id="{03AA04CD-F939-E816-1707-FF473F1A25DB}"/>
              </a:ext>
            </a:extLst>
          </p:cNvPr>
          <p:cNvSpPr/>
          <p:nvPr/>
        </p:nvSpPr>
        <p:spPr>
          <a:xfrm>
            <a:off x="4842063" y="4126328"/>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18" name="Rectangle 17">
            <a:extLst>
              <a:ext uri="{FF2B5EF4-FFF2-40B4-BE49-F238E27FC236}">
                <a16:creationId xmlns:a16="http://schemas.microsoft.com/office/drawing/2014/main" id="{7CAE170D-5F7B-AA97-2CF5-374237271D4D}"/>
              </a:ext>
            </a:extLst>
          </p:cNvPr>
          <p:cNvSpPr/>
          <p:nvPr/>
        </p:nvSpPr>
        <p:spPr>
          <a:xfrm>
            <a:off x="4842063" y="4413197"/>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MAX 1D</a:t>
            </a:r>
            <a:endParaRPr lang="en-IN" dirty="0">
              <a:solidFill>
                <a:schemeClr val="tx1"/>
              </a:solidFill>
            </a:endParaRPr>
          </a:p>
        </p:txBody>
      </p:sp>
      <p:sp>
        <p:nvSpPr>
          <p:cNvPr id="19" name="Rectangle 18">
            <a:extLst>
              <a:ext uri="{FF2B5EF4-FFF2-40B4-BE49-F238E27FC236}">
                <a16:creationId xmlns:a16="http://schemas.microsoft.com/office/drawing/2014/main" id="{BE3ED0DE-7128-C2B0-0D2D-BE659EE75AE1}"/>
              </a:ext>
            </a:extLst>
          </p:cNvPr>
          <p:cNvSpPr/>
          <p:nvPr/>
        </p:nvSpPr>
        <p:spPr>
          <a:xfrm>
            <a:off x="4842063" y="4700062"/>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21" name="Rectangle 20">
            <a:extLst>
              <a:ext uri="{FF2B5EF4-FFF2-40B4-BE49-F238E27FC236}">
                <a16:creationId xmlns:a16="http://schemas.microsoft.com/office/drawing/2014/main" id="{2D9E5E39-772E-752F-2D9D-EB1E8AA84E5D}"/>
              </a:ext>
            </a:extLst>
          </p:cNvPr>
          <p:cNvSpPr/>
          <p:nvPr/>
        </p:nvSpPr>
        <p:spPr>
          <a:xfrm>
            <a:off x="4842063" y="5013826"/>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CONV 1D</a:t>
            </a:r>
            <a:endParaRPr lang="en-IN" dirty="0">
              <a:solidFill>
                <a:schemeClr val="tx1"/>
              </a:solidFill>
            </a:endParaRPr>
          </a:p>
        </p:txBody>
      </p:sp>
      <p:sp>
        <p:nvSpPr>
          <p:cNvPr id="27" name="Rectangle 26">
            <a:extLst>
              <a:ext uri="{FF2B5EF4-FFF2-40B4-BE49-F238E27FC236}">
                <a16:creationId xmlns:a16="http://schemas.microsoft.com/office/drawing/2014/main" id="{1B68288F-8782-7599-E01E-30C4BD3F54DE}"/>
              </a:ext>
            </a:extLst>
          </p:cNvPr>
          <p:cNvSpPr/>
          <p:nvPr/>
        </p:nvSpPr>
        <p:spPr>
          <a:xfrm>
            <a:off x="4842063" y="5328736"/>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MAX 1D</a:t>
            </a:r>
            <a:endParaRPr lang="en-IN" dirty="0">
              <a:solidFill>
                <a:schemeClr val="tx1"/>
              </a:solidFill>
            </a:endParaRPr>
          </a:p>
        </p:txBody>
      </p:sp>
      <p:sp>
        <p:nvSpPr>
          <p:cNvPr id="32" name="Rectangle 31">
            <a:extLst>
              <a:ext uri="{FF2B5EF4-FFF2-40B4-BE49-F238E27FC236}">
                <a16:creationId xmlns:a16="http://schemas.microsoft.com/office/drawing/2014/main" id="{A3486926-CAA9-0440-73FA-09B6A97B42E7}"/>
              </a:ext>
            </a:extLst>
          </p:cNvPr>
          <p:cNvSpPr/>
          <p:nvPr/>
        </p:nvSpPr>
        <p:spPr>
          <a:xfrm>
            <a:off x="4842063" y="5633125"/>
            <a:ext cx="2088776" cy="313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DROP OUT</a:t>
            </a:r>
          </a:p>
        </p:txBody>
      </p:sp>
      <p:sp>
        <p:nvSpPr>
          <p:cNvPr id="33" name="TextBox 32">
            <a:extLst>
              <a:ext uri="{FF2B5EF4-FFF2-40B4-BE49-F238E27FC236}">
                <a16:creationId xmlns:a16="http://schemas.microsoft.com/office/drawing/2014/main" id="{282A91FF-1A41-A866-3F94-BAFA6B9DAFA3}"/>
              </a:ext>
            </a:extLst>
          </p:cNvPr>
          <p:cNvSpPr txBox="1"/>
          <p:nvPr/>
        </p:nvSpPr>
        <p:spPr>
          <a:xfrm>
            <a:off x="213476" y="433496"/>
            <a:ext cx="4406875" cy="461665"/>
          </a:xfrm>
          <a:prstGeom prst="rect">
            <a:avLst/>
          </a:prstGeom>
          <a:noFill/>
        </p:spPr>
        <p:txBody>
          <a:bodyPr wrap="square" rtlCol="0">
            <a:spAutoFit/>
          </a:bodyPr>
          <a:lstStyle/>
          <a:p>
            <a:r>
              <a:rPr lang="en-IN" sz="2400" b="1" dirty="0">
                <a:highlight>
                  <a:srgbClr val="FFFF00"/>
                </a:highlight>
                <a:latin typeface="Times New Roman" panose="02020603050405020304" pitchFamily="18" charset="0"/>
                <a:cs typeface="Times New Roman" panose="02020603050405020304" pitchFamily="18" charset="0"/>
              </a:rPr>
              <a:t>Haar Wavelet DeepCNN Model</a:t>
            </a:r>
          </a:p>
        </p:txBody>
      </p:sp>
      <p:sp>
        <p:nvSpPr>
          <p:cNvPr id="34" name="TextBox 33">
            <a:extLst>
              <a:ext uri="{FF2B5EF4-FFF2-40B4-BE49-F238E27FC236}">
                <a16:creationId xmlns:a16="http://schemas.microsoft.com/office/drawing/2014/main" id="{B823A8EB-2DCC-31C0-4206-7144A82B4CB0}"/>
              </a:ext>
            </a:extLst>
          </p:cNvPr>
          <p:cNvSpPr txBox="1"/>
          <p:nvPr/>
        </p:nvSpPr>
        <p:spPr>
          <a:xfrm>
            <a:off x="6930839" y="417421"/>
            <a:ext cx="5313865" cy="461665"/>
          </a:xfrm>
          <a:prstGeom prst="rect">
            <a:avLst/>
          </a:prstGeom>
          <a:noFill/>
        </p:spPr>
        <p:txBody>
          <a:bodyPr wrap="square" rtlCol="0">
            <a:spAutoFit/>
          </a:bodyPr>
          <a:lstStyle/>
          <a:p>
            <a:r>
              <a:rPr lang="en-IN" sz="2400" b="1" dirty="0">
                <a:highlight>
                  <a:srgbClr val="FFFF00"/>
                </a:highlight>
                <a:latin typeface="Times New Roman" panose="02020603050405020304" pitchFamily="18" charset="0"/>
                <a:cs typeface="Times New Roman" panose="02020603050405020304" pitchFamily="18" charset="0"/>
              </a:rPr>
              <a:t>GNAS Haar Wavelet Deep CNN Model</a:t>
            </a:r>
          </a:p>
        </p:txBody>
      </p:sp>
      <p:sp>
        <p:nvSpPr>
          <p:cNvPr id="35" name="Rectangle 34">
            <a:extLst>
              <a:ext uri="{FF2B5EF4-FFF2-40B4-BE49-F238E27FC236}">
                <a16:creationId xmlns:a16="http://schemas.microsoft.com/office/drawing/2014/main" id="{E0332FB4-1782-AA64-A941-57ED140E8FAC}"/>
              </a:ext>
            </a:extLst>
          </p:cNvPr>
          <p:cNvSpPr/>
          <p:nvPr/>
        </p:nvSpPr>
        <p:spPr>
          <a:xfrm>
            <a:off x="4842063" y="5929369"/>
            <a:ext cx="2088776" cy="313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DENSE</a:t>
            </a:r>
          </a:p>
        </p:txBody>
      </p:sp>
      <p:cxnSp>
        <p:nvCxnSpPr>
          <p:cNvPr id="43" name="Straight Arrow Connector 42">
            <a:extLst>
              <a:ext uri="{FF2B5EF4-FFF2-40B4-BE49-F238E27FC236}">
                <a16:creationId xmlns:a16="http://schemas.microsoft.com/office/drawing/2014/main" id="{239160F3-0BFF-1CBA-A9D9-5E0468D21460}"/>
              </a:ext>
            </a:extLst>
          </p:cNvPr>
          <p:cNvCxnSpPr>
            <a:cxnSpLocks/>
          </p:cNvCxnSpPr>
          <p:nvPr/>
        </p:nvCxnSpPr>
        <p:spPr>
          <a:xfrm flipH="1">
            <a:off x="3587004" y="579000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B52E6D4-AA38-99E9-F4C5-95C81203B789}"/>
              </a:ext>
            </a:extLst>
          </p:cNvPr>
          <p:cNvSpPr txBox="1"/>
          <p:nvPr/>
        </p:nvSpPr>
        <p:spPr>
          <a:xfrm>
            <a:off x="216556" y="4973072"/>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128, Kernel: 2, Act: ReLU</a:t>
            </a:r>
          </a:p>
        </p:txBody>
      </p:sp>
      <p:sp>
        <p:nvSpPr>
          <p:cNvPr id="148" name="TextBox 147">
            <a:extLst>
              <a:ext uri="{FF2B5EF4-FFF2-40B4-BE49-F238E27FC236}">
                <a16:creationId xmlns:a16="http://schemas.microsoft.com/office/drawing/2014/main" id="{72B626F8-304E-9B01-C658-5BA50BC93BFB}"/>
              </a:ext>
            </a:extLst>
          </p:cNvPr>
          <p:cNvSpPr txBox="1"/>
          <p:nvPr/>
        </p:nvSpPr>
        <p:spPr>
          <a:xfrm>
            <a:off x="2430839" y="5577557"/>
            <a:ext cx="10511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Rate: 0.5</a:t>
            </a:r>
          </a:p>
        </p:txBody>
      </p:sp>
      <p:sp>
        <p:nvSpPr>
          <p:cNvPr id="150" name="TextBox 149">
            <a:extLst>
              <a:ext uri="{FF2B5EF4-FFF2-40B4-BE49-F238E27FC236}">
                <a16:creationId xmlns:a16="http://schemas.microsoft.com/office/drawing/2014/main" id="{60B79DDF-82AD-BB08-2FBD-5A73492636BE}"/>
              </a:ext>
            </a:extLst>
          </p:cNvPr>
          <p:cNvSpPr txBox="1"/>
          <p:nvPr/>
        </p:nvSpPr>
        <p:spPr>
          <a:xfrm>
            <a:off x="1999692" y="5873801"/>
            <a:ext cx="149892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Act: SoftMax</a:t>
            </a:r>
          </a:p>
        </p:txBody>
      </p:sp>
      <p:sp>
        <p:nvSpPr>
          <p:cNvPr id="151" name="TextBox 150">
            <a:extLst>
              <a:ext uri="{FF2B5EF4-FFF2-40B4-BE49-F238E27FC236}">
                <a16:creationId xmlns:a16="http://schemas.microsoft.com/office/drawing/2014/main" id="{55DE37E6-6707-F476-E267-312B96E40275}"/>
              </a:ext>
            </a:extLst>
          </p:cNvPr>
          <p:cNvSpPr txBox="1"/>
          <p:nvPr/>
        </p:nvSpPr>
        <p:spPr>
          <a:xfrm>
            <a:off x="8185898" y="5599750"/>
            <a:ext cx="10511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Rate: 0.1</a:t>
            </a:r>
          </a:p>
        </p:txBody>
      </p:sp>
      <p:sp>
        <p:nvSpPr>
          <p:cNvPr id="152" name="TextBox 151">
            <a:extLst>
              <a:ext uri="{FF2B5EF4-FFF2-40B4-BE49-F238E27FC236}">
                <a16:creationId xmlns:a16="http://schemas.microsoft.com/office/drawing/2014/main" id="{F6688113-013A-A175-2F93-EE619A25D71F}"/>
              </a:ext>
            </a:extLst>
          </p:cNvPr>
          <p:cNvSpPr txBox="1"/>
          <p:nvPr/>
        </p:nvSpPr>
        <p:spPr>
          <a:xfrm>
            <a:off x="8185898" y="5908660"/>
            <a:ext cx="308497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Act: SoftMax</a:t>
            </a:r>
          </a:p>
        </p:txBody>
      </p:sp>
      <p:cxnSp>
        <p:nvCxnSpPr>
          <p:cNvPr id="183" name="Straight Arrow Connector 182">
            <a:extLst>
              <a:ext uri="{FF2B5EF4-FFF2-40B4-BE49-F238E27FC236}">
                <a16:creationId xmlns:a16="http://schemas.microsoft.com/office/drawing/2014/main" id="{6B34560D-722B-E0B4-F7BC-174094BA482C}"/>
              </a:ext>
            </a:extLst>
          </p:cNvPr>
          <p:cNvCxnSpPr>
            <a:cxnSpLocks/>
          </p:cNvCxnSpPr>
          <p:nvPr/>
        </p:nvCxnSpPr>
        <p:spPr>
          <a:xfrm flipH="1">
            <a:off x="3587004" y="606749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A9483DA-65BD-044F-E035-02F3E72F9E45}"/>
              </a:ext>
            </a:extLst>
          </p:cNvPr>
          <p:cNvCxnSpPr>
            <a:cxnSpLocks/>
          </p:cNvCxnSpPr>
          <p:nvPr/>
        </p:nvCxnSpPr>
        <p:spPr>
          <a:xfrm flipH="1">
            <a:off x="3587003" y="128005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D3A54C79-F7EE-9643-8571-1768F1E85EF0}"/>
              </a:ext>
            </a:extLst>
          </p:cNvPr>
          <p:cNvCxnSpPr>
            <a:cxnSpLocks/>
          </p:cNvCxnSpPr>
          <p:nvPr/>
        </p:nvCxnSpPr>
        <p:spPr>
          <a:xfrm flipH="1">
            <a:off x="3587003" y="157629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4AC1612-E659-5FB3-9476-E5A2EE1DF8D2}"/>
              </a:ext>
            </a:extLst>
          </p:cNvPr>
          <p:cNvCxnSpPr>
            <a:cxnSpLocks/>
          </p:cNvCxnSpPr>
          <p:nvPr/>
        </p:nvCxnSpPr>
        <p:spPr>
          <a:xfrm flipH="1">
            <a:off x="3587003" y="215845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55927A28-D5A3-3E59-1E49-FE626651EC0D}"/>
              </a:ext>
            </a:extLst>
          </p:cNvPr>
          <p:cNvCxnSpPr>
            <a:cxnSpLocks/>
          </p:cNvCxnSpPr>
          <p:nvPr/>
        </p:nvCxnSpPr>
        <p:spPr>
          <a:xfrm flipH="1">
            <a:off x="3580000" y="2469648"/>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EF9CBC2C-A23D-B393-BE44-B83D30350E2B}"/>
              </a:ext>
            </a:extLst>
          </p:cNvPr>
          <p:cNvCxnSpPr>
            <a:cxnSpLocks/>
          </p:cNvCxnSpPr>
          <p:nvPr/>
        </p:nvCxnSpPr>
        <p:spPr>
          <a:xfrm flipH="1">
            <a:off x="3587003" y="309132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D492CA09-F8DA-497C-E887-21D7F04530A6}"/>
              </a:ext>
            </a:extLst>
          </p:cNvPr>
          <p:cNvCxnSpPr>
            <a:cxnSpLocks/>
          </p:cNvCxnSpPr>
          <p:nvPr/>
        </p:nvCxnSpPr>
        <p:spPr>
          <a:xfrm flipH="1">
            <a:off x="3587003" y="3368200"/>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8C73609D-C0AE-1677-693A-B1A9C7CBF600}"/>
              </a:ext>
            </a:extLst>
          </p:cNvPr>
          <p:cNvCxnSpPr>
            <a:cxnSpLocks/>
          </p:cNvCxnSpPr>
          <p:nvPr/>
        </p:nvCxnSpPr>
        <p:spPr>
          <a:xfrm flipH="1">
            <a:off x="3579999" y="399768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BF9EE2EC-E9E5-8DF8-0811-961029661FB7}"/>
              </a:ext>
            </a:extLst>
          </p:cNvPr>
          <p:cNvCxnSpPr>
            <a:cxnSpLocks/>
          </p:cNvCxnSpPr>
          <p:nvPr/>
        </p:nvCxnSpPr>
        <p:spPr>
          <a:xfrm flipH="1">
            <a:off x="3587003" y="4273835"/>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564A1FE-6A85-7C9D-CFDC-C74A20C1536C}"/>
              </a:ext>
            </a:extLst>
          </p:cNvPr>
          <p:cNvCxnSpPr>
            <a:cxnSpLocks/>
          </p:cNvCxnSpPr>
          <p:nvPr/>
        </p:nvCxnSpPr>
        <p:spPr>
          <a:xfrm flipH="1">
            <a:off x="3579998" y="4883230"/>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2B0DA169-A93B-9684-B63C-C51573D0578E}"/>
              </a:ext>
            </a:extLst>
          </p:cNvPr>
          <p:cNvCxnSpPr>
            <a:cxnSpLocks/>
          </p:cNvCxnSpPr>
          <p:nvPr/>
        </p:nvCxnSpPr>
        <p:spPr>
          <a:xfrm flipH="1">
            <a:off x="3588965" y="517951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E6D0E8F1-3AE6-CB29-789F-7A40EA4C7711}"/>
              </a:ext>
            </a:extLst>
          </p:cNvPr>
          <p:cNvCxnSpPr>
            <a:cxnSpLocks/>
          </p:cNvCxnSpPr>
          <p:nvPr/>
        </p:nvCxnSpPr>
        <p:spPr>
          <a:xfrm>
            <a:off x="6940925" y="579000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462BA617-89F3-8ED8-1618-AC450C661C10}"/>
              </a:ext>
            </a:extLst>
          </p:cNvPr>
          <p:cNvCxnSpPr>
            <a:cxnSpLocks/>
          </p:cNvCxnSpPr>
          <p:nvPr/>
        </p:nvCxnSpPr>
        <p:spPr>
          <a:xfrm>
            <a:off x="6940925" y="606749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899A9C9C-D2E4-A604-3784-264DEF0A7514}"/>
              </a:ext>
            </a:extLst>
          </p:cNvPr>
          <p:cNvCxnSpPr>
            <a:cxnSpLocks/>
          </p:cNvCxnSpPr>
          <p:nvPr/>
        </p:nvCxnSpPr>
        <p:spPr>
          <a:xfrm>
            <a:off x="6940924" y="128005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D196128-DA33-F3C7-86A8-775BAA51D05B}"/>
              </a:ext>
            </a:extLst>
          </p:cNvPr>
          <p:cNvCxnSpPr>
            <a:cxnSpLocks/>
          </p:cNvCxnSpPr>
          <p:nvPr/>
        </p:nvCxnSpPr>
        <p:spPr>
          <a:xfrm>
            <a:off x="6940924" y="157629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4B02B035-ADD6-B1AB-9F11-4950EF333C7C}"/>
              </a:ext>
            </a:extLst>
          </p:cNvPr>
          <p:cNvCxnSpPr>
            <a:cxnSpLocks/>
          </p:cNvCxnSpPr>
          <p:nvPr/>
        </p:nvCxnSpPr>
        <p:spPr>
          <a:xfrm>
            <a:off x="6940924" y="215845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C44D3193-D0F8-813E-89E8-8A641602F792}"/>
              </a:ext>
            </a:extLst>
          </p:cNvPr>
          <p:cNvCxnSpPr>
            <a:cxnSpLocks/>
          </p:cNvCxnSpPr>
          <p:nvPr/>
        </p:nvCxnSpPr>
        <p:spPr>
          <a:xfrm>
            <a:off x="6933921" y="2469648"/>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0F04B11D-8E0C-B816-37C3-204331C084D1}"/>
              </a:ext>
            </a:extLst>
          </p:cNvPr>
          <p:cNvCxnSpPr>
            <a:cxnSpLocks/>
          </p:cNvCxnSpPr>
          <p:nvPr/>
        </p:nvCxnSpPr>
        <p:spPr>
          <a:xfrm>
            <a:off x="6940924" y="309132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BAB99556-3FBE-2CBD-C595-409B4D90CED3}"/>
              </a:ext>
            </a:extLst>
          </p:cNvPr>
          <p:cNvCxnSpPr>
            <a:cxnSpLocks/>
          </p:cNvCxnSpPr>
          <p:nvPr/>
        </p:nvCxnSpPr>
        <p:spPr>
          <a:xfrm>
            <a:off x="6940924" y="3368200"/>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EA871517-1CC5-F099-41D3-DB95A8F461F3}"/>
              </a:ext>
            </a:extLst>
          </p:cNvPr>
          <p:cNvCxnSpPr>
            <a:cxnSpLocks/>
          </p:cNvCxnSpPr>
          <p:nvPr/>
        </p:nvCxnSpPr>
        <p:spPr>
          <a:xfrm>
            <a:off x="6933920" y="3997687"/>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BA064A72-E49E-02EF-6BBC-129F78EEFF1F}"/>
              </a:ext>
            </a:extLst>
          </p:cNvPr>
          <p:cNvCxnSpPr>
            <a:cxnSpLocks/>
          </p:cNvCxnSpPr>
          <p:nvPr/>
        </p:nvCxnSpPr>
        <p:spPr>
          <a:xfrm>
            <a:off x="6940924" y="4273835"/>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72FB848-E9E6-980D-4C0B-E26B170AE6A5}"/>
              </a:ext>
            </a:extLst>
          </p:cNvPr>
          <p:cNvCxnSpPr>
            <a:cxnSpLocks/>
          </p:cNvCxnSpPr>
          <p:nvPr/>
        </p:nvCxnSpPr>
        <p:spPr>
          <a:xfrm>
            <a:off x="6933919" y="4883230"/>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49880D51-6B45-845C-9041-33698E731247}"/>
              </a:ext>
            </a:extLst>
          </p:cNvPr>
          <p:cNvCxnSpPr>
            <a:cxnSpLocks/>
          </p:cNvCxnSpPr>
          <p:nvPr/>
        </p:nvCxnSpPr>
        <p:spPr>
          <a:xfrm>
            <a:off x="6942886" y="5179513"/>
            <a:ext cx="1255059" cy="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3AC110B-BE73-1B94-A572-9E166CE70481}"/>
              </a:ext>
            </a:extLst>
          </p:cNvPr>
          <p:cNvSpPr txBox="1"/>
          <p:nvPr/>
        </p:nvSpPr>
        <p:spPr>
          <a:xfrm>
            <a:off x="213476" y="4687301"/>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128, Kernel: 2, Act: ReLU</a:t>
            </a:r>
          </a:p>
        </p:txBody>
      </p:sp>
      <p:sp>
        <p:nvSpPr>
          <p:cNvPr id="3" name="TextBox 2">
            <a:extLst>
              <a:ext uri="{FF2B5EF4-FFF2-40B4-BE49-F238E27FC236}">
                <a16:creationId xmlns:a16="http://schemas.microsoft.com/office/drawing/2014/main" id="{F66345A0-DCAA-E0E3-E312-EAC24DFBCF9A}"/>
              </a:ext>
            </a:extLst>
          </p:cNvPr>
          <p:cNvSpPr txBox="1"/>
          <p:nvPr/>
        </p:nvSpPr>
        <p:spPr>
          <a:xfrm>
            <a:off x="238971" y="1081571"/>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2, Act: ReLU</a:t>
            </a:r>
          </a:p>
        </p:txBody>
      </p:sp>
      <p:sp>
        <p:nvSpPr>
          <p:cNvPr id="4" name="TextBox 3">
            <a:extLst>
              <a:ext uri="{FF2B5EF4-FFF2-40B4-BE49-F238E27FC236}">
                <a16:creationId xmlns:a16="http://schemas.microsoft.com/office/drawing/2014/main" id="{46400DAC-3AB4-A291-805E-0075CBECE14C}"/>
              </a:ext>
            </a:extLst>
          </p:cNvPr>
          <p:cNvSpPr txBox="1"/>
          <p:nvPr/>
        </p:nvSpPr>
        <p:spPr>
          <a:xfrm>
            <a:off x="238971" y="2884192"/>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2, Act: ReLU</a:t>
            </a:r>
          </a:p>
        </p:txBody>
      </p:sp>
      <p:sp>
        <p:nvSpPr>
          <p:cNvPr id="7" name="TextBox 6">
            <a:extLst>
              <a:ext uri="{FF2B5EF4-FFF2-40B4-BE49-F238E27FC236}">
                <a16:creationId xmlns:a16="http://schemas.microsoft.com/office/drawing/2014/main" id="{81F5B809-A48A-023E-77FC-8A177952231C}"/>
              </a:ext>
            </a:extLst>
          </p:cNvPr>
          <p:cNvSpPr txBox="1"/>
          <p:nvPr/>
        </p:nvSpPr>
        <p:spPr>
          <a:xfrm>
            <a:off x="230010" y="3188221"/>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2, Act: ReLU</a:t>
            </a:r>
          </a:p>
        </p:txBody>
      </p:sp>
      <p:sp>
        <p:nvSpPr>
          <p:cNvPr id="20" name="TextBox 19">
            <a:extLst>
              <a:ext uri="{FF2B5EF4-FFF2-40B4-BE49-F238E27FC236}">
                <a16:creationId xmlns:a16="http://schemas.microsoft.com/office/drawing/2014/main" id="{715A4974-45BA-9247-2AF5-456F5B7A78E9}"/>
              </a:ext>
            </a:extLst>
          </p:cNvPr>
          <p:cNvSpPr txBox="1"/>
          <p:nvPr/>
        </p:nvSpPr>
        <p:spPr>
          <a:xfrm>
            <a:off x="226925" y="4088897"/>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2, Act: ReLU</a:t>
            </a:r>
          </a:p>
        </p:txBody>
      </p:sp>
      <p:sp>
        <p:nvSpPr>
          <p:cNvPr id="22" name="TextBox 21">
            <a:extLst>
              <a:ext uri="{FF2B5EF4-FFF2-40B4-BE49-F238E27FC236}">
                <a16:creationId xmlns:a16="http://schemas.microsoft.com/office/drawing/2014/main" id="{909500F1-40EC-9D8F-BAFF-F864CD9633FC}"/>
              </a:ext>
            </a:extLst>
          </p:cNvPr>
          <p:cNvSpPr txBox="1"/>
          <p:nvPr/>
        </p:nvSpPr>
        <p:spPr>
          <a:xfrm>
            <a:off x="216840" y="3780808"/>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2, Act: ReLU</a:t>
            </a:r>
          </a:p>
        </p:txBody>
      </p:sp>
      <p:sp>
        <p:nvSpPr>
          <p:cNvPr id="23" name="TextBox 22">
            <a:extLst>
              <a:ext uri="{FF2B5EF4-FFF2-40B4-BE49-F238E27FC236}">
                <a16:creationId xmlns:a16="http://schemas.microsoft.com/office/drawing/2014/main" id="{C91C9845-E958-850B-D5E6-533E92F05BEB}"/>
              </a:ext>
            </a:extLst>
          </p:cNvPr>
          <p:cNvSpPr txBox="1"/>
          <p:nvPr/>
        </p:nvSpPr>
        <p:spPr>
          <a:xfrm>
            <a:off x="216838" y="1394945"/>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2, Act: ReLU</a:t>
            </a:r>
          </a:p>
        </p:txBody>
      </p:sp>
      <p:sp>
        <p:nvSpPr>
          <p:cNvPr id="24" name="TextBox 23">
            <a:extLst>
              <a:ext uri="{FF2B5EF4-FFF2-40B4-BE49-F238E27FC236}">
                <a16:creationId xmlns:a16="http://schemas.microsoft.com/office/drawing/2014/main" id="{94FF176B-3AF8-84FD-235E-EF726C8CF15B}"/>
              </a:ext>
            </a:extLst>
          </p:cNvPr>
          <p:cNvSpPr txBox="1"/>
          <p:nvPr/>
        </p:nvSpPr>
        <p:spPr>
          <a:xfrm>
            <a:off x="223843" y="2004904"/>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2, Act: ReLU</a:t>
            </a:r>
          </a:p>
        </p:txBody>
      </p:sp>
      <p:sp>
        <p:nvSpPr>
          <p:cNvPr id="25" name="TextBox 24">
            <a:extLst>
              <a:ext uri="{FF2B5EF4-FFF2-40B4-BE49-F238E27FC236}">
                <a16:creationId xmlns:a16="http://schemas.microsoft.com/office/drawing/2014/main" id="{1FC66DDB-01B2-AD2D-E4C2-52DB5DA4844B}"/>
              </a:ext>
            </a:extLst>
          </p:cNvPr>
          <p:cNvSpPr txBox="1"/>
          <p:nvPr/>
        </p:nvSpPr>
        <p:spPr>
          <a:xfrm>
            <a:off x="216839" y="2264179"/>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32, Kernel: 2, Act: ReLU</a:t>
            </a:r>
          </a:p>
        </p:txBody>
      </p:sp>
      <p:sp>
        <p:nvSpPr>
          <p:cNvPr id="48" name="TextBox 47">
            <a:extLst>
              <a:ext uri="{FF2B5EF4-FFF2-40B4-BE49-F238E27FC236}">
                <a16:creationId xmlns:a16="http://schemas.microsoft.com/office/drawing/2014/main" id="{6C256603-656A-8C72-997F-4176EC31A89B}"/>
              </a:ext>
            </a:extLst>
          </p:cNvPr>
          <p:cNvSpPr txBox="1"/>
          <p:nvPr/>
        </p:nvSpPr>
        <p:spPr>
          <a:xfrm>
            <a:off x="8217269" y="5033804"/>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3, Act: Sigmoid</a:t>
            </a:r>
          </a:p>
        </p:txBody>
      </p:sp>
      <p:sp>
        <p:nvSpPr>
          <p:cNvPr id="51" name="TextBox 50">
            <a:extLst>
              <a:ext uri="{FF2B5EF4-FFF2-40B4-BE49-F238E27FC236}">
                <a16:creationId xmlns:a16="http://schemas.microsoft.com/office/drawing/2014/main" id="{8283311F-9EAA-A6BF-0508-90C36E199431}"/>
              </a:ext>
            </a:extLst>
          </p:cNvPr>
          <p:cNvSpPr txBox="1"/>
          <p:nvPr/>
        </p:nvSpPr>
        <p:spPr>
          <a:xfrm>
            <a:off x="8217270" y="4686654"/>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3, Act: Sigmoid</a:t>
            </a:r>
          </a:p>
        </p:txBody>
      </p:sp>
      <p:sp>
        <p:nvSpPr>
          <p:cNvPr id="52" name="TextBox 51">
            <a:extLst>
              <a:ext uri="{FF2B5EF4-FFF2-40B4-BE49-F238E27FC236}">
                <a16:creationId xmlns:a16="http://schemas.microsoft.com/office/drawing/2014/main" id="{51297D35-47BC-095B-A08F-37171B1B5C1C}"/>
              </a:ext>
            </a:extLst>
          </p:cNvPr>
          <p:cNvSpPr txBox="1"/>
          <p:nvPr/>
        </p:nvSpPr>
        <p:spPr>
          <a:xfrm>
            <a:off x="8227355" y="1124669"/>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128, Kernel: 2, Act: GeLU</a:t>
            </a:r>
          </a:p>
        </p:txBody>
      </p:sp>
      <p:sp>
        <p:nvSpPr>
          <p:cNvPr id="53" name="TextBox 52">
            <a:extLst>
              <a:ext uri="{FF2B5EF4-FFF2-40B4-BE49-F238E27FC236}">
                <a16:creationId xmlns:a16="http://schemas.microsoft.com/office/drawing/2014/main" id="{328EF1CD-89FE-50AD-4B7F-52CB4C625645}"/>
              </a:ext>
            </a:extLst>
          </p:cNvPr>
          <p:cNvSpPr txBox="1"/>
          <p:nvPr/>
        </p:nvSpPr>
        <p:spPr>
          <a:xfrm>
            <a:off x="8240805" y="2928137"/>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256, Kernel: 4, Act: ReLU</a:t>
            </a:r>
          </a:p>
        </p:txBody>
      </p:sp>
      <p:sp>
        <p:nvSpPr>
          <p:cNvPr id="54" name="TextBox 53">
            <a:extLst>
              <a:ext uri="{FF2B5EF4-FFF2-40B4-BE49-F238E27FC236}">
                <a16:creationId xmlns:a16="http://schemas.microsoft.com/office/drawing/2014/main" id="{DBD319E7-3D30-C9CC-CF5C-4AE6CA19EC49}"/>
              </a:ext>
            </a:extLst>
          </p:cNvPr>
          <p:cNvSpPr txBox="1"/>
          <p:nvPr/>
        </p:nvSpPr>
        <p:spPr>
          <a:xfrm>
            <a:off x="8240805" y="3249232"/>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256, Kernel: 4, Act: ReLU</a:t>
            </a:r>
          </a:p>
        </p:txBody>
      </p:sp>
      <p:sp>
        <p:nvSpPr>
          <p:cNvPr id="55" name="TextBox 54">
            <a:extLst>
              <a:ext uri="{FF2B5EF4-FFF2-40B4-BE49-F238E27FC236}">
                <a16:creationId xmlns:a16="http://schemas.microsoft.com/office/drawing/2014/main" id="{6B4B5C5D-F58C-591A-6480-9F8762304EE8}"/>
              </a:ext>
            </a:extLst>
          </p:cNvPr>
          <p:cNvSpPr txBox="1"/>
          <p:nvPr/>
        </p:nvSpPr>
        <p:spPr>
          <a:xfrm>
            <a:off x="8227354" y="4093587"/>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128, Kernel: 5, Act: ReLU</a:t>
            </a:r>
          </a:p>
        </p:txBody>
      </p:sp>
      <p:sp>
        <p:nvSpPr>
          <p:cNvPr id="56" name="TextBox 55">
            <a:extLst>
              <a:ext uri="{FF2B5EF4-FFF2-40B4-BE49-F238E27FC236}">
                <a16:creationId xmlns:a16="http://schemas.microsoft.com/office/drawing/2014/main" id="{2A9B9078-2442-6F01-D9B7-B02D39FFF6A1}"/>
              </a:ext>
            </a:extLst>
          </p:cNvPr>
          <p:cNvSpPr txBox="1"/>
          <p:nvPr/>
        </p:nvSpPr>
        <p:spPr>
          <a:xfrm>
            <a:off x="8240805" y="3823012"/>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128, Kernel: 5, Act: ReLU</a:t>
            </a:r>
          </a:p>
        </p:txBody>
      </p:sp>
      <p:sp>
        <p:nvSpPr>
          <p:cNvPr id="57" name="TextBox 56">
            <a:extLst>
              <a:ext uri="{FF2B5EF4-FFF2-40B4-BE49-F238E27FC236}">
                <a16:creationId xmlns:a16="http://schemas.microsoft.com/office/drawing/2014/main" id="{37ACE926-486C-FE65-8DE3-BA2D1C93622F}"/>
              </a:ext>
            </a:extLst>
          </p:cNvPr>
          <p:cNvSpPr txBox="1"/>
          <p:nvPr/>
        </p:nvSpPr>
        <p:spPr>
          <a:xfrm>
            <a:off x="8205222" y="1438043"/>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128, Kernel: 2, Act: GeLU</a:t>
            </a:r>
          </a:p>
        </p:txBody>
      </p:sp>
      <p:sp>
        <p:nvSpPr>
          <p:cNvPr id="58" name="TextBox 57">
            <a:extLst>
              <a:ext uri="{FF2B5EF4-FFF2-40B4-BE49-F238E27FC236}">
                <a16:creationId xmlns:a16="http://schemas.microsoft.com/office/drawing/2014/main" id="{C89558D0-5AFB-BE13-2C63-BFE4452BE042}"/>
              </a:ext>
            </a:extLst>
          </p:cNvPr>
          <p:cNvSpPr txBox="1"/>
          <p:nvPr/>
        </p:nvSpPr>
        <p:spPr>
          <a:xfrm>
            <a:off x="8227355" y="1986979"/>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6, Act: Tanh</a:t>
            </a:r>
          </a:p>
        </p:txBody>
      </p:sp>
      <p:sp>
        <p:nvSpPr>
          <p:cNvPr id="59" name="TextBox 58">
            <a:extLst>
              <a:ext uri="{FF2B5EF4-FFF2-40B4-BE49-F238E27FC236}">
                <a16:creationId xmlns:a16="http://schemas.microsoft.com/office/drawing/2014/main" id="{43721256-A3B8-3042-BAB2-59BC7FC4E63B}"/>
              </a:ext>
            </a:extLst>
          </p:cNvPr>
          <p:cNvSpPr txBox="1"/>
          <p:nvPr/>
        </p:nvSpPr>
        <p:spPr>
          <a:xfrm>
            <a:off x="8227355" y="2286833"/>
            <a:ext cx="3551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Filters: 64, Kernel: 6, Act: Tanh</a:t>
            </a:r>
          </a:p>
        </p:txBody>
      </p:sp>
      <p:sp>
        <p:nvSpPr>
          <p:cNvPr id="26" name="Slide Number Placeholder 25">
            <a:extLst>
              <a:ext uri="{FF2B5EF4-FFF2-40B4-BE49-F238E27FC236}">
                <a16:creationId xmlns:a16="http://schemas.microsoft.com/office/drawing/2014/main" id="{19755F59-0C36-1A8F-1D40-C580F4C82EED}"/>
              </a:ext>
            </a:extLst>
          </p:cNvPr>
          <p:cNvSpPr>
            <a:spLocks noGrp="1"/>
          </p:cNvSpPr>
          <p:nvPr>
            <p:ph type="sldNum" sz="quarter" idx="12"/>
          </p:nvPr>
        </p:nvSpPr>
        <p:spPr/>
        <p:txBody>
          <a:bodyPr/>
          <a:lstStyle/>
          <a:p>
            <a:fld id="{280F61A5-5B20-4A79-B2DD-8F53F046A7A2}" type="slidenum">
              <a:rPr lang="en-IN" smtClean="0"/>
              <a:t>29</a:t>
            </a:fld>
            <a:endParaRPr lang="en-IN"/>
          </a:p>
        </p:txBody>
      </p:sp>
    </p:spTree>
    <p:extLst>
      <p:ext uri="{BB962C8B-B14F-4D97-AF65-F5344CB8AC3E}">
        <p14:creationId xmlns:p14="http://schemas.microsoft.com/office/powerpoint/2010/main" val="208319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38518" y="779443"/>
            <a:ext cx="2679338" cy="685800"/>
          </a:xfrm>
        </p:spPr>
        <p:txBody>
          <a:bodyPr>
            <a:normAutofit/>
          </a:bodyPr>
          <a:lstStyle/>
          <a:p>
            <a:r>
              <a:rPr lang="en-US" sz="3600" b="1" dirty="0">
                <a:latin typeface="Times New Roman" pitchFamily="18" charset="0"/>
                <a:cs typeface="Times New Roman" pitchFamily="18" charset="0"/>
              </a:rPr>
              <a:t>Objective</a:t>
            </a:r>
          </a:p>
        </p:txBody>
      </p:sp>
      <p:sp>
        <p:nvSpPr>
          <p:cNvPr id="6" name="Content Placeholder 5"/>
          <p:cNvSpPr>
            <a:spLocks noGrp="1"/>
          </p:cNvSpPr>
          <p:nvPr>
            <p:ph idx="1"/>
          </p:nvPr>
        </p:nvSpPr>
        <p:spPr>
          <a:xfrm>
            <a:off x="1138518" y="1937499"/>
            <a:ext cx="9959789" cy="3303804"/>
          </a:xfrm>
        </p:spPr>
        <p:txBody>
          <a:bodyPr>
            <a:noAutofit/>
          </a:bodyPr>
          <a:lstStyle/>
          <a:p>
            <a:pPr>
              <a:spcBef>
                <a:spcPts val="0"/>
              </a:spcBef>
              <a:spcAft>
                <a:spcPts val="3600"/>
              </a:spcAft>
            </a:pPr>
            <a:r>
              <a:rPr lang="en-US" sz="2400" dirty="0">
                <a:latin typeface="Times New Roman" pitchFamily="18" charset="0"/>
                <a:cs typeface="Times New Roman" pitchFamily="18" charset="0"/>
              </a:rPr>
              <a:t>Investigate the effectiveness of </a:t>
            </a:r>
            <a:r>
              <a:rPr lang="en-US" sz="2400" dirty="0">
                <a:solidFill>
                  <a:srgbClr val="C00000"/>
                </a:solidFill>
                <a:latin typeface="Times New Roman" pitchFamily="18" charset="0"/>
                <a:cs typeface="Times New Roman" pitchFamily="18" charset="0"/>
              </a:rPr>
              <a:t>Deep CNN</a:t>
            </a:r>
            <a:r>
              <a:rPr lang="en-US" sz="2400" dirty="0">
                <a:latin typeface="Times New Roman" pitchFamily="18" charset="0"/>
                <a:cs typeface="Times New Roman" pitchFamily="18" charset="0"/>
              </a:rPr>
              <a:t> and </a:t>
            </a:r>
            <a:r>
              <a:rPr lang="en-US" sz="2400" dirty="0">
                <a:solidFill>
                  <a:srgbClr val="C00000"/>
                </a:solidFill>
                <a:latin typeface="Times New Roman" pitchFamily="18" charset="0"/>
                <a:cs typeface="Times New Roman" pitchFamily="18" charset="0"/>
              </a:rPr>
              <a:t>ResNet</a:t>
            </a:r>
            <a:r>
              <a:rPr lang="en-US" sz="2400" dirty="0">
                <a:latin typeface="Times New Roman" pitchFamily="18" charset="0"/>
                <a:cs typeface="Times New Roman" pitchFamily="18" charset="0"/>
              </a:rPr>
              <a:t> to classify HF radio signals into signal types.</a:t>
            </a:r>
          </a:p>
          <a:p>
            <a:pPr>
              <a:spcBef>
                <a:spcPts val="0"/>
              </a:spcBef>
              <a:spcAft>
                <a:spcPts val="3600"/>
              </a:spcAft>
            </a:pPr>
            <a:r>
              <a:rPr lang="en-US" sz="2400" dirty="0">
                <a:latin typeface="Times New Roman" pitchFamily="18" charset="0"/>
                <a:cs typeface="Times New Roman" pitchFamily="18" charset="0"/>
              </a:rPr>
              <a:t>To develop a neural architecture search (NAS) algorithm to significantly reduce the classifier size, i.e., </a:t>
            </a:r>
            <a:r>
              <a:rPr lang="en-US" sz="2400" dirty="0">
                <a:solidFill>
                  <a:srgbClr val="C00000"/>
                </a:solidFill>
                <a:latin typeface="Times New Roman" pitchFamily="18" charset="0"/>
                <a:cs typeface="Times New Roman" pitchFamily="18" charset="0"/>
              </a:rPr>
              <a:t>develop a tiny version.</a:t>
            </a:r>
          </a:p>
          <a:p>
            <a:pPr>
              <a:spcBef>
                <a:spcPts val="0"/>
              </a:spcBef>
            </a:pPr>
            <a:r>
              <a:rPr lang="en-US" sz="2400" dirty="0">
                <a:latin typeface="Times New Roman" pitchFamily="18" charset="0"/>
                <a:cs typeface="Times New Roman" pitchFamily="18" charset="0"/>
              </a:rPr>
              <a:t>To assess the</a:t>
            </a:r>
            <a:r>
              <a:rPr lang="en-US" sz="2400" dirty="0">
                <a:solidFill>
                  <a:srgbClr val="C00000"/>
                </a:solidFill>
                <a:latin typeface="Times New Roman" pitchFamily="18" charset="0"/>
                <a:cs typeface="Times New Roman" pitchFamily="18" charset="0"/>
              </a:rPr>
              <a:t> Nash equilibrium of accuracy vs network size</a:t>
            </a:r>
            <a:r>
              <a:rPr lang="en-US" sz="2400" dirty="0">
                <a:latin typeface="Times New Roman" pitchFamily="18" charset="0"/>
                <a:cs typeface="Times New Roman" pitchFamily="18" charset="0"/>
              </a:rPr>
              <a:t> (measured as number of MACs and FLOPS) of tiny classifiers. </a:t>
            </a:r>
          </a:p>
        </p:txBody>
      </p:sp>
      <p:sp>
        <p:nvSpPr>
          <p:cNvPr id="3" name="Slide Number Placeholder 2">
            <a:extLst>
              <a:ext uri="{FF2B5EF4-FFF2-40B4-BE49-F238E27FC236}">
                <a16:creationId xmlns:a16="http://schemas.microsoft.com/office/drawing/2014/main" id="{AB2D4C2D-6216-840A-E1C6-9E5B0691D91D}"/>
              </a:ext>
            </a:extLst>
          </p:cNvPr>
          <p:cNvSpPr>
            <a:spLocks noGrp="1"/>
          </p:cNvSpPr>
          <p:nvPr>
            <p:ph type="sldNum" sz="quarter" idx="12"/>
          </p:nvPr>
        </p:nvSpPr>
        <p:spPr/>
        <p:txBody>
          <a:bodyPr/>
          <a:lstStyle/>
          <a:p>
            <a:fld id="{280F61A5-5B20-4A79-B2DD-8F53F046A7A2}"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CA97-EA1A-8E11-839D-88DA0592C5D4}"/>
              </a:ext>
            </a:extLst>
          </p:cNvPr>
          <p:cNvSpPr>
            <a:spLocks noGrp="1"/>
          </p:cNvSpPr>
          <p:nvPr>
            <p:ph type="title"/>
          </p:nvPr>
        </p:nvSpPr>
        <p:spPr>
          <a:xfrm>
            <a:off x="442911" y="1156447"/>
            <a:ext cx="4333875" cy="2503534"/>
          </a:xfrm>
        </p:spPr>
        <p:txBody>
          <a:bodyPr>
            <a:noAutofit/>
          </a:bodyPr>
          <a:lstStyle/>
          <a:p>
            <a:pPr algn="ctr"/>
            <a:r>
              <a:rPr lang="en-IN" sz="3600" b="1" dirty="0">
                <a:latin typeface="Times New Roman" panose="02020603050405020304" pitchFamily="18" charset="0"/>
                <a:cs typeface="Times New Roman" panose="02020603050405020304" pitchFamily="18" charset="0"/>
              </a:rPr>
              <a:t>NAS Classification Report Based on Deep CNN using Haar Wavelet Features</a:t>
            </a:r>
          </a:p>
        </p:txBody>
      </p:sp>
      <p:sp>
        <p:nvSpPr>
          <p:cNvPr id="7" name="TextBox 6">
            <a:extLst>
              <a:ext uri="{FF2B5EF4-FFF2-40B4-BE49-F238E27FC236}">
                <a16:creationId xmlns:a16="http://schemas.microsoft.com/office/drawing/2014/main" id="{CAA866BC-ACD7-0937-9D49-233D74124016}"/>
              </a:ext>
            </a:extLst>
          </p:cNvPr>
          <p:cNvSpPr txBox="1"/>
          <p:nvPr/>
        </p:nvSpPr>
        <p:spPr>
          <a:xfrm>
            <a:off x="442910" y="4032717"/>
            <a:ext cx="4333875" cy="1569660"/>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Training accuracy: 94.30</a:t>
            </a:r>
          </a:p>
          <a:p>
            <a:pPr algn="ctr"/>
            <a:r>
              <a:rPr lang="en-IN" sz="2400" dirty="0">
                <a:latin typeface="Times New Roman" panose="02020603050405020304" pitchFamily="18" charset="0"/>
                <a:cs typeface="Times New Roman" panose="02020603050405020304" pitchFamily="18" charset="0"/>
              </a:rPr>
              <a:t>Testing accuracy: 94.33</a:t>
            </a:r>
          </a:p>
          <a:p>
            <a:pPr algn="ctr"/>
            <a:r>
              <a:rPr lang="en-IN" sz="2400" dirty="0">
                <a:latin typeface="Times New Roman" panose="02020603050405020304" pitchFamily="18" charset="0"/>
                <a:cs typeface="Times New Roman" panose="02020603050405020304" pitchFamily="18" charset="0"/>
              </a:rPr>
              <a:t>Trainable Parameters: 962,514</a:t>
            </a:r>
          </a:p>
          <a:p>
            <a:pPr algn="ctr"/>
            <a:r>
              <a:rPr lang="en-IN" sz="2400" dirty="0">
                <a:latin typeface="Times New Roman" panose="02020603050405020304" pitchFamily="18" charset="0"/>
                <a:cs typeface="Times New Roman" panose="02020603050405020304" pitchFamily="18" charset="0"/>
              </a:rPr>
              <a:t>Network Size: 11.1 MB</a:t>
            </a:r>
          </a:p>
        </p:txBody>
      </p:sp>
      <p:sp>
        <p:nvSpPr>
          <p:cNvPr id="8" name="TextBox 7">
            <a:extLst>
              <a:ext uri="{FF2B5EF4-FFF2-40B4-BE49-F238E27FC236}">
                <a16:creationId xmlns:a16="http://schemas.microsoft.com/office/drawing/2014/main" id="{4B428DC5-6E5D-0A2F-6194-89655EC83E84}"/>
              </a:ext>
            </a:extLst>
          </p:cNvPr>
          <p:cNvSpPr txBox="1"/>
          <p:nvPr/>
        </p:nvSpPr>
        <p:spPr>
          <a:xfrm>
            <a:off x="5334000" y="243066"/>
            <a:ext cx="6305550"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precision    recall  	f1-score   support</a:t>
            </a:r>
          </a:p>
          <a:p>
            <a:r>
              <a:rPr lang="de-DE" dirty="0">
                <a:latin typeface="Times New Roman" panose="02020603050405020304" pitchFamily="18" charset="0"/>
                <a:cs typeface="Times New Roman" panose="02020603050405020304" pitchFamily="18" charset="0"/>
              </a:rPr>
              <a:t> 1. am       	0.90      	   0.95       0.92      	1600</a:t>
            </a:r>
          </a:p>
          <a:p>
            <a:r>
              <a:rPr lang="de-DE" dirty="0">
                <a:latin typeface="Times New Roman" panose="02020603050405020304" pitchFamily="18" charset="0"/>
                <a:cs typeface="Times New Roman" panose="02020603050405020304" pitchFamily="18" charset="0"/>
              </a:rPr>
              <a:t> 2. dominoex11       	0.95      	   0.97       0.96      	1600 </a:t>
            </a:r>
          </a:p>
          <a:p>
            <a:r>
              <a:rPr lang="de-DE" dirty="0">
                <a:latin typeface="Times New Roman" panose="02020603050405020304" pitchFamily="18" charset="0"/>
                <a:cs typeface="Times New Roman" panose="02020603050405020304" pitchFamily="18" charset="0"/>
              </a:rPr>
              <a:t> 3. fax       	0.96      	   0.92       0.94      	1600</a:t>
            </a:r>
          </a:p>
          <a:p>
            <a:r>
              <a:rPr lang="de-DE" dirty="0">
                <a:latin typeface="Times New Roman" panose="02020603050405020304" pitchFamily="18" charset="0"/>
                <a:cs typeface="Times New Roman" panose="02020603050405020304" pitchFamily="18" charset="0"/>
              </a:rPr>
              <a:t> 4. lsb       	0.98      	   0.95       0.96      	1600</a:t>
            </a:r>
          </a:p>
          <a:p>
            <a:r>
              <a:rPr lang="de-DE" dirty="0">
                <a:latin typeface="Times New Roman" panose="02020603050405020304" pitchFamily="18" charset="0"/>
                <a:cs typeface="Times New Roman" panose="02020603050405020304" pitchFamily="18" charset="0"/>
              </a:rPr>
              <a:t> 5. morse       	0.98      	   0.96       0.97      	1600</a:t>
            </a:r>
          </a:p>
          <a:p>
            <a:r>
              <a:rPr lang="de-DE" dirty="0">
                <a:latin typeface="Times New Roman" panose="02020603050405020304" pitchFamily="18" charset="0"/>
                <a:cs typeface="Times New Roman" panose="02020603050405020304" pitchFamily="18" charset="0"/>
              </a:rPr>
              <a:t> 6. mt63_1000       	0.99      	   0.97       0.98        1600</a:t>
            </a:r>
          </a:p>
          <a:p>
            <a:r>
              <a:rPr lang="de-DE" dirty="0">
                <a:latin typeface="Times New Roman" panose="02020603050405020304" pitchFamily="18" charset="0"/>
                <a:cs typeface="Times New Roman" panose="02020603050405020304" pitchFamily="18" charset="0"/>
              </a:rPr>
              <a:t> 7. navtex       	0.99      	   0.98       0.99        1600</a:t>
            </a:r>
          </a:p>
          <a:p>
            <a:r>
              <a:rPr lang="de-DE" dirty="0">
                <a:latin typeface="Times New Roman" panose="02020603050405020304" pitchFamily="18" charset="0"/>
                <a:cs typeface="Times New Roman" panose="02020603050405020304" pitchFamily="18" charset="0"/>
              </a:rPr>
              <a:t> 8. olivia16_1000    0.97      	   0.98       0.98      	1600</a:t>
            </a:r>
          </a:p>
          <a:p>
            <a:r>
              <a:rPr lang="de-DE" dirty="0">
                <a:latin typeface="Times New Roman" panose="02020603050405020304" pitchFamily="18" charset="0"/>
                <a:cs typeface="Times New Roman" panose="02020603050405020304" pitchFamily="18" charset="0"/>
              </a:rPr>
              <a:t> 9. olivia16_500      0.92      	   0.91       0.91     	1600</a:t>
            </a:r>
          </a:p>
          <a:p>
            <a:r>
              <a:rPr lang="de-DE" dirty="0">
                <a:latin typeface="Times New Roman" panose="02020603050405020304" pitchFamily="18" charset="0"/>
                <a:cs typeface="Times New Roman" panose="02020603050405020304" pitchFamily="18" charset="0"/>
              </a:rPr>
              <a:t> 10. olivia32_1000  0.96      	   0.94       0.95      	1600</a:t>
            </a:r>
          </a:p>
          <a:p>
            <a:r>
              <a:rPr lang="de-DE" dirty="0">
                <a:latin typeface="Times New Roman" panose="02020603050405020304" pitchFamily="18" charset="0"/>
                <a:cs typeface="Times New Roman" panose="02020603050405020304" pitchFamily="18" charset="0"/>
              </a:rPr>
              <a:t> 11. olivia8_250      0.93      	   0.96       0.94      	1600</a:t>
            </a:r>
          </a:p>
          <a:p>
            <a:r>
              <a:rPr lang="de-DE" dirty="0">
                <a:latin typeface="Times New Roman" panose="02020603050405020304" pitchFamily="18" charset="0"/>
                <a:cs typeface="Times New Roman" panose="02020603050405020304" pitchFamily="18" charset="0"/>
              </a:rPr>
              <a:t> 12. psk31       	0.86      	   0.94       0.90      	1600</a:t>
            </a:r>
          </a:p>
          <a:p>
            <a:r>
              <a:rPr lang="de-DE" dirty="0">
                <a:latin typeface="Times New Roman" panose="02020603050405020304" pitchFamily="18" charset="0"/>
                <a:cs typeface="Times New Roman" panose="02020603050405020304" pitchFamily="18" charset="0"/>
              </a:rPr>
              <a:t> 13. psk63       	0.95      	   0.94       0.95      	1600</a:t>
            </a:r>
          </a:p>
          <a:p>
            <a:r>
              <a:rPr lang="de-DE" dirty="0">
                <a:latin typeface="Times New Roman" panose="02020603050405020304" pitchFamily="18" charset="0"/>
                <a:cs typeface="Times New Roman" panose="02020603050405020304" pitchFamily="18" charset="0"/>
              </a:rPr>
              <a:t> 14. qpsk31       	0.92      	   0.85       0.88      	1600</a:t>
            </a:r>
          </a:p>
          <a:p>
            <a:r>
              <a:rPr lang="de-DE" dirty="0">
                <a:latin typeface="Times New Roman" panose="02020603050405020304" pitchFamily="18" charset="0"/>
                <a:cs typeface="Times New Roman" panose="02020603050405020304" pitchFamily="18" charset="0"/>
              </a:rPr>
              <a:t> 15. rtty100_850     0.98      	   0.98       0.98      	1600   </a:t>
            </a:r>
          </a:p>
          <a:p>
            <a:r>
              <a:rPr lang="de-DE" dirty="0">
                <a:latin typeface="Times New Roman" panose="02020603050405020304" pitchFamily="18" charset="0"/>
                <a:cs typeface="Times New Roman" panose="02020603050405020304" pitchFamily="18" charset="0"/>
              </a:rPr>
              <a:t> 16. rtty45_170       	0.89      	   0.93       0.91      	1600</a:t>
            </a:r>
          </a:p>
          <a:p>
            <a:r>
              <a:rPr lang="de-DE" dirty="0">
                <a:latin typeface="Times New Roman" panose="02020603050405020304" pitchFamily="18" charset="0"/>
                <a:cs typeface="Times New Roman" panose="02020603050405020304" pitchFamily="18" charset="0"/>
              </a:rPr>
              <a:t> 17. rtty50_170       	0.93      	   0.89       0.91      	1600</a:t>
            </a:r>
          </a:p>
          <a:p>
            <a:r>
              <a:rPr lang="de-DE" dirty="0">
                <a:latin typeface="Times New Roman" panose="02020603050405020304" pitchFamily="18" charset="0"/>
                <a:cs typeface="Times New Roman" panose="02020603050405020304" pitchFamily="18" charset="0"/>
              </a:rPr>
              <a:t> 18. usb       	0.95      	   0.96       0.96      	1600</a:t>
            </a:r>
          </a:p>
          <a:p>
            <a:r>
              <a:rPr lang="de-DE" dirty="0">
                <a:latin typeface="Times New Roman" panose="02020603050405020304" pitchFamily="18" charset="0"/>
                <a:cs typeface="Times New Roman" panose="02020603050405020304" pitchFamily="18" charset="0"/>
              </a:rPr>
              <a:t>   </a:t>
            </a:r>
          </a:p>
          <a:p>
            <a:r>
              <a:rPr lang="de-DE" dirty="0">
                <a:latin typeface="Times New Roman" panose="02020603050405020304" pitchFamily="18" charset="0"/>
                <a:cs typeface="Times New Roman" panose="02020603050405020304" pitchFamily="18" charset="0"/>
              </a:rPr>
              <a:t> Overall       	0.94      	   0.94       0.94     	28800    </a:t>
            </a:r>
          </a:p>
        </p:txBody>
      </p:sp>
      <p:sp>
        <p:nvSpPr>
          <p:cNvPr id="3" name="Slide Number Placeholder 2">
            <a:extLst>
              <a:ext uri="{FF2B5EF4-FFF2-40B4-BE49-F238E27FC236}">
                <a16:creationId xmlns:a16="http://schemas.microsoft.com/office/drawing/2014/main" id="{A3DDD0A1-9801-DD17-DE76-1E91BCBDFCD9}"/>
              </a:ext>
            </a:extLst>
          </p:cNvPr>
          <p:cNvSpPr>
            <a:spLocks noGrp="1"/>
          </p:cNvSpPr>
          <p:nvPr>
            <p:ph type="sldNum" sz="quarter" idx="12"/>
          </p:nvPr>
        </p:nvSpPr>
        <p:spPr/>
        <p:txBody>
          <a:bodyPr/>
          <a:lstStyle/>
          <a:p>
            <a:fld id="{280F61A5-5B20-4A79-B2DD-8F53F046A7A2}" type="slidenum">
              <a:rPr lang="en-IN" smtClean="0"/>
              <a:t>30</a:t>
            </a:fld>
            <a:endParaRPr lang="en-IN"/>
          </a:p>
        </p:txBody>
      </p:sp>
    </p:spTree>
    <p:extLst>
      <p:ext uri="{BB962C8B-B14F-4D97-AF65-F5344CB8AC3E}">
        <p14:creationId xmlns:p14="http://schemas.microsoft.com/office/powerpoint/2010/main" val="967577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BED8D9-DE1F-C023-B2CB-3B15966231B5}"/>
              </a:ext>
            </a:extLst>
          </p:cNvPr>
          <p:cNvPicPr>
            <a:picLocks noChangeAspect="1"/>
          </p:cNvPicPr>
          <p:nvPr/>
        </p:nvPicPr>
        <p:blipFill rotWithShape="1">
          <a:blip r:embed="rId2">
            <a:extLst>
              <a:ext uri="{28A0092B-C50C-407E-A947-70E740481C1C}">
                <a14:useLocalDpi xmlns:a14="http://schemas.microsoft.com/office/drawing/2010/main" val="0"/>
              </a:ext>
            </a:extLst>
          </a:blip>
          <a:srcRect l="5466" t="11796" r="25170" b="3408"/>
          <a:stretch/>
        </p:blipFill>
        <p:spPr>
          <a:xfrm>
            <a:off x="0" y="400110"/>
            <a:ext cx="12192000" cy="6457889"/>
          </a:xfrm>
          <a:prstGeom prst="rect">
            <a:avLst/>
          </a:prstGeom>
        </p:spPr>
      </p:pic>
      <p:sp>
        <p:nvSpPr>
          <p:cNvPr id="2" name="Slide Number Placeholder 1">
            <a:extLst>
              <a:ext uri="{FF2B5EF4-FFF2-40B4-BE49-F238E27FC236}">
                <a16:creationId xmlns:a16="http://schemas.microsoft.com/office/drawing/2014/main" id="{B6B75C14-5B8D-8CBD-5F82-AACC0EE70C6B}"/>
              </a:ext>
            </a:extLst>
          </p:cNvPr>
          <p:cNvSpPr>
            <a:spLocks noGrp="1"/>
          </p:cNvSpPr>
          <p:nvPr>
            <p:ph type="sldNum" sz="quarter" idx="12"/>
          </p:nvPr>
        </p:nvSpPr>
        <p:spPr/>
        <p:txBody>
          <a:bodyPr/>
          <a:lstStyle/>
          <a:p>
            <a:fld id="{280F61A5-5B20-4A79-B2DD-8F53F046A7A2}" type="slidenum">
              <a:rPr lang="en-IN" smtClean="0"/>
              <a:t>31</a:t>
            </a:fld>
            <a:endParaRPr lang="en-IN"/>
          </a:p>
        </p:txBody>
      </p:sp>
      <p:sp>
        <p:nvSpPr>
          <p:cNvPr id="3" name="TextBox 2">
            <a:extLst>
              <a:ext uri="{FF2B5EF4-FFF2-40B4-BE49-F238E27FC236}">
                <a16:creationId xmlns:a16="http://schemas.microsoft.com/office/drawing/2014/main" id="{6018CD73-6E88-7678-22F0-D76FCAC5BF80}"/>
              </a:ext>
            </a:extLst>
          </p:cNvPr>
          <p:cNvSpPr txBox="1"/>
          <p:nvPr/>
        </p:nvSpPr>
        <p:spPr>
          <a:xfrm>
            <a:off x="2492187" y="0"/>
            <a:ext cx="8310283"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Confusion Matrix of NAS based Deep CNN Using Haar Wavelet Features</a:t>
            </a:r>
            <a:endParaRPr lang="en-IN" sz="2000" dirty="0"/>
          </a:p>
        </p:txBody>
      </p:sp>
    </p:spTree>
    <p:extLst>
      <p:ext uri="{BB962C8B-B14F-4D97-AF65-F5344CB8AC3E}">
        <p14:creationId xmlns:p14="http://schemas.microsoft.com/office/powerpoint/2010/main" val="1515920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3AFC07-0189-BFB4-4040-81366F6F4469}"/>
              </a:ext>
            </a:extLst>
          </p:cNvPr>
          <p:cNvSpPr>
            <a:spLocks noGrp="1"/>
          </p:cNvSpPr>
          <p:nvPr>
            <p:ph type="sldNum" sz="quarter" idx="12"/>
          </p:nvPr>
        </p:nvSpPr>
        <p:spPr/>
        <p:txBody>
          <a:bodyPr/>
          <a:lstStyle/>
          <a:p>
            <a:fld id="{C32317C2-A0FF-4605-A248-423F939404AB}" type="slidenum">
              <a:rPr lang="en-IN" smtClean="0"/>
              <a:t>32</a:t>
            </a:fld>
            <a:endParaRPr lang="en-IN"/>
          </a:p>
        </p:txBody>
      </p:sp>
      <p:graphicFrame>
        <p:nvGraphicFramePr>
          <p:cNvPr id="5" name="Table 4">
            <a:extLst>
              <a:ext uri="{FF2B5EF4-FFF2-40B4-BE49-F238E27FC236}">
                <a16:creationId xmlns:a16="http://schemas.microsoft.com/office/drawing/2014/main" id="{5C2AD2EF-7E0A-9BD7-B1A7-9FA4C5512C7E}"/>
              </a:ext>
            </a:extLst>
          </p:cNvPr>
          <p:cNvGraphicFramePr>
            <a:graphicFrameLocks noGrp="1"/>
          </p:cNvGraphicFramePr>
          <p:nvPr>
            <p:extLst>
              <p:ext uri="{D42A27DB-BD31-4B8C-83A1-F6EECF244321}">
                <p14:modId xmlns:p14="http://schemas.microsoft.com/office/powerpoint/2010/main" val="1080058837"/>
              </p:ext>
            </p:extLst>
          </p:nvPr>
        </p:nvGraphicFramePr>
        <p:xfrm>
          <a:off x="266700" y="1695171"/>
          <a:ext cx="11733620" cy="4250599"/>
        </p:xfrm>
        <a:graphic>
          <a:graphicData uri="http://schemas.openxmlformats.org/drawingml/2006/table">
            <a:tbl>
              <a:tblPr firstRow="1" bandRow="1">
                <a:tableStyleId>{5C22544A-7EE6-4342-B048-85BDC9FD1C3A}</a:tableStyleId>
              </a:tblPr>
              <a:tblGrid>
                <a:gridCol w="2197055">
                  <a:extLst>
                    <a:ext uri="{9D8B030D-6E8A-4147-A177-3AD203B41FA5}">
                      <a16:colId xmlns:a16="http://schemas.microsoft.com/office/drawing/2014/main" val="2107236865"/>
                    </a:ext>
                  </a:extLst>
                </a:gridCol>
                <a:gridCol w="2195139">
                  <a:extLst>
                    <a:ext uri="{9D8B030D-6E8A-4147-A177-3AD203B41FA5}">
                      <a16:colId xmlns:a16="http://schemas.microsoft.com/office/drawing/2014/main" val="4243557774"/>
                    </a:ext>
                  </a:extLst>
                </a:gridCol>
                <a:gridCol w="2447142">
                  <a:extLst>
                    <a:ext uri="{9D8B030D-6E8A-4147-A177-3AD203B41FA5}">
                      <a16:colId xmlns:a16="http://schemas.microsoft.com/office/drawing/2014/main" val="2392145457"/>
                    </a:ext>
                  </a:extLst>
                </a:gridCol>
                <a:gridCol w="2447142">
                  <a:extLst>
                    <a:ext uri="{9D8B030D-6E8A-4147-A177-3AD203B41FA5}">
                      <a16:colId xmlns:a16="http://schemas.microsoft.com/office/drawing/2014/main" val="989670317"/>
                    </a:ext>
                  </a:extLst>
                </a:gridCol>
                <a:gridCol w="2447142">
                  <a:extLst>
                    <a:ext uri="{9D8B030D-6E8A-4147-A177-3AD203B41FA5}">
                      <a16:colId xmlns:a16="http://schemas.microsoft.com/office/drawing/2014/main" val="1340658322"/>
                    </a:ext>
                  </a:extLst>
                </a:gridCol>
              </a:tblGrid>
              <a:tr h="0">
                <a:tc>
                  <a:txBody>
                    <a:bodyPr/>
                    <a:lstStyle/>
                    <a:p>
                      <a:pPr algn="ctr"/>
                      <a:r>
                        <a:rPr lang="en-US" sz="2400" dirty="0">
                          <a:latin typeface="Times New Roman" panose="02020603050405020304" pitchFamily="18" charset="0"/>
                          <a:cs typeface="Times New Roman" panose="02020603050405020304" pitchFamily="18" charset="0"/>
                        </a:rPr>
                        <a:t>Aspect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IQ DeepCNN</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GNAS IQ DeepCNN </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HAAR Wavelet DeepCNN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GNAS HAAR Wavelet DeepCNN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4431158"/>
                  </a:ext>
                </a:extLst>
              </a:tr>
              <a:tr h="592999">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Training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93.22</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94.30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94.18</a:t>
                      </a: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94.30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9558063"/>
                  </a:ext>
                </a:extLst>
              </a:tr>
              <a:tr h="592999">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Testing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92.64</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93.14</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93.77</a:t>
                      </a: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94.33</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2942048"/>
                  </a:ext>
                </a:extLst>
              </a:tr>
              <a:tr h="592999">
                <a:tc>
                  <a:txBody>
                    <a:bodyPr/>
                    <a:lstStyle/>
                    <a:p>
                      <a:pPr algn="ctr"/>
                      <a:r>
                        <a:rPr lang="en-IN" sz="2400" dirty="0">
                          <a:latin typeface="Times New Roman" panose="02020603050405020304" pitchFamily="18" charset="0"/>
                          <a:cs typeface="Times New Roman" panose="02020603050405020304" pitchFamily="18" charset="0"/>
                        </a:rPr>
                        <a:t>Trainable Parameters</a:t>
                      </a:r>
                    </a:p>
                  </a:txBody>
                  <a:tcPr/>
                </a:tc>
                <a:tc>
                  <a:txBody>
                    <a:bodyPr/>
                    <a:lstStyle/>
                    <a:p>
                      <a:pPr algn="ctr"/>
                      <a:r>
                        <a:rPr lang="en-IN" sz="2400" dirty="0">
                          <a:latin typeface="Times New Roman" panose="02020603050405020304" pitchFamily="18" charset="0"/>
                          <a:cs typeface="Times New Roman" panose="02020603050405020304" pitchFamily="18" charset="0"/>
                        </a:rPr>
                        <a:t>4,332,114</a:t>
                      </a:r>
                    </a:p>
                  </a:txBody>
                  <a:tcPr/>
                </a:tc>
                <a:tc>
                  <a:txBody>
                    <a:bodyPr/>
                    <a:lstStyle/>
                    <a:p>
                      <a:pPr algn="ctr"/>
                      <a:r>
                        <a:rPr lang="en-IN" sz="2400" dirty="0">
                          <a:latin typeface="Times New Roman" panose="02020603050405020304" pitchFamily="18" charset="0"/>
                          <a:cs typeface="Times New Roman" panose="02020603050405020304" pitchFamily="18" charset="0"/>
                        </a:rPr>
                        <a:t>1,788,466</a:t>
                      </a:r>
                    </a:p>
                  </a:txBody>
                  <a:tcPr/>
                </a:tc>
                <a:tc>
                  <a:txBody>
                    <a:bodyPr/>
                    <a:lstStyle/>
                    <a:p>
                      <a:pPr algn="ctr"/>
                      <a:r>
                        <a:rPr lang="en-IN" sz="2400" dirty="0">
                          <a:latin typeface="Times New Roman" panose="02020603050405020304" pitchFamily="18" charset="0"/>
                          <a:cs typeface="Times New Roman" panose="02020603050405020304" pitchFamily="18" charset="0"/>
                        </a:rPr>
                        <a:t>4,332,114</a:t>
                      </a:r>
                    </a:p>
                  </a:txBody>
                  <a:tcPr/>
                </a:tc>
                <a:tc>
                  <a:txBody>
                    <a:bodyPr/>
                    <a:lstStyle/>
                    <a:p>
                      <a:pPr algn="ctr"/>
                      <a:r>
                        <a:rPr lang="en-IN" sz="2400" dirty="0">
                          <a:latin typeface="Times New Roman" panose="02020603050405020304" pitchFamily="18" charset="0"/>
                          <a:cs typeface="Times New Roman" panose="02020603050405020304" pitchFamily="18" charset="0"/>
                        </a:rPr>
                        <a:t>962,514</a:t>
                      </a:r>
                    </a:p>
                  </a:txBody>
                  <a:tcPr/>
                </a:tc>
                <a:extLst>
                  <a:ext uri="{0D108BD9-81ED-4DB2-BD59-A6C34878D82A}">
                    <a16:rowId xmlns:a16="http://schemas.microsoft.com/office/drawing/2014/main" val="3739110560"/>
                  </a:ext>
                </a:extLst>
              </a:tr>
              <a:tr h="592999">
                <a:tc>
                  <a:txBody>
                    <a:bodyPr/>
                    <a:lstStyle/>
                    <a:p>
                      <a:pPr algn="ctr"/>
                      <a:r>
                        <a:rPr lang="en-IN" sz="2400" dirty="0">
                          <a:latin typeface="Times New Roman" panose="02020603050405020304" pitchFamily="18" charset="0"/>
                          <a:cs typeface="Times New Roman" panose="02020603050405020304" pitchFamily="18" charset="0"/>
                        </a:rPr>
                        <a:t>Network Size</a:t>
                      </a:r>
                    </a:p>
                  </a:txBody>
                  <a:tcPr/>
                </a:tc>
                <a:tc>
                  <a:txBody>
                    <a:bodyPr/>
                    <a:lstStyle/>
                    <a:p>
                      <a:pPr algn="ctr"/>
                      <a:r>
                        <a:rPr lang="en-IN" sz="2400" dirty="0">
                          <a:latin typeface="Times New Roman" panose="02020603050405020304" pitchFamily="18" charset="0"/>
                          <a:cs typeface="Times New Roman" panose="02020603050405020304" pitchFamily="18" charset="0"/>
                        </a:rPr>
                        <a:t>49.7 MB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17.6 MB</a:t>
                      </a:r>
                    </a:p>
                  </a:txBody>
                  <a:tcPr/>
                </a:tc>
                <a:tc>
                  <a:txBody>
                    <a:bodyPr/>
                    <a:lstStyle/>
                    <a:p>
                      <a:pPr algn="ctr"/>
                      <a:r>
                        <a:rPr lang="en-IN" sz="2400" dirty="0">
                          <a:latin typeface="Times New Roman" panose="02020603050405020304" pitchFamily="18" charset="0"/>
                          <a:cs typeface="Times New Roman" panose="02020603050405020304" pitchFamily="18" charset="0"/>
                        </a:rPr>
                        <a:t>49.7 MB</a:t>
                      </a:r>
                    </a:p>
                  </a:txBody>
                  <a:tcPr/>
                </a:tc>
                <a:tc>
                  <a:txBody>
                    <a:bodyPr/>
                    <a:lstStyle/>
                    <a:p>
                      <a:pPr algn="ctr"/>
                      <a:r>
                        <a:rPr lang="en-IN" sz="2400" dirty="0">
                          <a:latin typeface="Times New Roman" panose="02020603050405020304" pitchFamily="18" charset="0"/>
                          <a:cs typeface="Times New Roman" panose="02020603050405020304" pitchFamily="18" charset="0"/>
                        </a:rPr>
                        <a:t>11.1 MB</a:t>
                      </a:r>
                    </a:p>
                  </a:txBody>
                  <a:tcPr/>
                </a:tc>
                <a:extLst>
                  <a:ext uri="{0D108BD9-81ED-4DB2-BD59-A6C34878D82A}">
                    <a16:rowId xmlns:a16="http://schemas.microsoft.com/office/drawing/2014/main" val="2288320051"/>
                  </a:ext>
                </a:extLst>
              </a:tr>
            </a:tbl>
          </a:graphicData>
        </a:graphic>
      </p:graphicFrame>
      <p:sp>
        <p:nvSpPr>
          <p:cNvPr id="2" name="TextBox 1">
            <a:extLst>
              <a:ext uri="{FF2B5EF4-FFF2-40B4-BE49-F238E27FC236}">
                <a16:creationId xmlns:a16="http://schemas.microsoft.com/office/drawing/2014/main" id="{798A9D04-ED6D-4BC5-16C7-804F83A33356}"/>
              </a:ext>
            </a:extLst>
          </p:cNvPr>
          <p:cNvSpPr txBox="1"/>
          <p:nvPr/>
        </p:nvSpPr>
        <p:spPr>
          <a:xfrm>
            <a:off x="266700" y="729350"/>
            <a:ext cx="1066453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Architecture</a:t>
            </a:r>
            <a:r>
              <a:rPr lang="en-IN" sz="3600" b="1" dirty="0">
                <a:latin typeface="Times New Roman" panose="02020603050405020304" pitchFamily="18" charset="0"/>
                <a:cs typeface="Times New Roman" panose="02020603050405020304" pitchFamily="18" charset="0"/>
              </a:rPr>
              <a:t> Performance Comparison for CNN</a:t>
            </a:r>
            <a:endParaRPr lang="en-IN" sz="3600" dirty="0"/>
          </a:p>
        </p:txBody>
      </p:sp>
    </p:spTree>
    <p:extLst>
      <p:ext uri="{BB962C8B-B14F-4D97-AF65-F5344CB8AC3E}">
        <p14:creationId xmlns:p14="http://schemas.microsoft.com/office/powerpoint/2010/main" val="1372074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F521B7-6741-3277-2B48-6E0E79DBCA38}"/>
              </a:ext>
            </a:extLst>
          </p:cNvPr>
          <p:cNvSpPr>
            <a:spLocks noGrp="1"/>
          </p:cNvSpPr>
          <p:nvPr>
            <p:ph type="title"/>
          </p:nvPr>
        </p:nvSpPr>
        <p:spPr>
          <a:xfrm>
            <a:off x="229190" y="206962"/>
            <a:ext cx="10713735" cy="857839"/>
          </a:xfrm>
        </p:spPr>
        <p:txBody>
          <a:bodyPr>
            <a:normAutofit/>
          </a:bodyPr>
          <a:lstStyle/>
          <a:p>
            <a:r>
              <a:rPr lang="en-US" sz="3600" b="1" dirty="0">
                <a:latin typeface="Times New Roman" panose="02020603050405020304" pitchFamily="18" charset="0"/>
                <a:cs typeface="Times New Roman" panose="02020603050405020304" pitchFamily="18" charset="0"/>
              </a:rPr>
              <a:t>Architecture</a:t>
            </a:r>
            <a:r>
              <a:rPr lang="en-IN" sz="3600" b="1" dirty="0">
                <a:latin typeface="Times New Roman" panose="02020603050405020304" pitchFamily="18" charset="0"/>
                <a:cs typeface="Times New Roman" panose="02020603050405020304" pitchFamily="18" charset="0"/>
              </a:rPr>
              <a:t> Performance Comparison for Resnet</a:t>
            </a:r>
            <a:endParaRPr lang="en-IN" sz="3600" dirty="0"/>
          </a:p>
        </p:txBody>
      </p:sp>
      <p:graphicFrame>
        <p:nvGraphicFramePr>
          <p:cNvPr id="7" name="Table 6">
            <a:extLst>
              <a:ext uri="{FF2B5EF4-FFF2-40B4-BE49-F238E27FC236}">
                <a16:creationId xmlns:a16="http://schemas.microsoft.com/office/drawing/2014/main" id="{A3AD1BAA-A6E8-5125-73A8-A956ECAB41F7}"/>
              </a:ext>
            </a:extLst>
          </p:cNvPr>
          <p:cNvGraphicFramePr>
            <a:graphicFrameLocks noGrp="1"/>
          </p:cNvGraphicFramePr>
          <p:nvPr>
            <p:extLst>
              <p:ext uri="{D42A27DB-BD31-4B8C-83A1-F6EECF244321}">
                <p14:modId xmlns:p14="http://schemas.microsoft.com/office/powerpoint/2010/main" val="476612606"/>
              </p:ext>
            </p:extLst>
          </p:nvPr>
        </p:nvGraphicFramePr>
        <p:xfrm>
          <a:off x="229190" y="1195150"/>
          <a:ext cx="11733620" cy="3884839"/>
        </p:xfrm>
        <a:graphic>
          <a:graphicData uri="http://schemas.openxmlformats.org/drawingml/2006/table">
            <a:tbl>
              <a:tblPr firstRow="1" bandRow="1">
                <a:tableStyleId>{5C22544A-7EE6-4342-B048-85BDC9FD1C3A}</a:tableStyleId>
              </a:tblPr>
              <a:tblGrid>
                <a:gridCol w="2197055">
                  <a:extLst>
                    <a:ext uri="{9D8B030D-6E8A-4147-A177-3AD203B41FA5}">
                      <a16:colId xmlns:a16="http://schemas.microsoft.com/office/drawing/2014/main" val="2107236865"/>
                    </a:ext>
                  </a:extLst>
                </a:gridCol>
                <a:gridCol w="2195139">
                  <a:extLst>
                    <a:ext uri="{9D8B030D-6E8A-4147-A177-3AD203B41FA5}">
                      <a16:colId xmlns:a16="http://schemas.microsoft.com/office/drawing/2014/main" val="4243557774"/>
                    </a:ext>
                  </a:extLst>
                </a:gridCol>
                <a:gridCol w="2447142">
                  <a:extLst>
                    <a:ext uri="{9D8B030D-6E8A-4147-A177-3AD203B41FA5}">
                      <a16:colId xmlns:a16="http://schemas.microsoft.com/office/drawing/2014/main" val="2392145457"/>
                    </a:ext>
                  </a:extLst>
                </a:gridCol>
                <a:gridCol w="2447142">
                  <a:extLst>
                    <a:ext uri="{9D8B030D-6E8A-4147-A177-3AD203B41FA5}">
                      <a16:colId xmlns:a16="http://schemas.microsoft.com/office/drawing/2014/main" val="989670317"/>
                    </a:ext>
                  </a:extLst>
                </a:gridCol>
                <a:gridCol w="2447142">
                  <a:extLst>
                    <a:ext uri="{9D8B030D-6E8A-4147-A177-3AD203B41FA5}">
                      <a16:colId xmlns:a16="http://schemas.microsoft.com/office/drawing/2014/main" val="1340658322"/>
                    </a:ext>
                  </a:extLst>
                </a:gridCol>
              </a:tblGrid>
              <a:tr h="0">
                <a:tc>
                  <a:txBody>
                    <a:bodyPr/>
                    <a:lstStyle/>
                    <a:p>
                      <a:pPr algn="ctr"/>
                      <a:r>
                        <a:rPr lang="en-US" sz="2400" dirty="0">
                          <a:latin typeface="Times New Roman" panose="02020603050405020304" pitchFamily="18" charset="0"/>
                          <a:cs typeface="Times New Roman" panose="02020603050405020304" pitchFamily="18" charset="0"/>
                        </a:rPr>
                        <a:t>Aspect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IQ ResNet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GNAS IQ ResNet </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HAAR Wavelet ResNet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GNAS HAAR Wavelet ResNet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4431158"/>
                  </a:ext>
                </a:extLst>
              </a:tr>
              <a:tr h="592999">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Training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72.21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5</a:t>
                      </a: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8.85</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81.71</a:t>
                      </a:r>
                    </a:p>
                  </a:txBody>
                  <a:tcPr/>
                </a:tc>
                <a:tc>
                  <a:txBody>
                    <a:bodyPr/>
                    <a:lstStyle/>
                    <a:p>
                      <a:pPr algn="ct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7</a:t>
                      </a: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9.19</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9558063"/>
                  </a:ext>
                </a:extLst>
              </a:tr>
              <a:tr h="592999">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Testing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74.66</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6</a:t>
                      </a: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3.01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84.25</a:t>
                      </a:r>
                    </a:p>
                  </a:txBody>
                  <a:tcPr/>
                </a:tc>
                <a:tc>
                  <a:txBody>
                    <a:bodyPr/>
                    <a:lstStyle/>
                    <a:p>
                      <a:pPr algn="ct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8</a:t>
                      </a: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3.64</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2942048"/>
                  </a:ext>
                </a:extLst>
              </a:tr>
              <a:tr h="592999">
                <a:tc>
                  <a:txBody>
                    <a:bodyPr/>
                    <a:lstStyle/>
                    <a:p>
                      <a:pPr algn="ctr"/>
                      <a:r>
                        <a:rPr lang="en-IN" sz="2400" dirty="0">
                          <a:latin typeface="Times New Roman" panose="02020603050405020304" pitchFamily="18" charset="0"/>
                          <a:cs typeface="Times New Roman" panose="02020603050405020304" pitchFamily="18" charset="0"/>
                        </a:rPr>
                        <a:t>Trainable Parameters</a:t>
                      </a:r>
                    </a:p>
                  </a:txBody>
                  <a:tcPr/>
                </a:tc>
                <a:tc>
                  <a:txBody>
                    <a:bodyPr/>
                    <a:lstStyle/>
                    <a:p>
                      <a:pPr algn="ctr"/>
                      <a:r>
                        <a:rPr lang="en-IN" sz="2400" dirty="0">
                          <a:latin typeface="Times New Roman" panose="02020603050405020304" pitchFamily="18" charset="0"/>
                          <a:cs typeface="Times New Roman" panose="02020603050405020304" pitchFamily="18" charset="0"/>
                        </a:rPr>
                        <a:t>284,082</a:t>
                      </a:r>
                    </a:p>
                  </a:txBody>
                  <a:tcPr/>
                </a:tc>
                <a:tc>
                  <a:txBody>
                    <a:bodyPr/>
                    <a:lstStyle/>
                    <a:p>
                      <a:pPr algn="ctr"/>
                      <a:r>
                        <a:rPr lang="en-IN" sz="2400" dirty="0">
                          <a:latin typeface="Times New Roman" panose="02020603050405020304" pitchFamily="18" charset="0"/>
                          <a:cs typeface="Times New Roman" panose="02020603050405020304" pitchFamily="18" charset="0"/>
                        </a:rPr>
                        <a:t>373,842</a:t>
                      </a:r>
                    </a:p>
                  </a:txBody>
                  <a:tcPr/>
                </a:tc>
                <a:tc>
                  <a:txBody>
                    <a:bodyPr/>
                    <a:lstStyle/>
                    <a:p>
                      <a:pPr algn="ctr"/>
                      <a:r>
                        <a:rPr lang="en-IN" sz="2400" dirty="0">
                          <a:latin typeface="Times New Roman" panose="02020603050405020304" pitchFamily="18" charset="0"/>
                          <a:cs typeface="Times New Roman" panose="02020603050405020304" pitchFamily="18" charset="0"/>
                        </a:rPr>
                        <a:t>284,082</a:t>
                      </a:r>
                    </a:p>
                  </a:txBody>
                  <a:tcPr/>
                </a:tc>
                <a:tc>
                  <a:txBody>
                    <a:bodyPr/>
                    <a:lstStyle/>
                    <a:p>
                      <a:pPr algn="ctr"/>
                      <a:r>
                        <a:rPr lang="en-IN" sz="2400" dirty="0">
                          <a:latin typeface="Times New Roman" panose="02020603050405020304" pitchFamily="18" charset="0"/>
                          <a:cs typeface="Times New Roman" panose="02020603050405020304" pitchFamily="18" charset="0"/>
                        </a:rPr>
                        <a:t>238,130</a:t>
                      </a:r>
                    </a:p>
                  </a:txBody>
                  <a:tcPr/>
                </a:tc>
                <a:extLst>
                  <a:ext uri="{0D108BD9-81ED-4DB2-BD59-A6C34878D82A}">
                    <a16:rowId xmlns:a16="http://schemas.microsoft.com/office/drawing/2014/main" val="3739110560"/>
                  </a:ext>
                </a:extLst>
              </a:tr>
              <a:tr h="592999">
                <a:tc>
                  <a:txBody>
                    <a:bodyPr/>
                    <a:lstStyle/>
                    <a:p>
                      <a:pPr algn="ctr"/>
                      <a:r>
                        <a:rPr lang="en-IN" sz="2400" dirty="0">
                          <a:latin typeface="Times New Roman" panose="02020603050405020304" pitchFamily="18" charset="0"/>
                          <a:cs typeface="Times New Roman" panose="02020603050405020304" pitchFamily="18" charset="0"/>
                        </a:rPr>
                        <a:t>Network Size</a:t>
                      </a:r>
                    </a:p>
                  </a:txBody>
                  <a:tcPr/>
                </a:tc>
                <a:tc>
                  <a:txBody>
                    <a:bodyPr/>
                    <a:lstStyle/>
                    <a:p>
                      <a:pPr algn="ctr"/>
                      <a:r>
                        <a:rPr lang="en-IN" sz="2400" dirty="0">
                          <a:latin typeface="Times New Roman" panose="02020603050405020304" pitchFamily="18" charset="0"/>
                          <a:cs typeface="Times New Roman" panose="02020603050405020304" pitchFamily="18" charset="0"/>
                        </a:rPr>
                        <a:t>3.46 MB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4.49 MB</a:t>
                      </a:r>
                    </a:p>
                  </a:txBody>
                  <a:tcPr/>
                </a:tc>
                <a:tc>
                  <a:txBody>
                    <a:bodyPr/>
                    <a:lstStyle/>
                    <a:p>
                      <a:pPr algn="ctr"/>
                      <a:r>
                        <a:rPr lang="en-IN" sz="2400" dirty="0">
                          <a:latin typeface="Times New Roman" panose="02020603050405020304" pitchFamily="18" charset="0"/>
                          <a:cs typeface="Times New Roman" panose="02020603050405020304" pitchFamily="18" charset="0"/>
                        </a:rPr>
                        <a:t>3.46 MB</a:t>
                      </a:r>
                    </a:p>
                  </a:txBody>
                  <a:tcPr/>
                </a:tc>
                <a:tc>
                  <a:txBody>
                    <a:bodyPr/>
                    <a:lstStyle/>
                    <a:p>
                      <a:pPr algn="ctr"/>
                      <a:r>
                        <a:rPr lang="en-IN" sz="2400" dirty="0">
                          <a:latin typeface="Times New Roman" panose="02020603050405020304" pitchFamily="18" charset="0"/>
                          <a:cs typeface="Times New Roman" panose="02020603050405020304" pitchFamily="18" charset="0"/>
                        </a:rPr>
                        <a:t>2.97 MB</a:t>
                      </a:r>
                    </a:p>
                  </a:txBody>
                  <a:tcPr/>
                </a:tc>
                <a:extLst>
                  <a:ext uri="{0D108BD9-81ED-4DB2-BD59-A6C34878D82A}">
                    <a16:rowId xmlns:a16="http://schemas.microsoft.com/office/drawing/2014/main" val="2288320051"/>
                  </a:ext>
                </a:extLst>
              </a:tr>
            </a:tbl>
          </a:graphicData>
        </a:graphic>
      </p:graphicFrame>
      <p:sp>
        <p:nvSpPr>
          <p:cNvPr id="8" name="TextBox 7">
            <a:extLst>
              <a:ext uri="{FF2B5EF4-FFF2-40B4-BE49-F238E27FC236}">
                <a16:creationId xmlns:a16="http://schemas.microsoft.com/office/drawing/2014/main" id="{64686B76-9C30-B7D3-9F3D-23E679A31CEA}"/>
              </a:ext>
            </a:extLst>
          </p:cNvPr>
          <p:cNvSpPr txBox="1"/>
          <p:nvPr/>
        </p:nvSpPr>
        <p:spPr>
          <a:xfrm>
            <a:off x="515389" y="5340687"/>
            <a:ext cx="1133598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Note: The ResNet model already has a relatively small number of trainable parameters and a compact model size of just 3.45 MB. However, applying GNAS to the ResNet model did not result in any reduction in model size, nor did it lead to any improvement in accuracy.</a:t>
            </a:r>
            <a:endParaRPr lang="en-IN" sz="20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495B85C7-BDDA-4CBF-BEA2-74EB9C0B518B}"/>
              </a:ext>
            </a:extLst>
          </p:cNvPr>
          <p:cNvSpPr>
            <a:spLocks noGrp="1"/>
          </p:cNvSpPr>
          <p:nvPr>
            <p:ph type="sldNum" sz="quarter" idx="12"/>
          </p:nvPr>
        </p:nvSpPr>
        <p:spPr/>
        <p:txBody>
          <a:bodyPr/>
          <a:lstStyle/>
          <a:p>
            <a:fld id="{280F61A5-5B20-4A79-B2DD-8F53F046A7A2}" type="slidenum">
              <a:rPr lang="en-IN" smtClean="0"/>
              <a:t>33</a:t>
            </a:fld>
            <a:endParaRPr lang="en-IN" dirty="0"/>
          </a:p>
        </p:txBody>
      </p:sp>
    </p:spTree>
    <p:extLst>
      <p:ext uri="{BB962C8B-B14F-4D97-AF65-F5344CB8AC3E}">
        <p14:creationId xmlns:p14="http://schemas.microsoft.com/office/powerpoint/2010/main" val="2564181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0BA060-8BE3-40AA-AAA4-FF1357A01F3C}"/>
              </a:ext>
            </a:extLst>
          </p:cNvPr>
          <p:cNvSpPr>
            <a:spLocks noGrp="1"/>
          </p:cNvSpPr>
          <p:nvPr>
            <p:ph type="sldNum" sz="quarter" idx="12"/>
          </p:nvPr>
        </p:nvSpPr>
        <p:spPr/>
        <p:txBody>
          <a:bodyPr/>
          <a:lstStyle/>
          <a:p>
            <a:fld id="{280F61A5-5B20-4A79-B2DD-8F53F046A7A2}" type="slidenum">
              <a:rPr lang="en-IN" smtClean="0"/>
              <a:t>34</a:t>
            </a:fld>
            <a:endParaRPr lang="en-IN"/>
          </a:p>
        </p:txBody>
      </p:sp>
      <p:graphicFrame>
        <p:nvGraphicFramePr>
          <p:cNvPr id="6" name="Table 5">
            <a:extLst>
              <a:ext uri="{FF2B5EF4-FFF2-40B4-BE49-F238E27FC236}">
                <a16:creationId xmlns:a16="http://schemas.microsoft.com/office/drawing/2014/main" id="{31B9E3C2-5E7B-5D74-473C-827F8DA6654E}"/>
              </a:ext>
            </a:extLst>
          </p:cNvPr>
          <p:cNvGraphicFramePr>
            <a:graphicFrameLocks noGrp="1"/>
          </p:cNvGraphicFramePr>
          <p:nvPr>
            <p:extLst>
              <p:ext uri="{D42A27DB-BD31-4B8C-83A1-F6EECF244321}">
                <p14:modId xmlns:p14="http://schemas.microsoft.com/office/powerpoint/2010/main" val="1113681823"/>
              </p:ext>
            </p:extLst>
          </p:nvPr>
        </p:nvGraphicFramePr>
        <p:xfrm>
          <a:off x="182556" y="611335"/>
          <a:ext cx="11826888" cy="5852160"/>
        </p:xfrm>
        <a:graphic>
          <a:graphicData uri="http://schemas.openxmlformats.org/drawingml/2006/table">
            <a:tbl>
              <a:tblPr firstRow="1" bandRow="1">
                <a:tableStyleId>{5C22544A-7EE6-4342-B048-85BDC9FD1C3A}</a:tableStyleId>
              </a:tblPr>
              <a:tblGrid>
                <a:gridCol w="2101791">
                  <a:extLst>
                    <a:ext uri="{9D8B030D-6E8A-4147-A177-3AD203B41FA5}">
                      <a16:colId xmlns:a16="http://schemas.microsoft.com/office/drawing/2014/main" val="2107236865"/>
                    </a:ext>
                  </a:extLst>
                </a:gridCol>
                <a:gridCol w="1838030">
                  <a:extLst>
                    <a:ext uri="{9D8B030D-6E8A-4147-A177-3AD203B41FA5}">
                      <a16:colId xmlns:a16="http://schemas.microsoft.com/office/drawing/2014/main" val="4243557774"/>
                    </a:ext>
                  </a:extLst>
                </a:gridCol>
                <a:gridCol w="1351825">
                  <a:extLst>
                    <a:ext uri="{9D8B030D-6E8A-4147-A177-3AD203B41FA5}">
                      <a16:colId xmlns:a16="http://schemas.microsoft.com/office/drawing/2014/main" val="2392145457"/>
                    </a:ext>
                  </a:extLst>
                </a:gridCol>
                <a:gridCol w="1731447">
                  <a:extLst>
                    <a:ext uri="{9D8B030D-6E8A-4147-A177-3AD203B41FA5}">
                      <a16:colId xmlns:a16="http://schemas.microsoft.com/office/drawing/2014/main" val="1055944895"/>
                    </a:ext>
                  </a:extLst>
                </a:gridCol>
                <a:gridCol w="1694412">
                  <a:extLst>
                    <a:ext uri="{9D8B030D-6E8A-4147-A177-3AD203B41FA5}">
                      <a16:colId xmlns:a16="http://schemas.microsoft.com/office/drawing/2014/main" val="3120506349"/>
                    </a:ext>
                  </a:extLst>
                </a:gridCol>
                <a:gridCol w="1518487">
                  <a:extLst>
                    <a:ext uri="{9D8B030D-6E8A-4147-A177-3AD203B41FA5}">
                      <a16:colId xmlns:a16="http://schemas.microsoft.com/office/drawing/2014/main" val="1795820405"/>
                    </a:ext>
                  </a:extLst>
                </a:gridCol>
                <a:gridCol w="1590896">
                  <a:extLst>
                    <a:ext uri="{9D8B030D-6E8A-4147-A177-3AD203B41FA5}">
                      <a16:colId xmlns:a16="http://schemas.microsoft.com/office/drawing/2014/main" val="726025625"/>
                    </a:ext>
                  </a:extLst>
                </a:gridCol>
              </a:tblGrid>
              <a:tr h="1478394">
                <a:tc>
                  <a:txBody>
                    <a:bodyPr/>
                    <a:lstStyle/>
                    <a:p>
                      <a:pPr algn="ctr"/>
                      <a:r>
                        <a:rPr lang="en-US" sz="2400" dirty="0">
                          <a:latin typeface="Times New Roman" panose="02020603050405020304" pitchFamily="18" charset="0"/>
                          <a:cs typeface="Times New Roman" panose="02020603050405020304" pitchFamily="18" charset="0"/>
                        </a:rPr>
                        <a:t>Aspect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IQ Deep CNN</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IQ ResNet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HAAR Wavelet Deep CNN</a:t>
                      </a:r>
                    </a:p>
                  </a:txBody>
                  <a:tcPr/>
                </a:tc>
                <a:tc>
                  <a:txBody>
                    <a:bodyPr/>
                    <a:lstStyle/>
                    <a:p>
                      <a:pPr algn="ctr"/>
                      <a:r>
                        <a:rPr lang="en-IN" sz="2400" dirty="0">
                          <a:latin typeface="Times New Roman" panose="02020603050405020304" pitchFamily="18" charset="0"/>
                          <a:cs typeface="Times New Roman" panose="02020603050405020304" pitchFamily="18" charset="0"/>
                        </a:rPr>
                        <a:t>HAAR Wavelet ResNet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GNAS IQ Deep CNN </a:t>
                      </a:r>
                      <a:endParaRPr lang="en-IN"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GNAS Haar Deep CNN </a:t>
                      </a:r>
                      <a:endParaRPr lang="en-IN"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4431158"/>
                  </a:ext>
                </a:extLst>
              </a:tr>
              <a:tr h="782679">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Training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93.22</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72.21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94.18</a:t>
                      </a: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81.71</a:t>
                      </a: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96.36</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94.30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7347296"/>
                  </a:ext>
                </a:extLst>
              </a:tr>
              <a:tr h="782679">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Testing Accuracy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92.64</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74.66</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93.77</a:t>
                      </a: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84.25</a:t>
                      </a: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93.14</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94.33</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5759383"/>
                  </a:ext>
                </a:extLst>
              </a:tr>
              <a:tr h="434822">
                <a:tc>
                  <a:txBody>
                    <a:bodyPr/>
                    <a:lstStyle/>
                    <a:p>
                      <a:pPr algn="ctr"/>
                      <a:r>
                        <a:rPr lang="en-IN" sz="2400" dirty="0">
                          <a:latin typeface="Times New Roman" panose="02020603050405020304" pitchFamily="18" charset="0"/>
                          <a:cs typeface="Times New Roman" panose="02020603050405020304" pitchFamily="18" charset="0"/>
                        </a:rPr>
                        <a:t>Precision</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77.00</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85.00</a:t>
                      </a:r>
                    </a:p>
                  </a:txBody>
                  <a:tcPr/>
                </a:tc>
                <a:tc>
                  <a:txBody>
                    <a:bodyPr/>
                    <a:lstStyle/>
                    <a:p>
                      <a:pPr algn="ctr"/>
                      <a:r>
                        <a:rPr lang="en-IN" sz="2400" dirty="0">
                          <a:latin typeface="Times New Roman" panose="02020603050405020304" pitchFamily="18" charset="0"/>
                          <a:cs typeface="Times New Roman" panose="02020603050405020304" pitchFamily="18" charset="0"/>
                        </a:rPr>
                        <a:t>94.00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94.00</a:t>
                      </a:r>
                    </a:p>
                  </a:txBody>
                  <a:tcPr/>
                </a:tc>
                <a:extLst>
                  <a:ext uri="{0D108BD9-81ED-4DB2-BD59-A6C34878D82A}">
                    <a16:rowId xmlns:a16="http://schemas.microsoft.com/office/drawing/2014/main" val="4259558063"/>
                  </a:ext>
                </a:extLst>
              </a:tr>
              <a:tr h="434822">
                <a:tc>
                  <a:txBody>
                    <a:bodyPr/>
                    <a:lstStyle/>
                    <a:p>
                      <a:pPr algn="ctr"/>
                      <a:r>
                        <a:rPr lang="en-IN" sz="2400" dirty="0">
                          <a:latin typeface="Times New Roman" panose="02020603050405020304" pitchFamily="18" charset="0"/>
                          <a:cs typeface="Times New Roman" panose="02020603050405020304" pitchFamily="18" charset="0"/>
                        </a:rPr>
                        <a:t>F1 Score</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75.00</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84.00</a:t>
                      </a:r>
                    </a:p>
                  </a:txBody>
                  <a:tcPr/>
                </a:tc>
                <a:tc>
                  <a:txBody>
                    <a:bodyPr/>
                    <a:lstStyle/>
                    <a:p>
                      <a:pPr algn="ctr"/>
                      <a:r>
                        <a:rPr lang="en-IN" sz="2400" dirty="0">
                          <a:latin typeface="Times New Roman" panose="02020603050405020304" pitchFamily="18" charset="0"/>
                          <a:cs typeface="Times New Roman" panose="02020603050405020304" pitchFamily="18" charset="0"/>
                        </a:rPr>
                        <a:t>93.00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94.00</a:t>
                      </a:r>
                    </a:p>
                  </a:txBody>
                  <a:tcPr/>
                </a:tc>
                <a:extLst>
                  <a:ext uri="{0D108BD9-81ED-4DB2-BD59-A6C34878D82A}">
                    <a16:rowId xmlns:a16="http://schemas.microsoft.com/office/drawing/2014/main" val="2415288924"/>
                  </a:ext>
                </a:extLst>
              </a:tr>
              <a:tr h="434822">
                <a:tc>
                  <a:txBody>
                    <a:bodyPr/>
                    <a:lstStyle/>
                    <a:p>
                      <a:pPr algn="ctr"/>
                      <a:r>
                        <a:rPr lang="en-IN" sz="2400" dirty="0">
                          <a:latin typeface="Times New Roman" panose="02020603050405020304" pitchFamily="18" charset="0"/>
                          <a:cs typeface="Times New Roman" panose="02020603050405020304" pitchFamily="18" charset="0"/>
                        </a:rPr>
                        <a:t>Recall</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75.00</a:t>
                      </a:r>
                    </a:p>
                  </a:txBody>
                  <a:tcPr/>
                </a:tc>
                <a:tc>
                  <a:txBody>
                    <a:bodyPr/>
                    <a:lstStyle/>
                    <a:p>
                      <a:pPr algn="ctr"/>
                      <a:r>
                        <a:rPr lang="en-IN" sz="2400" dirty="0">
                          <a:latin typeface="Times New Roman" panose="02020603050405020304" pitchFamily="18" charset="0"/>
                          <a:cs typeface="Times New Roman" panose="02020603050405020304" pitchFamily="18" charset="0"/>
                        </a:rPr>
                        <a:t>92.00</a:t>
                      </a:r>
                    </a:p>
                  </a:txBody>
                  <a:tcPr/>
                </a:tc>
                <a:tc>
                  <a:txBody>
                    <a:bodyPr/>
                    <a:lstStyle/>
                    <a:p>
                      <a:pPr algn="ctr"/>
                      <a:r>
                        <a:rPr lang="en-IN" sz="2400" dirty="0">
                          <a:latin typeface="Times New Roman" panose="02020603050405020304" pitchFamily="18" charset="0"/>
                          <a:cs typeface="Times New Roman" panose="02020603050405020304" pitchFamily="18" charset="0"/>
                        </a:rPr>
                        <a:t>84.00</a:t>
                      </a:r>
                    </a:p>
                  </a:txBody>
                  <a:tcPr/>
                </a:tc>
                <a:tc>
                  <a:txBody>
                    <a:bodyPr/>
                    <a:lstStyle/>
                    <a:p>
                      <a:pPr algn="ctr"/>
                      <a:r>
                        <a:rPr lang="en-IN" sz="2400" dirty="0">
                          <a:latin typeface="Times New Roman" panose="02020603050405020304" pitchFamily="18" charset="0"/>
                          <a:cs typeface="Times New Roman" panose="02020603050405020304" pitchFamily="18" charset="0"/>
                        </a:rPr>
                        <a:t>93.00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94.00</a:t>
                      </a:r>
                    </a:p>
                  </a:txBody>
                  <a:tcPr/>
                </a:tc>
                <a:extLst>
                  <a:ext uri="{0D108BD9-81ED-4DB2-BD59-A6C34878D82A}">
                    <a16:rowId xmlns:a16="http://schemas.microsoft.com/office/drawing/2014/main" val="1027813331"/>
                  </a:ext>
                </a:extLst>
              </a:tr>
              <a:tr h="782679">
                <a:tc>
                  <a:txBody>
                    <a:bodyPr/>
                    <a:lstStyle/>
                    <a:p>
                      <a:pPr algn="ctr"/>
                      <a:r>
                        <a:rPr lang="en-IN" sz="2400" dirty="0">
                          <a:latin typeface="Times New Roman" panose="02020603050405020304" pitchFamily="18" charset="0"/>
                          <a:cs typeface="Times New Roman" panose="02020603050405020304" pitchFamily="18" charset="0"/>
                        </a:rPr>
                        <a:t>Trainable Parameters</a:t>
                      </a:r>
                    </a:p>
                  </a:txBody>
                  <a:tcPr/>
                </a:tc>
                <a:tc>
                  <a:txBody>
                    <a:bodyPr/>
                    <a:lstStyle/>
                    <a:p>
                      <a:pPr algn="ctr"/>
                      <a:r>
                        <a:rPr lang="en-IN" sz="2400" dirty="0">
                          <a:latin typeface="Times New Roman" panose="02020603050405020304" pitchFamily="18" charset="0"/>
                          <a:cs typeface="Times New Roman" panose="02020603050405020304" pitchFamily="18" charset="0"/>
                        </a:rPr>
                        <a:t>4,332,114</a:t>
                      </a:r>
                    </a:p>
                  </a:txBody>
                  <a:tcPr/>
                </a:tc>
                <a:tc>
                  <a:txBody>
                    <a:bodyPr/>
                    <a:lstStyle/>
                    <a:p>
                      <a:pPr algn="ctr"/>
                      <a:r>
                        <a:rPr lang="en-IN" sz="2400" dirty="0">
                          <a:latin typeface="Times New Roman" panose="02020603050405020304" pitchFamily="18" charset="0"/>
                          <a:cs typeface="Times New Roman" panose="02020603050405020304" pitchFamily="18" charset="0"/>
                        </a:rPr>
                        <a:t>284,082</a:t>
                      </a:r>
                    </a:p>
                  </a:txBody>
                  <a:tcPr/>
                </a:tc>
                <a:tc>
                  <a:txBody>
                    <a:bodyPr/>
                    <a:lstStyle/>
                    <a:p>
                      <a:pPr algn="ctr"/>
                      <a:r>
                        <a:rPr lang="en-IN" sz="2400" dirty="0">
                          <a:latin typeface="Times New Roman" panose="02020603050405020304" pitchFamily="18" charset="0"/>
                          <a:cs typeface="Times New Roman" panose="02020603050405020304" pitchFamily="18" charset="0"/>
                        </a:rPr>
                        <a:t>4,332,114</a:t>
                      </a:r>
                    </a:p>
                  </a:txBody>
                  <a:tcPr/>
                </a:tc>
                <a:tc>
                  <a:txBody>
                    <a:bodyPr/>
                    <a:lstStyle/>
                    <a:p>
                      <a:pPr algn="ctr"/>
                      <a:r>
                        <a:rPr lang="en-IN" sz="2400" dirty="0">
                          <a:latin typeface="Times New Roman" panose="02020603050405020304" pitchFamily="18" charset="0"/>
                          <a:cs typeface="Times New Roman" panose="02020603050405020304" pitchFamily="18" charset="0"/>
                        </a:rPr>
                        <a:t>284,082</a:t>
                      </a:r>
                    </a:p>
                  </a:txBody>
                  <a:tcPr/>
                </a:tc>
                <a:tc>
                  <a:txBody>
                    <a:bodyPr/>
                    <a:lstStyle/>
                    <a:p>
                      <a:pPr algn="ctr"/>
                      <a:r>
                        <a:rPr lang="en-IN" sz="2400" dirty="0">
                          <a:latin typeface="Times New Roman" panose="02020603050405020304" pitchFamily="18" charset="0"/>
                          <a:cs typeface="Times New Roman" panose="02020603050405020304" pitchFamily="18" charset="0"/>
                        </a:rPr>
                        <a:t>1,788,466</a:t>
                      </a:r>
                    </a:p>
                  </a:txBody>
                  <a:tcPr/>
                </a:tc>
                <a:tc>
                  <a:txBody>
                    <a:bodyPr/>
                    <a:lstStyle/>
                    <a:p>
                      <a:pPr algn="ctr"/>
                      <a:r>
                        <a:rPr lang="en-IN" sz="2400" dirty="0">
                          <a:latin typeface="Times New Roman" panose="02020603050405020304" pitchFamily="18" charset="0"/>
                          <a:cs typeface="Times New Roman" panose="02020603050405020304" pitchFamily="18" charset="0"/>
                        </a:rPr>
                        <a:t>962,514</a:t>
                      </a:r>
                    </a:p>
                  </a:txBody>
                  <a:tcPr/>
                </a:tc>
                <a:extLst>
                  <a:ext uri="{0D108BD9-81ED-4DB2-BD59-A6C34878D82A}">
                    <a16:rowId xmlns:a16="http://schemas.microsoft.com/office/drawing/2014/main" val="4231228357"/>
                  </a:ext>
                </a:extLst>
              </a:tr>
              <a:tr h="434822">
                <a:tc>
                  <a:txBody>
                    <a:bodyPr/>
                    <a:lstStyle/>
                    <a:p>
                      <a:pPr algn="ctr"/>
                      <a:r>
                        <a:rPr lang="en-IN" sz="2400" dirty="0">
                          <a:latin typeface="Times New Roman" panose="02020603050405020304" pitchFamily="18" charset="0"/>
                          <a:cs typeface="Times New Roman" panose="02020603050405020304" pitchFamily="18" charset="0"/>
                        </a:rPr>
                        <a:t>Network Size</a:t>
                      </a:r>
                    </a:p>
                  </a:txBody>
                  <a:tcPr/>
                </a:tc>
                <a:tc>
                  <a:txBody>
                    <a:bodyPr/>
                    <a:lstStyle/>
                    <a:p>
                      <a:pPr algn="ctr"/>
                      <a:r>
                        <a:rPr lang="en-IN" sz="2400" dirty="0">
                          <a:latin typeface="Times New Roman" panose="02020603050405020304" pitchFamily="18" charset="0"/>
                          <a:cs typeface="Times New Roman" panose="02020603050405020304" pitchFamily="18" charset="0"/>
                        </a:rPr>
                        <a:t>49.7 MB</a:t>
                      </a:r>
                    </a:p>
                  </a:txBody>
                  <a:tcPr/>
                </a:tc>
                <a:tc>
                  <a:txBody>
                    <a:bodyPr/>
                    <a:lstStyle/>
                    <a:p>
                      <a:pPr algn="ctr"/>
                      <a:r>
                        <a:rPr lang="en-IN" sz="2400" dirty="0">
                          <a:latin typeface="Times New Roman" panose="02020603050405020304" pitchFamily="18" charset="0"/>
                          <a:cs typeface="Times New Roman" panose="02020603050405020304" pitchFamily="18" charset="0"/>
                        </a:rPr>
                        <a:t>3.46 MB</a:t>
                      </a:r>
                    </a:p>
                  </a:txBody>
                  <a:tcPr/>
                </a:tc>
                <a:tc>
                  <a:txBody>
                    <a:bodyPr/>
                    <a:lstStyle/>
                    <a:p>
                      <a:pPr algn="ctr"/>
                      <a:r>
                        <a:rPr lang="en-IN" sz="2400" dirty="0">
                          <a:latin typeface="Times New Roman" panose="02020603050405020304" pitchFamily="18" charset="0"/>
                          <a:cs typeface="Times New Roman" panose="02020603050405020304" pitchFamily="18" charset="0"/>
                        </a:rPr>
                        <a:t>49.7 MB</a:t>
                      </a:r>
                    </a:p>
                  </a:txBody>
                  <a:tcPr/>
                </a:tc>
                <a:tc>
                  <a:txBody>
                    <a:bodyPr/>
                    <a:lstStyle/>
                    <a:p>
                      <a:pPr algn="ctr"/>
                      <a:r>
                        <a:rPr lang="en-IN" sz="2400" dirty="0">
                          <a:latin typeface="Times New Roman" panose="02020603050405020304" pitchFamily="18" charset="0"/>
                          <a:cs typeface="Times New Roman" panose="02020603050405020304" pitchFamily="18" charset="0"/>
                        </a:rPr>
                        <a:t>3.46 MB</a:t>
                      </a:r>
                    </a:p>
                  </a:txBody>
                  <a:tcPr/>
                </a:tc>
                <a:tc>
                  <a:txBody>
                    <a:bodyPr/>
                    <a:lstStyle/>
                    <a:p>
                      <a:pPr algn="ctr"/>
                      <a:r>
                        <a:rPr lang="en-IN" sz="2400" dirty="0">
                          <a:latin typeface="Times New Roman" panose="02020603050405020304" pitchFamily="18" charset="0"/>
                          <a:cs typeface="Times New Roman" panose="02020603050405020304" pitchFamily="18" charset="0"/>
                        </a:rPr>
                        <a:t>17.6 MB</a:t>
                      </a:r>
                    </a:p>
                  </a:txBody>
                  <a:tcPr/>
                </a:tc>
                <a:tc>
                  <a:txBody>
                    <a:bodyPr/>
                    <a:lstStyle/>
                    <a:p>
                      <a:pPr algn="ctr"/>
                      <a:r>
                        <a:rPr lang="en-IN" sz="2400" dirty="0">
                          <a:latin typeface="Times New Roman" panose="02020603050405020304" pitchFamily="18" charset="0"/>
                          <a:cs typeface="Times New Roman" panose="02020603050405020304" pitchFamily="18" charset="0"/>
                        </a:rPr>
                        <a:t>11.1 MB</a:t>
                      </a:r>
                    </a:p>
                  </a:txBody>
                  <a:tcPr/>
                </a:tc>
                <a:extLst>
                  <a:ext uri="{0D108BD9-81ED-4DB2-BD59-A6C34878D82A}">
                    <a16:rowId xmlns:a16="http://schemas.microsoft.com/office/drawing/2014/main" val="415338115"/>
                  </a:ext>
                </a:extLst>
              </a:tr>
            </a:tbl>
          </a:graphicData>
        </a:graphic>
      </p:graphicFrame>
      <p:sp>
        <p:nvSpPr>
          <p:cNvPr id="7" name="Title 1">
            <a:extLst>
              <a:ext uri="{FF2B5EF4-FFF2-40B4-BE49-F238E27FC236}">
                <a16:creationId xmlns:a16="http://schemas.microsoft.com/office/drawing/2014/main" id="{F575A8D3-6834-6794-58D6-2AE2DAB252A1}"/>
              </a:ext>
            </a:extLst>
          </p:cNvPr>
          <p:cNvSpPr>
            <a:spLocks noGrp="1"/>
          </p:cNvSpPr>
          <p:nvPr>
            <p:ph type="title"/>
          </p:nvPr>
        </p:nvSpPr>
        <p:spPr>
          <a:xfrm>
            <a:off x="51762" y="0"/>
            <a:ext cx="5717442" cy="611335"/>
          </a:xfrm>
        </p:spPr>
        <p:txBody>
          <a:bodyPr>
            <a:noAutofit/>
          </a:bodyPr>
          <a:lstStyle/>
          <a:p>
            <a:r>
              <a:rPr lang="en-IN" sz="3600" b="1" dirty="0">
                <a:latin typeface="Times New Roman" panose="02020603050405020304" pitchFamily="18" charset="0"/>
                <a:cs typeface="Times New Roman" panose="02020603050405020304" pitchFamily="18" charset="0"/>
              </a:rPr>
              <a:t>Overall Comparison table</a:t>
            </a:r>
          </a:p>
        </p:txBody>
      </p:sp>
    </p:spTree>
    <p:extLst>
      <p:ext uri="{BB962C8B-B14F-4D97-AF65-F5344CB8AC3E}">
        <p14:creationId xmlns:p14="http://schemas.microsoft.com/office/powerpoint/2010/main" val="41006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C094C4-ED3C-1281-0BC2-DD198492A0A4}"/>
              </a:ext>
            </a:extLst>
          </p:cNvPr>
          <p:cNvSpPr>
            <a:spLocks noGrp="1"/>
          </p:cNvSpPr>
          <p:nvPr>
            <p:ph type="sldNum" sz="quarter" idx="12"/>
          </p:nvPr>
        </p:nvSpPr>
        <p:spPr/>
        <p:txBody>
          <a:bodyPr/>
          <a:lstStyle/>
          <a:p>
            <a:fld id="{8AEC784A-770F-4E1B-BCF6-9BDBBC2E3C6A}" type="slidenum">
              <a:rPr lang="en-US" smtClean="0"/>
              <a:t>35</a:t>
            </a:fld>
            <a:endParaRPr lang="en-US"/>
          </a:p>
        </p:txBody>
      </p:sp>
      <p:sp>
        <p:nvSpPr>
          <p:cNvPr id="6" name="Content Placeholder 2">
            <a:extLst>
              <a:ext uri="{FF2B5EF4-FFF2-40B4-BE49-F238E27FC236}">
                <a16:creationId xmlns:a16="http://schemas.microsoft.com/office/drawing/2014/main" id="{2C0C3185-68D6-77BB-365D-F6C7A6797B4E}"/>
              </a:ext>
            </a:extLst>
          </p:cNvPr>
          <p:cNvSpPr>
            <a:spLocks noGrp="1"/>
          </p:cNvSpPr>
          <p:nvPr>
            <p:ph idx="1"/>
          </p:nvPr>
        </p:nvSpPr>
        <p:spPr>
          <a:xfrm>
            <a:off x="1600200" y="762000"/>
            <a:ext cx="8991600" cy="5867400"/>
          </a:xfrm>
        </p:spPr>
        <p:txBody>
          <a:bodyPr>
            <a:noAutofit/>
          </a:bodyPr>
          <a:lstStyle/>
          <a:p>
            <a:pPr marL="0" indent="0">
              <a:spcBef>
                <a:spcPts val="0"/>
              </a:spcBef>
              <a:spcAft>
                <a:spcPts val="600"/>
              </a:spcAft>
              <a:buNone/>
            </a:pPr>
            <a:r>
              <a:rPr lang="en-US" sz="2400" dirty="0">
                <a:latin typeface="Times New Roman" pitchFamily="18" charset="0"/>
                <a:cs typeface="Times New Roman" pitchFamily="18" charset="0"/>
              </a:rPr>
              <a:t>The actual timeline could deviate due to challenges in estimating time:</a:t>
            </a:r>
          </a:p>
          <a:p>
            <a:pPr marL="361950" indent="-361950">
              <a:spcBef>
                <a:spcPts val="0"/>
              </a:spcBef>
              <a:spcAft>
                <a:spcPts val="600"/>
              </a:spcAft>
              <a:buAutoNum type="romanLcParenR"/>
            </a:pPr>
            <a:r>
              <a:rPr lang="en-US" sz="2000" i="1" dirty="0">
                <a:latin typeface="Times New Roman" pitchFamily="18" charset="0"/>
                <a:cs typeface="Times New Roman" pitchFamily="18" charset="0"/>
              </a:rPr>
              <a:t>needed to perform tasks of secondary priority</a:t>
            </a:r>
          </a:p>
          <a:p>
            <a:pPr marL="361950" indent="-361950">
              <a:spcBef>
                <a:spcPts val="0"/>
              </a:spcBef>
              <a:buAutoNum type="romanLcParenR"/>
            </a:pPr>
            <a:r>
              <a:rPr lang="en-US" sz="2000" i="1" dirty="0">
                <a:latin typeface="Times New Roman" pitchFamily="18" charset="0"/>
                <a:cs typeface="Times New Roman" pitchFamily="18" charset="0"/>
              </a:rPr>
              <a:t>university’s HPC environment needs on a realistic dataset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c13 GB in csv format</a:t>
            </a:r>
            <a:r>
              <a:rPr lang="en-US" sz="2000" dirty="0">
                <a:latin typeface="Times New Roman" pitchFamily="18" charset="0"/>
                <a:cs typeface="Times New Roman" pitchFamily="18" charset="0"/>
              </a:rPr>
              <a:t>)</a:t>
            </a:r>
          </a:p>
        </p:txBody>
      </p:sp>
      <p:sp>
        <p:nvSpPr>
          <p:cNvPr id="9" name="Title 4">
            <a:extLst>
              <a:ext uri="{FF2B5EF4-FFF2-40B4-BE49-F238E27FC236}">
                <a16:creationId xmlns:a16="http://schemas.microsoft.com/office/drawing/2014/main" id="{853C4E41-67AA-58DD-7287-FD3873A88ED2}"/>
              </a:ext>
            </a:extLst>
          </p:cNvPr>
          <p:cNvSpPr>
            <a:spLocks noGrp="1"/>
          </p:cNvSpPr>
          <p:nvPr>
            <p:ph type="title"/>
          </p:nvPr>
        </p:nvSpPr>
        <p:spPr>
          <a:xfrm>
            <a:off x="1600200" y="158750"/>
            <a:ext cx="8229600" cy="685800"/>
          </a:xfrm>
        </p:spPr>
        <p:txBody>
          <a:bodyPr>
            <a:normAutofit/>
          </a:bodyPr>
          <a:lstStyle/>
          <a:p>
            <a:r>
              <a:rPr lang="en-US" sz="3600" b="1" dirty="0">
                <a:latin typeface="Times New Roman" pitchFamily="18" charset="0"/>
                <a:cs typeface="Times New Roman" pitchFamily="18" charset="0"/>
              </a:rPr>
              <a:t>Time Frame</a:t>
            </a:r>
          </a:p>
        </p:txBody>
      </p:sp>
      <p:graphicFrame>
        <p:nvGraphicFramePr>
          <p:cNvPr id="2" name="Content Placeholder 3">
            <a:extLst>
              <a:ext uri="{FF2B5EF4-FFF2-40B4-BE49-F238E27FC236}">
                <a16:creationId xmlns:a16="http://schemas.microsoft.com/office/drawing/2014/main" id="{5B36A9B4-BDA6-FF8C-2657-3D4DBBC28E04}"/>
              </a:ext>
            </a:extLst>
          </p:cNvPr>
          <p:cNvGraphicFramePr>
            <a:graphicFrameLocks/>
          </p:cNvGraphicFramePr>
          <p:nvPr/>
        </p:nvGraphicFramePr>
        <p:xfrm>
          <a:off x="2057400" y="2165350"/>
          <a:ext cx="8153400" cy="419100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533400">
                <a:tc>
                  <a:txBody>
                    <a:bodyPr/>
                    <a:lstStyle/>
                    <a:p>
                      <a:pPr algn="ctr"/>
                      <a:r>
                        <a:rPr lang="en-US" sz="2400" b="1" dirty="0">
                          <a:latin typeface="Times New Roman" pitchFamily="18" charset="0"/>
                          <a:cs typeface="Times New Roman" pitchFamily="18" charset="0"/>
                        </a:rPr>
                        <a:t>Mth</a:t>
                      </a:r>
                      <a:r>
                        <a:rPr lang="en-US" sz="2400" b="1" baseline="0" dirty="0">
                          <a:latin typeface="Times New Roman" pitchFamily="18" charset="0"/>
                          <a:cs typeface="Times New Roman" pitchFamily="18" charset="0"/>
                        </a:rPr>
                        <a:t> &amp; Yr</a:t>
                      </a:r>
                      <a:endParaRPr lang="en-US" sz="2400" b="1" dirty="0">
                        <a:latin typeface="Times New Roman" pitchFamily="18" charset="0"/>
                        <a:cs typeface="Times New Roman" pitchFamily="18" charset="0"/>
                      </a:endParaRPr>
                    </a:p>
                  </a:txBody>
                  <a:tcPr anchor="ctr"/>
                </a:tc>
                <a:tc>
                  <a:txBody>
                    <a:bodyPr/>
                    <a:lstStyle/>
                    <a:p>
                      <a:pPr algn="ctr"/>
                      <a:r>
                        <a:rPr lang="en-US" sz="2400" b="1" dirty="0">
                          <a:latin typeface="Times New Roman" pitchFamily="18" charset="0"/>
                          <a:cs typeface="Times New Roman" pitchFamily="18" charset="0"/>
                        </a:rPr>
                        <a:t>Task</a:t>
                      </a:r>
                      <a:r>
                        <a:rPr lang="en-US" sz="2400" b="1" baseline="0" dirty="0">
                          <a:latin typeface="Times New Roman" pitchFamily="18" charset="0"/>
                          <a:cs typeface="Times New Roman" pitchFamily="18" charset="0"/>
                        </a:rPr>
                        <a:t> to be Completed</a:t>
                      </a:r>
                      <a:endParaRPr lang="en-US" sz="2400" b="1"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0">
                <a:tc>
                  <a:txBody>
                    <a:bodyPr/>
                    <a:lstStyle/>
                    <a:p>
                      <a:pPr algn="l"/>
                      <a:r>
                        <a:rPr lang="en-US" sz="2400" dirty="0">
                          <a:latin typeface="Times New Roman" pitchFamily="18" charset="0"/>
                          <a:cs typeface="Times New Roman" pitchFamily="18" charset="0"/>
                        </a:rPr>
                        <a:t>Aug 2023</a:t>
                      </a:r>
                    </a:p>
                  </a:txBody>
                  <a:tcPr anchor="ctr"/>
                </a:tc>
                <a:tc>
                  <a:txBody>
                    <a:bodyPr/>
                    <a:lstStyle/>
                    <a:p>
                      <a:pPr algn="l"/>
                      <a:r>
                        <a:rPr lang="en-US" sz="2400" baseline="0" dirty="0">
                          <a:latin typeface="Times New Roman" pitchFamily="18" charset="0"/>
                          <a:cs typeface="Times New Roman" pitchFamily="18" charset="0"/>
                        </a:rPr>
                        <a:t>Get Dataset</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04800">
                <a:tc>
                  <a:txBody>
                    <a:bodyPr/>
                    <a:lstStyle/>
                    <a:p>
                      <a:pPr algn="l"/>
                      <a:r>
                        <a:rPr lang="en-US" sz="2400" dirty="0">
                          <a:latin typeface="Times New Roman" pitchFamily="18" charset="0"/>
                          <a:cs typeface="Times New Roman" pitchFamily="18" charset="0"/>
                        </a:rPr>
                        <a:t>Sep 2023</a:t>
                      </a:r>
                    </a:p>
                  </a:txBody>
                  <a:tcPr anchor="ctr"/>
                </a:tc>
                <a:tc>
                  <a:txBody>
                    <a:bodyPr/>
                    <a:lstStyle/>
                    <a:p>
                      <a:pPr algn="l"/>
                      <a:r>
                        <a:rPr lang="en-US" sz="2400" dirty="0">
                          <a:latin typeface="Times New Roman" pitchFamily="18" charset="0"/>
                          <a:cs typeface="Times New Roman" pitchFamily="18" charset="0"/>
                        </a:rPr>
                        <a:t>Code classifiers</a:t>
                      </a:r>
                    </a:p>
                  </a:txBody>
                  <a:tcPr anchor="ctr"/>
                </a:tc>
                <a:extLst>
                  <a:ext uri="{0D108BD9-81ED-4DB2-BD59-A6C34878D82A}">
                    <a16:rowId xmlns:a16="http://schemas.microsoft.com/office/drawing/2014/main" val="10002"/>
                  </a:ext>
                </a:extLst>
              </a:tr>
              <a:tr h="152400">
                <a:tc>
                  <a:txBody>
                    <a:bodyPr/>
                    <a:lstStyle/>
                    <a:p>
                      <a:pPr algn="l"/>
                      <a:r>
                        <a:rPr lang="en-US" sz="2400" dirty="0">
                          <a:latin typeface="Times New Roman" pitchFamily="18" charset="0"/>
                          <a:cs typeface="Times New Roman" pitchFamily="18" charset="0"/>
                        </a:rPr>
                        <a:t>Oct 2023</a:t>
                      </a:r>
                    </a:p>
                  </a:txBody>
                  <a:tcPr anchor="ctr"/>
                </a:tc>
                <a:tc>
                  <a:txBody>
                    <a:bodyPr/>
                    <a:lstStyle/>
                    <a:p>
                      <a:pPr algn="l"/>
                      <a:r>
                        <a:rPr lang="en-US" sz="2400" dirty="0">
                          <a:latin typeface="Times New Roman" pitchFamily="18" charset="0"/>
                          <a:cs typeface="Times New Roman" pitchFamily="18" charset="0"/>
                        </a:rPr>
                        <a:t>Investigate FPs &amp; FNs</a:t>
                      </a:r>
                    </a:p>
                  </a:txBody>
                  <a:tcPr anchor="ctr"/>
                </a:tc>
                <a:extLst>
                  <a:ext uri="{0D108BD9-81ED-4DB2-BD59-A6C34878D82A}">
                    <a16:rowId xmlns:a16="http://schemas.microsoft.com/office/drawing/2014/main" val="10003"/>
                  </a:ext>
                </a:extLst>
              </a:tr>
              <a:tr h="152400">
                <a:tc>
                  <a:txBody>
                    <a:bodyPr/>
                    <a:lstStyle/>
                    <a:p>
                      <a:pPr algn="l"/>
                      <a:r>
                        <a:rPr lang="en-US" sz="2400" dirty="0">
                          <a:latin typeface="Times New Roman" pitchFamily="18" charset="0"/>
                          <a:cs typeface="Times New Roman" pitchFamily="18" charset="0"/>
                        </a:rPr>
                        <a:t>Nov 2023</a:t>
                      </a:r>
                    </a:p>
                  </a:txBody>
                  <a:tcPr anchor="ctr"/>
                </a:tc>
                <a:tc>
                  <a:txBody>
                    <a:bodyPr/>
                    <a:lstStyle/>
                    <a:p>
                      <a:pPr algn="l"/>
                      <a:r>
                        <a:rPr lang="en-US" sz="2400" dirty="0">
                          <a:latin typeface="Times New Roman" pitchFamily="18" charset="0"/>
                          <a:cs typeface="Times New Roman" pitchFamily="18" charset="0"/>
                        </a:rPr>
                        <a:t>Develop NAS algorithm | </a:t>
                      </a:r>
                      <a:r>
                        <a:rPr lang="en-US" sz="2400" i="1" dirty="0">
                          <a:solidFill>
                            <a:schemeClr val="tx1">
                              <a:lumMod val="50000"/>
                              <a:lumOff val="50000"/>
                            </a:schemeClr>
                          </a:solidFill>
                          <a:latin typeface="Times New Roman" pitchFamily="18" charset="0"/>
                          <a:cs typeface="Times New Roman" pitchFamily="18" charset="0"/>
                        </a:rPr>
                        <a:t>Extract Image Features</a:t>
                      </a:r>
                    </a:p>
                  </a:txBody>
                  <a:tcPr anchor="ctr"/>
                </a:tc>
                <a:extLst>
                  <a:ext uri="{0D108BD9-81ED-4DB2-BD59-A6C34878D82A}">
                    <a16:rowId xmlns:a16="http://schemas.microsoft.com/office/drawing/2014/main" val="1527067798"/>
                  </a:ext>
                </a:extLst>
              </a:tr>
              <a:tr h="152400">
                <a:tc>
                  <a:txBody>
                    <a:bodyPr/>
                    <a:lstStyle/>
                    <a:p>
                      <a:pPr algn="l"/>
                      <a:r>
                        <a:rPr lang="en-US" sz="2400" dirty="0">
                          <a:latin typeface="Times New Roman" pitchFamily="18" charset="0"/>
                          <a:cs typeface="Times New Roman" pitchFamily="18" charset="0"/>
                        </a:rPr>
                        <a:t>Dec 2023</a:t>
                      </a:r>
                    </a:p>
                  </a:txBody>
                  <a:tcPr anchor="ctr"/>
                </a:tc>
                <a:tc>
                  <a:txBody>
                    <a:bodyPr/>
                    <a:lstStyle/>
                    <a:p>
                      <a:pPr algn="l"/>
                      <a:r>
                        <a:rPr lang="en-US" sz="2400" dirty="0">
                          <a:latin typeface="Times New Roman" pitchFamily="18" charset="0"/>
                          <a:cs typeface="Times New Roman" pitchFamily="18" charset="0"/>
                        </a:rPr>
                        <a:t>Estimate MACs &amp; Flops | </a:t>
                      </a:r>
                      <a:r>
                        <a:rPr lang="en-US" sz="2400" i="1" dirty="0">
                          <a:solidFill>
                            <a:schemeClr val="tx1">
                              <a:lumMod val="50000"/>
                              <a:lumOff val="50000"/>
                            </a:schemeClr>
                          </a:solidFill>
                          <a:latin typeface="Times New Roman" pitchFamily="18" charset="0"/>
                          <a:cs typeface="Times New Roman" pitchFamily="18" charset="0"/>
                        </a:rPr>
                        <a:t>Redevelop Classifier</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3508829365"/>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Jan 2023</a:t>
                      </a:r>
                    </a:p>
                  </a:txBody>
                  <a:tcPr anchor="ctr"/>
                </a:tc>
                <a:tc>
                  <a:txBody>
                    <a:bodyPr/>
                    <a:lstStyle/>
                    <a:p>
                      <a:pPr algn="l"/>
                      <a:r>
                        <a:rPr lang="en-US" sz="2400" dirty="0">
                          <a:latin typeface="Times New Roman" pitchFamily="18" charset="0"/>
                          <a:cs typeface="Times New Roman" pitchFamily="18" charset="0"/>
                        </a:rPr>
                        <a:t>Graph Accuracy vs Classifier</a:t>
                      </a:r>
                    </a:p>
                  </a:txBody>
                  <a:tcPr anchor="ctr"/>
                </a:tc>
                <a:extLst>
                  <a:ext uri="{0D108BD9-81ED-4DB2-BD59-A6C34878D82A}">
                    <a16:rowId xmlns:a16="http://schemas.microsoft.com/office/drawing/2014/main" val="1857804580"/>
                  </a:ext>
                </a:extLst>
              </a:tr>
              <a:tr h="152400">
                <a:tc>
                  <a:txBody>
                    <a:bodyPr/>
                    <a:lstStyle/>
                    <a:p>
                      <a:pPr algn="l"/>
                      <a:r>
                        <a:rPr lang="en-US" sz="2400" dirty="0">
                          <a:latin typeface="Times New Roman" pitchFamily="18" charset="0"/>
                          <a:cs typeface="Times New Roman" pitchFamily="18" charset="0"/>
                        </a:rPr>
                        <a:t>Feb 2023</a:t>
                      </a:r>
                    </a:p>
                  </a:txBody>
                  <a:tcPr anchor="ctr"/>
                </a:tc>
                <a:tc>
                  <a:txBody>
                    <a:bodyPr/>
                    <a:lstStyle/>
                    <a:p>
                      <a:pPr algn="l"/>
                      <a:r>
                        <a:rPr lang="en-US" sz="2400" dirty="0">
                          <a:latin typeface="Times New Roman" pitchFamily="18" charset="0"/>
                          <a:cs typeface="Times New Roman" pitchFamily="18" charset="0"/>
                        </a:rPr>
                        <a:t>Analyze Nash Equilibrium Surface</a:t>
                      </a:r>
                    </a:p>
                  </a:txBody>
                  <a:tcPr anchor="ctr"/>
                </a:tc>
                <a:extLst>
                  <a:ext uri="{0D108BD9-81ED-4DB2-BD59-A6C34878D82A}">
                    <a16:rowId xmlns:a16="http://schemas.microsoft.com/office/drawing/2014/main" val="3946665508"/>
                  </a:ext>
                </a:extLst>
              </a:tr>
              <a:tr h="152400">
                <a:tc gridSpan="2">
                  <a:txBody>
                    <a:bodyPr/>
                    <a:lstStyle/>
                    <a:p>
                      <a:pPr algn="l"/>
                      <a:r>
                        <a:rPr lang="en-US" sz="2400" i="1" dirty="0">
                          <a:latin typeface="Times New Roman" pitchFamily="18" charset="0"/>
                          <a:cs typeface="Times New Roman" pitchFamily="18" charset="0"/>
                        </a:rPr>
                        <a:t>FY report in </a:t>
                      </a:r>
                      <a:r>
                        <a:rPr lang="en-US" sz="2400" i="1" dirty="0" err="1">
                          <a:latin typeface="Times New Roman" pitchFamily="18" charset="0"/>
                          <a:cs typeface="Times New Roman" pitchFamily="18" charset="0"/>
                        </a:rPr>
                        <a:t>LaTex</a:t>
                      </a:r>
                      <a:r>
                        <a:rPr lang="en-US" sz="2400" i="1" dirty="0">
                          <a:latin typeface="Times New Roman" pitchFamily="18" charset="0"/>
                          <a:cs typeface="Times New Roman" pitchFamily="18" charset="0"/>
                        </a:rPr>
                        <a:t> – as per the department’s deadline</a:t>
                      </a:r>
                    </a:p>
                  </a:txBody>
                  <a:tcPr anchor="ctr"/>
                </a:tc>
                <a:tc hMerge="1">
                  <a:txBody>
                    <a:bodyPr/>
                    <a:lstStyle/>
                    <a:p>
                      <a:pPr algn="l"/>
                      <a:r>
                        <a:rPr lang="en-US" sz="2400" dirty="0">
                          <a:latin typeface="Times New Roman" pitchFamily="18" charset="0"/>
                          <a:cs typeface="Times New Roman" pitchFamily="18" charset="0"/>
                        </a:rPr>
                        <a:t>Organize materials for paper submission in </a:t>
                      </a:r>
                      <a:r>
                        <a:rPr lang="en-US" sz="2400" dirty="0" err="1">
                          <a:latin typeface="Times New Roman" pitchFamily="18" charset="0"/>
                          <a:cs typeface="Times New Roman" pitchFamily="18" charset="0"/>
                        </a:rPr>
                        <a:t>LaTex</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222137537"/>
                  </a:ext>
                </a:extLst>
              </a:tr>
            </a:tbl>
          </a:graphicData>
        </a:graphic>
      </p:graphicFrame>
    </p:spTree>
    <p:extLst>
      <p:ext uri="{BB962C8B-B14F-4D97-AF65-F5344CB8AC3E}">
        <p14:creationId xmlns:p14="http://schemas.microsoft.com/office/powerpoint/2010/main" val="890160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1E03-4994-07C1-C7FC-319960B3771F}"/>
              </a:ext>
            </a:extLst>
          </p:cNvPr>
          <p:cNvSpPr>
            <a:spLocks noGrp="1"/>
          </p:cNvSpPr>
          <p:nvPr>
            <p:ph type="title"/>
          </p:nvPr>
        </p:nvSpPr>
        <p:spPr>
          <a:xfrm>
            <a:off x="838200" y="17686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D53575-6C87-90E7-D3D5-0B43E91EB324}"/>
              </a:ext>
            </a:extLst>
          </p:cNvPr>
          <p:cNvSpPr txBox="1"/>
          <p:nvPr/>
        </p:nvSpPr>
        <p:spPr>
          <a:xfrm>
            <a:off x="838200" y="1334823"/>
            <a:ext cx="10376647" cy="4647426"/>
          </a:xfrm>
          <a:prstGeom prst="rect">
            <a:avLst/>
          </a:prstGeom>
          <a:noFill/>
        </p:spPr>
        <p:txBody>
          <a:bodyPr wrap="square" rtlCol="0">
            <a:spAutoFit/>
          </a:bodyPr>
          <a:lstStyle/>
          <a:p>
            <a:pPr marL="0" indent="0" algn="just">
              <a:spcBef>
                <a:spcPts val="0"/>
              </a:spcBef>
              <a:spcAft>
                <a:spcPts val="2400"/>
              </a:spcAft>
              <a:buNone/>
            </a:pPr>
            <a:r>
              <a:rPr lang="en-US" sz="1800" dirty="0">
                <a:latin typeface="Times New Roman" pitchFamily="18" charset="0"/>
                <a:cs typeface="Times New Roman" pitchFamily="18" charset="0"/>
              </a:rPr>
              <a:t>[1] Hang Qian, “Counting the Floating Point Operations (FLOPS),” MATLAB Central File Exchange, 2023. [Online]. Available: https://www.mathworks.com/matlabcentral/fileexchange/50608-counting-the-floating-point-operations-flops. [Accessed: 19-Aug-2023].</a:t>
            </a:r>
          </a:p>
          <a:p>
            <a:pPr marL="0" indent="0" algn="just">
              <a:spcBef>
                <a:spcPts val="0"/>
              </a:spcBef>
              <a:spcAft>
                <a:spcPts val="2400"/>
              </a:spcAft>
              <a:buNone/>
            </a:pPr>
            <a:r>
              <a:rPr lang="en-US" sz="1800" dirty="0">
                <a:latin typeface="Times New Roman" pitchFamily="18" charset="0"/>
                <a:cs typeface="Times New Roman" pitchFamily="18" charset="0"/>
              </a:rPr>
              <a:t>[2] </a:t>
            </a:r>
            <a:r>
              <a:rPr lang="en-US" sz="1800" dirty="0" err="1">
                <a:latin typeface="Times New Roman" pitchFamily="18" charset="0"/>
                <a:cs typeface="Times New Roman" pitchFamily="18" charset="0"/>
              </a:rPr>
              <a:t>Hailong</a:t>
            </a:r>
            <a:r>
              <a:rPr lang="en-US" sz="1800" dirty="0">
                <a:latin typeface="Times New Roman" pitchFamily="18" charset="0"/>
                <a:cs typeface="Times New Roman" pitchFamily="18" charset="0"/>
              </a:rPr>
              <a:t> Ge, </a:t>
            </a:r>
            <a:r>
              <a:rPr lang="en-US" sz="1800" dirty="0" err="1">
                <a:latin typeface="Times New Roman" pitchFamily="18" charset="0"/>
                <a:cs typeface="Times New Roman" pitchFamily="18" charset="0"/>
              </a:rPr>
              <a:t>Bingyin</a:t>
            </a:r>
            <a:r>
              <a:rPr lang="en-US" sz="1800" dirty="0">
                <a:latin typeface="Times New Roman" pitchFamily="18" charset="0"/>
                <a:cs typeface="Times New Roman" pitchFamily="18" charset="0"/>
              </a:rPr>
              <a:t> Ren, Teng </a:t>
            </a:r>
            <a:r>
              <a:rPr lang="en-US" sz="1800" dirty="0" err="1">
                <a:latin typeface="Times New Roman" pitchFamily="18" charset="0"/>
                <a:cs typeface="Times New Roman" pitchFamily="18" charset="0"/>
              </a:rPr>
              <a:t>Niu</a:t>
            </a:r>
            <a:r>
              <a:rPr lang="en-US" sz="1800" dirty="0">
                <a:latin typeface="Times New Roman" pitchFamily="18" charset="0"/>
                <a:cs typeface="Times New Roman" pitchFamily="18" charset="0"/>
              </a:rPr>
              <a:t>, and Zhifei Yang, “Signal Analysis and Processing Method of HF Digital Communication Waveform,” in Proc. IEEE 5th Advanced Information Management, Communicates, Electronic and Automation Control Conf., Chongqing, China, Dec. 2022.</a:t>
            </a:r>
          </a:p>
          <a:p>
            <a:pPr marL="0" indent="0" algn="just">
              <a:spcBef>
                <a:spcPts val="0"/>
              </a:spcBef>
              <a:spcAft>
                <a:spcPts val="2400"/>
              </a:spcAft>
              <a:buNone/>
            </a:pPr>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Mathuranathan</a:t>
            </a:r>
            <a:r>
              <a:rPr lang="en-US" sz="1800" dirty="0">
                <a:latin typeface="Times New Roman" pitchFamily="18" charset="0"/>
                <a:cs typeface="Times New Roman" pitchFamily="18" charset="0"/>
              </a:rPr>
              <a:t>, “Spectrogram Analysis using Python,” 2022. [Online]. Available: https://www.gaussianwaves.com/2022/03/spectrogram-analysis-using-python/. [Accessed: 2022].</a:t>
            </a:r>
          </a:p>
          <a:p>
            <a:pPr marL="0" indent="0" algn="just">
              <a:spcBef>
                <a:spcPts val="0"/>
              </a:spcBef>
              <a:spcAft>
                <a:spcPts val="2400"/>
              </a:spcAft>
              <a:buNone/>
            </a:pPr>
            <a:r>
              <a:rPr lang="en-US" sz="1800" dirty="0">
                <a:latin typeface="Times New Roman" pitchFamily="18" charset="0"/>
                <a:cs typeface="Times New Roman" pitchFamily="18" charset="0"/>
              </a:rPr>
              <a:t>[4] Dirk Kolb, Ulla </a:t>
            </a:r>
            <a:r>
              <a:rPr lang="en-US" sz="1800" dirty="0" err="1">
                <a:latin typeface="Times New Roman" pitchFamily="18" charset="0"/>
                <a:cs typeface="Times New Roman" pitchFamily="18" charset="0"/>
              </a:rPr>
              <a:t>Uebler</a:t>
            </a:r>
            <a:r>
              <a:rPr lang="en-US" sz="1800" dirty="0">
                <a:latin typeface="Times New Roman" pitchFamily="18" charset="0"/>
                <a:cs typeface="Times New Roman" pitchFamily="18" charset="0"/>
              </a:rPr>
              <a:t>, and Elmar </a:t>
            </a:r>
            <a:r>
              <a:rPr lang="en-US" sz="1800" dirty="0" err="1">
                <a:latin typeface="Times New Roman" pitchFamily="18" charset="0"/>
                <a:cs typeface="Times New Roman" pitchFamily="18" charset="0"/>
              </a:rPr>
              <a:t>Nöth</a:t>
            </a:r>
            <a:r>
              <a:rPr lang="en-US" sz="1800" dirty="0">
                <a:latin typeface="Times New Roman" pitchFamily="18" charset="0"/>
                <a:cs typeface="Times New Roman" pitchFamily="18" charset="0"/>
              </a:rPr>
              <a:t>, “A Novel Transmission Scanner Framework for Real-Time Applications,” in Proc. IST-092 </a:t>
            </a:r>
            <a:r>
              <a:rPr lang="en-US" sz="1800" dirty="0" err="1">
                <a:latin typeface="Times New Roman" pitchFamily="18" charset="0"/>
                <a:cs typeface="Times New Roman" pitchFamily="18" charset="0"/>
              </a:rPr>
              <a:t>Symp</a:t>
            </a:r>
            <a:r>
              <a:rPr lang="en-US" sz="1800" dirty="0">
                <a:latin typeface="Times New Roman" pitchFamily="18" charset="0"/>
                <a:cs typeface="Times New Roman" pitchFamily="18" charset="0"/>
              </a:rPr>
              <a:t>. Military </a:t>
            </a:r>
            <a:r>
              <a:rPr lang="en-US" sz="1800" dirty="0" err="1">
                <a:latin typeface="Times New Roman" pitchFamily="18" charset="0"/>
                <a:cs typeface="Times New Roman" pitchFamily="18" charset="0"/>
              </a:rPr>
              <a:t>Commun</a:t>
            </a:r>
            <a:r>
              <a:rPr lang="en-US" sz="1800" dirty="0">
                <a:latin typeface="Times New Roman" pitchFamily="18" charset="0"/>
                <a:cs typeface="Times New Roman" pitchFamily="18" charset="0"/>
              </a:rPr>
              <a:t>. and Networks, Wroclaw, Poland, Sep. 2010.</a:t>
            </a:r>
          </a:p>
          <a:p>
            <a:pPr marL="0" indent="0" algn="just">
              <a:spcBef>
                <a:spcPts val="0"/>
              </a:spcBef>
              <a:spcAft>
                <a:spcPts val="2400"/>
              </a:spcAft>
              <a:buNone/>
            </a:pPr>
            <a:r>
              <a:rPr lang="en-US" sz="1800" dirty="0">
                <a:latin typeface="Times New Roman" pitchFamily="18" charset="0"/>
                <a:cs typeface="Times New Roman" pitchFamily="18" charset="0"/>
              </a:rPr>
              <a:t>[5] Xin Wang, "Moving Window-Based Double Haar Wavelet Transform for Image Processing," IEEE Trans. Image Process., vol. 15, no. 9, pp. 2771-2779, Sep. 2006, </a:t>
            </a:r>
            <a:r>
              <a:rPr lang="en-US" sz="1800" dirty="0" err="1">
                <a:latin typeface="Times New Roman" pitchFamily="18" charset="0"/>
                <a:cs typeface="Times New Roman" pitchFamily="18" charset="0"/>
              </a:rPr>
              <a:t>doi</a:t>
            </a:r>
            <a:r>
              <a:rPr lang="en-US" sz="1800" dirty="0">
                <a:latin typeface="Times New Roman" pitchFamily="18" charset="0"/>
                <a:cs typeface="Times New Roman" pitchFamily="18" charset="0"/>
              </a:rPr>
              <a:t>: 10.1109/TIP.2006.877316.</a:t>
            </a:r>
          </a:p>
        </p:txBody>
      </p:sp>
      <p:sp>
        <p:nvSpPr>
          <p:cNvPr id="3" name="Slide Number Placeholder 2">
            <a:extLst>
              <a:ext uri="{FF2B5EF4-FFF2-40B4-BE49-F238E27FC236}">
                <a16:creationId xmlns:a16="http://schemas.microsoft.com/office/drawing/2014/main" id="{A9F32BAA-77A7-9D38-98AE-037D2613507A}"/>
              </a:ext>
            </a:extLst>
          </p:cNvPr>
          <p:cNvSpPr>
            <a:spLocks noGrp="1"/>
          </p:cNvSpPr>
          <p:nvPr>
            <p:ph type="sldNum" sz="quarter" idx="12"/>
          </p:nvPr>
        </p:nvSpPr>
        <p:spPr/>
        <p:txBody>
          <a:bodyPr/>
          <a:lstStyle/>
          <a:p>
            <a:fld id="{8EABAF05-6CA5-4269-9E36-22913B4EB24D}" type="slidenum">
              <a:rPr lang="en-IN" smtClean="0"/>
              <a:t>36</a:t>
            </a:fld>
            <a:endParaRPr lang="en-IN" dirty="0"/>
          </a:p>
        </p:txBody>
      </p:sp>
    </p:spTree>
    <p:extLst>
      <p:ext uri="{BB962C8B-B14F-4D97-AF65-F5344CB8AC3E}">
        <p14:creationId xmlns:p14="http://schemas.microsoft.com/office/powerpoint/2010/main" val="2791256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48655A-CC3D-3AA9-81DA-B92C3B70277C}"/>
              </a:ext>
            </a:extLst>
          </p:cNvPr>
          <p:cNvSpPr txBox="1"/>
          <p:nvPr/>
        </p:nvSpPr>
        <p:spPr>
          <a:xfrm>
            <a:off x="909917" y="689788"/>
            <a:ext cx="10372166" cy="5478423"/>
          </a:xfrm>
          <a:prstGeom prst="rect">
            <a:avLst/>
          </a:prstGeom>
          <a:noFill/>
        </p:spPr>
        <p:txBody>
          <a:bodyPr wrap="square" rtlCol="0">
            <a:spAutoFit/>
          </a:bodyPr>
          <a:lstStyle/>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[6] T. J. O’Shea, T. Roy, and T. C. Clancy, "Over-the-Air Deep Learning Based Radio Signal Classification," IEEE J. Sel. Topics Signal Process., vol. 12, no. 1, pp. 168-179, Feb. 2018,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10.1109/JSTSP.2018.2797022.</a:t>
            </a:r>
          </a:p>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[7] X. Zhang, F. </a:t>
            </a:r>
            <a:r>
              <a:rPr lang="en-US" dirty="0" err="1">
                <a:latin typeface="Times New Roman" panose="02020603050405020304" pitchFamily="18" charset="0"/>
                <a:cs typeface="Times New Roman" panose="02020603050405020304" pitchFamily="18" charset="0"/>
              </a:rPr>
              <a:t>Reveriano</a:t>
            </a:r>
            <a:r>
              <a:rPr lang="en-US" dirty="0">
                <a:latin typeface="Times New Roman" panose="02020603050405020304" pitchFamily="18" charset="0"/>
                <a:cs typeface="Times New Roman" panose="02020603050405020304" pitchFamily="18" charset="0"/>
              </a:rPr>
              <a:t>, J. Lu, X. Fu, and T. Zhang, "The Effect of High Performance Computer on Deep Learning: A Face Expression Recognition Case," in Proc. IEEE Int. Conf.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Sci. and Eng. (CSE) and IEEE Int. Conf. Embedded and Ubiquitous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(EUC), New York, NY, USA, 2019, pp. 40-42,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10.1109/CSE/EUC.2019.00017.</a:t>
            </a:r>
          </a:p>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[8] Jing Wang, “Neural Architecture Search with NNI,” Towards Data Science, 2019. [Online]. Available: https://towardsdatascience.com/neural-network-intelligence-to-learnfunction-approximation-44046de9cccb. [Accessed: 2019].</a:t>
            </a:r>
          </a:p>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[9] A.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Sutskever</a:t>
            </a:r>
            <a:r>
              <a:rPr lang="en-US" dirty="0">
                <a:latin typeface="Times New Roman" panose="02020603050405020304" pitchFamily="18" charset="0"/>
                <a:cs typeface="Times New Roman" panose="02020603050405020304" pitchFamily="18" charset="0"/>
              </a:rPr>
              <a:t>, and G. E. Hinton, "ImageNet Classification with Deep Convolutional Neural Networks," in Proc. Advances in Neural Information Processing Systems, Lake Tahoe, NV, USA, 2012, pp. 1097-1105.</a:t>
            </a:r>
          </a:p>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[10] C. </a:t>
            </a:r>
            <a:r>
              <a:rPr lang="en-US" dirty="0" err="1">
                <a:latin typeface="Times New Roman" panose="02020603050405020304" pitchFamily="18" charset="0"/>
                <a:cs typeface="Times New Roman" panose="02020603050405020304" pitchFamily="18" charset="0"/>
              </a:rPr>
              <a:t>Szegedy</a:t>
            </a:r>
            <a:r>
              <a:rPr lang="en-US" dirty="0">
                <a:latin typeface="Times New Roman" panose="02020603050405020304" pitchFamily="18" charset="0"/>
                <a:cs typeface="Times New Roman" panose="02020603050405020304" pitchFamily="18" charset="0"/>
              </a:rPr>
              <a:t>, W. Liu, Y. Jia, P. </a:t>
            </a:r>
            <a:r>
              <a:rPr lang="en-US" dirty="0" err="1">
                <a:latin typeface="Times New Roman" panose="02020603050405020304" pitchFamily="18" charset="0"/>
                <a:cs typeface="Times New Roman" panose="02020603050405020304" pitchFamily="18" charset="0"/>
              </a:rPr>
              <a:t>Sermanet</a:t>
            </a:r>
            <a:r>
              <a:rPr lang="en-US" dirty="0">
                <a:latin typeface="Times New Roman" panose="02020603050405020304" pitchFamily="18" charset="0"/>
                <a:cs typeface="Times New Roman" panose="02020603050405020304" pitchFamily="18" charset="0"/>
              </a:rPr>
              <a:t>, S. Reed, D. </a:t>
            </a:r>
            <a:r>
              <a:rPr lang="en-US" dirty="0" err="1">
                <a:latin typeface="Times New Roman" panose="02020603050405020304" pitchFamily="18" charset="0"/>
                <a:cs typeface="Times New Roman" panose="02020603050405020304" pitchFamily="18" charset="0"/>
              </a:rPr>
              <a:t>Anguelov</a:t>
            </a:r>
            <a:r>
              <a:rPr lang="en-US" dirty="0">
                <a:latin typeface="Times New Roman" panose="02020603050405020304" pitchFamily="18" charset="0"/>
                <a:cs typeface="Times New Roman" panose="02020603050405020304" pitchFamily="18" charset="0"/>
              </a:rPr>
              <a:t>, D. Erhan, V. </a:t>
            </a:r>
            <a:r>
              <a:rPr lang="en-US" dirty="0" err="1">
                <a:latin typeface="Times New Roman" panose="02020603050405020304" pitchFamily="18" charset="0"/>
                <a:cs typeface="Times New Roman" panose="02020603050405020304" pitchFamily="18" charset="0"/>
              </a:rPr>
              <a:t>Vanhoucke</a:t>
            </a:r>
            <a:r>
              <a:rPr lang="en-US" dirty="0">
                <a:latin typeface="Times New Roman" panose="02020603050405020304" pitchFamily="18" charset="0"/>
                <a:cs typeface="Times New Roman" panose="02020603050405020304" pitchFamily="18" charset="0"/>
              </a:rPr>
              <a:t>, and A. </a:t>
            </a:r>
            <a:r>
              <a:rPr lang="en-US" dirty="0" err="1">
                <a:latin typeface="Times New Roman" panose="02020603050405020304" pitchFamily="18" charset="0"/>
                <a:cs typeface="Times New Roman" panose="02020603050405020304" pitchFamily="18" charset="0"/>
              </a:rPr>
              <a:t>Rabinovich</a:t>
            </a:r>
            <a:r>
              <a:rPr lang="en-US" dirty="0">
                <a:latin typeface="Times New Roman" panose="02020603050405020304" pitchFamily="18" charset="0"/>
                <a:cs typeface="Times New Roman" panose="02020603050405020304" pitchFamily="18" charset="0"/>
              </a:rPr>
              <a:t>, "Going Deeper with Convolutions," in Proc. IEEE Conf. Computer Vision and Pattern Recognition (CVPR), Boston, MA, USA, 2015, pp. 1-9,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10.1109/CVPR.2015.7298594.</a:t>
            </a:r>
          </a:p>
        </p:txBody>
      </p:sp>
      <p:sp>
        <p:nvSpPr>
          <p:cNvPr id="2" name="Slide Number Placeholder 1">
            <a:extLst>
              <a:ext uri="{FF2B5EF4-FFF2-40B4-BE49-F238E27FC236}">
                <a16:creationId xmlns:a16="http://schemas.microsoft.com/office/drawing/2014/main" id="{F75F6B8E-79EE-CDBA-4450-72A54A07655F}"/>
              </a:ext>
            </a:extLst>
          </p:cNvPr>
          <p:cNvSpPr>
            <a:spLocks noGrp="1"/>
          </p:cNvSpPr>
          <p:nvPr>
            <p:ph type="sldNum" sz="quarter" idx="12"/>
          </p:nvPr>
        </p:nvSpPr>
        <p:spPr/>
        <p:txBody>
          <a:bodyPr/>
          <a:lstStyle/>
          <a:p>
            <a:fld id="{8EABAF05-6CA5-4269-9E36-22913B4EB24D}" type="slidenum">
              <a:rPr lang="en-IN" smtClean="0"/>
              <a:t>37</a:t>
            </a:fld>
            <a:endParaRPr lang="en-IN"/>
          </a:p>
        </p:txBody>
      </p:sp>
    </p:spTree>
    <p:extLst>
      <p:ext uri="{BB962C8B-B14F-4D97-AF65-F5344CB8AC3E}">
        <p14:creationId xmlns:p14="http://schemas.microsoft.com/office/powerpoint/2010/main" val="577931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D39E9D-DC9C-4883-C530-57C19CD833F8}"/>
              </a:ext>
            </a:extLst>
          </p:cNvPr>
          <p:cNvSpPr>
            <a:spLocks noGrp="1"/>
          </p:cNvSpPr>
          <p:nvPr>
            <p:ph type="sldNum" sz="quarter" idx="12"/>
          </p:nvPr>
        </p:nvSpPr>
        <p:spPr/>
        <p:txBody>
          <a:bodyPr/>
          <a:lstStyle/>
          <a:p>
            <a:fld id="{280F61A5-5B20-4A79-B2DD-8F53F046A7A2}" type="slidenum">
              <a:rPr lang="en-IN" smtClean="0"/>
              <a:t>38</a:t>
            </a:fld>
            <a:endParaRPr lang="en-IN"/>
          </a:p>
        </p:txBody>
      </p:sp>
      <p:sp>
        <p:nvSpPr>
          <p:cNvPr id="5" name="TextBox 4">
            <a:extLst>
              <a:ext uri="{FF2B5EF4-FFF2-40B4-BE49-F238E27FC236}">
                <a16:creationId xmlns:a16="http://schemas.microsoft.com/office/drawing/2014/main" id="{9F4C9CD0-CAA9-AA65-2913-05E4A96A3EB4}"/>
              </a:ext>
            </a:extLst>
          </p:cNvPr>
          <p:cNvSpPr txBox="1"/>
          <p:nvPr/>
        </p:nvSpPr>
        <p:spPr>
          <a:xfrm>
            <a:off x="909917" y="689788"/>
            <a:ext cx="10372166" cy="5201424"/>
          </a:xfrm>
          <a:prstGeom prst="rect">
            <a:avLst/>
          </a:prstGeom>
          <a:noFill/>
        </p:spPr>
        <p:txBody>
          <a:bodyPr wrap="square" rtlCol="0">
            <a:spAutoFit/>
          </a:bodyPr>
          <a:lstStyle/>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[11] S. Han, H. Mao, and W. J. Dally, "Deep Compression: Compressing Deep Neural Networks with Pruning, Trained Quantization and Huffman Coding," in Proc. Int. Conf. Learning Representations (ICLR), San Juan, Puerto Rico, 2016.</a:t>
            </a:r>
          </a:p>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[12] M. Abadi, P. Barham, J. Chen, Z. Chen, A. Davis, J. Dean, M. Devin, S. Ghemawat, G. Irving, M. </a:t>
            </a:r>
            <a:r>
              <a:rPr lang="en-US" dirty="0" err="1">
                <a:latin typeface="Times New Roman" panose="02020603050405020304" pitchFamily="18" charset="0"/>
                <a:cs typeface="Times New Roman" panose="02020603050405020304" pitchFamily="18" charset="0"/>
              </a:rPr>
              <a:t>Isard</a:t>
            </a:r>
            <a:r>
              <a:rPr lang="en-US" dirty="0">
                <a:latin typeface="Times New Roman" panose="02020603050405020304" pitchFamily="18" charset="0"/>
                <a:cs typeface="Times New Roman" panose="02020603050405020304" pitchFamily="18" charset="0"/>
              </a:rPr>
              <a:t>, et al., "TensorFlow: A System for Large-Scale Machine Learning," in Proc. 12th USENIX Conf. Operating Systems Design and Implementation (OSDI 16), Savannah, GA, USA, 2016, pp. 265-283.</a:t>
            </a:r>
          </a:p>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[13] K. Simonyan and A. Zisserman, "Very Deep Convolutional Networks for Large-Scale Image Recognition," in Proc. Int. Conf. Learning Representations (ICLR), San Diego, CA, USA, 2015.</a:t>
            </a:r>
          </a:p>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[14] F. Chollet, "Xception: Deep Learning with </a:t>
            </a:r>
            <a:r>
              <a:rPr lang="en-US" dirty="0" err="1">
                <a:latin typeface="Times New Roman" panose="02020603050405020304" pitchFamily="18" charset="0"/>
                <a:cs typeface="Times New Roman" panose="02020603050405020304" pitchFamily="18" charset="0"/>
              </a:rPr>
              <a:t>Depthwise</a:t>
            </a:r>
            <a:r>
              <a:rPr lang="en-US" dirty="0">
                <a:latin typeface="Times New Roman" panose="02020603050405020304" pitchFamily="18" charset="0"/>
                <a:cs typeface="Times New Roman" panose="02020603050405020304" pitchFamily="18" charset="0"/>
              </a:rPr>
              <a:t> Separable Convolutions," in Proc. IEEE Conf. Computer Vision and Pattern Recognition (CVPR), Honolulu, HI, USA, 2017, pp. 1251-1258,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10.1109/CVPR.2017.195.</a:t>
            </a:r>
          </a:p>
          <a:p>
            <a:pPr marL="0" indent="0" algn="just">
              <a:spcBef>
                <a:spcPts val="0"/>
              </a:spcBef>
              <a:spcAft>
                <a:spcPts val="2400"/>
              </a:spcAft>
              <a:buNone/>
            </a:pPr>
            <a:r>
              <a:rPr lang="en-US" dirty="0">
                <a:latin typeface="Times New Roman" panose="02020603050405020304" pitchFamily="18" charset="0"/>
                <a:cs typeface="Times New Roman" panose="02020603050405020304" pitchFamily="18" charset="0"/>
              </a:rPr>
              <a:t>[15] G. Huang, Z. Liu, L. Van Der </a:t>
            </a:r>
            <a:r>
              <a:rPr lang="en-US" dirty="0" err="1">
                <a:latin typeface="Times New Roman" panose="02020603050405020304" pitchFamily="18" charset="0"/>
                <a:cs typeface="Times New Roman" panose="02020603050405020304" pitchFamily="18" charset="0"/>
              </a:rPr>
              <a:t>Maaten</a:t>
            </a:r>
            <a:r>
              <a:rPr lang="en-US" dirty="0">
                <a:latin typeface="Times New Roman" panose="02020603050405020304" pitchFamily="18" charset="0"/>
                <a:cs typeface="Times New Roman" panose="02020603050405020304" pitchFamily="18" charset="0"/>
              </a:rPr>
              <a:t>, and K. Q. Weinberger, "Densely Connected Convolutional Networks," in Proc. IEEE Conf. Computer Vision and Pattern Recognition (CVPR), Honolulu, HI, USA, 2017, pp. 2261-2269,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10.1109/CVPR.2017.243.</a:t>
            </a:r>
          </a:p>
        </p:txBody>
      </p:sp>
    </p:spTree>
    <p:extLst>
      <p:ext uri="{BB962C8B-B14F-4D97-AF65-F5344CB8AC3E}">
        <p14:creationId xmlns:p14="http://schemas.microsoft.com/office/powerpoint/2010/main" val="3272353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277B7B-0814-DC67-FA27-EDCC9095B981}"/>
              </a:ext>
            </a:extLst>
          </p:cNvPr>
          <p:cNvSpPr>
            <a:spLocks noGrp="1"/>
          </p:cNvSpPr>
          <p:nvPr>
            <p:ph type="sldNum" sz="quarter" idx="12"/>
          </p:nvPr>
        </p:nvSpPr>
        <p:spPr/>
        <p:txBody>
          <a:bodyPr/>
          <a:lstStyle/>
          <a:p>
            <a:fld id="{280F61A5-5B20-4A79-B2DD-8F53F046A7A2}" type="slidenum">
              <a:rPr lang="en-IN" smtClean="0"/>
              <a:t>39</a:t>
            </a:fld>
            <a:endParaRPr lang="en-IN"/>
          </a:p>
        </p:txBody>
      </p:sp>
      <p:sp>
        <p:nvSpPr>
          <p:cNvPr id="8" name="Freeform: Shape 7">
            <a:extLst>
              <a:ext uri="{FF2B5EF4-FFF2-40B4-BE49-F238E27FC236}">
                <a16:creationId xmlns:a16="http://schemas.microsoft.com/office/drawing/2014/main" id="{D5909C77-2A58-45D9-B094-1C61F77A9431}"/>
              </a:ext>
            </a:extLst>
          </p:cNvPr>
          <p:cNvSpPr/>
          <p:nvPr/>
        </p:nvSpPr>
        <p:spPr>
          <a:xfrm rot="2700000">
            <a:off x="2903580" y="-373538"/>
            <a:ext cx="7605074" cy="7605074"/>
          </a:xfrm>
          <a:custGeom>
            <a:avLst/>
            <a:gdLst>
              <a:gd name="connsiteX0" fmla="*/ 0 w 7605074"/>
              <a:gd name="connsiteY0" fmla="*/ 5174345 h 7605074"/>
              <a:gd name="connsiteX1" fmla="*/ 5174345 w 7605074"/>
              <a:gd name="connsiteY1" fmla="*/ 0 h 7605074"/>
              <a:gd name="connsiteX2" fmla="*/ 7605074 w 7605074"/>
              <a:gd name="connsiteY2" fmla="*/ 2430729 h 7605074"/>
              <a:gd name="connsiteX3" fmla="*/ 2430729 w 7605074"/>
              <a:gd name="connsiteY3" fmla="*/ 7605073 h 7605074"/>
              <a:gd name="connsiteX4" fmla="*/ 2430729 w 7605074"/>
              <a:gd name="connsiteY4" fmla="*/ 7605074 h 7605074"/>
              <a:gd name="connsiteX5" fmla="*/ 1 w 7605074"/>
              <a:gd name="connsiteY5" fmla="*/ 7605074 h 7605074"/>
              <a:gd name="connsiteX6" fmla="*/ 1 w 7605074"/>
              <a:gd name="connsiteY6" fmla="*/ 5174346 h 760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5074" h="7605074">
                <a:moveTo>
                  <a:pt x="0" y="5174345"/>
                </a:moveTo>
                <a:lnTo>
                  <a:pt x="5174345" y="0"/>
                </a:lnTo>
                <a:lnTo>
                  <a:pt x="7605074" y="2430729"/>
                </a:lnTo>
                <a:lnTo>
                  <a:pt x="2430729" y="7605073"/>
                </a:lnTo>
                <a:lnTo>
                  <a:pt x="2430729" y="7605074"/>
                </a:lnTo>
                <a:lnTo>
                  <a:pt x="1" y="7605074"/>
                </a:lnTo>
                <a:lnTo>
                  <a:pt x="1" y="5174346"/>
                </a:lnTo>
                <a:close/>
              </a:path>
            </a:pathLst>
          </a:custGeom>
          <a:solidFill>
            <a:srgbClr val="3AB6D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 name="Rectangle 8">
            <a:extLst>
              <a:ext uri="{FF2B5EF4-FFF2-40B4-BE49-F238E27FC236}">
                <a16:creationId xmlns:a16="http://schemas.microsoft.com/office/drawing/2014/main" id="{DA8553D3-5594-AE72-CE70-C68743849B66}"/>
              </a:ext>
            </a:extLst>
          </p:cNvPr>
          <p:cNvSpPr/>
          <p:nvPr/>
        </p:nvSpPr>
        <p:spPr>
          <a:xfrm>
            <a:off x="3212432" y="3043988"/>
            <a:ext cx="6184231"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a:t>
            </a:r>
          </a:p>
        </p:txBody>
      </p:sp>
    </p:spTree>
    <p:extLst>
      <p:ext uri="{BB962C8B-B14F-4D97-AF65-F5344CB8AC3E}">
        <p14:creationId xmlns:p14="http://schemas.microsoft.com/office/powerpoint/2010/main" val="420954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F10C-53D2-10B0-24AD-34066D8A951C}"/>
              </a:ext>
            </a:extLst>
          </p:cNvPr>
          <p:cNvSpPr>
            <a:spLocks noGrp="1"/>
          </p:cNvSpPr>
          <p:nvPr>
            <p:ph type="title"/>
          </p:nvPr>
        </p:nvSpPr>
        <p:spPr>
          <a:xfrm>
            <a:off x="838200" y="1365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Graphical Layout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2D1DAD3-4858-0892-597C-42048CE5A3FE}"/>
              </a:ext>
            </a:extLst>
          </p:cNvPr>
          <p:cNvSpPr>
            <a:spLocks noGrp="1"/>
          </p:cNvSpPr>
          <p:nvPr>
            <p:ph type="sldNum" sz="quarter" idx="12"/>
          </p:nvPr>
        </p:nvSpPr>
        <p:spPr/>
        <p:txBody>
          <a:bodyPr/>
          <a:lstStyle/>
          <a:p>
            <a:fld id="{280F61A5-5B20-4A79-B2DD-8F53F046A7A2}" type="slidenum">
              <a:rPr lang="en-IN" smtClean="0"/>
              <a:t>4</a:t>
            </a:fld>
            <a:endParaRPr lang="en-IN"/>
          </a:p>
        </p:txBody>
      </p:sp>
      <p:sp>
        <p:nvSpPr>
          <p:cNvPr id="8" name="Content Placeholder 7">
            <a:extLst>
              <a:ext uri="{FF2B5EF4-FFF2-40B4-BE49-F238E27FC236}">
                <a16:creationId xmlns:a16="http://schemas.microsoft.com/office/drawing/2014/main" id="{670A6139-7A0E-F43E-4573-140FFF0AE528}"/>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B80640ED-A95F-CD65-D515-D156FD8B86C3}"/>
              </a:ext>
            </a:extLst>
          </p:cNvPr>
          <p:cNvPicPr>
            <a:picLocks noChangeAspect="1"/>
          </p:cNvPicPr>
          <p:nvPr/>
        </p:nvPicPr>
        <p:blipFill>
          <a:blip r:embed="rId2"/>
          <a:stretch>
            <a:fillRect/>
          </a:stretch>
        </p:blipFill>
        <p:spPr>
          <a:xfrm>
            <a:off x="531889" y="1111369"/>
            <a:ext cx="11528359" cy="5155287"/>
          </a:xfrm>
          <a:prstGeom prst="rect">
            <a:avLst/>
          </a:prstGeom>
        </p:spPr>
      </p:pic>
    </p:spTree>
    <p:extLst>
      <p:ext uri="{BB962C8B-B14F-4D97-AF65-F5344CB8AC3E}">
        <p14:creationId xmlns:p14="http://schemas.microsoft.com/office/powerpoint/2010/main" val="159390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F897-7F40-43FD-C1EA-FBF9B030CFA0}"/>
              </a:ext>
            </a:extLst>
          </p:cNvPr>
          <p:cNvSpPr>
            <a:spLocks noGrp="1"/>
          </p:cNvSpPr>
          <p:nvPr>
            <p:ph type="title"/>
          </p:nvPr>
        </p:nvSpPr>
        <p:spPr>
          <a:xfrm>
            <a:off x="649941" y="395925"/>
            <a:ext cx="4657350" cy="1075129"/>
          </a:xfrm>
        </p:spPr>
        <p:txBody>
          <a:bodyPr>
            <a:normAutofit/>
          </a:bodyPr>
          <a:lstStyle/>
          <a:p>
            <a:r>
              <a:rPr lang="en-IN" sz="3600" b="1" dirty="0">
                <a:latin typeface="Times New Roman" panose="02020603050405020304" pitchFamily="18" charset="0"/>
                <a:cs typeface="Times New Roman" panose="02020603050405020304" pitchFamily="18" charset="0"/>
              </a:rPr>
              <a:t>Dataset Details                           </a:t>
            </a:r>
          </a:p>
        </p:txBody>
      </p:sp>
      <p:sp>
        <p:nvSpPr>
          <p:cNvPr id="5" name="Slide Number Placeholder 4">
            <a:extLst>
              <a:ext uri="{FF2B5EF4-FFF2-40B4-BE49-F238E27FC236}">
                <a16:creationId xmlns:a16="http://schemas.microsoft.com/office/drawing/2014/main" id="{E9789B66-9BE7-5661-A48C-5F1C0031C543}"/>
              </a:ext>
            </a:extLst>
          </p:cNvPr>
          <p:cNvSpPr>
            <a:spLocks noGrp="1"/>
          </p:cNvSpPr>
          <p:nvPr>
            <p:ph type="sldNum" sz="quarter" idx="12"/>
          </p:nvPr>
        </p:nvSpPr>
        <p:spPr/>
        <p:txBody>
          <a:bodyPr/>
          <a:lstStyle/>
          <a:p>
            <a:fld id="{C32317C2-A0FF-4605-A248-423F939404AB}" type="slidenum">
              <a:rPr lang="en-IN" smtClean="0"/>
              <a:t>5</a:t>
            </a:fld>
            <a:endParaRPr lang="en-IN" dirty="0"/>
          </a:p>
        </p:txBody>
      </p:sp>
      <p:sp>
        <p:nvSpPr>
          <p:cNvPr id="6" name="TextBox 5">
            <a:extLst>
              <a:ext uri="{FF2B5EF4-FFF2-40B4-BE49-F238E27FC236}">
                <a16:creationId xmlns:a16="http://schemas.microsoft.com/office/drawing/2014/main" id="{4F4A9388-EB54-7A29-DA1E-B6CC58B17B2F}"/>
              </a:ext>
            </a:extLst>
          </p:cNvPr>
          <p:cNvSpPr txBox="1"/>
          <p:nvPr/>
        </p:nvSpPr>
        <p:spPr>
          <a:xfrm>
            <a:off x="649941" y="1627935"/>
            <a:ext cx="10892117" cy="4324261"/>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Data shape: (172800, 2048, 2)			# Total 172800 signals</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 2048 IQ samples in each signal 			# 2 Channels I and Q	 </a:t>
            </a:r>
          </a:p>
          <a:p>
            <a:endParaRPr lang="en-US"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X_train</a:t>
            </a:r>
            <a:r>
              <a:rPr lang="en-US" sz="2500" dirty="0">
                <a:latin typeface="Times New Roman" panose="02020603050405020304" pitchFamily="18" charset="0"/>
                <a:cs typeface="Times New Roman" panose="02020603050405020304" pitchFamily="18" charset="0"/>
              </a:rPr>
              <a:t> shape: (144000, 2048, 2)			# 144000 signals for Training</a:t>
            </a:r>
          </a:p>
          <a:p>
            <a:r>
              <a:rPr lang="en-US" sz="2500" dirty="0">
                <a:latin typeface="Times New Roman" panose="02020603050405020304" pitchFamily="18" charset="0"/>
                <a:cs typeface="Times New Roman" panose="02020603050405020304" pitchFamily="18" charset="0"/>
              </a:rPr>
              <a:t>		</a:t>
            </a:r>
          </a:p>
          <a:p>
            <a:r>
              <a:rPr lang="en-US" sz="2500" dirty="0" err="1">
                <a:latin typeface="Times New Roman" panose="02020603050405020304" pitchFamily="18" charset="0"/>
                <a:cs typeface="Times New Roman" panose="02020603050405020304" pitchFamily="18" charset="0"/>
              </a:rPr>
              <a:t>X_test</a:t>
            </a:r>
            <a:r>
              <a:rPr lang="en-US" sz="2500" dirty="0">
                <a:latin typeface="Times New Roman" panose="02020603050405020304" pitchFamily="18" charset="0"/>
                <a:cs typeface="Times New Roman" panose="02020603050405020304" pitchFamily="18" charset="0"/>
              </a:rPr>
              <a:t> shape: (28800, 2048, 2)			# 28800 signals for Testing</a:t>
            </a:r>
          </a:p>
          <a:p>
            <a:endParaRPr lang="en-US"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Y_train</a:t>
            </a:r>
            <a:r>
              <a:rPr lang="en-US" sz="2500" dirty="0">
                <a:latin typeface="Times New Roman" panose="02020603050405020304" pitchFamily="18" charset="0"/>
                <a:cs typeface="Times New Roman" panose="02020603050405020304" pitchFamily="18" charset="0"/>
              </a:rPr>
              <a:t> shape: (144000, 18)				# 8000 * 18 = 144000</a:t>
            </a:r>
          </a:p>
          <a:p>
            <a:endParaRPr lang="en-US"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Y_test</a:t>
            </a:r>
            <a:r>
              <a:rPr lang="en-US" sz="2500" dirty="0">
                <a:latin typeface="Times New Roman" panose="02020603050405020304" pitchFamily="18" charset="0"/>
                <a:cs typeface="Times New Roman" panose="02020603050405020304" pitchFamily="18" charset="0"/>
              </a:rPr>
              <a:t> shape: (28800, 18)				# 1600 * 18 = 28800 </a:t>
            </a:r>
          </a:p>
        </p:txBody>
      </p:sp>
    </p:spTree>
    <p:extLst>
      <p:ext uri="{BB962C8B-B14F-4D97-AF65-F5344CB8AC3E}">
        <p14:creationId xmlns:p14="http://schemas.microsoft.com/office/powerpoint/2010/main" val="338144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A213-26C2-1588-EEC4-06875EEDFF8E}"/>
              </a:ext>
            </a:extLst>
          </p:cNvPr>
          <p:cNvSpPr>
            <a:spLocks noGrp="1"/>
          </p:cNvSpPr>
          <p:nvPr>
            <p:ph type="title"/>
          </p:nvPr>
        </p:nvSpPr>
        <p:spPr>
          <a:xfrm>
            <a:off x="746760" y="258330"/>
            <a:ext cx="10515600" cy="1108797"/>
          </a:xfrm>
        </p:spPr>
        <p:txBody>
          <a:bodyPr>
            <a:normAutofit/>
          </a:bodyPr>
          <a:lstStyle/>
          <a:p>
            <a:r>
              <a:rPr lang="en-US" sz="3600" b="1" dirty="0">
                <a:latin typeface="Times New Roman" panose="02020603050405020304" pitchFamily="18" charset="0"/>
                <a:cs typeface="Times New Roman" panose="02020603050405020304" pitchFamily="18" charset="0"/>
              </a:rPr>
              <a:t>Transmission Modes</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descr="A table with text and numbers&#10;&#10;Description automatically generated">
            <a:extLst>
              <a:ext uri="{FF2B5EF4-FFF2-40B4-BE49-F238E27FC236}">
                <a16:creationId xmlns:a16="http://schemas.microsoft.com/office/drawing/2014/main" id="{3BC7E06C-2A64-2567-E685-DBD51AB48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8138" y="1367127"/>
            <a:ext cx="7090757" cy="49089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A6221FCB-D607-78AB-4485-D9DBA89AEF62}"/>
              </a:ext>
            </a:extLst>
          </p:cNvPr>
          <p:cNvSpPr>
            <a:spLocks noGrp="1"/>
          </p:cNvSpPr>
          <p:nvPr>
            <p:ph type="sldNum" sz="quarter" idx="12"/>
          </p:nvPr>
        </p:nvSpPr>
        <p:spPr/>
        <p:txBody>
          <a:bodyPr/>
          <a:lstStyle/>
          <a:p>
            <a:fld id="{280F61A5-5B20-4A79-B2DD-8F53F046A7A2}" type="slidenum">
              <a:rPr lang="en-IN" smtClean="0"/>
              <a:t>6</a:t>
            </a:fld>
            <a:endParaRPr lang="en-IN"/>
          </a:p>
        </p:txBody>
      </p:sp>
    </p:spTree>
    <p:extLst>
      <p:ext uri="{BB962C8B-B14F-4D97-AF65-F5344CB8AC3E}">
        <p14:creationId xmlns:p14="http://schemas.microsoft.com/office/powerpoint/2010/main" val="330788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AD35-9B54-3D1A-9EF7-AB9B6DB042A1}"/>
              </a:ext>
            </a:extLst>
          </p:cNvPr>
          <p:cNvSpPr>
            <a:spLocks noGrp="1"/>
          </p:cNvSpPr>
          <p:nvPr>
            <p:ph type="title"/>
          </p:nvPr>
        </p:nvSpPr>
        <p:spPr>
          <a:xfrm>
            <a:off x="779929" y="734881"/>
            <a:ext cx="8350624" cy="952687"/>
          </a:xfrm>
        </p:spPr>
        <p:txBody>
          <a:bodyPr>
            <a:normAutofit/>
          </a:bodyPr>
          <a:lstStyle/>
          <a:p>
            <a:r>
              <a:rPr lang="en" sz="3600" b="1" dirty="0">
                <a:latin typeface="Times New Roman" panose="02020603050405020304" pitchFamily="18" charset="0"/>
                <a:cs typeface="Times New Roman" panose="02020603050405020304" pitchFamily="18" charset="0"/>
              </a:rPr>
              <a:t>Table of Contents</a:t>
            </a:r>
            <a:endParaRPr lang="en-IN" sz="3600" b="1" dirty="0"/>
          </a:p>
        </p:txBody>
      </p:sp>
      <p:sp>
        <p:nvSpPr>
          <p:cNvPr id="5" name="TextBox 4">
            <a:extLst>
              <a:ext uri="{FF2B5EF4-FFF2-40B4-BE49-F238E27FC236}">
                <a16:creationId xmlns:a16="http://schemas.microsoft.com/office/drawing/2014/main" id="{A358E7DB-1468-EEFD-9607-401CC93F555A}"/>
              </a:ext>
            </a:extLst>
          </p:cNvPr>
          <p:cNvSpPr txBox="1"/>
          <p:nvPr/>
        </p:nvSpPr>
        <p:spPr>
          <a:xfrm>
            <a:off x="779929" y="2269281"/>
            <a:ext cx="10632141"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Models used of HF radio Signal Classification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Classification using IQ samples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Classification using </a:t>
            </a:r>
            <a:r>
              <a:rPr lang="en-IN" sz="2400" dirty="0">
                <a:latin typeface="Times New Roman" panose="02020603050405020304" pitchFamily="18" charset="0"/>
                <a:cs typeface="Times New Roman" panose="02020603050405020304" pitchFamily="18" charset="0"/>
              </a:rPr>
              <a:t>Haar Wavelets features</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4. G-NAS based Classification </a:t>
            </a:r>
            <a:r>
              <a:rPr lang="en-US" sz="2400" dirty="0">
                <a:latin typeface="Times New Roman" panose="02020603050405020304" pitchFamily="18" charset="0"/>
                <a:cs typeface="Times New Roman" panose="02020603050405020304" pitchFamily="18" charset="0"/>
              </a:rPr>
              <a:t>using IQ samples and </a:t>
            </a:r>
            <a:r>
              <a:rPr lang="en-IN" sz="2400" dirty="0">
                <a:latin typeface="Times New Roman" panose="02020603050405020304" pitchFamily="18" charset="0"/>
                <a:cs typeface="Times New Roman" panose="02020603050405020304" pitchFamily="18" charset="0"/>
              </a:rPr>
              <a:t>Haar Wavelets features</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89FA30-0067-12FD-7B3F-FAD8E27CBE56}"/>
              </a:ext>
            </a:extLst>
          </p:cNvPr>
          <p:cNvSpPr>
            <a:spLocks noGrp="1"/>
          </p:cNvSpPr>
          <p:nvPr>
            <p:ph type="sldNum" sz="quarter" idx="12"/>
          </p:nvPr>
        </p:nvSpPr>
        <p:spPr/>
        <p:txBody>
          <a:bodyPr/>
          <a:lstStyle/>
          <a:p>
            <a:fld id="{280F61A5-5B20-4A79-B2DD-8F53F046A7A2}" type="slidenum">
              <a:rPr lang="en-IN" smtClean="0"/>
              <a:t>7</a:t>
            </a:fld>
            <a:endParaRPr lang="en-IN"/>
          </a:p>
        </p:txBody>
      </p:sp>
    </p:spTree>
    <p:extLst>
      <p:ext uri="{BB962C8B-B14F-4D97-AF65-F5344CB8AC3E}">
        <p14:creationId xmlns:p14="http://schemas.microsoft.com/office/powerpoint/2010/main" val="106705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8ECA2C-1A81-756D-0BD2-FD0DDBA2224D}"/>
              </a:ext>
            </a:extLst>
          </p:cNvPr>
          <p:cNvSpPr txBox="1"/>
          <p:nvPr/>
        </p:nvSpPr>
        <p:spPr>
          <a:xfrm>
            <a:off x="3795833" y="2551837"/>
            <a:ext cx="3676505" cy="1754326"/>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Models used for HF radio Signal Classification</a:t>
            </a:r>
            <a:endParaRPr lang="en-IN" sz="3600" b="1" dirty="0"/>
          </a:p>
        </p:txBody>
      </p:sp>
      <p:sp>
        <p:nvSpPr>
          <p:cNvPr id="2" name="Slide Number Placeholder 1">
            <a:extLst>
              <a:ext uri="{FF2B5EF4-FFF2-40B4-BE49-F238E27FC236}">
                <a16:creationId xmlns:a16="http://schemas.microsoft.com/office/drawing/2014/main" id="{0A07F075-41FB-1554-39BC-1D7A6F6A1A1B}"/>
              </a:ext>
            </a:extLst>
          </p:cNvPr>
          <p:cNvSpPr>
            <a:spLocks noGrp="1"/>
          </p:cNvSpPr>
          <p:nvPr>
            <p:ph type="sldNum" sz="quarter" idx="12"/>
          </p:nvPr>
        </p:nvSpPr>
        <p:spPr/>
        <p:txBody>
          <a:bodyPr/>
          <a:lstStyle/>
          <a:p>
            <a:fld id="{280F61A5-5B20-4A79-B2DD-8F53F046A7A2}" type="slidenum">
              <a:rPr lang="en-IN" smtClean="0"/>
              <a:t>8</a:t>
            </a:fld>
            <a:endParaRPr lang="en-IN"/>
          </a:p>
        </p:txBody>
      </p:sp>
    </p:spTree>
    <p:extLst>
      <p:ext uri="{BB962C8B-B14F-4D97-AF65-F5344CB8AC3E}">
        <p14:creationId xmlns:p14="http://schemas.microsoft.com/office/powerpoint/2010/main" val="151215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C55B61-CEAE-CE3C-5558-1B27A16B8396}"/>
              </a:ext>
            </a:extLst>
          </p:cNvPr>
          <p:cNvSpPr txBox="1"/>
          <p:nvPr/>
        </p:nvSpPr>
        <p:spPr>
          <a:xfrm>
            <a:off x="838202" y="277483"/>
            <a:ext cx="24329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Deep CNN</a:t>
            </a:r>
            <a:endParaRPr lang="en-IN" sz="36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CEB548-0196-2A5D-5BF9-428768296264}"/>
              </a:ext>
            </a:extLst>
          </p:cNvPr>
          <p:cNvSpPr/>
          <p:nvPr/>
        </p:nvSpPr>
        <p:spPr>
          <a:xfrm>
            <a:off x="4770622" y="1102432"/>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32</a:t>
            </a:r>
          </a:p>
        </p:txBody>
      </p:sp>
      <p:sp>
        <p:nvSpPr>
          <p:cNvPr id="7" name="Rectangle 6">
            <a:extLst>
              <a:ext uri="{FF2B5EF4-FFF2-40B4-BE49-F238E27FC236}">
                <a16:creationId xmlns:a16="http://schemas.microsoft.com/office/drawing/2014/main" id="{9816EE51-7D92-AA16-0AFB-EB62D56173EB}"/>
              </a:ext>
            </a:extLst>
          </p:cNvPr>
          <p:cNvSpPr/>
          <p:nvPr/>
        </p:nvSpPr>
        <p:spPr>
          <a:xfrm>
            <a:off x="4770622" y="1416194"/>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32</a:t>
            </a:r>
          </a:p>
        </p:txBody>
      </p:sp>
      <p:sp>
        <p:nvSpPr>
          <p:cNvPr id="8" name="Rectangle 7">
            <a:extLst>
              <a:ext uri="{FF2B5EF4-FFF2-40B4-BE49-F238E27FC236}">
                <a16:creationId xmlns:a16="http://schemas.microsoft.com/office/drawing/2014/main" id="{AAE8752B-0D4D-3A9A-17DC-BC8004C7B1D5}"/>
              </a:ext>
            </a:extLst>
          </p:cNvPr>
          <p:cNvSpPr/>
          <p:nvPr/>
        </p:nvSpPr>
        <p:spPr>
          <a:xfrm>
            <a:off x="4770622" y="1767972"/>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MAX 1D /2</a:t>
            </a:r>
          </a:p>
        </p:txBody>
      </p:sp>
      <p:sp>
        <p:nvSpPr>
          <p:cNvPr id="9" name="Rectangle 8">
            <a:extLst>
              <a:ext uri="{FF2B5EF4-FFF2-40B4-BE49-F238E27FC236}">
                <a16:creationId xmlns:a16="http://schemas.microsoft.com/office/drawing/2014/main" id="{FC11167C-3CD5-29B3-46B9-D26E1C34CE84}"/>
              </a:ext>
            </a:extLst>
          </p:cNvPr>
          <p:cNvSpPr/>
          <p:nvPr/>
        </p:nvSpPr>
        <p:spPr>
          <a:xfrm>
            <a:off x="4770622" y="2404647"/>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32</a:t>
            </a:r>
          </a:p>
        </p:txBody>
      </p:sp>
      <p:sp>
        <p:nvSpPr>
          <p:cNvPr id="10" name="Rectangle 9">
            <a:extLst>
              <a:ext uri="{FF2B5EF4-FFF2-40B4-BE49-F238E27FC236}">
                <a16:creationId xmlns:a16="http://schemas.microsoft.com/office/drawing/2014/main" id="{5B805E69-9976-EFBC-1BFD-D5117668AA10}"/>
              </a:ext>
            </a:extLst>
          </p:cNvPr>
          <p:cNvSpPr/>
          <p:nvPr/>
        </p:nvSpPr>
        <p:spPr>
          <a:xfrm>
            <a:off x="4770622" y="2063116"/>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32</a:t>
            </a:r>
          </a:p>
        </p:txBody>
      </p:sp>
      <p:sp>
        <p:nvSpPr>
          <p:cNvPr id="11" name="Rectangle 10">
            <a:extLst>
              <a:ext uri="{FF2B5EF4-FFF2-40B4-BE49-F238E27FC236}">
                <a16:creationId xmlns:a16="http://schemas.microsoft.com/office/drawing/2014/main" id="{111AA500-C5F6-FB68-A423-21CE2858F37E}"/>
              </a:ext>
            </a:extLst>
          </p:cNvPr>
          <p:cNvSpPr/>
          <p:nvPr/>
        </p:nvSpPr>
        <p:spPr>
          <a:xfrm>
            <a:off x="4770622" y="2767622"/>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MAX 1D /2</a:t>
            </a:r>
          </a:p>
        </p:txBody>
      </p:sp>
      <p:sp>
        <p:nvSpPr>
          <p:cNvPr id="12" name="Rectangle 11">
            <a:extLst>
              <a:ext uri="{FF2B5EF4-FFF2-40B4-BE49-F238E27FC236}">
                <a16:creationId xmlns:a16="http://schemas.microsoft.com/office/drawing/2014/main" id="{FF07CAF9-CD59-8865-C10D-C678C4EBED3F}"/>
              </a:ext>
            </a:extLst>
          </p:cNvPr>
          <p:cNvSpPr/>
          <p:nvPr/>
        </p:nvSpPr>
        <p:spPr>
          <a:xfrm>
            <a:off x="4770622" y="3063866"/>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64</a:t>
            </a:r>
          </a:p>
        </p:txBody>
      </p:sp>
      <p:sp>
        <p:nvSpPr>
          <p:cNvPr id="13" name="Rectangle 12">
            <a:extLst>
              <a:ext uri="{FF2B5EF4-FFF2-40B4-BE49-F238E27FC236}">
                <a16:creationId xmlns:a16="http://schemas.microsoft.com/office/drawing/2014/main" id="{C503636E-DF79-6D37-E451-E8149040942D}"/>
              </a:ext>
            </a:extLst>
          </p:cNvPr>
          <p:cNvSpPr/>
          <p:nvPr/>
        </p:nvSpPr>
        <p:spPr>
          <a:xfrm>
            <a:off x="4770622" y="3427197"/>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64</a:t>
            </a:r>
          </a:p>
        </p:txBody>
      </p:sp>
      <p:sp>
        <p:nvSpPr>
          <p:cNvPr id="14" name="Rectangle 13">
            <a:extLst>
              <a:ext uri="{FF2B5EF4-FFF2-40B4-BE49-F238E27FC236}">
                <a16:creationId xmlns:a16="http://schemas.microsoft.com/office/drawing/2014/main" id="{48A6B278-F90C-18BA-3322-9A47088BCE13}"/>
              </a:ext>
            </a:extLst>
          </p:cNvPr>
          <p:cNvSpPr/>
          <p:nvPr/>
        </p:nvSpPr>
        <p:spPr>
          <a:xfrm>
            <a:off x="4770622" y="4084862"/>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64</a:t>
            </a:r>
          </a:p>
        </p:txBody>
      </p:sp>
      <p:sp>
        <p:nvSpPr>
          <p:cNvPr id="15" name="Rectangle 14">
            <a:extLst>
              <a:ext uri="{FF2B5EF4-FFF2-40B4-BE49-F238E27FC236}">
                <a16:creationId xmlns:a16="http://schemas.microsoft.com/office/drawing/2014/main" id="{2625BF9E-2799-01E3-DE53-FBE2CC80347E}"/>
              </a:ext>
            </a:extLst>
          </p:cNvPr>
          <p:cNvSpPr/>
          <p:nvPr/>
        </p:nvSpPr>
        <p:spPr>
          <a:xfrm>
            <a:off x="4770622" y="3771098"/>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MAX 1D /2</a:t>
            </a:r>
          </a:p>
        </p:txBody>
      </p:sp>
      <p:sp>
        <p:nvSpPr>
          <p:cNvPr id="16" name="Rectangle 15">
            <a:extLst>
              <a:ext uri="{FF2B5EF4-FFF2-40B4-BE49-F238E27FC236}">
                <a16:creationId xmlns:a16="http://schemas.microsoft.com/office/drawing/2014/main" id="{AE5A5CB9-A9AF-9FF9-AF53-FF86059BFBDD}"/>
              </a:ext>
            </a:extLst>
          </p:cNvPr>
          <p:cNvSpPr/>
          <p:nvPr/>
        </p:nvSpPr>
        <p:spPr>
          <a:xfrm>
            <a:off x="4770622" y="4386045"/>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64</a:t>
            </a:r>
          </a:p>
        </p:txBody>
      </p:sp>
      <p:sp>
        <p:nvSpPr>
          <p:cNvPr id="17" name="Rectangle 16">
            <a:extLst>
              <a:ext uri="{FF2B5EF4-FFF2-40B4-BE49-F238E27FC236}">
                <a16:creationId xmlns:a16="http://schemas.microsoft.com/office/drawing/2014/main" id="{321A0903-6CDA-EF0B-396C-2CF13987284C}"/>
              </a:ext>
            </a:extLst>
          </p:cNvPr>
          <p:cNvSpPr/>
          <p:nvPr/>
        </p:nvSpPr>
        <p:spPr>
          <a:xfrm>
            <a:off x="4770622" y="4694051"/>
            <a:ext cx="2088776" cy="3137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MAX 1D /2</a:t>
            </a:r>
          </a:p>
        </p:txBody>
      </p:sp>
      <p:sp>
        <p:nvSpPr>
          <p:cNvPr id="18" name="Rectangle 17">
            <a:extLst>
              <a:ext uri="{FF2B5EF4-FFF2-40B4-BE49-F238E27FC236}">
                <a16:creationId xmlns:a16="http://schemas.microsoft.com/office/drawing/2014/main" id="{11BB1551-838F-8F66-7DDD-D809C2CEF480}"/>
              </a:ext>
            </a:extLst>
          </p:cNvPr>
          <p:cNvSpPr/>
          <p:nvPr/>
        </p:nvSpPr>
        <p:spPr>
          <a:xfrm>
            <a:off x="4770622" y="4996053"/>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128</a:t>
            </a:r>
          </a:p>
        </p:txBody>
      </p:sp>
      <p:sp>
        <p:nvSpPr>
          <p:cNvPr id="19" name="Rectangle 18">
            <a:extLst>
              <a:ext uri="{FF2B5EF4-FFF2-40B4-BE49-F238E27FC236}">
                <a16:creationId xmlns:a16="http://schemas.microsoft.com/office/drawing/2014/main" id="{DA20C354-6F2A-EF76-0514-3FE8E9204F1B}"/>
              </a:ext>
            </a:extLst>
          </p:cNvPr>
          <p:cNvSpPr/>
          <p:nvPr/>
        </p:nvSpPr>
        <p:spPr>
          <a:xfrm>
            <a:off x="4770622" y="5360569"/>
            <a:ext cx="2088776" cy="31376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 128</a:t>
            </a:r>
          </a:p>
        </p:txBody>
      </p:sp>
      <p:sp>
        <p:nvSpPr>
          <p:cNvPr id="20" name="Rectangle 19">
            <a:extLst>
              <a:ext uri="{FF2B5EF4-FFF2-40B4-BE49-F238E27FC236}">
                <a16:creationId xmlns:a16="http://schemas.microsoft.com/office/drawing/2014/main" id="{4197D2E5-1A48-27B2-26CA-6EAE26681EEB}"/>
              </a:ext>
            </a:extLst>
          </p:cNvPr>
          <p:cNvSpPr/>
          <p:nvPr/>
        </p:nvSpPr>
        <p:spPr>
          <a:xfrm>
            <a:off x="4770622" y="5690940"/>
            <a:ext cx="2088776" cy="3137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MAX 1D /2</a:t>
            </a:r>
          </a:p>
        </p:txBody>
      </p:sp>
      <p:sp>
        <p:nvSpPr>
          <p:cNvPr id="22" name="Rectangle 21">
            <a:extLst>
              <a:ext uri="{FF2B5EF4-FFF2-40B4-BE49-F238E27FC236}">
                <a16:creationId xmlns:a16="http://schemas.microsoft.com/office/drawing/2014/main" id="{20AC37AE-09CE-5DE5-5F07-B26D32FFB5CC}"/>
              </a:ext>
            </a:extLst>
          </p:cNvPr>
          <p:cNvSpPr/>
          <p:nvPr/>
        </p:nvSpPr>
        <p:spPr>
          <a:xfrm>
            <a:off x="4770622" y="6004704"/>
            <a:ext cx="2088776" cy="313764"/>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DROP OUT, 0.5</a:t>
            </a:r>
          </a:p>
        </p:txBody>
      </p:sp>
      <p:sp>
        <p:nvSpPr>
          <p:cNvPr id="23" name="Rectangle 22">
            <a:extLst>
              <a:ext uri="{FF2B5EF4-FFF2-40B4-BE49-F238E27FC236}">
                <a16:creationId xmlns:a16="http://schemas.microsoft.com/office/drawing/2014/main" id="{B33882B2-BB4E-BEAE-A2D6-43A8D8AC516A}"/>
              </a:ext>
            </a:extLst>
          </p:cNvPr>
          <p:cNvSpPr/>
          <p:nvPr/>
        </p:nvSpPr>
        <p:spPr>
          <a:xfrm>
            <a:off x="4770622" y="6313815"/>
            <a:ext cx="2088776" cy="313764"/>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DENSE, 18</a:t>
            </a:r>
          </a:p>
        </p:txBody>
      </p:sp>
      <p:sp>
        <p:nvSpPr>
          <p:cNvPr id="24" name="Rectangle 23">
            <a:extLst>
              <a:ext uri="{FF2B5EF4-FFF2-40B4-BE49-F238E27FC236}">
                <a16:creationId xmlns:a16="http://schemas.microsoft.com/office/drawing/2014/main" id="{32ACECC8-C934-64C1-082D-950729964A97}"/>
              </a:ext>
            </a:extLst>
          </p:cNvPr>
          <p:cNvSpPr/>
          <p:nvPr/>
        </p:nvSpPr>
        <p:spPr>
          <a:xfrm>
            <a:off x="4770622" y="1408113"/>
            <a:ext cx="2088776" cy="5553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7BA895C4-A1DD-3910-2CDD-3CB5D4660646}"/>
              </a:ext>
            </a:extLst>
          </p:cNvPr>
          <p:cNvSpPr/>
          <p:nvPr/>
        </p:nvSpPr>
        <p:spPr>
          <a:xfrm>
            <a:off x="4770622" y="1729957"/>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9660A6A9-BF33-5297-5502-DFCE89AB9572}"/>
              </a:ext>
            </a:extLst>
          </p:cNvPr>
          <p:cNvSpPr/>
          <p:nvPr/>
        </p:nvSpPr>
        <p:spPr>
          <a:xfrm>
            <a:off x="4770622" y="2376880"/>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5B8F25D0-A0D9-19E8-B5EF-AE9F2D573596}"/>
              </a:ext>
            </a:extLst>
          </p:cNvPr>
          <p:cNvSpPr/>
          <p:nvPr/>
        </p:nvSpPr>
        <p:spPr>
          <a:xfrm>
            <a:off x="4770622" y="2718411"/>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63E59D7-6128-FF17-C0C0-842F276A7509}"/>
              </a:ext>
            </a:extLst>
          </p:cNvPr>
          <p:cNvSpPr/>
          <p:nvPr/>
        </p:nvSpPr>
        <p:spPr>
          <a:xfrm>
            <a:off x="4770622" y="3377630"/>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01D6D977-1AA5-D27C-4183-4192F3966362}"/>
              </a:ext>
            </a:extLst>
          </p:cNvPr>
          <p:cNvSpPr/>
          <p:nvPr/>
        </p:nvSpPr>
        <p:spPr>
          <a:xfrm>
            <a:off x="4770622" y="3734602"/>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1F6CB3BB-1433-2780-D983-06CB0BAE61A6}"/>
              </a:ext>
            </a:extLst>
          </p:cNvPr>
          <p:cNvSpPr/>
          <p:nvPr/>
        </p:nvSpPr>
        <p:spPr>
          <a:xfrm>
            <a:off x="4770622" y="4343959"/>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FB126D96-B137-7292-84B7-2A65B3215F76}"/>
              </a:ext>
            </a:extLst>
          </p:cNvPr>
          <p:cNvSpPr/>
          <p:nvPr/>
        </p:nvSpPr>
        <p:spPr>
          <a:xfrm>
            <a:off x="4770622" y="4686360"/>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D9084BD5-BE35-DB21-6A5D-70B394F032BB}"/>
              </a:ext>
            </a:extLst>
          </p:cNvPr>
          <p:cNvSpPr/>
          <p:nvPr/>
        </p:nvSpPr>
        <p:spPr>
          <a:xfrm>
            <a:off x="4770622" y="5305034"/>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365935F2-EA34-6D90-BD38-4A8E061B8ADE}"/>
              </a:ext>
            </a:extLst>
          </p:cNvPr>
          <p:cNvSpPr/>
          <p:nvPr/>
        </p:nvSpPr>
        <p:spPr>
          <a:xfrm>
            <a:off x="4770622" y="5656813"/>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21B14FBB-A90D-8EF5-364F-C83B259EFC7A}"/>
              </a:ext>
            </a:extLst>
          </p:cNvPr>
          <p:cNvSpPr/>
          <p:nvPr/>
        </p:nvSpPr>
        <p:spPr>
          <a:xfrm>
            <a:off x="930644" y="5712348"/>
            <a:ext cx="2088776" cy="555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TextBox 36">
            <a:extLst>
              <a:ext uri="{FF2B5EF4-FFF2-40B4-BE49-F238E27FC236}">
                <a16:creationId xmlns:a16="http://schemas.microsoft.com/office/drawing/2014/main" id="{A7A32865-0D17-8EC1-C1E5-4BADE345E645}"/>
              </a:ext>
            </a:extLst>
          </p:cNvPr>
          <p:cNvSpPr txBox="1"/>
          <p:nvPr/>
        </p:nvSpPr>
        <p:spPr>
          <a:xfrm>
            <a:off x="930644" y="6178341"/>
            <a:ext cx="2088776" cy="369332"/>
          </a:xfrm>
          <a:prstGeom prst="rect">
            <a:avLst/>
          </a:prstGeom>
          <a:noFill/>
        </p:spPr>
        <p:txBody>
          <a:bodyPr wrap="square" rtlCol="0">
            <a:spAutoFit/>
          </a:bodyPr>
          <a:lstStyle/>
          <a:p>
            <a:pPr algn="ctr"/>
            <a:r>
              <a:rPr lang="en-US" dirty="0"/>
              <a:t>Batch Normalization</a:t>
            </a:r>
            <a:endParaRPr lang="en-IN" dirty="0"/>
          </a:p>
        </p:txBody>
      </p:sp>
      <p:cxnSp>
        <p:nvCxnSpPr>
          <p:cNvPr id="39" name="Straight Arrow Connector 38">
            <a:extLst>
              <a:ext uri="{FF2B5EF4-FFF2-40B4-BE49-F238E27FC236}">
                <a16:creationId xmlns:a16="http://schemas.microsoft.com/office/drawing/2014/main" id="{5803DC00-9452-4D87-1A9B-EB9B90F2F16D}"/>
              </a:ext>
            </a:extLst>
          </p:cNvPr>
          <p:cNvCxnSpPr>
            <a:stCxn id="36" idx="2"/>
            <a:endCxn id="37" idx="0"/>
          </p:cNvCxnSpPr>
          <p:nvPr/>
        </p:nvCxnSpPr>
        <p:spPr>
          <a:xfrm>
            <a:off x="1975032" y="5767883"/>
            <a:ext cx="0" cy="410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5A796D1-B8E9-51C5-04E0-F43EA6D815E6}"/>
              </a:ext>
            </a:extLst>
          </p:cNvPr>
          <p:cNvCxnSpPr>
            <a:cxnSpLocks/>
          </p:cNvCxnSpPr>
          <p:nvPr/>
        </p:nvCxnSpPr>
        <p:spPr>
          <a:xfrm>
            <a:off x="5815010" y="876189"/>
            <a:ext cx="0" cy="226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551838BE-E014-7A02-2094-7F5824D3A595}"/>
              </a:ext>
            </a:extLst>
          </p:cNvPr>
          <p:cNvSpPr txBox="1"/>
          <p:nvPr/>
        </p:nvSpPr>
        <p:spPr>
          <a:xfrm>
            <a:off x="5229225" y="535475"/>
            <a:ext cx="117157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(2048, 2)</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5FE3CA-4D5F-F549-56EC-2F96508047D5}"/>
              </a:ext>
            </a:extLst>
          </p:cNvPr>
          <p:cNvSpPr>
            <a:spLocks noGrp="1"/>
          </p:cNvSpPr>
          <p:nvPr>
            <p:ph type="sldNum" sz="quarter" idx="12"/>
          </p:nvPr>
        </p:nvSpPr>
        <p:spPr/>
        <p:txBody>
          <a:bodyPr/>
          <a:lstStyle/>
          <a:p>
            <a:fld id="{280F61A5-5B20-4A79-B2DD-8F53F046A7A2}" type="slidenum">
              <a:rPr lang="en-IN" smtClean="0"/>
              <a:t>9</a:t>
            </a:fld>
            <a:endParaRPr lang="en-IN"/>
          </a:p>
        </p:txBody>
      </p:sp>
      <p:sp>
        <p:nvSpPr>
          <p:cNvPr id="3" name="Right Brace 2">
            <a:extLst>
              <a:ext uri="{FF2B5EF4-FFF2-40B4-BE49-F238E27FC236}">
                <a16:creationId xmlns:a16="http://schemas.microsoft.com/office/drawing/2014/main" id="{636E9277-009D-97EC-061C-590CF4315FB6}"/>
              </a:ext>
            </a:extLst>
          </p:cNvPr>
          <p:cNvSpPr/>
          <p:nvPr/>
        </p:nvSpPr>
        <p:spPr>
          <a:xfrm>
            <a:off x="7022968" y="1102431"/>
            <a:ext cx="265597" cy="960685"/>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Left Brace 3">
            <a:extLst>
              <a:ext uri="{FF2B5EF4-FFF2-40B4-BE49-F238E27FC236}">
                <a16:creationId xmlns:a16="http://schemas.microsoft.com/office/drawing/2014/main" id="{E4E15865-0519-9BBF-CE26-3B92D8D01029}"/>
              </a:ext>
            </a:extLst>
          </p:cNvPr>
          <p:cNvSpPr/>
          <p:nvPr/>
        </p:nvSpPr>
        <p:spPr>
          <a:xfrm>
            <a:off x="4345757" y="2063116"/>
            <a:ext cx="282804" cy="1000750"/>
          </a:xfrm>
          <a:prstGeom prst="lef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ight Brace 20">
            <a:extLst>
              <a:ext uri="{FF2B5EF4-FFF2-40B4-BE49-F238E27FC236}">
                <a16:creationId xmlns:a16="http://schemas.microsoft.com/office/drawing/2014/main" id="{09E32B32-7EB1-E3D2-1654-6B4EBAD3BAC8}"/>
              </a:ext>
            </a:extLst>
          </p:cNvPr>
          <p:cNvSpPr/>
          <p:nvPr/>
        </p:nvSpPr>
        <p:spPr>
          <a:xfrm>
            <a:off x="6908182" y="3072169"/>
            <a:ext cx="380388" cy="1004389"/>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Left Brace 26">
            <a:extLst>
              <a:ext uri="{FF2B5EF4-FFF2-40B4-BE49-F238E27FC236}">
                <a16:creationId xmlns:a16="http://schemas.microsoft.com/office/drawing/2014/main" id="{03164D94-A88E-E032-6F49-2CC5DBB975FE}"/>
              </a:ext>
            </a:extLst>
          </p:cNvPr>
          <p:cNvSpPr/>
          <p:nvPr/>
        </p:nvSpPr>
        <p:spPr>
          <a:xfrm>
            <a:off x="4345757" y="4076558"/>
            <a:ext cx="282804" cy="919495"/>
          </a:xfrm>
          <a:prstGeom prst="lef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Right Brace 37">
            <a:extLst>
              <a:ext uri="{FF2B5EF4-FFF2-40B4-BE49-F238E27FC236}">
                <a16:creationId xmlns:a16="http://schemas.microsoft.com/office/drawing/2014/main" id="{C89AAD9D-C609-959A-7DA1-11024AF6809D}"/>
              </a:ext>
            </a:extLst>
          </p:cNvPr>
          <p:cNvSpPr/>
          <p:nvPr/>
        </p:nvSpPr>
        <p:spPr>
          <a:xfrm>
            <a:off x="6908182" y="4996053"/>
            <a:ext cx="380361" cy="1004389"/>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0" name="TextBox 39">
            <a:extLst>
              <a:ext uri="{FF2B5EF4-FFF2-40B4-BE49-F238E27FC236}">
                <a16:creationId xmlns:a16="http://schemas.microsoft.com/office/drawing/2014/main" id="{1AD18EFA-5BF7-4882-AC37-2044510834CE}"/>
              </a:ext>
            </a:extLst>
          </p:cNvPr>
          <p:cNvSpPr txBox="1"/>
          <p:nvPr/>
        </p:nvSpPr>
        <p:spPr>
          <a:xfrm>
            <a:off x="7490356" y="1367551"/>
            <a:ext cx="9183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Block 1</a:t>
            </a:r>
            <a:endParaRPr lang="en-IN" b="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D31AD08E-0CD5-E970-FD5C-C32184041CA1}"/>
              </a:ext>
            </a:extLst>
          </p:cNvPr>
          <p:cNvSpPr txBox="1"/>
          <p:nvPr/>
        </p:nvSpPr>
        <p:spPr>
          <a:xfrm>
            <a:off x="3263834" y="2349079"/>
            <a:ext cx="9183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Block 2</a:t>
            </a:r>
            <a:endParaRPr lang="en-IN"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A04E595D-2A76-9D19-A1C3-7B025D97C8C3}"/>
              </a:ext>
            </a:extLst>
          </p:cNvPr>
          <p:cNvSpPr txBox="1"/>
          <p:nvPr/>
        </p:nvSpPr>
        <p:spPr>
          <a:xfrm>
            <a:off x="7490356" y="3377630"/>
            <a:ext cx="9183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Block 3</a:t>
            </a:r>
            <a:endParaRPr lang="en-IN" b="1"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CD72225-480A-1AF7-225A-DBFFE81D6237}"/>
              </a:ext>
            </a:extLst>
          </p:cNvPr>
          <p:cNvSpPr txBox="1"/>
          <p:nvPr/>
        </p:nvSpPr>
        <p:spPr>
          <a:xfrm>
            <a:off x="3285343" y="4358261"/>
            <a:ext cx="9183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Block 4</a:t>
            </a:r>
            <a:endParaRPr lang="en-IN" b="1"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1E8037CD-C72B-50DC-06A8-2D4AACD9D7DB}"/>
              </a:ext>
            </a:extLst>
          </p:cNvPr>
          <p:cNvSpPr txBox="1"/>
          <p:nvPr/>
        </p:nvSpPr>
        <p:spPr>
          <a:xfrm>
            <a:off x="7490355" y="5354741"/>
            <a:ext cx="9183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Block 5</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00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3969</Words>
  <Application>Microsoft Office PowerPoint</Application>
  <PresentationFormat>Widescreen</PresentationFormat>
  <Paragraphs>586</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Deep Learning for HF Radio Signal Type Classification</vt:lpstr>
      <vt:lpstr>PowerPoint Presentation</vt:lpstr>
      <vt:lpstr>Objective</vt:lpstr>
      <vt:lpstr>Graphical Layout</vt:lpstr>
      <vt:lpstr>Dataset Details                           </vt:lpstr>
      <vt:lpstr>Transmission Modes</vt:lpstr>
      <vt:lpstr>Table of Contents</vt:lpstr>
      <vt:lpstr>PowerPoint Presentation</vt:lpstr>
      <vt:lpstr>PowerPoint Presentation</vt:lpstr>
      <vt:lpstr>PowerPoint Presentation</vt:lpstr>
      <vt:lpstr>PowerPoint Presentation</vt:lpstr>
      <vt:lpstr>Classification Report Based on DeepCNN using IQ samples</vt:lpstr>
      <vt:lpstr>PowerPoint Presentation</vt:lpstr>
      <vt:lpstr>Classification Report Based on ResNet using IQ samples</vt:lpstr>
      <vt:lpstr>PowerPoint Presentation</vt:lpstr>
      <vt:lpstr>Performance Comparison table</vt:lpstr>
      <vt:lpstr>PowerPoint Presentation</vt:lpstr>
      <vt:lpstr>Selection of Haar Wavelet Level for Deep CNN</vt:lpstr>
      <vt:lpstr>Selection of Haar Wavelet Level for ResNet</vt:lpstr>
      <vt:lpstr>Classification Report Based on Deep CNN Using Haar Wavelet Features </vt:lpstr>
      <vt:lpstr>PowerPoint Presentation</vt:lpstr>
      <vt:lpstr>Classification Report Based on ResNet Using Haar Wavelet Features </vt:lpstr>
      <vt:lpstr>PowerPoint Presentation</vt:lpstr>
      <vt:lpstr>PowerPoint Presentation</vt:lpstr>
      <vt:lpstr>PowerPoint Presentation</vt:lpstr>
      <vt:lpstr>PowerPoint Presentation</vt:lpstr>
      <vt:lpstr>NAS Classification Report Based on Deep CNN using IQ samples </vt:lpstr>
      <vt:lpstr>PowerPoint Presentation</vt:lpstr>
      <vt:lpstr>PowerPoint Presentation</vt:lpstr>
      <vt:lpstr>NAS Classification Report Based on Deep CNN using Haar Wavelet Features</vt:lpstr>
      <vt:lpstr>PowerPoint Presentation</vt:lpstr>
      <vt:lpstr>PowerPoint Presentation</vt:lpstr>
      <vt:lpstr>Architecture Performance Comparison for Resnet</vt:lpstr>
      <vt:lpstr>Overall Comparison table</vt:lpstr>
      <vt:lpstr>Time Frame</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HF Radio Signal Type Classification</dc:title>
  <dc:creator>HARIYAPURAJU KESAVA SRAVAN - [CB.EN.U4ELC20023]</dc:creator>
  <cp:lastModifiedBy>HARIYAPURAJU KESAVA SRAVAN - [CB.EN.U4ELC20023]</cp:lastModifiedBy>
  <cp:revision>47</cp:revision>
  <dcterms:created xsi:type="dcterms:W3CDTF">2024-05-03T04:52:11Z</dcterms:created>
  <dcterms:modified xsi:type="dcterms:W3CDTF">2024-05-22T07:37:26Z</dcterms:modified>
</cp:coreProperties>
</file>