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1" r:id="rId1"/>
    <p:sldMasterId id="2147483654" r:id="rId2"/>
    <p:sldMasterId id="2147483692" r:id="rId3"/>
    <p:sldMasterId id="2147483695" r:id="rId4"/>
  </p:sldMasterIdLst>
  <p:notesMasterIdLst>
    <p:notesMasterId r:id="rId24"/>
  </p:notesMasterIdLst>
  <p:handoutMasterIdLst>
    <p:handoutMasterId r:id="rId25"/>
  </p:handoutMasterIdLst>
  <p:sldIdLst>
    <p:sldId id="1464" r:id="rId5"/>
    <p:sldId id="1485" r:id="rId6"/>
    <p:sldId id="1488" r:id="rId7"/>
    <p:sldId id="1467" r:id="rId8"/>
    <p:sldId id="1466" r:id="rId9"/>
    <p:sldId id="1468" r:id="rId10"/>
    <p:sldId id="1469" r:id="rId11"/>
    <p:sldId id="1470" r:id="rId12"/>
    <p:sldId id="1487" r:id="rId13"/>
    <p:sldId id="1471" r:id="rId14"/>
    <p:sldId id="1473" r:id="rId15"/>
    <p:sldId id="1478" r:id="rId16"/>
    <p:sldId id="1479" r:id="rId17"/>
    <p:sldId id="1480" r:id="rId18"/>
    <p:sldId id="1481" r:id="rId19"/>
    <p:sldId id="1482" r:id="rId20"/>
    <p:sldId id="1483" r:id="rId21"/>
    <p:sldId id="1484" r:id="rId22"/>
    <p:sldId id="1489" r:id="rId23"/>
  </p:sldIdLst>
  <p:sldSz cx="9906000" cy="6858000" type="A4"/>
  <p:notesSz cx="6807200" cy="9939338"/>
  <p:custDataLst>
    <p:tags r:id="rId26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Arial" charset="0"/>
        <a:ea typeface="돋움" pitchFamily="50" charset="-127"/>
        <a:cs typeface="Arial" charset="0"/>
      </a:defRPr>
    </a:lvl1pPr>
    <a:lvl2pPr marL="457200" algn="l" rtl="0" fontAlgn="base" latinLnBrk="1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Arial" charset="0"/>
        <a:ea typeface="돋움" pitchFamily="50" charset="-127"/>
        <a:cs typeface="Arial" charset="0"/>
      </a:defRPr>
    </a:lvl2pPr>
    <a:lvl3pPr marL="914400" algn="l" rtl="0" fontAlgn="base" latinLnBrk="1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Arial" charset="0"/>
        <a:ea typeface="돋움" pitchFamily="50" charset="-127"/>
        <a:cs typeface="Arial" charset="0"/>
      </a:defRPr>
    </a:lvl3pPr>
    <a:lvl4pPr marL="1371600" algn="l" rtl="0" fontAlgn="base" latinLnBrk="1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Arial" charset="0"/>
        <a:ea typeface="돋움" pitchFamily="50" charset="-127"/>
        <a:cs typeface="Arial" charset="0"/>
      </a:defRPr>
    </a:lvl4pPr>
    <a:lvl5pPr marL="1828800" algn="l" rtl="0" fontAlgn="base" latinLnBrk="1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Arial" charset="0"/>
        <a:ea typeface="돋움" pitchFamily="50" charset="-127"/>
        <a:cs typeface="Arial" charset="0"/>
      </a:defRPr>
    </a:lvl5pPr>
    <a:lvl6pPr marL="2286000" algn="l" defTabSz="914400" rtl="0" eaLnBrk="1" latinLnBrk="1" hangingPunct="1">
      <a:defRPr kumimoji="1" sz="1300" b="1" kern="1200">
        <a:solidFill>
          <a:schemeClr val="tx1"/>
        </a:solidFill>
        <a:latin typeface="Arial" charset="0"/>
        <a:ea typeface="돋움" pitchFamily="50" charset="-127"/>
        <a:cs typeface="Arial" charset="0"/>
      </a:defRPr>
    </a:lvl6pPr>
    <a:lvl7pPr marL="2743200" algn="l" defTabSz="914400" rtl="0" eaLnBrk="1" latinLnBrk="1" hangingPunct="1">
      <a:defRPr kumimoji="1" sz="1300" b="1" kern="1200">
        <a:solidFill>
          <a:schemeClr val="tx1"/>
        </a:solidFill>
        <a:latin typeface="Arial" charset="0"/>
        <a:ea typeface="돋움" pitchFamily="50" charset="-127"/>
        <a:cs typeface="Arial" charset="0"/>
      </a:defRPr>
    </a:lvl7pPr>
    <a:lvl8pPr marL="3200400" algn="l" defTabSz="914400" rtl="0" eaLnBrk="1" latinLnBrk="1" hangingPunct="1">
      <a:defRPr kumimoji="1" sz="1300" b="1" kern="1200">
        <a:solidFill>
          <a:schemeClr val="tx1"/>
        </a:solidFill>
        <a:latin typeface="Arial" charset="0"/>
        <a:ea typeface="돋움" pitchFamily="50" charset="-127"/>
        <a:cs typeface="Arial" charset="0"/>
      </a:defRPr>
    </a:lvl8pPr>
    <a:lvl9pPr marL="3657600" algn="l" defTabSz="914400" rtl="0" eaLnBrk="1" latinLnBrk="1" hangingPunct="1">
      <a:defRPr kumimoji="1" sz="1300" b="1" kern="1200">
        <a:solidFill>
          <a:schemeClr val="tx1"/>
        </a:solidFill>
        <a:latin typeface="Arial" charset="0"/>
        <a:ea typeface="돋움" pitchFamily="50" charset="-127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4" pos="6068" userDrawn="1">
          <p15:clr>
            <a:srgbClr val="A4A3A4"/>
          </p15:clr>
        </p15:guide>
        <p15:guide id="6" pos="172" userDrawn="1">
          <p15:clr>
            <a:srgbClr val="A4A3A4"/>
          </p15:clr>
        </p15:guide>
        <p15:guide id="7" pos="398" userDrawn="1">
          <p15:clr>
            <a:srgbClr val="A4A3A4"/>
          </p15:clr>
        </p15:guide>
        <p15:guide id="8" pos="3120" userDrawn="1">
          <p15:clr>
            <a:srgbClr val="A4A3A4"/>
          </p15:clr>
        </p15:guide>
        <p15:guide id="9" orient="horz" pos="23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창욱/책임연구원/AI Core개발팀(changwook.jun@lge.com)" initials="전C" lastIdx="1" clrIdx="0">
    <p:extLst>
      <p:ext uri="{19B8F6BF-5375-455C-9EA6-DF929625EA0E}">
        <p15:presenceInfo xmlns:p15="http://schemas.microsoft.com/office/powerpoint/2012/main" userId="S-1-5-21-2543426832-1914326140-3112152631-22451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FFCC"/>
    <a:srgbClr val="D9D9D9"/>
    <a:srgbClr val="C5003D"/>
    <a:srgbClr val="009900"/>
    <a:srgbClr val="FFFF00"/>
    <a:srgbClr val="CCCC00"/>
    <a:srgbClr val="FFCC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73773" autoAdjust="0"/>
  </p:normalViewPr>
  <p:slideViewPr>
    <p:cSldViewPr showGuides="1">
      <p:cViewPr varScale="1">
        <p:scale>
          <a:sx n="76" d="100"/>
          <a:sy n="76" d="100"/>
        </p:scale>
        <p:origin x="2886" y="96"/>
      </p:cViewPr>
      <p:guideLst>
        <p:guide pos="6068"/>
        <p:guide pos="172"/>
        <p:guide pos="398"/>
        <p:guide pos="3120"/>
        <p:guide orient="horz" pos="23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-3302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3C576A-2C3D-4AA2-BF9F-E60FD5BC6AEA}" type="datetimeFigureOut">
              <a:rPr lang="ko-KR" altLang="en-US"/>
              <a:pPr>
                <a:defRPr/>
              </a:pPr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3C33166-967D-4EFB-94A4-A6A96044535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22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 b="0" u="none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u="none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 b="0" u="none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u="none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CB09AC17-C345-4B7C-9CFB-38F42D6CDD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5760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09AC17-C345-4B7C-9CFB-38F42D6CDD55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5080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 smtClean="0"/>
              <a:t>Backward</a:t>
            </a:r>
            <a:r>
              <a:rPr lang="en-US" altLang="ko-KR" sz="800" baseline="0" dirty="0" smtClean="0"/>
              <a:t> pass </a:t>
            </a:r>
            <a:r>
              <a:rPr lang="ko-KR" altLang="en-US" sz="800" baseline="0" smtClean="0"/>
              <a:t>할때 </a:t>
            </a:r>
            <a:r>
              <a:rPr lang="en-US" altLang="ko-KR" sz="800" baseline="0" dirty="0" smtClean="0"/>
              <a:t>reconstruction</a:t>
            </a:r>
            <a:r>
              <a:rPr lang="ko-KR" altLang="en-US" sz="800" baseline="0" smtClean="0"/>
              <a:t>하기 위한 </a:t>
            </a:r>
            <a:r>
              <a:rPr lang="en-US" altLang="ko-KR" sz="800" baseline="0" dirty="0" smtClean="0"/>
              <a:t>4</a:t>
            </a:r>
            <a:r>
              <a:rPr lang="ko-KR" altLang="en-US" sz="800" baseline="0" smtClean="0"/>
              <a:t>개의 절차가 들어가고 </a:t>
            </a:r>
            <a:r>
              <a:rPr lang="en-US" altLang="ko-KR" sz="800" baseline="0" dirty="0" smtClean="0"/>
              <a:t>33%</a:t>
            </a:r>
            <a:r>
              <a:rPr lang="ko-KR" altLang="en-US" sz="800" baseline="0" smtClean="0"/>
              <a:t>의 계산 </a:t>
            </a:r>
            <a:r>
              <a:rPr lang="en-US" altLang="ko-KR" sz="800" baseline="0" dirty="0" smtClean="0"/>
              <a:t>overhead</a:t>
            </a:r>
            <a:r>
              <a:rPr lang="ko-KR" altLang="en-US" sz="800" baseline="0" smtClean="0"/>
              <a:t>가 발생하게 된다 </a:t>
            </a:r>
            <a:endParaRPr lang="en-US" altLang="ko-KR" sz="800" dirty="0" smtClean="0"/>
          </a:p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09AC17-C345-4B7C-9CFB-38F42D6CDD55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6454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 err="1" smtClean="0"/>
              <a:t>Dff</a:t>
            </a:r>
            <a:r>
              <a:rPr lang="en-US" altLang="ko-KR" sz="800" baseline="0" dirty="0" smtClean="0"/>
              <a:t> = 4k  , FF</a:t>
            </a:r>
            <a:r>
              <a:rPr lang="ko-KR" altLang="en-US" sz="800" baseline="0" smtClean="0"/>
              <a:t>의 각 포지션은 독립적이다 그래서 </a:t>
            </a:r>
            <a:r>
              <a:rPr lang="en-US" altLang="ko-KR" sz="800" baseline="0" dirty="0" smtClean="0"/>
              <a:t>c</a:t>
            </a:r>
            <a:r>
              <a:rPr lang="ko-KR" altLang="en-US" sz="800" baseline="0" smtClean="0"/>
              <a:t>개의 </a:t>
            </a:r>
            <a:r>
              <a:rPr lang="en-US" altLang="ko-KR" sz="800" baseline="0" dirty="0" smtClean="0"/>
              <a:t>chunks</a:t>
            </a:r>
            <a:r>
              <a:rPr lang="ko-KR" altLang="en-US" sz="800" baseline="0" smtClean="0"/>
              <a:t>로 잘라서 계산한다</a:t>
            </a:r>
            <a:r>
              <a:rPr lang="en-US" altLang="ko-KR" sz="800" baseline="0" dirty="0" smtClean="0"/>
              <a:t>.</a:t>
            </a:r>
          </a:p>
          <a:p>
            <a:endParaRPr lang="en-US" altLang="ko-KR" sz="800" dirty="0" smtClean="0"/>
          </a:p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09AC17-C345-4B7C-9CFB-38F42D6CDD55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9748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aseline="0" dirty="0" err="1" smtClean="0"/>
              <a:t>N</a:t>
            </a:r>
            <a:r>
              <a:rPr lang="en-US" altLang="ko-KR" sz="800" baseline="-25000" dirty="0" err="1" smtClean="0"/>
              <a:t>h</a:t>
            </a:r>
            <a:r>
              <a:rPr lang="en-US" altLang="ko-KR" sz="800" baseline="0" dirty="0" smtClean="0"/>
              <a:t> </a:t>
            </a:r>
            <a:r>
              <a:rPr lang="ko-KR" altLang="en-US" sz="800" baseline="0" smtClean="0"/>
              <a:t>헤드 값</a:t>
            </a:r>
            <a:endParaRPr lang="en-US" altLang="ko-KR" sz="800" baseline="0" dirty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 smtClean="0"/>
              <a:t>N</a:t>
            </a:r>
            <a:r>
              <a:rPr lang="en-US" altLang="ko-KR" sz="800" baseline="-25000" dirty="0" err="1" smtClean="0"/>
              <a:t>c</a:t>
            </a:r>
            <a:r>
              <a:rPr lang="en-US" altLang="ko-KR" sz="800" baseline="0" dirty="0" smtClean="0"/>
              <a:t> LSH chunks </a:t>
            </a:r>
            <a:r>
              <a:rPr lang="ko-KR" altLang="en-US" sz="800" baseline="0" smtClean="0"/>
              <a:t>값</a:t>
            </a:r>
            <a:endParaRPr lang="en-US" altLang="ko-KR" sz="800" baseline="0" dirty="0" smtClean="0"/>
          </a:p>
          <a:p>
            <a:r>
              <a:rPr lang="en-US" altLang="ko-KR" sz="800" baseline="0" dirty="0" err="1" smtClean="0"/>
              <a:t>N</a:t>
            </a:r>
            <a:r>
              <a:rPr lang="en-US" altLang="ko-KR" sz="800" baseline="-25000" dirty="0" err="1" smtClean="0"/>
              <a:t>r</a:t>
            </a:r>
            <a:r>
              <a:rPr lang="en-US" altLang="ko-KR" sz="800" baseline="-25000" dirty="0" smtClean="0"/>
              <a:t> </a:t>
            </a:r>
            <a:r>
              <a:rPr lang="en-US" altLang="ko-KR" sz="800" baseline="0" dirty="0" smtClean="0"/>
              <a:t> </a:t>
            </a:r>
            <a:r>
              <a:rPr lang="ko-KR" altLang="en-US" sz="800" baseline="0" smtClean="0"/>
              <a:t>해쉬 반복 되는 값  </a:t>
            </a:r>
            <a:r>
              <a:rPr lang="en-US" altLang="ko-KR" sz="800" baseline="0" dirty="0" smtClean="0"/>
              <a:t> </a:t>
            </a:r>
            <a:endParaRPr lang="ko-KR" altLang="en-US" sz="800" smtClean="0"/>
          </a:p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09AC17-C345-4B7C-9CFB-38F42D6CDD55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15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800" dirty="0" smtClean="0"/>
          </a:p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09AC17-C345-4B7C-9CFB-38F42D6CDD55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6694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800" dirty="0" smtClean="0"/>
          </a:p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09AC17-C345-4B7C-9CFB-38F42D6CDD55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553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800" dirty="0" smtClean="0"/>
          </a:p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09AC17-C345-4B7C-9CFB-38F42D6CDD55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9928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09AC17-C345-4B7C-9CFB-38F42D6CDD55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5463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800" dirty="0" smtClean="0"/>
          </a:p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09AC17-C345-4B7C-9CFB-38F42D6CDD55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969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09AC17-C345-4B7C-9CFB-38F42D6CDD55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86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09AC17-C345-4B7C-9CFB-38F42D6CDD55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774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09AC17-C345-4B7C-9CFB-38F42D6CDD55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72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09AC17-C345-4B7C-9CFB-38F42D6CDD55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2816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09AC17-C345-4B7C-9CFB-38F42D6CDD55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3652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09AC17-C345-4B7C-9CFB-38F42D6CDD55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4650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800" dirty="0" smtClean="0"/>
          </a:p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09AC17-C345-4B7C-9CFB-38F42D6CDD55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709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 smtClean="0"/>
              <a:t>L </a:t>
            </a:r>
            <a:r>
              <a:rPr lang="ko-KR" altLang="en-US" sz="800" smtClean="0"/>
              <a:t>시컨스 길이</a:t>
            </a:r>
            <a:endParaRPr lang="en-US" altLang="ko-KR" sz="800" dirty="0" smtClean="0"/>
          </a:p>
          <a:p>
            <a:r>
              <a:rPr lang="en-US" altLang="ko-KR" sz="800" baseline="0" dirty="0" smtClean="0"/>
              <a:t>B </a:t>
            </a:r>
            <a:r>
              <a:rPr lang="ko-KR" altLang="en-US" sz="800" baseline="0" smtClean="0"/>
              <a:t>배치 크기</a:t>
            </a:r>
            <a:endParaRPr lang="en-US" altLang="ko-KR" sz="800" baseline="0" dirty="0" smtClean="0"/>
          </a:p>
          <a:p>
            <a:r>
              <a:rPr lang="en-US" altLang="ko-KR" sz="800" baseline="0" dirty="0" err="1" smtClean="0"/>
              <a:t>N</a:t>
            </a:r>
            <a:r>
              <a:rPr lang="en-US" altLang="ko-KR" sz="800" baseline="-25000" dirty="0" err="1" smtClean="0"/>
              <a:t>h</a:t>
            </a:r>
            <a:r>
              <a:rPr lang="en-US" altLang="ko-KR" sz="800" baseline="0" dirty="0" smtClean="0"/>
              <a:t> </a:t>
            </a:r>
            <a:r>
              <a:rPr lang="ko-KR" altLang="en-US" sz="800" baseline="0" smtClean="0"/>
              <a:t>헤드 값</a:t>
            </a:r>
            <a:endParaRPr lang="en-US" altLang="ko-KR" sz="800" baseline="0" dirty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 smtClean="0"/>
              <a:t>N</a:t>
            </a:r>
            <a:r>
              <a:rPr lang="en-US" altLang="ko-KR" sz="800" baseline="-25000" dirty="0" err="1" smtClean="0"/>
              <a:t>c</a:t>
            </a:r>
            <a:r>
              <a:rPr lang="en-US" altLang="ko-KR" sz="800" baseline="0" dirty="0" smtClean="0"/>
              <a:t> LSH chunks </a:t>
            </a:r>
            <a:r>
              <a:rPr lang="ko-KR" altLang="en-US" sz="800" baseline="0" smtClean="0"/>
              <a:t>값</a:t>
            </a:r>
            <a:endParaRPr lang="en-US" altLang="ko-KR" sz="800" baseline="0" dirty="0" smtClean="0"/>
          </a:p>
          <a:p>
            <a:r>
              <a:rPr lang="en-US" altLang="ko-KR" sz="800" baseline="0" dirty="0" err="1" smtClean="0"/>
              <a:t>N</a:t>
            </a:r>
            <a:r>
              <a:rPr lang="en-US" altLang="ko-KR" sz="800" baseline="-25000" dirty="0" err="1" smtClean="0"/>
              <a:t>r</a:t>
            </a:r>
            <a:r>
              <a:rPr lang="en-US" altLang="ko-KR" sz="800" baseline="-25000" dirty="0" smtClean="0"/>
              <a:t> </a:t>
            </a:r>
            <a:r>
              <a:rPr lang="en-US" altLang="ko-KR" sz="800" baseline="0" dirty="0" smtClean="0"/>
              <a:t> </a:t>
            </a:r>
            <a:r>
              <a:rPr lang="ko-KR" altLang="en-US" sz="800" baseline="0" smtClean="0"/>
              <a:t>해쉬 반복 되는 값  </a:t>
            </a:r>
            <a:r>
              <a:rPr lang="en-US" altLang="ko-KR" sz="800" baseline="0" dirty="0" smtClean="0"/>
              <a:t> </a:t>
            </a: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09AC17-C345-4B7C-9CFB-38F42D6CDD55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700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56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6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70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B23969C9-5D0D-40A1-9E16-BEBA0C3C5F58}" type="datetimeFigureOut">
              <a:rPr kumimoji="0" lang="ko-KR" altLang="en-US" sz="1800" b="0" smtClean="0">
                <a:solidFill>
                  <a:srgbClr val="000000"/>
                </a:solidFill>
                <a:latin typeface="Arial Narrow"/>
                <a:ea typeface="LG스마트체2.0 Regular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2020-01-30</a:t>
            </a:fld>
            <a:endParaRPr kumimoji="0" lang="ko-KR" altLang="en-US" sz="1800" b="0">
              <a:solidFill>
                <a:srgbClr val="000000"/>
              </a:solidFill>
              <a:latin typeface="Arial Narrow"/>
              <a:ea typeface="LG스마트체2.0 Regular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>
              <a:solidFill>
                <a:srgbClr val="000000"/>
              </a:solidFill>
              <a:latin typeface="Arial Narrow"/>
              <a:ea typeface="LG스마트체2.0 Regular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9BD51520-3CC6-48D1-9D33-104D17F8059D}" type="slidenum">
              <a:rPr kumimoji="0" lang="ko-KR" altLang="en-US" sz="1800" b="0" smtClean="0">
                <a:solidFill>
                  <a:srgbClr val="000000"/>
                </a:solidFill>
                <a:latin typeface="Arial Narrow"/>
                <a:ea typeface="LG스마트체2.0 Regular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800" b="0">
              <a:solidFill>
                <a:srgbClr val="000000"/>
              </a:solidFill>
              <a:latin typeface="Arial Narrow"/>
              <a:ea typeface="LG스마트체2.0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01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031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장_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453335" y="636015"/>
            <a:ext cx="8820000" cy="543600"/>
          </a:xfrm>
          <a:prstGeom prst="rect">
            <a:avLst/>
          </a:prstGeom>
        </p:spPr>
        <p:txBody>
          <a:bodyPr wrap="square" lIns="0" tIns="0" rIns="0" bIns="0" anchor="t"/>
          <a:lstStyle>
            <a:lvl1pPr marL="0" indent="0" algn="l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600" b="1" u="none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X. XXX</a:t>
            </a:r>
            <a:endParaRPr lang="ko-KR" altLang="en-US" dirty="0" smtClean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51936" y="116632"/>
            <a:ext cx="4376870" cy="338400"/>
          </a:xfrm>
          <a:prstGeom prst="rect">
            <a:avLst/>
          </a:prstGeom>
        </p:spPr>
        <p:txBody>
          <a:bodyPr wrap="none" lIns="0" rIns="0" anchor="ctr"/>
          <a:lstStyle>
            <a:lvl1pPr marL="0" indent="0">
              <a:buNone/>
              <a:defRPr sz="2000" b="1" u="sng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X. XXX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4378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4"/>
          <p:cNvSpPr>
            <a:spLocks noChangeShapeType="1"/>
          </p:cNvSpPr>
          <p:nvPr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6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41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1"/>
          <p:cNvSpPr txBox="1">
            <a:spLocks noChangeArrowheads="1"/>
          </p:cNvSpPr>
          <p:nvPr/>
        </p:nvSpPr>
        <p:spPr bwMode="auto">
          <a:xfrm>
            <a:off x="1161694" y="1908121"/>
            <a:ext cx="75026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3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REFORMER: The Efficient Transformer</a:t>
            </a:r>
            <a:endParaRPr lang="en-US" altLang="ko-KR" sz="2400" dirty="0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245621" y="5013176"/>
            <a:ext cx="341478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2020. 01. 30</a:t>
            </a:r>
            <a:endParaRPr lang="en-US" altLang="ko-KR" sz="2000" b="1" dirty="0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LG </a:t>
            </a:r>
            <a:r>
              <a:rPr lang="ko-KR" altLang="en-US" sz="20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사이언스파크  </a:t>
            </a:r>
            <a:r>
              <a:rPr lang="en-US" altLang="ko-KR" sz="2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AI </a:t>
            </a:r>
            <a:r>
              <a:rPr lang="ko-KR" altLang="en-US" sz="2000" smtClean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머신러닝</a:t>
            </a:r>
            <a:r>
              <a:rPr lang="ko-KR" altLang="en-US" sz="20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팀  </a:t>
            </a:r>
            <a:r>
              <a:rPr lang="en-US" altLang="ko-KR" sz="2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/>
            </a:r>
            <a:br>
              <a:rPr lang="en-US" altLang="ko-KR" sz="2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</a:br>
            <a:r>
              <a:rPr lang="ko-KR" altLang="en-US" sz="20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전창욱 </a:t>
            </a:r>
            <a:endParaRPr lang="en-US" altLang="ko-KR" sz="2000" dirty="0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776288" y="2483684"/>
            <a:ext cx="82734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938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79" y="129094"/>
            <a:ext cx="34719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Locality-Sensitive Hashing Attention</a:t>
            </a:r>
            <a:endParaRPr lang="ko-KR" altLang="en-US" sz="18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87560" y="553826"/>
            <a:ext cx="9906001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LSH attention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(Complexity 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O(L log L))  </a:t>
            </a: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" y="2824113"/>
            <a:ext cx="9818441" cy="40338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" y="1350117"/>
            <a:ext cx="9906000" cy="7522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" y="2176932"/>
            <a:ext cx="9906000" cy="9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79" y="129094"/>
            <a:ext cx="34719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Locality-Sensitive Hashing Attention</a:t>
            </a:r>
            <a:endParaRPr lang="ko-KR" altLang="en-US" sz="18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87560" y="553826"/>
            <a:ext cx="9906001" cy="693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Memory and Time complexity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906000" cy="24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79" y="129094"/>
            <a:ext cx="2303066" cy="39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Reversible Transformer</a:t>
            </a:r>
            <a:endParaRPr lang="ko-KR" altLang="en-US" sz="18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87560" y="553826"/>
            <a:ext cx="9906001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RevNets</a:t>
            </a: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0110" y="1307584"/>
            <a:ext cx="4736976" cy="693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y = x + F(x)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5079" y="2164155"/>
            <a:ext cx="4736976" cy="138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y</a:t>
            </a:r>
            <a:r>
              <a:rPr lang="en-US" altLang="ko-KR" sz="1600" baseline="-25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= x</a:t>
            </a:r>
            <a:r>
              <a:rPr lang="en-US" altLang="ko-KR" sz="1600" baseline="-25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+ F(x</a:t>
            </a:r>
            <a:r>
              <a:rPr lang="en-US" altLang="ko-KR" sz="1600" baseline="-250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z</a:t>
            </a:r>
            <a:r>
              <a:rPr lang="en-US" altLang="ko-KR" sz="1600" baseline="-25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=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y</a:t>
            </a:r>
            <a:r>
              <a:rPr lang="en-US" altLang="ko-KR" sz="1600" baseline="-25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+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G(y</a:t>
            </a:r>
            <a:r>
              <a:rPr lang="en-US" altLang="ko-KR" sz="1600" baseline="-25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0146" y="3733310"/>
            <a:ext cx="4736976" cy="138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y</a:t>
            </a:r>
            <a:r>
              <a:rPr lang="en-US" altLang="ko-KR" sz="1600" baseline="-250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= z</a:t>
            </a:r>
            <a:r>
              <a:rPr lang="en-US" altLang="ko-KR" sz="1600" baseline="-25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- G(z</a:t>
            </a:r>
            <a:r>
              <a:rPr lang="en-US" altLang="ko-KR" sz="1600" baseline="-250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x</a:t>
            </a:r>
            <a:r>
              <a:rPr lang="en-US" altLang="ko-KR" sz="1600" baseline="-250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=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y</a:t>
            </a:r>
            <a:r>
              <a:rPr lang="en-US" altLang="ko-KR" sz="1600" baseline="-250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- F(y</a:t>
            </a:r>
            <a:r>
              <a:rPr lang="en-US" altLang="ko-KR" sz="1600" baseline="-250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" y="4936477"/>
            <a:ext cx="9906001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Reversible Transformer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5079" y="5295565"/>
            <a:ext cx="9482115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Y</a:t>
            </a:r>
            <a:r>
              <a:rPr lang="en-US" altLang="ko-KR" sz="1600" baseline="-25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= X</a:t>
            </a:r>
            <a:r>
              <a:rPr lang="en-US" altLang="ko-KR" sz="1600" baseline="-25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+ Attention(X</a:t>
            </a:r>
            <a:r>
              <a:rPr lang="en-US" altLang="ko-KR" sz="1600" baseline="-25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)                               Y</a:t>
            </a:r>
            <a:r>
              <a:rPr lang="en-US" altLang="ko-KR" sz="1600" baseline="-25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= X</a:t>
            </a:r>
            <a:r>
              <a:rPr lang="en-US" altLang="ko-KR" sz="1600" baseline="-25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+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FeedForward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(Y</a:t>
            </a:r>
            <a:r>
              <a:rPr lang="en-US" altLang="ko-KR" sz="1600" baseline="-25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 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815279"/>
            <a:ext cx="6594273" cy="448028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52128" y="6270965"/>
            <a:ext cx="87538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The Reversible Residual Network:</a:t>
            </a:r>
          </a:p>
          <a:p>
            <a:r>
              <a:rPr lang="ko-KR" altLang="en-US" dirty="0"/>
              <a:t>Backpropagation Without Storing </a:t>
            </a:r>
            <a:r>
              <a:rPr lang="ko-KR" altLang="en-US" dirty="0" smtClean="0"/>
              <a:t>Activations  </a:t>
            </a:r>
            <a:r>
              <a:rPr lang="en-US" altLang="ko-KR" dirty="0" smtClean="0"/>
              <a:t>(2017 </a:t>
            </a:r>
            <a:r>
              <a:rPr lang="en-US" altLang="ko-KR" dirty="0"/>
              <a:t>University of Toronto Aidan N. Gomez)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8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79" y="129094"/>
            <a:ext cx="2303066" cy="39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Reversible Transformer</a:t>
            </a:r>
            <a:endParaRPr lang="ko-KR" altLang="en-US" sz="18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87560" y="958116"/>
            <a:ext cx="9906001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Chunking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4489" y="3356992"/>
            <a:ext cx="9145016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Tx/>
              <a:buChar char="-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Chunks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로 잘라서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FF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를 진입하면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inner layer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memory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감소 기능을 제공 한다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.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09" y="2064760"/>
            <a:ext cx="9376551" cy="7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79" y="129094"/>
            <a:ext cx="1391663" cy="39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Related Work</a:t>
            </a:r>
            <a:endParaRPr lang="ko-KR" altLang="en-US" sz="18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87560" y="553826"/>
            <a:ext cx="9906001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Memory and time complexity of Transformer variants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" y="2027438"/>
            <a:ext cx="9623854" cy="312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79" y="129094"/>
            <a:ext cx="1322798" cy="39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Experiments</a:t>
            </a:r>
            <a:endParaRPr lang="ko-KR" altLang="en-US" sz="18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12640" y="710218"/>
            <a:ext cx="3168352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Effect of sharing QK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36976" y="710218"/>
            <a:ext cx="3168352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Effect of reversible layer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76" y="1700808"/>
            <a:ext cx="8841432" cy="501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79" y="129094"/>
            <a:ext cx="1322798" cy="39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Experiments</a:t>
            </a:r>
            <a:endParaRPr lang="ko-KR" altLang="en-US" sz="18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5415" y="678411"/>
            <a:ext cx="4176464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LSH attention in Transformer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808"/>
            <a:ext cx="9906000" cy="419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79" y="129094"/>
            <a:ext cx="1322798" cy="39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Experiments</a:t>
            </a:r>
            <a:endParaRPr lang="ko-KR" altLang="en-US" sz="18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5415" y="678411"/>
            <a:ext cx="4176464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Large Reformer model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6563"/>
            <a:ext cx="9906000" cy="408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79" y="129094"/>
            <a:ext cx="2446504" cy="39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Applications of Reformer</a:t>
            </a:r>
            <a:endParaRPr lang="ko-KR" altLang="en-US" sz="18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5415" y="678411"/>
            <a:ext cx="4176464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6495" y="3440569"/>
            <a:ext cx="939283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https://colab.research.google.com/github/google/trax/blob/master/trax/models/reformer/image_generation.ipynb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6515" y="5901603"/>
            <a:ext cx="917040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https://colab.research.google.com/github/google/trax/blob/master/trax/models/reformer/text_generation.ipynb#scrollTo=SpUMTjX25HVg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764" y="3815015"/>
            <a:ext cx="4176464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5717" y="4518985"/>
            <a:ext cx="895438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There was a time when </a:t>
            </a:r>
            <a:r>
              <a:rPr lang="en-US" altLang="ko-KR" dirty="0"/>
              <a:t>the </a:t>
            </a:r>
            <a:r>
              <a:rPr lang="en-US" altLang="ko-KR" dirty="0" err="1"/>
              <a:t>balcasevsky</a:t>
            </a:r>
            <a:r>
              <a:rPr lang="en-US" altLang="ko-KR" dirty="0"/>
              <a:t> </a:t>
            </a:r>
            <a:r>
              <a:rPr lang="en-US" altLang="ko-KR" dirty="0" err="1"/>
              <a:t>Petrovitch</a:t>
            </a:r>
            <a:r>
              <a:rPr lang="en-US" altLang="ko-KR" dirty="0"/>
              <a:t> who drown, </a:t>
            </a:r>
            <a:r>
              <a:rPr lang="en-US" altLang="ko-KR" dirty="0" err="1"/>
              <a:t>scandlchedness</a:t>
            </a:r>
            <a:r>
              <a:rPr lang="en-US" altLang="ko-KR" dirty="0"/>
              <a:t> of </a:t>
            </a:r>
            <a:r>
              <a:rPr lang="en-US" altLang="ko-KR" dirty="0" err="1"/>
              <a:t>scanness</a:t>
            </a:r>
            <a:r>
              <a:rPr lang="en-US" altLang="ko-KR" dirty="0"/>
              <a:t>, and </a:t>
            </a:r>
            <a:r>
              <a:rPr lang="en-US" altLang="ko-KR" dirty="0" err="1"/>
              <a:t>forcertain</a:t>
            </a:r>
            <a:r>
              <a:rPr lang="en-US" altLang="ko-KR" dirty="0"/>
              <a:t> rags, with coming an extremely </a:t>
            </a:r>
            <a:r>
              <a:rPr lang="en-US" altLang="ko-KR" dirty="0" err="1"/>
              <a:t>colours</a:t>
            </a:r>
            <a:r>
              <a:rPr lang="en-US" altLang="ko-KR" dirty="0"/>
              <a:t> and </a:t>
            </a:r>
            <a:r>
              <a:rPr lang="en-US" altLang="ko-KR" dirty="0" err="1"/>
              <a:t>innatummed</a:t>
            </a:r>
            <a:r>
              <a:rPr lang="en-US" altLang="ko-KR" dirty="0"/>
              <a:t> easier, and the absorbed in completely absorbed in completely forced with him at once. The red had been about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69" y="1614169"/>
            <a:ext cx="7897327" cy="18862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68397" y="5280936"/>
            <a:ext cx="894995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익사하고, 스캔의 스크래치, 그리고 강제적인 누더기를 걸친 </a:t>
            </a:r>
            <a:r>
              <a:rPr lang="ko-KR" altLang="en-US" dirty="0" err="1"/>
              <a:t>발카세프스키</a:t>
            </a:r>
            <a:r>
              <a:rPr lang="ko-KR" altLang="en-US" dirty="0"/>
              <a:t> </a:t>
            </a:r>
            <a:r>
              <a:rPr lang="ko-KR" altLang="en-US" dirty="0" err="1"/>
              <a:t>페트로비치가</a:t>
            </a:r>
            <a:r>
              <a:rPr lang="ko-KR" altLang="en-US" dirty="0"/>
              <a:t> 극히 색채와 내막을 쉽게 드러내며, 한꺼번에 완전히 강제적인 일에 몰두하던 시절이 있었다. 붉은색은 </a:t>
            </a:r>
            <a:r>
              <a:rPr lang="ko-KR" altLang="en-US" dirty="0" smtClean="0"/>
              <a:t>대략 </a:t>
            </a:r>
            <a:r>
              <a:rPr lang="en-US" altLang="ko-KR" dirty="0" smtClean="0"/>
              <a:t>– </a:t>
            </a:r>
            <a:r>
              <a:rPr lang="ko-KR" altLang="en-US" smtClean="0"/>
              <a:t>구글 번역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74341" y="4204352"/>
            <a:ext cx="404950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"Crime and Punishment", by Fyodor Dostoevsky</a:t>
            </a:r>
          </a:p>
        </p:txBody>
      </p:sp>
    </p:spTree>
    <p:extLst>
      <p:ext uri="{BB962C8B-B14F-4D97-AF65-F5344CB8AC3E}">
        <p14:creationId xmlns:p14="http://schemas.microsoft.com/office/powerpoint/2010/main" val="34010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79" y="129094"/>
            <a:ext cx="8771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</a:pPr>
            <a:r>
              <a:rPr lang="ko-KR" altLang="en-US" sz="1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마치며</a:t>
            </a:r>
            <a:endParaRPr lang="ko-KR" altLang="en-US" sz="18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952" y="908720"/>
            <a:ext cx="9190073" cy="2982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저자들은 이 </a:t>
            </a:r>
            <a:r>
              <a:rPr lang="ko-KR" altLang="en-US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기법을 더 긴 시퀀스에 적용하고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position encoding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처리를 개선하는 작업을 진행할 예정이다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600" dirty="0" err="1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시계열</a:t>
            </a:r>
            <a:r>
              <a:rPr lang="ko-KR" altLang="en-US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예측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음악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이미지 및 비디오 생성과 같은 다른 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Domain </a:t>
            </a:r>
            <a:r>
              <a:rPr lang="ko-KR" altLang="en-US" sz="160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기능을 제공할수 있다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모델의 만든 동기는 매개변수가 큰 대형 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transformer model</a:t>
            </a:r>
            <a:r>
              <a:rPr lang="ko-KR" altLang="en-US" sz="160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을 널리 보급하고 사용가능하도록 하기 위함이다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6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79" y="129094"/>
            <a:ext cx="11079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</a:pPr>
            <a:r>
              <a:rPr lang="ko-KR" altLang="en-US" sz="180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들어가며</a:t>
            </a:r>
            <a:endParaRPr lang="ko-KR" altLang="en-US" sz="18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5079" y="764704"/>
            <a:ext cx="9530449" cy="431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작년 말 인터뷰에서 </a:t>
            </a:r>
            <a:r>
              <a:rPr lang="ko-KR" altLang="en-US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구글</a:t>
            </a:r>
            <a:r>
              <a:rPr lang="ko-KR" altLang="en-US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AI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의 제프 딘은 큰 맥락이 구글의 향후 작업의 주요 초점이 될것이라고 말했다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. “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지금 처럼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BERT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및 기타 모델은 수백 개의 단어에서 잘 작동하지만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10,000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단어는 작동하지 않는다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.”</a:t>
            </a: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입력 단어가 많을수록 보다 넓은 문맥을 고려한다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. 100</a:t>
            </a:r>
            <a:r>
              <a:rPr lang="ko-KR" altLang="en-US" sz="160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만 단어까지 입력을 받는다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ICLR 2020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에 승인된 논문이다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1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79" y="129094"/>
            <a:ext cx="291701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INTRODUCTION (Transformer)</a:t>
            </a:r>
            <a:endParaRPr lang="ko-KR" altLang="en-US" sz="18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5143" y="1772816"/>
            <a:ext cx="4633905" cy="372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Feed Forward</a:t>
            </a: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-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inner-layer</a:t>
            </a: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Attention</a:t>
            </a: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601111"/>
            <a:ext cx="4386819" cy="61299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564904"/>
            <a:ext cx="3553321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79" y="129094"/>
            <a:ext cx="1223412" cy="39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ABSTRACT</a:t>
            </a:r>
            <a:endParaRPr lang="ko-KR" altLang="en-US" sz="18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5079" y="764704"/>
            <a:ext cx="463390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Dot-product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attention에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locality-sensitive hashing(LSH)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사용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   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- Complexity O(L</a:t>
            </a:r>
            <a:r>
              <a:rPr lang="en-US" altLang="ko-KR" sz="1600" baseline="30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-&gt; O(L log L)</a:t>
            </a: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Reversible Residual Layers (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RevNet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사용</a:t>
            </a: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  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- N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time에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activations only once</a:t>
            </a: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긴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sequences에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대해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Memofy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-efficient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그리고 더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faster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학습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가능</a:t>
            </a: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   </a:t>
            </a: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553826"/>
            <a:ext cx="5184576" cy="61875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01199" y="3068960"/>
            <a:ext cx="3772281" cy="367240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79" y="129094"/>
            <a:ext cx="23262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INTRODUCTION (</a:t>
            </a:r>
            <a:r>
              <a:rPr lang="en-US" altLang="ko-KR" sz="18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문제</a:t>
            </a:r>
            <a:r>
              <a:rPr lang="en-US" altLang="ko-KR" sz="1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8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553826"/>
            <a:ext cx="5184576" cy="61875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71115" y="1196752"/>
            <a:ext cx="3772281" cy="187220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079" y="764704"/>
            <a:ext cx="4633905" cy="5910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large Transformer models (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각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layer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마다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0.5B parameters, 64 layer, 1,1000 tokens)</a:t>
            </a: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0.5B =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64K(token)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*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1K(embedding size)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*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8(batch size)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(2GB)</a:t>
            </a: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-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layer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에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필요한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비용</a:t>
            </a: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Transformer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주요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memory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사용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비용</a:t>
            </a: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- back-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propagation을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위해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N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layer model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모두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저장</a:t>
            </a: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- Feed-Forward layers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</a:t>
            </a:r>
            <a:r>
              <a:rPr lang="en-US" altLang="ko-KR" sz="1600" baseline="-250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model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,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</a:t>
            </a:r>
            <a:r>
              <a:rPr lang="en-US" altLang="ko-KR" sz="1600" baseline="-250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ff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메모리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사용</a:t>
            </a: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- Attention 은 sequences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길이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만큼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(L</a:t>
            </a:r>
            <a:r>
              <a:rPr lang="en-US" altLang="ko-KR" sz="1600" baseline="30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)의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메모리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비용과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계산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비용이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필요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</a:t>
            </a: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55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11" y="565364"/>
            <a:ext cx="5029890" cy="62480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5079" y="129094"/>
            <a:ext cx="28408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INTRODUCTION (</a:t>
            </a:r>
            <a:r>
              <a:rPr lang="ko-KR" altLang="en-US" sz="180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해결 방법</a:t>
            </a:r>
            <a:r>
              <a:rPr lang="en-US" altLang="ko-KR" sz="1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8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04915" y="3140968"/>
            <a:ext cx="3772281" cy="367240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079" y="764704"/>
            <a:ext cx="4633905" cy="5615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The Reversible Residual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Network: Backpropagation 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Without Storing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Activations</a:t>
            </a: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   (Toronto 2017 Gomez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발표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Feed-Forward layers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chunks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단위로 처리 </a:t>
            </a: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LSH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를 사용하여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Attention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부분을 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O(L</a:t>
            </a:r>
            <a:r>
              <a:rPr lang="en-US" altLang="ko-KR" sz="1600" baseline="300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ko-KR" altLang="en-US" sz="160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-&gt; O(L log L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두 가지 데이터를 사용하여 확인</a:t>
            </a: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 - text task (enwik8) 64k sequences length</a:t>
            </a: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- image generation task(imagenet-64 generation)    12K sequences length</a:t>
            </a: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4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11" y="565364"/>
            <a:ext cx="5029890" cy="62480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5079" y="129094"/>
            <a:ext cx="34719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Locality-Sensitive Hashing Attention</a:t>
            </a:r>
            <a:endParaRPr lang="ko-KR" altLang="en-US" sz="18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01072" y="692696"/>
            <a:ext cx="3772281" cy="2448272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079" y="764704"/>
            <a:ext cx="4633905" cy="6732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Dot-product attention</a:t>
            </a: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Multi-head attention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-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</a:t>
            </a:r>
            <a:r>
              <a:rPr lang="en-US" altLang="ko-KR" sz="1600" baseline="-25000" dirty="0" err="1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</a:t>
            </a:r>
            <a:r>
              <a:rPr lang="en-US" altLang="ko-KR" sz="1600" baseline="-25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</a:t>
            </a:r>
            <a:r>
              <a:rPr lang="en-US" altLang="ko-KR" sz="1600" baseline="-250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k,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</a:t>
            </a:r>
            <a:r>
              <a:rPr lang="en-US" altLang="ko-KR" sz="1600" baseline="-250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v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linear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projection</a:t>
            </a: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 -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head size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크기로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reshape</a:t>
            </a: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- parallel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하게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attention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적용</a:t>
            </a: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- output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값을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concatenated </a:t>
            </a: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-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한번 더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projection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한다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Memory-efficient attention</a:t>
            </a: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 - issue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QK</a:t>
            </a:r>
            <a:r>
              <a:rPr lang="en-US" altLang="ko-KR" sz="1600" baseline="300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t</a:t>
            </a:r>
            <a:r>
              <a:rPr lang="en-US" altLang="ko-KR" sz="1600" baseline="30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aseline="3000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에서 발생</a:t>
            </a: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- Q, K, V shape [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batch_size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, length,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</a:t>
            </a:r>
            <a:r>
              <a:rPr lang="en-US" altLang="ko-KR" sz="1600" baseline="-250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model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]</a:t>
            </a: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-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QK</a:t>
            </a:r>
            <a:r>
              <a:rPr lang="en-US" altLang="ko-KR" sz="1600" baseline="300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t</a:t>
            </a:r>
            <a:r>
              <a:rPr lang="en-US" altLang="ko-KR" sz="1600" baseline="30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aseline="3000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값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[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batch_size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, length, length] </a:t>
            </a: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- 64K * 64K </a:t>
            </a:r>
            <a:r>
              <a:rPr lang="en-US" altLang="ko-KR" sz="1600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matix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(32-bit floats) = 16GB (memory)</a:t>
            </a: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 </a:t>
            </a: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5" y="1516726"/>
            <a:ext cx="3543795" cy="8002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11" y="6093296"/>
            <a:ext cx="2563185" cy="59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79" y="129094"/>
            <a:ext cx="34719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Locality-Sensitive Hashing Attention</a:t>
            </a:r>
            <a:endParaRPr lang="ko-KR" altLang="en-US" sz="18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553826"/>
            <a:ext cx="5498001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Angular locality sensitive hash (random rotations)    </a:t>
            </a: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" y="4869160"/>
            <a:ext cx="9906001" cy="1055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Locality sensitive hashing </a:t>
            </a:r>
          </a:p>
          <a:p>
            <a:pPr lvl="1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-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각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qi vector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h(x) function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에 넣어서 만약 결과 값이 가깝다면 같은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hash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그렇지 않다면 먼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hash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할당 </a:t>
            </a: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4" y="1275562"/>
            <a:ext cx="9906000" cy="395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79" y="129094"/>
            <a:ext cx="34719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Locality-Sensitive Hashing Attention</a:t>
            </a:r>
            <a:endParaRPr lang="ko-KR" altLang="en-US" sz="18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87560" y="553826"/>
            <a:ext cx="9906001" cy="693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Attention (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Complexity O(L</a:t>
            </a:r>
            <a:r>
              <a:rPr lang="en-US" altLang="ko-KR" sz="1600" baseline="300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39" y="1744051"/>
            <a:ext cx="9188019" cy="9522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9" y="4172731"/>
            <a:ext cx="9188019" cy="95225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 bwMode="auto">
          <a:xfrm>
            <a:off x="2936776" y="2492896"/>
            <a:ext cx="0" cy="208823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H="1">
            <a:off x="2936776" y="2492896"/>
            <a:ext cx="432048" cy="208823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936776" y="2492896"/>
            <a:ext cx="792088" cy="208823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/>
          <p:nvPr/>
        </p:nvCxnSpPr>
        <p:spPr bwMode="auto">
          <a:xfrm flipH="1">
            <a:off x="2936776" y="2492896"/>
            <a:ext cx="1224136" cy="208823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 flipH="1">
            <a:off x="2936776" y="2463238"/>
            <a:ext cx="1640349" cy="211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 flipH="1">
            <a:off x="2936776" y="2476753"/>
            <a:ext cx="2012262" cy="210437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 flipH="1">
            <a:off x="2936775" y="2429410"/>
            <a:ext cx="2406125" cy="215171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/>
          <p:nvPr/>
        </p:nvCxnSpPr>
        <p:spPr bwMode="auto">
          <a:xfrm flipH="1">
            <a:off x="2972780" y="2429410"/>
            <a:ext cx="2780476" cy="215171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/>
          <p:nvPr/>
        </p:nvCxnSpPr>
        <p:spPr bwMode="auto">
          <a:xfrm flipH="1">
            <a:off x="2900773" y="2490532"/>
            <a:ext cx="3274088" cy="209059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/>
        </p:nvCxnSpPr>
        <p:spPr bwMode="auto">
          <a:xfrm flipH="1">
            <a:off x="2967985" y="2450367"/>
            <a:ext cx="3625621" cy="213076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/>
          <p:nvPr/>
        </p:nvCxnSpPr>
        <p:spPr bwMode="auto">
          <a:xfrm flipH="1">
            <a:off x="2900771" y="2476753"/>
            <a:ext cx="4099030" cy="214690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연결선 32"/>
          <p:cNvCxnSpPr/>
          <p:nvPr/>
        </p:nvCxnSpPr>
        <p:spPr bwMode="auto">
          <a:xfrm flipH="1">
            <a:off x="2936774" y="2491714"/>
            <a:ext cx="4473024" cy="2131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/>
          <p:nvPr/>
        </p:nvCxnSpPr>
        <p:spPr bwMode="auto">
          <a:xfrm flipH="1">
            <a:off x="2869563" y="2464420"/>
            <a:ext cx="4880535" cy="211670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/>
          <p:nvPr/>
        </p:nvCxnSpPr>
        <p:spPr bwMode="auto">
          <a:xfrm flipH="1">
            <a:off x="3005062" y="2450367"/>
            <a:ext cx="5116290" cy="217210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 flipH="1">
            <a:off x="3005062" y="2471040"/>
            <a:ext cx="5548338" cy="211008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/>
          <p:nvPr/>
        </p:nvCxnSpPr>
        <p:spPr bwMode="auto">
          <a:xfrm flipH="1">
            <a:off x="3005062" y="2471040"/>
            <a:ext cx="6014484" cy="211008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직사각형 49"/>
          <p:cNvSpPr/>
          <p:nvPr/>
        </p:nvSpPr>
        <p:spPr>
          <a:xfrm>
            <a:off x="-128465" y="5372906"/>
            <a:ext cx="9906001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0000"/>
              </a:lnSpc>
              <a:spcBef>
                <a:spcPts val="300"/>
              </a:spcBef>
              <a:defRPr/>
            </a:pP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 size = 16 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이며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16</a:t>
            </a:r>
            <a:r>
              <a:rPr lang="en-US" altLang="ko-KR" sz="1600" baseline="30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가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된다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25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Y-%m-%d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2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9585" tIns="44791" rIns="89585" bIns="44791" numCol="1" anchor="ctr" anchorCtr="0" compatLnSpc="1">
        <a:prstTxWarp prst="textNoShape">
          <a:avLst/>
        </a:prstTxWarp>
      </a:bodyPr>
      <a:lstStyle>
        <a:defPPr marL="0" marR="0" indent="0" algn="ctr" defTabSz="912813" rtl="0" eaLnBrk="1" fontAlgn="base" latinLnBrk="1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sng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Dotum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9585" tIns="44791" rIns="89585" bIns="44791" numCol="1" anchor="ctr" anchorCtr="0" compatLnSpc="1">
        <a:prstTxWarp prst="textNoShape">
          <a:avLst/>
        </a:prstTxWarp>
      </a:bodyPr>
      <a:lstStyle>
        <a:defPPr marL="0" marR="0" indent="0" algn="ctr" defTabSz="912813" rtl="0" eaLnBrk="1" fontAlgn="base" latinLnBrk="1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sng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Dotum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9585" tIns="44791" rIns="89585" bIns="44791" numCol="1" rtlCol="0" anchor="ctr" anchorCtr="0" compatLnSpc="1">
        <a:prstTxWarp prst="textNoShape">
          <a:avLst/>
        </a:prstTxWarp>
      </a:bodyPr>
      <a:lstStyle>
        <a:defPPr marL="0" marR="0" indent="0" algn="ctr" defTabSz="912813" rtl="0" eaLnBrk="1" fontAlgn="base" latinLnBrk="1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b="1" i="0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9585" tIns="44791" rIns="89585" bIns="44791" numCol="1" anchor="ctr" anchorCtr="0" compatLnSpc="1">
        <a:prstTxWarp prst="textNoShape">
          <a:avLst/>
        </a:prstTxWarp>
      </a:bodyPr>
      <a:lstStyle>
        <a:defPPr marL="0" marR="0" indent="0" algn="ctr" defTabSz="912813" rtl="0" eaLnBrk="1" fontAlgn="base" latinLnBrk="1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sng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Dotum" pitchFamily="50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>
        <a:spAutoFit/>
      </a:bodyPr>
      <a:lstStyle>
        <a:defPPr marL="0" indent="0" eaLnBrk="1" hangingPunct="1">
          <a:lnSpc>
            <a:spcPct val="110000"/>
          </a:lnSpc>
          <a:spcBef>
            <a:spcPts val="0"/>
          </a:spcBef>
          <a:spcAft>
            <a:spcPts val="300"/>
          </a:spcAft>
          <a:defRPr sz="1200" dirty="0" smtClean="0">
            <a:latin typeface="Arial Narrow" panose="020B0606020202030204" pitchFamily="34" charset="0"/>
            <a:ea typeface="LG스마트체 Regular" panose="020B0600000101010101" pitchFamily="50" charset="-127"/>
            <a:sym typeface="Wingdings" pitchFamily="2" charset="2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2">
      <a:majorFont>
        <a:latin typeface="Arial Narrow"/>
        <a:ea typeface="LG스마트체2.0 Regular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fontAlgn="base">
          <a:spcBef>
            <a:spcPct val="0"/>
          </a:spcBef>
          <a:spcAft>
            <a:spcPct val="0"/>
          </a:spcAft>
          <a:defRPr sz="1050" b="1" spc="-50" dirty="0" err="1" smtClean="0">
            <a:solidFill>
              <a:srgbClr val="FF0000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가는둥근제목체" pitchFamily="18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b="1" spc="-5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2">
      <a:majorFont>
        <a:latin typeface="Arial Narrow"/>
        <a:ea typeface="LG스마트체2.0 Regular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fontAlgn="base">
          <a:spcBef>
            <a:spcPct val="0"/>
          </a:spcBef>
          <a:spcAft>
            <a:spcPct val="0"/>
          </a:spcAft>
          <a:defRPr sz="1050" b="1" spc="-50" dirty="0" err="1" smtClean="0">
            <a:solidFill>
              <a:srgbClr val="FF0000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가는둥근제목체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300" b="1" spc="-5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354819</TotalTime>
  <Words>768</Words>
  <Application>Microsoft Office PowerPoint</Application>
  <PresentationFormat>A4 용지(210x297mm)</PresentationFormat>
  <Paragraphs>176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LG스마트체 Regular</vt:lpstr>
      <vt:lpstr>LG스마트체2.0 Regular</vt:lpstr>
      <vt:lpstr>굴림</vt:lpstr>
      <vt:lpstr>돋움</vt:lpstr>
      <vt:lpstr>Arial</vt:lpstr>
      <vt:lpstr>Arial Narrow</vt:lpstr>
      <vt:lpstr>Wingdings</vt:lpstr>
      <vt:lpstr>2_기본 디자인</vt:lpstr>
      <vt:lpstr>3_기본 디자인</vt:lpstr>
      <vt:lpstr>4_기본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전창욱/책임연구원/AI Core개발팀(changwook.jun@lge.com)</cp:lastModifiedBy>
  <cp:revision>9359</cp:revision>
  <cp:lastPrinted>2019-09-06T08:03:24Z</cp:lastPrinted>
  <dcterms:created xsi:type="dcterms:W3CDTF">2010-10-07T02:15:40Z</dcterms:created>
  <dcterms:modified xsi:type="dcterms:W3CDTF">2020-01-30T03:30:12Z</dcterms:modified>
</cp:coreProperties>
</file>