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76" r:id="rId7"/>
    <p:sldId id="260" r:id="rId8"/>
    <p:sldId id="261" r:id="rId9"/>
    <p:sldId id="262" r:id="rId10"/>
    <p:sldId id="265" r:id="rId11"/>
    <p:sldId id="277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A2DE75-EC76-4E68-ADB8-379ACAB50C13}" v="381" dt="2020-02-20T12:30:03.2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3" autoAdjust="0"/>
    <p:restoredTop sz="94660"/>
  </p:normalViewPr>
  <p:slideViewPr>
    <p:cSldViewPr snapToGrid="0">
      <p:cViewPr varScale="1">
        <p:scale>
          <a:sx n="85" d="100"/>
          <a:sy n="85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30429-C386-4952-8900-9BFE305B8B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D6B26E-BF45-44D8-ADF7-E814F913BD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017745-924F-4872-83EF-3781C354C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D7E46-A588-4312-A249-22A3A8C417C9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C7A101-CBB2-4B3B-8356-437EECDFA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043D9A-4DC8-4E80-8BB0-FE29C19E8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C179-D8B7-4453-BE48-C1A85B8F4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254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3E7E14-AFAD-4D3D-8BCA-42F5F9ABD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D630FD-E293-4FD3-84E0-4F0260F0C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3ED9F1-25A1-4C43-B18D-366ED9600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D7E46-A588-4312-A249-22A3A8C417C9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D70883-8972-419D-A3F2-F3D94D171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B310C6-67BA-4BF2-B071-0B631E1B7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C179-D8B7-4453-BE48-C1A85B8F4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795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2A3D9D2-007C-4884-88E0-05AAA61BB5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CA2805-2A22-430A-8825-40B17ED02B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E3357E-AAC3-4C8D-BFC3-E61D9C3DF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D7E46-A588-4312-A249-22A3A8C417C9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CBFD25-622C-47A6-93BC-FDF4285F5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043C2E-4F43-496C-870E-496A0290D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C179-D8B7-4453-BE48-C1A85B8F4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957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507708-1953-49C9-B30B-234D5439F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F4ACDD-5FF3-4212-BCA0-BDEDC27FD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B6B19F-FD16-46F8-BD7A-0473F35A8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D7E46-A588-4312-A249-22A3A8C417C9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4E3802-2514-4870-9CDE-8FDFFEB79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00AA90-F97B-4862-8144-F7CB8BFC4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C179-D8B7-4453-BE48-C1A85B8F4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131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0B63D4-704F-4CD9-B343-3EA09C9EA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CE6EA-267B-428E-AB88-E8FA2D8BE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550529-88D8-4832-8385-4EAE32FD6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D7E46-A588-4312-A249-22A3A8C417C9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F90822-7F19-4259-A4DC-C8BA4EAF8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AA57A5-C748-468F-8B01-67C63F111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C179-D8B7-4453-BE48-C1A85B8F4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271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0316FC-7A19-4172-83ED-CE59867E6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D8E927-2721-4076-9A71-9117959B1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6571DF-7CDB-4398-B24B-A3DCB9512C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547EB5-1933-4C75-8CE9-ACB66C32C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D7E46-A588-4312-A249-22A3A8C417C9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40D34C-14FD-422E-AFEE-975334755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FAD202-6778-4B0F-A677-0F029AD88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C179-D8B7-4453-BE48-C1A85B8F4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335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14B1B8-544B-4878-BC54-4470CCBBA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C0BAE2-57B3-4192-AAF3-DD9CE1FD9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B11325-F494-439E-A615-BF0777AAF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7C1871-9BF3-465A-A85D-FCFB716CEF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4FFF38-7E3B-41C6-8794-A7AC714E16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03CCD2C-AC38-4CDD-AF00-612340137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D7E46-A588-4312-A249-22A3A8C417C9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097550F-A241-4730-8536-BEC0784A2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5B9B0F6-46D8-47A8-879E-4BD325538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C179-D8B7-4453-BE48-C1A85B8F4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898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D1EDB-AD91-491F-8F69-F6DD84489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C9C8B2-B743-452B-9C7A-E117DD71C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D7E46-A588-4312-A249-22A3A8C417C9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D5B620E-5F21-4272-A14B-8FE0AC492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02B8CF5-2C35-44D1-BB3A-CAFE8DFA2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C179-D8B7-4453-BE48-C1A85B8F4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406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20205A9-88EF-4C33-A881-BFCF3F89D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D7E46-A588-4312-A249-22A3A8C417C9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F792295-5479-47F9-8E63-5D3CB2900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09CB9A-49AC-4A1C-A29B-6B2A1EBBA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C179-D8B7-4453-BE48-C1A85B8F4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2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F2AFBA-A1C3-40AC-8005-59CDE6975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11657D-9DE5-4806-BD22-5AA10479D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72DC02-4B28-47E3-9CAB-FE305DA56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33F9F4-37EE-4DA2-B486-F333AB5B5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D7E46-A588-4312-A249-22A3A8C417C9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745405-C9F7-403C-A845-08CD594B5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3981F3-5BD1-45E5-8800-455B6EEC2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C179-D8B7-4453-BE48-C1A85B8F4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D66305-D3FF-4405-957F-1E86342E3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3667433-F0BC-43FB-9E94-6C92DE9318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9F8F70-554D-47C2-B2DA-A085CF5E0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DC1C5D-839D-4DEE-BCAE-16B8BD41A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D7E46-A588-4312-A249-22A3A8C417C9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A4DEF1-C41D-432E-BB7F-AC63EF4A7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058E7E-C4D9-41FD-A6A9-BBD1A5CC8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C179-D8B7-4453-BE48-C1A85B8F4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717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A634812-5684-4CDB-8DCB-29BBEC60B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D7DB15-B240-4692-B309-DD14DEB5D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8ADE90-0B39-4D04-AE99-E982B13DC0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D7E46-A588-4312-A249-22A3A8C417C9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C64BCE-1BC0-47AE-B5FB-4686D342B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32CB8F-C03A-44CF-8E37-6118F434E2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4C179-D8B7-4453-BE48-C1A85B8F4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4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BFB7FC-2366-4F18-9D2E-10ED174329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DLGNet</a:t>
            </a:r>
            <a:r>
              <a:rPr lang="en-US" altLang="ko-KR" dirty="0"/>
              <a:t>: A Transformer-based Model for Dialogue Response Generation 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6ECFD3-96E5-44E5-9A1B-1BBC572CB7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이명재</a:t>
            </a:r>
          </a:p>
        </p:txBody>
      </p:sp>
    </p:spTree>
    <p:extLst>
      <p:ext uri="{BB962C8B-B14F-4D97-AF65-F5344CB8AC3E}">
        <p14:creationId xmlns:p14="http://schemas.microsoft.com/office/powerpoint/2010/main" val="1886120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AAF0C3-D52A-4A3B-9D1E-1729A9D5F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Task </a:t>
            </a:r>
            <a:r>
              <a:rPr lang="ko-KR" altLang="en-US" dirty="0"/>
              <a:t>기술 </a:t>
            </a:r>
            <a:r>
              <a:rPr lang="en-US" altLang="ko-KR" dirty="0"/>
              <a:t>(</a:t>
            </a:r>
            <a:r>
              <a:rPr lang="ko-KR" altLang="en-US" dirty="0"/>
              <a:t>본 논문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CD4D1A-69AC-4BC5-9B1A-6175D193B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0508" y="1690688"/>
            <a:ext cx="4288159" cy="2523067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Context </a:t>
            </a:r>
            <a:r>
              <a:rPr lang="ko-KR" altLang="en-US" sz="2000" dirty="0">
                <a:effectLst/>
              </a:rPr>
              <a:t>과 </a:t>
            </a:r>
            <a:r>
              <a:rPr lang="en-US" altLang="ko-KR" sz="2000" dirty="0">
                <a:effectLst/>
              </a:rPr>
              <a:t>respond </a:t>
            </a:r>
            <a:r>
              <a:rPr lang="ko-KR" altLang="en-US" sz="2000" dirty="0">
                <a:effectLst/>
              </a:rPr>
              <a:t>를 공동으로 모델링 할 것을 제안</a:t>
            </a:r>
            <a:endParaRPr lang="en-US" altLang="ko-KR" sz="2000" dirty="0">
              <a:effectLst/>
            </a:endParaRPr>
          </a:p>
          <a:p>
            <a:r>
              <a:rPr lang="en-US" altLang="ko-KR" sz="2000" dirty="0">
                <a:effectLst/>
              </a:rPr>
              <a:t>mutual information objective </a:t>
            </a:r>
            <a:r>
              <a:rPr lang="ko-KR" altLang="en-US" sz="2000" dirty="0">
                <a:effectLst/>
              </a:rPr>
              <a:t>등장</a:t>
            </a:r>
            <a:r>
              <a:rPr lang="en-US" altLang="ko-KR" sz="2000" dirty="0">
                <a:effectLst/>
              </a:rPr>
              <a:t>! 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064F808-3FE6-4561-B9C4-19D803C06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125" y="1690688"/>
            <a:ext cx="6434667" cy="173397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DB47365-B594-4DA1-B478-7D47620A9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13755"/>
            <a:ext cx="7039792" cy="2391101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B335BBE-6200-4779-8075-F49FA6EC9B2E}"/>
              </a:ext>
            </a:extLst>
          </p:cNvPr>
          <p:cNvSpPr txBox="1">
            <a:spLocks/>
          </p:cNvSpPr>
          <p:nvPr/>
        </p:nvSpPr>
        <p:spPr>
          <a:xfrm>
            <a:off x="7480508" y="4402667"/>
            <a:ext cx="4288159" cy="2202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4</a:t>
            </a:r>
            <a:r>
              <a:rPr lang="ko-KR" altLang="en-US" sz="2000" dirty="0"/>
              <a:t>번 식에 </a:t>
            </a:r>
            <a:r>
              <a:rPr lang="en-US" altLang="ko-KR" sz="2000" dirty="0"/>
              <a:t>input </a:t>
            </a:r>
            <a:r>
              <a:rPr lang="ko-KR" altLang="en-US" sz="2000" dirty="0"/>
              <a:t>앞 뒤에 </a:t>
            </a:r>
            <a:r>
              <a:rPr lang="en-US" altLang="ko-KR" sz="2000" dirty="0">
                <a:effectLst/>
              </a:rPr>
              <a:t>random informative paddings</a:t>
            </a:r>
            <a:r>
              <a:rPr lang="ko-KR" altLang="en-US" sz="2000" dirty="0"/>
              <a:t>을 넣어 </a:t>
            </a:r>
            <a:r>
              <a:rPr lang="en-US" altLang="ko-KR" sz="2000" dirty="0"/>
              <a:t>5</a:t>
            </a:r>
            <a:r>
              <a:rPr lang="ko-KR" altLang="en-US" sz="2000" dirty="0"/>
              <a:t>번 식이 됨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6</a:t>
            </a:r>
            <a:r>
              <a:rPr lang="ko-KR" altLang="en-US" sz="2000" dirty="0"/>
              <a:t>번 식은 </a:t>
            </a:r>
            <a:r>
              <a:rPr lang="en-US" altLang="ko-KR" sz="2000" dirty="0"/>
              <a:t>5</a:t>
            </a:r>
            <a:r>
              <a:rPr lang="ko-KR" altLang="en-US" sz="2000" dirty="0"/>
              <a:t>번에 </a:t>
            </a:r>
            <a:r>
              <a:rPr lang="en-US" altLang="ko-KR" sz="2000" dirty="0"/>
              <a:t>log </a:t>
            </a:r>
            <a:r>
              <a:rPr lang="ko-KR" altLang="en-US" sz="2000" dirty="0"/>
              <a:t>를 씌어 </a:t>
            </a:r>
            <a:r>
              <a:rPr lang="en-US" altLang="ko-KR" sz="2000" dirty="0"/>
              <a:t>loss function </a:t>
            </a:r>
            <a:r>
              <a:rPr lang="ko-KR" altLang="en-US" sz="2000" dirty="0"/>
              <a:t>만듦</a:t>
            </a:r>
          </a:p>
        </p:txBody>
      </p:sp>
    </p:spTree>
    <p:extLst>
      <p:ext uri="{BB962C8B-B14F-4D97-AF65-F5344CB8AC3E}">
        <p14:creationId xmlns:p14="http://schemas.microsoft.com/office/powerpoint/2010/main" val="3572653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289FAC-8F12-4F14-8E3F-4413B8956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번식 참고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7F5A65-8405-4977-B274-EA2CC3E19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Xa</a:t>
            </a:r>
            <a:r>
              <a:rPr lang="en-US" altLang="ko-KR" dirty="0"/>
              <a:t>, </a:t>
            </a:r>
            <a:r>
              <a:rPr lang="en-US" altLang="ko-KR" dirty="0" err="1"/>
              <a:t>Xb</a:t>
            </a:r>
            <a:r>
              <a:rPr lang="en-US" altLang="ko-KR" dirty="0"/>
              <a:t> = </a:t>
            </a:r>
            <a:r>
              <a:rPr lang="ko-KR" altLang="en-US"/>
              <a:t>랜덤 정보 패딩 토큰</a:t>
            </a:r>
            <a:endParaRPr lang="en-US" altLang="ko-KR" dirty="0"/>
          </a:p>
          <a:p>
            <a:r>
              <a:rPr lang="en-US" altLang="ko-KR" dirty="0"/>
              <a:t>Xi </a:t>
            </a:r>
            <a:r>
              <a:rPr lang="ko-KR" altLang="en-US" dirty="0"/>
              <a:t>는 발화 문장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1570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793A56-1773-4AB6-A5EF-FFC50EFFC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1DE6F1-2C0E-448D-96F3-EF322B83F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ko-KR" altLang="en-US" sz="2000" dirty="0" err="1">
                <a:effectLst/>
              </a:rPr>
              <a:t>파리미터</a:t>
            </a:r>
            <a:r>
              <a:rPr lang="ko-KR" altLang="en-US" sz="2000" dirty="0">
                <a:effectLst/>
              </a:rPr>
              <a:t> 초기화</a:t>
            </a:r>
            <a:endParaRPr lang="en-US" altLang="ko-KR" sz="2000" dirty="0">
              <a:effectLst/>
            </a:endParaRPr>
          </a:p>
          <a:p>
            <a:pPr lvl="1"/>
            <a:r>
              <a:rPr lang="en-US" altLang="ko-KR" sz="1600" dirty="0"/>
              <a:t>Random noise parameter</a:t>
            </a:r>
          </a:p>
          <a:p>
            <a:pPr lvl="1"/>
            <a:r>
              <a:rPr lang="en-US" altLang="ko-KR" sz="1600" dirty="0">
                <a:effectLst/>
              </a:rPr>
              <a:t>Pretrained language model parameter</a:t>
            </a:r>
          </a:p>
          <a:p>
            <a:endParaRPr lang="en-US" altLang="ko-KR" sz="2000" dirty="0"/>
          </a:p>
          <a:p>
            <a:r>
              <a:rPr lang="ko-KR" altLang="en-US" sz="2000" dirty="0">
                <a:effectLst/>
              </a:rPr>
              <a:t>학습 속도가 </a:t>
            </a:r>
            <a:r>
              <a:rPr lang="en-US" altLang="ko-KR" sz="2000" dirty="0">
                <a:effectLst/>
              </a:rPr>
              <a:t>0.001 </a:t>
            </a:r>
            <a:r>
              <a:rPr lang="ko-KR" altLang="en-US" sz="2000" dirty="0">
                <a:effectLst/>
              </a:rPr>
              <a:t>인 </a:t>
            </a:r>
            <a:r>
              <a:rPr lang="en-US" altLang="ko-KR" sz="2000" dirty="0">
                <a:effectLst/>
              </a:rPr>
              <a:t>Adam</a:t>
            </a:r>
          </a:p>
          <a:p>
            <a:r>
              <a:rPr lang="ko-KR" altLang="en-US" sz="2000" dirty="0">
                <a:effectLst/>
              </a:rPr>
              <a:t>최대 시퀀스 길이는 </a:t>
            </a:r>
            <a:r>
              <a:rPr lang="en-US" altLang="ko-KR" sz="2000" dirty="0">
                <a:effectLst/>
              </a:rPr>
              <a:t>1024</a:t>
            </a:r>
          </a:p>
          <a:p>
            <a:endParaRPr lang="en-US" altLang="ko-KR" sz="2000" dirty="0">
              <a:effectLst/>
            </a:endParaRPr>
          </a:p>
          <a:p>
            <a:r>
              <a:rPr lang="en-US" altLang="ko-KR" sz="2000" dirty="0">
                <a:effectLst/>
              </a:rPr>
              <a:t>GPU </a:t>
            </a:r>
            <a:r>
              <a:rPr lang="ko-KR" altLang="en-US" sz="2000" dirty="0">
                <a:effectLst/>
              </a:rPr>
              <a:t>메모리 제한으로 인해 배치 크기 </a:t>
            </a:r>
            <a:r>
              <a:rPr lang="en-US" altLang="ko-KR" sz="2000" dirty="0">
                <a:effectLst/>
              </a:rPr>
              <a:t>2</a:t>
            </a:r>
            <a:r>
              <a:rPr lang="ko-KR" altLang="en-US" sz="2000" dirty="0">
                <a:effectLst/>
              </a:rPr>
              <a:t>를 사용</a:t>
            </a:r>
            <a:r>
              <a:rPr lang="en-US" altLang="ko-KR" sz="2000" dirty="0">
                <a:effectLst/>
              </a:rPr>
              <a:t> </a:t>
            </a:r>
          </a:p>
          <a:p>
            <a:r>
              <a:rPr lang="en-US" altLang="ko-KR" sz="2000" dirty="0">
                <a:effectLst/>
              </a:rPr>
              <a:t>5 </a:t>
            </a:r>
            <a:r>
              <a:rPr lang="ko-KR" altLang="en-US" sz="2000" dirty="0">
                <a:effectLst/>
              </a:rPr>
              <a:t>회 반복하여 </a:t>
            </a:r>
            <a:r>
              <a:rPr lang="ko-KR" altLang="en-US" sz="2000" dirty="0" err="1">
                <a:effectLst/>
              </a:rPr>
              <a:t>그라디언트를</a:t>
            </a:r>
            <a:r>
              <a:rPr lang="ko-KR" altLang="en-US" sz="2000" dirty="0">
                <a:effectLst/>
              </a:rPr>
              <a:t> 누적 </a:t>
            </a:r>
            <a:r>
              <a:rPr lang="en-US" altLang="ko-KR" sz="2000" dirty="0">
                <a:effectLst/>
              </a:rPr>
              <a:t> </a:t>
            </a:r>
          </a:p>
          <a:p>
            <a:r>
              <a:rPr lang="ko-KR" altLang="en-US" sz="2000" dirty="0">
                <a:effectLst/>
              </a:rPr>
              <a:t>배치 크기 </a:t>
            </a:r>
            <a:r>
              <a:rPr lang="en-US" altLang="ko-KR" sz="2000" dirty="0">
                <a:effectLst/>
              </a:rPr>
              <a:t>10</a:t>
            </a:r>
          </a:p>
          <a:p>
            <a:endParaRPr lang="en-US" altLang="ko-KR" sz="2000" dirty="0"/>
          </a:p>
          <a:p>
            <a:r>
              <a:rPr lang="en-US" altLang="ko-KR" sz="2000" dirty="0">
                <a:effectLst/>
              </a:rPr>
              <a:t>perplexity </a:t>
            </a:r>
            <a:r>
              <a:rPr lang="ko-KR" altLang="en-US" sz="2000" dirty="0">
                <a:effectLst/>
              </a:rPr>
              <a:t>가 </a:t>
            </a:r>
            <a:r>
              <a:rPr lang="ko-KR" altLang="en-US" sz="2000" dirty="0"/>
              <a:t>안정</a:t>
            </a:r>
            <a:r>
              <a:rPr lang="ko-KR" altLang="en-US" sz="2000" dirty="0">
                <a:effectLst/>
              </a:rPr>
              <a:t> 상태에 도달 할 때까지 두 모델을 훈련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83082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4D9B50-6CF6-4BF6-96B6-14E8EB227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B867A6-FD57-431E-BA15-D6D8EB493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BPE </a:t>
            </a:r>
            <a:r>
              <a:rPr lang="ko-KR" altLang="en-US" sz="2000" dirty="0"/>
              <a:t>로 </a:t>
            </a:r>
            <a:r>
              <a:rPr lang="en-US" altLang="ko-KR" sz="2000" dirty="0"/>
              <a:t>100% </a:t>
            </a:r>
            <a:r>
              <a:rPr lang="ko-KR" altLang="en-US" sz="2000" dirty="0"/>
              <a:t>토큰화</a:t>
            </a:r>
            <a:endParaRPr lang="en-US" altLang="ko-KR" sz="2000" dirty="0"/>
          </a:p>
          <a:p>
            <a:r>
              <a:rPr lang="ko-KR" altLang="en-US" sz="2000" dirty="0"/>
              <a:t>대화의 응답에 맞는</a:t>
            </a:r>
            <a:r>
              <a:rPr lang="en-US" altLang="ko-KR" sz="2000" dirty="0"/>
              <a:t> target conversation </a:t>
            </a:r>
            <a:r>
              <a:rPr lang="ko-KR" altLang="en-US" sz="2000" dirty="0"/>
              <a:t>을 하나 샘플링</a:t>
            </a:r>
            <a:endParaRPr lang="en-US" altLang="ko-KR" sz="2000" dirty="0"/>
          </a:p>
          <a:p>
            <a:r>
              <a:rPr lang="ko-KR" altLang="en-US" sz="2000" dirty="0"/>
              <a:t>무작위 </a:t>
            </a:r>
            <a:r>
              <a:rPr lang="en-US" altLang="ko-KR" sz="2000" dirty="0"/>
              <a:t>target conversation </a:t>
            </a:r>
            <a:r>
              <a:rPr lang="ko-KR" altLang="en-US" sz="2000" dirty="0"/>
              <a:t>에 맞는 </a:t>
            </a:r>
            <a:r>
              <a:rPr lang="en-US" altLang="ko-KR" sz="2000" dirty="0"/>
              <a:t>2</a:t>
            </a:r>
            <a:r>
              <a:rPr lang="ko-KR" altLang="en-US" sz="2000" dirty="0"/>
              <a:t>개의 </a:t>
            </a:r>
            <a:r>
              <a:rPr lang="en-US" altLang="ko-KR" sz="2000" dirty="0"/>
              <a:t>padding chunk</a:t>
            </a:r>
            <a:r>
              <a:rPr lang="ko-KR" altLang="en-US" sz="2000" dirty="0"/>
              <a:t>를 생성하여 </a:t>
            </a:r>
            <a:r>
              <a:rPr lang="ko-KR" altLang="en-US" sz="2000" dirty="0" err="1"/>
              <a:t>샘플된</a:t>
            </a:r>
            <a:r>
              <a:rPr lang="ko-KR" altLang="en-US" sz="2000" dirty="0"/>
              <a:t> </a:t>
            </a:r>
            <a:r>
              <a:rPr lang="en-US" altLang="ko-KR" sz="2000" dirty="0"/>
              <a:t>target conversation </a:t>
            </a:r>
            <a:r>
              <a:rPr lang="ko-KR" altLang="en-US" sz="2000" dirty="0"/>
              <a:t>앞 뒤에 붙여 최대 입력 시퀀스 길이를 채움</a:t>
            </a:r>
            <a:endParaRPr lang="en-US" altLang="ko-KR" sz="2000" dirty="0"/>
          </a:p>
          <a:p>
            <a:r>
              <a:rPr lang="ko-KR" altLang="en-US" sz="2000" dirty="0"/>
              <a:t>또한 발화들을 구분 하기 위해 </a:t>
            </a:r>
            <a:r>
              <a:rPr lang="en-US" altLang="ko-KR" sz="2000" dirty="0"/>
              <a:t>another unique token </a:t>
            </a:r>
            <a:r>
              <a:rPr lang="ko-KR" altLang="en-US" sz="2000" dirty="0"/>
              <a:t>을 사용하고 있음</a:t>
            </a:r>
          </a:p>
        </p:txBody>
      </p:sp>
    </p:spTree>
    <p:extLst>
      <p:ext uri="{BB962C8B-B14F-4D97-AF65-F5344CB8AC3E}">
        <p14:creationId xmlns:p14="http://schemas.microsoft.com/office/powerpoint/2010/main" val="2460457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978EC4-48D0-4E62-A091-A5DE954C8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683BE3-62C0-47D8-A4FD-7BDC58EEE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The Movie dataset</a:t>
            </a:r>
          </a:p>
          <a:p>
            <a:pPr lvl="1"/>
            <a:r>
              <a:rPr lang="ko-KR" altLang="en-US" sz="1600" dirty="0"/>
              <a:t>철자 오류가 거의 없음</a:t>
            </a:r>
            <a:endParaRPr lang="en-US" altLang="ko-KR" sz="1600" dirty="0"/>
          </a:p>
          <a:p>
            <a:pPr lvl="1"/>
            <a:r>
              <a:rPr lang="ko-KR" altLang="en-US" sz="1600" dirty="0"/>
              <a:t>광범위한 주제</a:t>
            </a:r>
            <a:endParaRPr lang="en-US" altLang="ko-KR" sz="1600" dirty="0"/>
          </a:p>
          <a:p>
            <a:pPr lvl="1"/>
            <a:r>
              <a:rPr lang="en-US" altLang="ko-KR" sz="1600" dirty="0"/>
              <a:t>3 turn </a:t>
            </a:r>
            <a:r>
              <a:rPr lang="ko-KR" altLang="en-US" sz="1600" dirty="0"/>
              <a:t>의</a:t>
            </a:r>
            <a:r>
              <a:rPr lang="en-US" altLang="ko-KR" sz="1600" dirty="0"/>
              <a:t> 240,000</a:t>
            </a:r>
            <a:r>
              <a:rPr lang="ko-KR" altLang="en-US" sz="1600" dirty="0"/>
              <a:t> 대화 데이터</a:t>
            </a:r>
            <a:endParaRPr lang="en-US" altLang="ko-KR" sz="1600" dirty="0"/>
          </a:p>
          <a:p>
            <a:pPr lvl="1"/>
            <a:r>
              <a:rPr lang="en-US" altLang="ko-KR" sz="1600" dirty="0"/>
              <a:t>Relevance-diversity (</a:t>
            </a:r>
            <a:r>
              <a:rPr lang="ko-KR" altLang="en-US" sz="1600" dirty="0"/>
              <a:t>관련성</a:t>
            </a:r>
            <a:r>
              <a:rPr lang="en-US" altLang="ko-KR" sz="1600" dirty="0"/>
              <a:t>-</a:t>
            </a:r>
            <a:r>
              <a:rPr lang="ko-KR" altLang="en-US" sz="1600" dirty="0"/>
              <a:t>다양성</a:t>
            </a:r>
            <a:r>
              <a:rPr lang="en-US" altLang="ko-KR" sz="1600" dirty="0"/>
              <a:t>) </a:t>
            </a:r>
            <a:r>
              <a:rPr lang="ko-KR" altLang="en-US" sz="1600" dirty="0"/>
              <a:t>의</a:t>
            </a:r>
            <a:r>
              <a:rPr lang="en-US" altLang="ko-KR" sz="1600" dirty="0"/>
              <a:t> trade off </a:t>
            </a:r>
            <a:r>
              <a:rPr lang="ko-KR" altLang="en-US" sz="1600" dirty="0"/>
              <a:t>을</a:t>
            </a:r>
            <a:r>
              <a:rPr lang="en-US" altLang="ko-KR" sz="1600" dirty="0"/>
              <a:t> </a:t>
            </a:r>
            <a:r>
              <a:rPr lang="ko-KR" altLang="en-US" sz="1600" dirty="0"/>
              <a:t>연구하기 좋음</a:t>
            </a:r>
            <a:endParaRPr lang="en-US" altLang="ko-KR" sz="1600" dirty="0"/>
          </a:p>
          <a:p>
            <a:endParaRPr lang="en-US" altLang="ko-KR" dirty="0"/>
          </a:p>
          <a:p>
            <a:r>
              <a:rPr lang="en-US" altLang="ko-KR" sz="2000" dirty="0"/>
              <a:t>Ubuntu dialog dataset</a:t>
            </a:r>
          </a:p>
          <a:p>
            <a:pPr lvl="1"/>
            <a:r>
              <a:rPr lang="ko-KR" altLang="en-US" sz="1600" dirty="0"/>
              <a:t>평균 </a:t>
            </a:r>
            <a:r>
              <a:rPr lang="en-US" altLang="ko-KR" sz="1600" dirty="0"/>
              <a:t>5 turn </a:t>
            </a:r>
            <a:r>
              <a:rPr lang="ko-KR" altLang="en-US" sz="1600" dirty="0"/>
              <a:t>의 </a:t>
            </a:r>
            <a:r>
              <a:rPr lang="en-US" altLang="ko-KR" sz="1600" dirty="0"/>
              <a:t>1.85 </a:t>
            </a:r>
            <a:r>
              <a:rPr lang="ko-KR" altLang="en-US" sz="1600" dirty="0"/>
              <a:t>백만 대화 데이터</a:t>
            </a:r>
            <a:endParaRPr lang="en-US" altLang="ko-KR" sz="1600" dirty="0"/>
          </a:p>
          <a:p>
            <a:pPr lvl="1"/>
            <a:r>
              <a:rPr lang="en-US" altLang="ko-KR" sz="1600" dirty="0">
                <a:effectLst/>
              </a:rPr>
              <a:t>domain-specific expert knowledge/recommendation </a:t>
            </a:r>
            <a:r>
              <a:rPr lang="ko-KR" altLang="en-US" sz="1600" dirty="0">
                <a:effectLst/>
              </a:rPr>
              <a:t>에 대한 대화 모델 학습에 적합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26917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04C3F-DAC3-4A37-A207-8E174B18A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탐욕 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5D5065-B3F6-40FF-B135-7A21E8263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이전 작업 모델들은 출력을 생성하기 위해 </a:t>
            </a:r>
            <a:r>
              <a:rPr lang="en-US" altLang="ko-KR" sz="2000" dirty="0"/>
              <a:t>greedily sample </a:t>
            </a:r>
            <a:r>
              <a:rPr lang="ko-KR" altLang="en-US" sz="2000" dirty="0"/>
              <a:t>을 사용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 err="1"/>
              <a:t>DLGNet</a:t>
            </a:r>
            <a:r>
              <a:rPr lang="ko-KR" altLang="en-US" sz="2000" dirty="0"/>
              <a:t> 은 </a:t>
            </a:r>
            <a:r>
              <a:rPr lang="en-US" altLang="ko-KR" sz="2000" dirty="0"/>
              <a:t>Top K </a:t>
            </a:r>
            <a:r>
              <a:rPr lang="ko-KR" altLang="en-US" sz="2000" dirty="0"/>
              <a:t>사용</a:t>
            </a:r>
            <a:r>
              <a:rPr lang="en-US" altLang="ko-KR" sz="2000" dirty="0"/>
              <a:t> </a:t>
            </a:r>
          </a:p>
          <a:p>
            <a:r>
              <a:rPr lang="ko-KR" altLang="en-US" sz="2000" dirty="0"/>
              <a:t>하지만 </a:t>
            </a:r>
            <a:r>
              <a:rPr lang="en-US" altLang="ko-KR" sz="2000" dirty="0"/>
              <a:t>K=1 </a:t>
            </a:r>
            <a:r>
              <a:rPr lang="ko-KR" altLang="en-US" sz="2000" dirty="0"/>
              <a:t>로 도출되어 </a:t>
            </a:r>
            <a:r>
              <a:rPr lang="en-US" altLang="ko-KR" sz="2000" dirty="0"/>
              <a:t>greedily sample </a:t>
            </a:r>
            <a:r>
              <a:rPr lang="ko-KR" altLang="en-US" sz="2000" dirty="0"/>
              <a:t>와 </a:t>
            </a:r>
            <a:r>
              <a:rPr lang="ko-KR" altLang="en-US" sz="2000" dirty="0" err="1"/>
              <a:t>같아짐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27657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C8F2-1DD8-4BF5-AD98-EE471BD2B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정성적 평가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05C3E9-2992-43D0-85D8-758D3435F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" y="1825625"/>
            <a:ext cx="4893459" cy="4351338"/>
          </a:xfrm>
        </p:spPr>
        <p:txBody>
          <a:bodyPr/>
          <a:lstStyle/>
          <a:p>
            <a:r>
              <a:rPr lang="ko-KR" altLang="en-US" sz="2000" dirty="0">
                <a:effectLst/>
              </a:rPr>
              <a:t>응답이 높은 수준의 일관성 보임</a:t>
            </a:r>
            <a:endParaRPr lang="en-US" altLang="ko-KR" sz="2000" dirty="0">
              <a:effectLst/>
            </a:endParaRPr>
          </a:p>
          <a:p>
            <a:r>
              <a:rPr lang="ko-KR" altLang="en-US" sz="2000" dirty="0">
                <a:effectLst/>
              </a:rPr>
              <a:t>단기 및 장기 의존성을 모두 포착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r>
              <a:rPr lang="ko-KR" altLang="en-US" sz="2000" dirty="0"/>
              <a:t>토론 주제와 관련된 답변을 제공하고</a:t>
            </a:r>
            <a:r>
              <a:rPr lang="en-US" altLang="ko-KR" sz="2000" dirty="0"/>
              <a:t>, </a:t>
            </a:r>
            <a:r>
              <a:rPr lang="ko-KR" altLang="en-US" sz="2000" dirty="0"/>
              <a:t>답변을 선택할 수 있습니다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일반적인 문구를 생성하지 않음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8069F43-B4D6-4136-A07A-164B0D73C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1659" y="0"/>
            <a:ext cx="59745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29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20A932-0429-415E-AE82-B1B46B77D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정량적 평가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E1BDDC-4A85-4471-B205-C6C911722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43600"/>
            <a:ext cx="10515600" cy="914400"/>
          </a:xfrm>
        </p:spPr>
        <p:txBody>
          <a:bodyPr/>
          <a:lstStyle/>
          <a:p>
            <a:r>
              <a:rPr lang="en-US" altLang="ko-KR" sz="2000" dirty="0"/>
              <a:t>Fresh</a:t>
            </a:r>
            <a:r>
              <a:rPr lang="ko-KR" altLang="en-US" sz="2000" dirty="0"/>
              <a:t> </a:t>
            </a:r>
            <a:r>
              <a:rPr lang="en-US" altLang="ko-KR" sz="2000" dirty="0"/>
              <a:t>= Model without pretraining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A3D186-C311-43FA-B951-275BDF140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822" y="1878012"/>
            <a:ext cx="835342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7749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C659F1-A143-4EFD-A653-866DDD54F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Ablation</a:t>
            </a:r>
            <a:r>
              <a:rPr lang="ko-KR" altLang="en-US" dirty="0"/>
              <a:t> </a:t>
            </a:r>
            <a:r>
              <a:rPr lang="en-US" altLang="ko-KR" dirty="0"/>
              <a:t>studies</a:t>
            </a:r>
            <a:r>
              <a:rPr lang="ko-KR" altLang="en-US" dirty="0"/>
              <a:t>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5BD9DB-7E32-4D46-8F15-18CE9D740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84467" cy="4351338"/>
          </a:xfrm>
        </p:spPr>
        <p:txBody>
          <a:bodyPr/>
          <a:lstStyle/>
          <a:p>
            <a:r>
              <a:rPr lang="ko-KR" altLang="en-US" sz="2000" dirty="0"/>
              <a:t>테이블</a:t>
            </a:r>
            <a:r>
              <a:rPr lang="en-US" altLang="ko-KR" sz="2000" dirty="0"/>
              <a:t> 2 </a:t>
            </a:r>
            <a:r>
              <a:rPr lang="ko-KR" altLang="en-US" sz="2000" dirty="0"/>
              <a:t>참조</a:t>
            </a:r>
            <a:endParaRPr lang="en-US" altLang="ko-KR" sz="2000" dirty="0"/>
          </a:p>
          <a:p>
            <a:r>
              <a:rPr lang="en-US" altLang="ko-KR" sz="2000" dirty="0"/>
              <a:t>Open domain </a:t>
            </a:r>
            <a:r>
              <a:rPr lang="ko-KR" altLang="en-US" sz="2000" dirty="0"/>
              <a:t>이 </a:t>
            </a:r>
            <a:r>
              <a:rPr lang="en-US" altLang="ko-KR" sz="2000" dirty="0"/>
              <a:t>Close domain </a:t>
            </a:r>
            <a:r>
              <a:rPr lang="ko-KR" altLang="en-US" sz="2000" dirty="0"/>
              <a:t>보다 점수가 높음</a:t>
            </a:r>
            <a:endParaRPr lang="en-US" altLang="ko-KR" sz="2000" dirty="0"/>
          </a:p>
          <a:p>
            <a:pPr lvl="1"/>
            <a:r>
              <a:rPr lang="en-US" altLang="ko-KR" sz="1600" dirty="0"/>
              <a:t>Close domain </a:t>
            </a:r>
            <a:r>
              <a:rPr lang="ko-KR" altLang="en-US" sz="1600" dirty="0"/>
              <a:t>의 대화 응답 학습이 더 어렵다는 것을 알 수 있음</a:t>
            </a:r>
            <a:endParaRPr lang="en-US" altLang="ko-KR" sz="1600" dirty="0"/>
          </a:p>
          <a:p>
            <a:r>
              <a:rPr lang="ko-KR" altLang="en-US" sz="2000" dirty="0"/>
              <a:t>사전훈련은 크게 도움이 되지 않음</a:t>
            </a:r>
            <a:endParaRPr lang="en-US" altLang="ko-KR" sz="2000" dirty="0"/>
          </a:p>
          <a:p>
            <a:pPr lvl="1"/>
            <a:r>
              <a:rPr lang="ko-KR" altLang="en-US" sz="1600" dirty="0"/>
              <a:t>사전 훈련은 </a:t>
            </a:r>
            <a:r>
              <a:rPr lang="en-US" altLang="ko-KR" sz="1600" dirty="0"/>
              <a:t>Open, close domain </a:t>
            </a:r>
            <a:r>
              <a:rPr lang="ko-KR" altLang="en-US" sz="1600" dirty="0"/>
              <a:t>모두 도움이 되기는 함</a:t>
            </a:r>
            <a:endParaRPr lang="en-US" altLang="ko-KR" sz="1600" dirty="0"/>
          </a:p>
          <a:p>
            <a:pPr lvl="1"/>
            <a:r>
              <a:rPr lang="ko-KR" altLang="en-US" sz="1600" dirty="0">
                <a:effectLst/>
              </a:rPr>
              <a:t>사전 교육을 받지 않은 모델은 사전 교육을 받은 모델에 비해 평균적으로 더 긴 응답을 생성하는 경향이 있음</a:t>
            </a:r>
            <a:endParaRPr lang="en-US" altLang="ko-KR" sz="1600" dirty="0">
              <a:effectLst/>
            </a:endParaRPr>
          </a:p>
          <a:p>
            <a:pPr lvl="1"/>
            <a:r>
              <a:rPr lang="ko-KR" altLang="en-US" sz="1600" dirty="0">
                <a:effectLst/>
              </a:rPr>
              <a:t>이는 모델 사전 훈련이 관련성</a:t>
            </a:r>
            <a:r>
              <a:rPr lang="en-US" altLang="ko-KR" sz="1600" dirty="0">
                <a:effectLst/>
              </a:rPr>
              <a:t>-</a:t>
            </a:r>
            <a:r>
              <a:rPr lang="ko-KR" altLang="en-US" sz="1600" dirty="0">
                <a:effectLst/>
              </a:rPr>
              <a:t>다양성 트레이드 오프에 영향을 미침</a:t>
            </a:r>
          </a:p>
        </p:txBody>
      </p:sp>
    </p:spTree>
    <p:extLst>
      <p:ext uri="{BB962C8B-B14F-4D97-AF65-F5344CB8AC3E}">
        <p14:creationId xmlns:p14="http://schemas.microsoft.com/office/powerpoint/2010/main" val="1889901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5C1843-7C63-4AA8-8DDD-80D13ED4B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Ablation</a:t>
            </a:r>
            <a:r>
              <a:rPr lang="ko-KR" altLang="en-US" dirty="0"/>
              <a:t> </a:t>
            </a:r>
            <a:r>
              <a:rPr lang="en-US" altLang="ko-KR" dirty="0"/>
              <a:t>studies</a:t>
            </a:r>
            <a:r>
              <a:rPr lang="ko-KR" altLang="en-US" dirty="0"/>
              <a:t>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8826382-33FB-4C3B-A037-02950A688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9545" y="3800475"/>
            <a:ext cx="3094556" cy="301598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644F355-4699-43AA-A54E-5074D223A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1944" y="3800475"/>
            <a:ext cx="3094556" cy="2985551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6B7FBF1A-DE67-49ED-8CAA-6AD79D302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06150" cy="4351338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Relevance</a:t>
            </a:r>
            <a:r>
              <a:rPr lang="ko-KR" altLang="en-US" sz="1600" dirty="0"/>
              <a:t> </a:t>
            </a:r>
            <a:r>
              <a:rPr lang="en-US" altLang="ko-KR" sz="1600" dirty="0"/>
              <a:t>–</a:t>
            </a:r>
            <a:r>
              <a:rPr lang="ko-KR" altLang="en-US" sz="1600" dirty="0"/>
              <a:t> </a:t>
            </a:r>
            <a:r>
              <a:rPr lang="en-US" altLang="ko-KR" sz="1600" dirty="0"/>
              <a:t>diversity</a:t>
            </a:r>
            <a:r>
              <a:rPr lang="ko-KR" altLang="en-US" sz="1600" dirty="0"/>
              <a:t> </a:t>
            </a:r>
            <a:r>
              <a:rPr lang="en-US" altLang="ko-KR" sz="1600" dirty="0"/>
              <a:t>trade</a:t>
            </a:r>
            <a:r>
              <a:rPr lang="ko-KR" altLang="en-US" sz="1600" dirty="0"/>
              <a:t> </a:t>
            </a:r>
            <a:r>
              <a:rPr lang="en-US" altLang="ko-KR" sz="1600" dirty="0"/>
              <a:t>off</a:t>
            </a:r>
          </a:p>
          <a:p>
            <a:r>
              <a:rPr lang="ko-KR" altLang="en-US" sz="1600" dirty="0">
                <a:effectLst/>
              </a:rPr>
              <a:t>더 길고 다양한 응답을 생성 할 수 있는 가능성을 살펴보고 관련성 점수에 미치는 영향을 추정</a:t>
            </a:r>
            <a:endParaRPr lang="en-US" altLang="ko-KR" sz="1600" dirty="0"/>
          </a:p>
          <a:p>
            <a:r>
              <a:rPr lang="en-US" altLang="ko-KR" sz="1600" dirty="0"/>
              <a:t>top k (Radford et al. 2019) and top p nucleus (Holtzman et al. 2019; Zellers et al. 2019) sampling strategies on the validation sets.</a:t>
            </a:r>
          </a:p>
          <a:p>
            <a:r>
              <a:rPr lang="ko-KR" altLang="en-US" sz="1600" dirty="0"/>
              <a:t>상위 </a:t>
            </a:r>
            <a:r>
              <a:rPr lang="en-US" altLang="ko-KR" sz="1600" dirty="0"/>
              <a:t>k </a:t>
            </a:r>
            <a:r>
              <a:rPr lang="ko-KR" altLang="en-US" sz="1600" dirty="0"/>
              <a:t>샘플링의 값을 늘리면</a:t>
            </a:r>
            <a:r>
              <a:rPr lang="en-US" altLang="ko-KR" sz="1600" dirty="0"/>
              <a:t>, </a:t>
            </a:r>
            <a:r>
              <a:rPr lang="ko-KR" altLang="en-US" sz="1600" dirty="0"/>
              <a:t>두 데이터 세트 모두에 대해 </a:t>
            </a:r>
            <a:r>
              <a:rPr lang="en-US" altLang="ko-KR" sz="1600" dirty="0"/>
              <a:t>BLEU</a:t>
            </a:r>
            <a:r>
              <a:rPr lang="ko-KR" altLang="en-US" sz="1600" dirty="0"/>
              <a:t>와 같은 관련성 </a:t>
            </a:r>
            <a:r>
              <a:rPr lang="ko-KR" altLang="en-US" sz="1600" dirty="0" err="1"/>
              <a:t>메트릭을</a:t>
            </a:r>
            <a:r>
              <a:rPr lang="ko-KR" altLang="en-US" sz="1600" dirty="0"/>
              <a:t> 희생하여 응답 길이가 증가</a:t>
            </a:r>
            <a:endParaRPr lang="en-US" altLang="ko-KR" sz="1600" dirty="0"/>
          </a:p>
          <a:p>
            <a:r>
              <a:rPr lang="en-US" altLang="ko-KR" sz="1600" dirty="0"/>
              <a:t>Ubuntu</a:t>
            </a:r>
            <a:r>
              <a:rPr lang="ko-KR" altLang="en-US" sz="1600" dirty="0"/>
              <a:t>의 </a:t>
            </a:r>
            <a:r>
              <a:rPr lang="en-US" altLang="ko-KR" sz="1600" dirty="0"/>
              <a:t>ROGUE-2 </a:t>
            </a:r>
            <a:r>
              <a:rPr lang="ko-KR" altLang="en-US" sz="1600" dirty="0"/>
              <a:t>점수가 상위 </a:t>
            </a:r>
            <a:r>
              <a:rPr lang="en-US" altLang="ko-KR" sz="1600" dirty="0"/>
              <a:t>k </a:t>
            </a:r>
            <a:r>
              <a:rPr lang="ko-KR" altLang="en-US" sz="1600" dirty="0"/>
              <a:t>값이 증가함에 따라 증가</a:t>
            </a:r>
          </a:p>
        </p:txBody>
      </p:sp>
    </p:spTree>
    <p:extLst>
      <p:ext uri="{BB962C8B-B14F-4D97-AF65-F5344CB8AC3E}">
        <p14:creationId xmlns:p14="http://schemas.microsoft.com/office/powerpoint/2010/main" val="3737221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8FD4D-1B4B-4EFE-962F-D7E5AD0F6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이전 작업 역사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F9B876-12D2-4848-A025-F984E1A6E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1 turn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lvl="1"/>
            <a:r>
              <a:rPr lang="ko-KR" altLang="en-US" sz="1600" dirty="0"/>
              <a:t>사용자 발화가 발생하고</a:t>
            </a:r>
            <a:r>
              <a:rPr lang="en-US" altLang="ko-KR" sz="1600" dirty="0"/>
              <a:t>,</a:t>
            </a:r>
            <a:r>
              <a:rPr lang="ko-KR" altLang="en-US" sz="1600" dirty="0"/>
              <a:t> 봇이 응답을 하는 </a:t>
            </a:r>
            <a:r>
              <a:rPr lang="en-US" altLang="ko-KR" sz="1600" dirty="0"/>
              <a:t>1</a:t>
            </a:r>
            <a:r>
              <a:rPr lang="ko-KR" altLang="en-US" sz="1600" dirty="0"/>
              <a:t>번의 과정 </a:t>
            </a:r>
            <a:endParaRPr lang="en-US" altLang="ko-KR" sz="1600" dirty="0"/>
          </a:p>
          <a:p>
            <a:endParaRPr lang="en-US" altLang="ko-KR" sz="2000" dirty="0"/>
          </a:p>
          <a:p>
            <a:r>
              <a:rPr lang="ko-KR" altLang="en-US" sz="2000" dirty="0"/>
              <a:t>초창기 </a:t>
            </a:r>
            <a:r>
              <a:rPr lang="en-US" altLang="ko-KR" sz="2000" dirty="0"/>
              <a:t>– Single</a:t>
            </a:r>
            <a:r>
              <a:rPr lang="ko-KR" altLang="en-US" sz="2000" dirty="0"/>
              <a:t> </a:t>
            </a:r>
            <a:r>
              <a:rPr lang="en-US" altLang="ko-KR" sz="2000" dirty="0"/>
              <a:t>turn</a:t>
            </a:r>
            <a:r>
              <a:rPr lang="ko-KR" altLang="en-US" sz="2000" dirty="0"/>
              <a:t> </a:t>
            </a:r>
            <a:r>
              <a:rPr lang="en-US" altLang="ko-KR" sz="2000" dirty="0"/>
              <a:t>Seq2seq </a:t>
            </a:r>
          </a:p>
          <a:p>
            <a:pPr lvl="1"/>
            <a:r>
              <a:rPr lang="ko-KR" altLang="en-US" sz="1600" dirty="0"/>
              <a:t>대화 턴에 대한 장기적 종속성이 없음</a:t>
            </a:r>
            <a:endParaRPr lang="en-US" altLang="ko-KR" sz="1600" dirty="0"/>
          </a:p>
          <a:p>
            <a:pPr lvl="1"/>
            <a:r>
              <a:rPr lang="en-US" altLang="ko-KR" sz="1600" dirty="0"/>
              <a:t>Multi turn (</a:t>
            </a:r>
            <a:r>
              <a:rPr lang="ko-KR" altLang="en-US" sz="1600" dirty="0"/>
              <a:t>대화</a:t>
            </a:r>
            <a:r>
              <a:rPr lang="en-US" altLang="ko-KR" sz="1600" dirty="0"/>
              <a:t>) </a:t>
            </a:r>
            <a:r>
              <a:rPr lang="ko-KR" altLang="en-US" sz="1600" dirty="0"/>
              <a:t>에 대한 응답에 실패하는 경향</a:t>
            </a:r>
            <a:endParaRPr lang="en-US" altLang="ko-KR" sz="1600" dirty="0"/>
          </a:p>
          <a:p>
            <a:pPr lvl="1"/>
            <a:r>
              <a:rPr lang="ko-KR" altLang="en-US" sz="1600" dirty="0"/>
              <a:t>단조롭고 일반적인 응답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r>
              <a:rPr lang="ko-KR" altLang="en-US" sz="2000" b="1" dirty="0"/>
              <a:t>→</a:t>
            </a:r>
            <a:r>
              <a:rPr lang="en-US" altLang="ko-KR" sz="2000" dirty="0"/>
              <a:t> HRED (hierarchical recurrent encoder decoder, </a:t>
            </a:r>
            <a:r>
              <a:rPr lang="ko-KR" altLang="en-US" sz="2000" dirty="0"/>
              <a:t>계층적 반복 인코더 </a:t>
            </a:r>
            <a:r>
              <a:rPr lang="ko-KR" altLang="en-US" sz="2000" dirty="0" err="1"/>
              <a:t>디코더</a:t>
            </a:r>
            <a:r>
              <a:rPr lang="en-US" altLang="ko-KR" sz="2000" dirty="0"/>
              <a:t>) </a:t>
            </a:r>
            <a:r>
              <a:rPr lang="ko-KR" altLang="en-US" sz="2000" dirty="0"/>
              <a:t>아키텍처와 같은 </a:t>
            </a:r>
            <a:r>
              <a:rPr lang="en-US" altLang="ko-KR" sz="2000" dirty="0"/>
              <a:t>multi turn model</a:t>
            </a:r>
            <a:r>
              <a:rPr lang="ko-KR" altLang="en-US" sz="2000" dirty="0"/>
              <a:t> 등장 </a:t>
            </a:r>
            <a:endParaRPr lang="en-US" altLang="ko-KR" sz="2000" dirty="0"/>
          </a:p>
          <a:p>
            <a:endParaRPr lang="en-US" altLang="ko-KR" b="1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8720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4231D7-4DDB-4C3F-B084-2D887882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1A0280-98AB-403F-92B3-FFF825345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96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37BD1D-9490-4FF5-B702-DA4916D2F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문제점 지적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5FAE0B-1BAC-476E-8496-570532D93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신경 대화 모델</a:t>
            </a:r>
            <a:r>
              <a:rPr lang="en-US" altLang="ko-KR" sz="2400" dirty="0"/>
              <a:t>(</a:t>
            </a:r>
            <a:r>
              <a:rPr lang="en-US" altLang="ko-KR" sz="2400" dirty="0">
                <a:effectLst/>
              </a:rPr>
              <a:t>Neural dialogue models – multi</a:t>
            </a:r>
            <a:r>
              <a:rPr lang="ko-KR" altLang="en-US" sz="2400" dirty="0">
                <a:effectLst/>
              </a:rPr>
              <a:t> </a:t>
            </a:r>
            <a:r>
              <a:rPr lang="en-US" altLang="ko-KR" sz="2400" dirty="0">
                <a:effectLst/>
              </a:rPr>
              <a:t>turn model)</a:t>
            </a:r>
            <a:r>
              <a:rPr lang="ko-KR" altLang="en-US" sz="2400" dirty="0"/>
              <a:t>은 </a:t>
            </a:r>
            <a:r>
              <a:rPr lang="ko-KR" altLang="en-US" sz="2400" b="1" dirty="0">
                <a:effectLst/>
              </a:rPr>
              <a:t>여전히 생성된 응답이 ​​관련성</a:t>
            </a:r>
            <a:r>
              <a:rPr lang="en-US" altLang="ko-KR" sz="2400" b="1" dirty="0">
                <a:effectLst/>
              </a:rPr>
              <a:t>, </a:t>
            </a:r>
            <a:r>
              <a:rPr lang="ko-KR" altLang="en-US" sz="2400" b="1" dirty="0">
                <a:effectLst/>
              </a:rPr>
              <a:t>다양성</a:t>
            </a:r>
            <a:r>
              <a:rPr lang="en-US" altLang="ko-KR" sz="2400" b="1" dirty="0">
                <a:effectLst/>
              </a:rPr>
              <a:t>,</a:t>
            </a:r>
            <a:r>
              <a:rPr lang="ko-KR" altLang="en-US" sz="2400" b="1" dirty="0">
                <a:effectLst/>
              </a:rPr>
              <a:t> 일관성 부족 </a:t>
            </a:r>
            <a:endParaRPr lang="en-US" altLang="ko-KR" sz="2400" b="1" dirty="0">
              <a:effectLst/>
            </a:endParaRPr>
          </a:p>
          <a:p>
            <a:endParaRPr lang="en-US" altLang="ko-KR" sz="2400" b="1" dirty="0"/>
          </a:p>
          <a:p>
            <a:r>
              <a:rPr lang="ko-KR" altLang="en-US" sz="2400" b="1" dirty="0"/>
              <a:t>이러한 문제가 발생하는 이유</a:t>
            </a:r>
            <a:endParaRPr lang="en-US" altLang="ko-KR" sz="2400" b="1" dirty="0"/>
          </a:p>
          <a:p>
            <a:pPr lvl="1"/>
            <a:r>
              <a:rPr lang="ko-KR" altLang="en-US" sz="2000" dirty="0"/>
              <a:t>제한된 종속성 문제 </a:t>
            </a:r>
            <a:r>
              <a:rPr lang="en-US" altLang="ko-KR" sz="2000" dirty="0"/>
              <a:t>(recurrent model)</a:t>
            </a:r>
          </a:p>
          <a:p>
            <a:pPr lvl="1"/>
            <a:r>
              <a:rPr lang="en-US" altLang="ko-KR" sz="2000" dirty="0"/>
              <a:t>MLE (maximum likelihood estimation) </a:t>
            </a:r>
            <a:r>
              <a:rPr lang="ko-KR" altLang="en-US" sz="2000" dirty="0"/>
              <a:t>의 한계</a:t>
            </a:r>
            <a:endParaRPr lang="en-US" altLang="ko-KR" sz="2000" dirty="0"/>
          </a:p>
          <a:p>
            <a:pPr lvl="1"/>
            <a:r>
              <a:rPr lang="en-US" altLang="ko-KR" sz="2000" dirty="0"/>
              <a:t>concave entropy profile of dialogue datasets</a:t>
            </a:r>
          </a:p>
          <a:p>
            <a:pPr lvl="2"/>
            <a:r>
              <a:rPr lang="en-US" altLang="ko-KR" sz="1600" dirty="0"/>
              <a:t>Profile = </a:t>
            </a:r>
            <a:r>
              <a:rPr lang="ko-KR" altLang="en-US" sz="1600" dirty="0"/>
              <a:t>윤곽</a:t>
            </a:r>
            <a:r>
              <a:rPr lang="en-US" altLang="ko-KR" sz="1600" dirty="0"/>
              <a:t>, </a:t>
            </a:r>
            <a:r>
              <a:rPr lang="ko-KR" altLang="en-US" sz="1600" dirty="0"/>
              <a:t>옆모습</a:t>
            </a:r>
            <a:r>
              <a:rPr lang="en-US" altLang="ko-KR" sz="1600" dirty="0"/>
              <a:t>, </a:t>
            </a:r>
            <a:r>
              <a:rPr lang="ko-KR" altLang="en-US" sz="1600" dirty="0"/>
              <a:t>단면도</a:t>
            </a:r>
            <a:endParaRPr lang="en-US" altLang="ko-KR" sz="1600" dirty="0"/>
          </a:p>
          <a:p>
            <a:pPr lvl="1"/>
            <a:r>
              <a:rPr lang="ko-KR" altLang="en-US" sz="2000" dirty="0"/>
              <a:t> </a:t>
            </a:r>
            <a:r>
              <a:rPr lang="en-US" altLang="ko-KR" sz="2000" dirty="0"/>
              <a:t>out-of-vocabulary </a:t>
            </a:r>
            <a:r>
              <a:rPr lang="ko-KR" altLang="en-US" sz="2000" dirty="0"/>
              <a:t>에 의해 다수의 </a:t>
            </a:r>
            <a:r>
              <a:rPr lang="en-US" altLang="ko-KR" sz="2000" dirty="0"/>
              <a:t>&lt;UNK&gt; </a:t>
            </a:r>
            <a:r>
              <a:rPr lang="ko-KR" altLang="en-US" sz="2000" dirty="0"/>
              <a:t>토큰 발생</a:t>
            </a:r>
            <a:endParaRPr lang="en-US" altLang="ko-KR" sz="2000" dirty="0"/>
          </a:p>
          <a:p>
            <a:pPr lvl="1"/>
            <a:endParaRPr lang="en-US" altLang="ko-KR" dirty="0"/>
          </a:p>
          <a:p>
            <a:r>
              <a:rPr lang="ko-KR" altLang="en-US" sz="2400" dirty="0"/>
              <a:t>이 네 가지를 봇이 응답을 짧게 하거나</a:t>
            </a:r>
            <a:r>
              <a:rPr lang="en-US" altLang="ko-KR" sz="2400" dirty="0"/>
              <a:t>, </a:t>
            </a:r>
            <a:r>
              <a:rPr lang="ko-KR" altLang="en-US" sz="2400" dirty="0"/>
              <a:t>정보가 없는</a:t>
            </a:r>
            <a:r>
              <a:rPr lang="en-US" altLang="ko-KR" sz="2400" dirty="0"/>
              <a:t>(</a:t>
            </a:r>
            <a:r>
              <a:rPr lang="ko-KR" altLang="en-US" sz="2400" dirty="0"/>
              <a:t>무의미한</a:t>
            </a:r>
            <a:r>
              <a:rPr lang="en-US" altLang="ko-KR" sz="2400" dirty="0"/>
              <a:t>) </a:t>
            </a:r>
            <a:r>
              <a:rPr lang="ko-KR" altLang="en-US" sz="2400" dirty="0"/>
              <a:t>일반적인 응답을 생성하는 주요 원인으로 지적</a:t>
            </a:r>
          </a:p>
        </p:txBody>
      </p:sp>
    </p:spTree>
    <p:extLst>
      <p:ext uri="{BB962C8B-B14F-4D97-AF65-F5344CB8AC3E}">
        <p14:creationId xmlns:p14="http://schemas.microsoft.com/office/powerpoint/2010/main" val="2263795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6D01CE-0605-4144-B2CE-9357D6FC5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문제점 해결을 위한 우리의 기여 </a:t>
            </a:r>
            <a:r>
              <a:rPr lang="en-US" altLang="ko-KR" dirty="0"/>
              <a:t>(1)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D76549-4A84-4449-BA4A-41EA873DE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b="1" dirty="0"/>
              <a:t>Recurrent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model (</a:t>
            </a:r>
            <a:r>
              <a:rPr lang="ko-KR" altLang="en-US" sz="2400" b="1" dirty="0"/>
              <a:t>이전 모델</a:t>
            </a:r>
            <a:r>
              <a:rPr lang="en-US" altLang="ko-KR" sz="2400" b="1" dirty="0"/>
              <a:t>)</a:t>
            </a:r>
            <a:r>
              <a:rPr lang="ko-KR" altLang="en-US" sz="2400" b="1" dirty="0"/>
              <a:t> </a:t>
            </a:r>
            <a:r>
              <a:rPr lang="ko-KR" altLang="en-US" sz="2400" b="1" dirty="0">
                <a:effectLst/>
              </a:rPr>
              <a:t>→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Transformer (decoding)</a:t>
            </a:r>
            <a:r>
              <a:rPr lang="ko-KR" altLang="en-US" sz="2400" b="1" dirty="0"/>
              <a:t> </a:t>
            </a:r>
            <a:endParaRPr lang="en-US" altLang="ko-KR" sz="2400" b="1" dirty="0"/>
          </a:p>
          <a:p>
            <a:pPr lvl="1"/>
            <a:r>
              <a:rPr lang="en-US" altLang="ko-KR" sz="2000" dirty="0">
                <a:effectLst/>
              </a:rPr>
              <a:t>recurrent architecture </a:t>
            </a:r>
            <a:r>
              <a:rPr lang="ko-KR" altLang="en-US" sz="2000" dirty="0">
                <a:effectLst/>
              </a:rPr>
              <a:t>의 한계 </a:t>
            </a:r>
            <a:r>
              <a:rPr lang="en-US" altLang="ko-KR" sz="2000" dirty="0">
                <a:effectLst/>
              </a:rPr>
              <a:t>(gradient vanishing) → turns </a:t>
            </a:r>
            <a:r>
              <a:rPr lang="ko-KR" altLang="en-US" sz="2000" dirty="0">
                <a:effectLst/>
              </a:rPr>
              <a:t>과 </a:t>
            </a:r>
            <a:r>
              <a:rPr lang="en-US" altLang="ko-KR" sz="2000" dirty="0">
                <a:effectLst/>
              </a:rPr>
              <a:t>word </a:t>
            </a:r>
            <a:r>
              <a:rPr lang="ko-KR" altLang="en-US" sz="2000" dirty="0">
                <a:effectLst/>
              </a:rPr>
              <a:t>의 제한</a:t>
            </a:r>
            <a:endParaRPr lang="en-US" altLang="ko-KR" sz="2000" dirty="0">
              <a:effectLst/>
            </a:endParaRPr>
          </a:p>
          <a:p>
            <a:pPr lvl="1"/>
            <a:endParaRPr lang="en-US" altLang="ko-KR" sz="2000" dirty="0">
              <a:effectLst/>
            </a:endParaRPr>
          </a:p>
          <a:p>
            <a:pPr lvl="1"/>
            <a:r>
              <a:rPr lang="en-US" altLang="ko-KR" sz="2000" dirty="0"/>
              <a:t>Transformer </a:t>
            </a:r>
            <a:r>
              <a:rPr lang="ko-KR" altLang="en-US" sz="2000" dirty="0"/>
              <a:t>로 변경하여 </a:t>
            </a:r>
            <a:r>
              <a:rPr lang="ko-KR" altLang="en-US" sz="2000" dirty="0">
                <a:effectLst/>
              </a:rPr>
              <a:t>장기 시간적 종속성을 캡처 </a:t>
            </a:r>
            <a:endParaRPr lang="en-US" altLang="ko-KR" sz="2000" dirty="0">
              <a:effectLst/>
            </a:endParaRPr>
          </a:p>
          <a:p>
            <a:pPr lvl="2"/>
            <a:r>
              <a:rPr lang="en-US" altLang="ko-KR" sz="1600" dirty="0">
                <a:effectLst/>
              </a:rPr>
              <a:t>Vanishing gradient</a:t>
            </a:r>
          </a:p>
          <a:p>
            <a:pPr lvl="2"/>
            <a:r>
              <a:rPr lang="en-US" altLang="ko-KR" sz="1600" dirty="0"/>
              <a:t>RNN </a:t>
            </a:r>
            <a:r>
              <a:rPr lang="ko-KR" altLang="en-US" sz="1600" dirty="0"/>
              <a:t>과 </a:t>
            </a:r>
            <a:r>
              <a:rPr lang="en-US" altLang="ko-KR" sz="1600" dirty="0"/>
              <a:t>Transformer </a:t>
            </a:r>
            <a:r>
              <a:rPr lang="ko-KR" altLang="en-US" sz="1600" dirty="0"/>
              <a:t>는</a:t>
            </a:r>
            <a:r>
              <a:rPr lang="en-US" altLang="ko-KR" sz="1600" dirty="0"/>
              <a:t> Auto-regressive </a:t>
            </a:r>
            <a:r>
              <a:rPr lang="ko-KR" altLang="en-US" sz="1600" dirty="0"/>
              <a:t>에서 차이가 있음</a:t>
            </a:r>
            <a:r>
              <a:rPr lang="en-US" altLang="ko-KR" sz="1600" dirty="0"/>
              <a:t> </a:t>
            </a:r>
          </a:p>
          <a:p>
            <a:pPr lvl="3"/>
            <a:r>
              <a:rPr lang="en-US" altLang="ko-KR" sz="1400" dirty="0"/>
              <a:t>RNN</a:t>
            </a:r>
            <a:r>
              <a:rPr lang="ko-KR" altLang="en-US" sz="1400" dirty="0"/>
              <a:t> 은 </a:t>
            </a:r>
            <a:r>
              <a:rPr lang="en-US" altLang="ko-KR" sz="1400" dirty="0"/>
              <a:t>decoder </a:t>
            </a:r>
            <a:r>
              <a:rPr lang="ko-KR" altLang="en-US" sz="1400" dirty="0"/>
              <a:t>에서 이전 출력 한 개만 </a:t>
            </a:r>
            <a:r>
              <a:rPr lang="ko-KR" altLang="en-US" sz="1400" dirty="0" err="1"/>
              <a:t>먹여치면서</a:t>
            </a:r>
            <a:r>
              <a:rPr lang="ko-KR" altLang="en-US" sz="1400" dirty="0"/>
              <a:t> 생성함</a:t>
            </a:r>
            <a:endParaRPr lang="en-US" altLang="ko-KR" sz="1400" dirty="0"/>
          </a:p>
          <a:p>
            <a:pPr lvl="3"/>
            <a:r>
              <a:rPr lang="en-US" altLang="ko-KR" sz="1400" dirty="0"/>
              <a:t>Transformer </a:t>
            </a:r>
            <a:r>
              <a:rPr lang="ko-KR" altLang="en-US" sz="1400" dirty="0"/>
              <a:t>는 모든 이전 출력을 가지고 생성함 </a:t>
            </a:r>
            <a:endParaRPr lang="en-US" altLang="ko-KR" sz="1400" dirty="0"/>
          </a:p>
          <a:p>
            <a:pPr lvl="1"/>
            <a:r>
              <a:rPr lang="ko-KR" altLang="en-US" sz="2000" dirty="0"/>
              <a:t>이는</a:t>
            </a:r>
            <a:r>
              <a:rPr lang="ko-KR" altLang="en-US" sz="2000" dirty="0">
                <a:effectLst/>
              </a:rPr>
              <a:t> </a:t>
            </a:r>
            <a:r>
              <a:rPr lang="en-US" altLang="ko-KR" sz="2000" dirty="0">
                <a:effectLst/>
              </a:rPr>
              <a:t>multi-turn </a:t>
            </a:r>
            <a:r>
              <a:rPr lang="ko-KR" altLang="en-US" sz="2000" dirty="0">
                <a:effectLst/>
              </a:rPr>
              <a:t>시나리오에서 대화 모델링에 매우 유용</a:t>
            </a:r>
            <a:endParaRPr lang="en-US" altLang="ko-KR" sz="2000" dirty="0">
              <a:effectLst/>
            </a:endParaRPr>
          </a:p>
          <a:p>
            <a:pPr lvl="1"/>
            <a:r>
              <a:rPr lang="ko-KR" altLang="en-US" sz="2000" dirty="0"/>
              <a:t>대화</a:t>
            </a:r>
            <a:r>
              <a:rPr lang="en-US" altLang="ko-KR" sz="2000" dirty="0"/>
              <a:t> </a:t>
            </a:r>
            <a:r>
              <a:rPr lang="ko-KR" altLang="en-US" sz="2000" dirty="0"/>
              <a:t>맥락에서</a:t>
            </a:r>
            <a:r>
              <a:rPr lang="en-US" altLang="ko-KR" sz="2000" dirty="0"/>
              <a:t> </a:t>
            </a:r>
            <a:r>
              <a:rPr lang="ko-KR" altLang="en-US" sz="2000" dirty="0"/>
              <a:t>더 일관된 응답을 생성</a:t>
            </a: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pPr lvl="1"/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66564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1BE3E3-2A59-4A49-B0B4-055C51B9C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문제점 해결을 위한 우리의 기여 </a:t>
            </a:r>
            <a:r>
              <a:rPr lang="en-US" altLang="ko-KR" dirty="0"/>
              <a:t>(2)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309229-5E4E-4965-B71B-951984F5F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353801" cy="5032375"/>
          </a:xfrm>
        </p:spPr>
        <p:txBody>
          <a:bodyPr>
            <a:normAutofit/>
          </a:bodyPr>
          <a:lstStyle/>
          <a:p>
            <a:r>
              <a:rPr lang="en-US" altLang="ko-KR" sz="2000" b="1" dirty="0"/>
              <a:t>Concave entropy profile </a:t>
            </a:r>
            <a:r>
              <a:rPr lang="ko-KR" altLang="en-US" sz="2000" b="1" dirty="0"/>
              <a:t>을 막기위해 </a:t>
            </a:r>
            <a:r>
              <a:rPr lang="en-US" altLang="ko-KR" sz="2000" b="1" dirty="0"/>
              <a:t>random informative paddings </a:t>
            </a:r>
            <a:r>
              <a:rPr lang="ko-KR" altLang="en-US" sz="2000" b="1" dirty="0"/>
              <a:t>을 </a:t>
            </a:r>
            <a:r>
              <a:rPr lang="en-US" altLang="ko-KR" sz="2000" b="1" dirty="0"/>
              <a:t>sequence </a:t>
            </a:r>
            <a:r>
              <a:rPr lang="ko-KR" altLang="en-US" sz="2000" b="1" dirty="0"/>
              <a:t>앞 뒤에 넣음</a:t>
            </a:r>
            <a:r>
              <a:rPr lang="en-US" altLang="ko-KR" sz="2000" b="1" dirty="0"/>
              <a:t>, MLE </a:t>
            </a:r>
            <a:r>
              <a:rPr lang="ko-KR" altLang="en-US" sz="2000" b="1" dirty="0"/>
              <a:t>를 보완하는 </a:t>
            </a:r>
            <a:r>
              <a:rPr lang="en-US" altLang="ko-KR" sz="2000" b="1" dirty="0"/>
              <a:t>MMI </a:t>
            </a:r>
            <a:r>
              <a:rPr lang="ko-KR" altLang="en-US" sz="2000" b="1" dirty="0"/>
              <a:t>사용하여</a:t>
            </a:r>
            <a:r>
              <a:rPr lang="en-US" altLang="ko-KR" sz="2000" b="1" dirty="0"/>
              <a:t> redundancy </a:t>
            </a:r>
            <a:r>
              <a:rPr lang="ko-KR" altLang="en-US" sz="2000" b="1" dirty="0"/>
              <a:t>회피</a:t>
            </a:r>
            <a:endParaRPr lang="en-US" altLang="ko-KR" sz="2000" b="1" dirty="0"/>
          </a:p>
          <a:p>
            <a:pPr lvl="1"/>
            <a:r>
              <a:rPr lang="ko-KR" altLang="en-US" sz="1500" dirty="0">
                <a:effectLst/>
              </a:rPr>
              <a:t>인간 대화에는 정보가 없는</a:t>
            </a:r>
            <a:r>
              <a:rPr lang="en-US" altLang="ko-KR" sz="1500" dirty="0">
                <a:effectLst/>
              </a:rPr>
              <a:t>(</a:t>
            </a:r>
            <a:r>
              <a:rPr lang="ko-KR" altLang="en-US" sz="1500" dirty="0">
                <a:effectLst/>
              </a:rPr>
              <a:t>무의미한</a:t>
            </a:r>
            <a:r>
              <a:rPr lang="en-US" altLang="ko-KR" sz="1500" dirty="0">
                <a:effectLst/>
              </a:rPr>
              <a:t>) </a:t>
            </a:r>
            <a:r>
              <a:rPr lang="ko-KR" altLang="en-US" sz="1500" dirty="0">
                <a:effectLst/>
              </a:rPr>
              <a:t>일반적인 응답이 포함 되어있어</a:t>
            </a:r>
            <a:r>
              <a:rPr lang="en-US" altLang="ko-KR" sz="1500" dirty="0">
                <a:effectLst/>
              </a:rPr>
              <a:t>,</a:t>
            </a:r>
            <a:r>
              <a:rPr lang="ko-KR" altLang="en-US" sz="1500" dirty="0">
                <a:effectLst/>
              </a:rPr>
              <a:t> </a:t>
            </a:r>
            <a:r>
              <a:rPr lang="en-US" altLang="ko-KR" sz="1500" dirty="0">
                <a:effectLst/>
              </a:rPr>
              <a:t>word-level syntactic and utterance-level semantic redundancy(</a:t>
            </a:r>
            <a:r>
              <a:rPr lang="ko-KR" altLang="en-US" sz="1500" dirty="0">
                <a:effectLst/>
              </a:rPr>
              <a:t>중복</a:t>
            </a:r>
            <a:r>
              <a:rPr lang="en-US" altLang="ko-KR" sz="1500" dirty="0">
                <a:effectLst/>
              </a:rPr>
              <a:t>) </a:t>
            </a:r>
            <a:r>
              <a:rPr lang="ko-KR" altLang="en-US" sz="1500" dirty="0">
                <a:effectLst/>
              </a:rPr>
              <a:t>이 발생</a:t>
            </a:r>
            <a:endParaRPr lang="ko-KR" altLang="en-US" sz="1500" dirty="0"/>
          </a:p>
          <a:p>
            <a:pPr lvl="1"/>
            <a:r>
              <a:rPr lang="ko-KR" altLang="en-US" sz="1500" dirty="0"/>
              <a:t>이런 </a:t>
            </a:r>
            <a:r>
              <a:rPr lang="en-US" altLang="ko-KR" sz="1500" dirty="0"/>
              <a:t>redundancy </a:t>
            </a:r>
            <a:r>
              <a:rPr lang="ko-KR" altLang="en-US" sz="1500" dirty="0"/>
              <a:t>은 토큰 위치와 관련된 </a:t>
            </a:r>
            <a:r>
              <a:rPr lang="en-US" altLang="ko-KR" sz="1500" dirty="0"/>
              <a:t>concave nonuniform sequence entropy profile </a:t>
            </a:r>
            <a:r>
              <a:rPr lang="ko-KR" altLang="en-US" sz="1500" dirty="0"/>
              <a:t>에서 온 것이 분명하며</a:t>
            </a:r>
            <a:r>
              <a:rPr lang="en-US" altLang="ko-KR" sz="1500" dirty="0"/>
              <a:t>, </a:t>
            </a:r>
          </a:p>
          <a:p>
            <a:pPr lvl="1"/>
            <a:r>
              <a:rPr lang="ko-KR" altLang="en-US" sz="1500" dirty="0"/>
              <a:t>이 모양은 </a:t>
            </a:r>
            <a:r>
              <a:rPr lang="ko-KR" altLang="en-US" sz="1500" dirty="0">
                <a:effectLst/>
              </a:rPr>
              <a:t>시작과 끝에 있는 토큰이 중간에 있는 토큰의 엔트로피보다 낮은 엔트로피를 갖습니다</a:t>
            </a:r>
            <a:endParaRPr lang="en-US" altLang="ko-KR" sz="1500" dirty="0">
              <a:effectLst/>
            </a:endParaRPr>
          </a:p>
          <a:p>
            <a:pPr lvl="1"/>
            <a:r>
              <a:rPr lang="ko-KR" altLang="en-US" sz="1500" dirty="0"/>
              <a:t>이는 </a:t>
            </a:r>
            <a:r>
              <a:rPr lang="en-US" altLang="ko-KR" sz="1500" dirty="0">
                <a:effectLst/>
              </a:rPr>
              <a:t>initial positive energy gradient </a:t>
            </a:r>
            <a:r>
              <a:rPr lang="ko-KR" altLang="en-US" sz="1500" dirty="0">
                <a:effectLst/>
              </a:rPr>
              <a:t>가</a:t>
            </a:r>
            <a:r>
              <a:rPr lang="ko-KR" altLang="en-US" sz="1500" b="1" dirty="0">
                <a:effectLst/>
              </a:rPr>
              <a:t> </a:t>
            </a:r>
            <a:r>
              <a:rPr lang="en-US" altLang="ko-KR" sz="1500" dirty="0"/>
              <a:t>learning barriers </a:t>
            </a:r>
            <a:r>
              <a:rPr lang="ko-KR" altLang="en-US" sz="1500" dirty="0"/>
              <a:t>를 생성하여 </a:t>
            </a:r>
            <a:r>
              <a:rPr lang="en-US" altLang="ko-KR" sz="1500" dirty="0"/>
              <a:t>output distribution </a:t>
            </a:r>
            <a:r>
              <a:rPr lang="ko-KR" altLang="en-US" sz="1500" dirty="0"/>
              <a:t>의 구경이 </a:t>
            </a:r>
            <a:r>
              <a:rPr lang="en-US" altLang="ko-KR" sz="1500" dirty="0"/>
              <a:t>poor </a:t>
            </a:r>
            <a:r>
              <a:rPr lang="ko-KR" altLang="en-US" sz="1500" dirty="0"/>
              <a:t>해져서 일반 응답을 함</a:t>
            </a:r>
            <a:endParaRPr lang="en-US" altLang="ko-KR" sz="1500" dirty="0"/>
          </a:p>
          <a:p>
            <a:pPr lvl="1"/>
            <a:r>
              <a:rPr lang="ko-KR" altLang="en-US" sz="1500" dirty="0"/>
              <a:t>랜덤 패딩 주입이 없는 모델은</a:t>
            </a:r>
            <a:r>
              <a:rPr lang="en-US" altLang="ko-KR" sz="1500" dirty="0"/>
              <a:t>,</a:t>
            </a:r>
            <a:r>
              <a:rPr lang="ko-KR" altLang="en-US" sz="1500" dirty="0"/>
              <a:t> 훈련 데이터의 낮은 엔트로피 영역에서 신속하게 </a:t>
            </a:r>
            <a:r>
              <a:rPr lang="en-US" altLang="ko-KR" sz="1500" dirty="0"/>
              <a:t>overfit</a:t>
            </a:r>
            <a:r>
              <a:rPr lang="ko-KR" altLang="en-US" sz="1500" dirty="0"/>
              <a:t> 되어 일반 또는 짧은 응답을 함</a:t>
            </a:r>
            <a:endParaRPr lang="en-US" altLang="ko-KR" sz="1500" dirty="0"/>
          </a:p>
          <a:p>
            <a:pPr lvl="1"/>
            <a:endParaRPr lang="en-US" altLang="ko-KR" sz="2000" dirty="0"/>
          </a:p>
          <a:p>
            <a:pPr lvl="1"/>
            <a:r>
              <a:rPr lang="en-US" altLang="ko-KR" sz="1500" dirty="0">
                <a:effectLst/>
              </a:rPr>
              <a:t>random informative paddings </a:t>
            </a:r>
            <a:r>
              <a:rPr lang="ko-KR" altLang="en-US" sz="1500" dirty="0"/>
              <a:t>을 앞 뒤로 넣어 이 오목한 엔트로피 모양을 파괴시켜 일반적인 응답을 피하려 함</a:t>
            </a:r>
            <a:endParaRPr lang="en-US" altLang="ko-KR" sz="1500" dirty="0"/>
          </a:p>
          <a:p>
            <a:pPr lvl="1"/>
            <a:r>
              <a:rPr lang="en-US" altLang="ko-KR" sz="1500" dirty="0"/>
              <a:t>MLE </a:t>
            </a:r>
            <a:r>
              <a:rPr lang="ko-KR" altLang="en-US" sz="1500" dirty="0"/>
              <a:t>를 보완하는 </a:t>
            </a:r>
            <a:r>
              <a:rPr lang="en-US" altLang="ko-KR" sz="1500" dirty="0"/>
              <a:t>MMI </a:t>
            </a:r>
            <a:r>
              <a:rPr lang="ko-KR" altLang="en-US" sz="1500" dirty="0"/>
              <a:t>사용하여 </a:t>
            </a:r>
            <a:r>
              <a:rPr lang="ko-KR" altLang="en-US" sz="1500" dirty="0">
                <a:effectLst/>
              </a:rPr>
              <a:t>컨텍스트에 대한 응답의 조건부 분포 대신 컨텍스트와 응답의 공동 분포를 모델링을 하여 </a:t>
            </a:r>
            <a:r>
              <a:rPr lang="en-US" altLang="ko-KR" sz="1500" dirty="0">
                <a:effectLst/>
              </a:rPr>
              <a:t>redundancy(</a:t>
            </a:r>
            <a:r>
              <a:rPr lang="ko-KR" altLang="en-US" sz="1500" dirty="0">
                <a:effectLst/>
              </a:rPr>
              <a:t>중복</a:t>
            </a:r>
            <a:r>
              <a:rPr lang="en-US" altLang="ko-KR" sz="1500" dirty="0">
                <a:effectLst/>
              </a:rPr>
              <a:t>) </a:t>
            </a:r>
            <a:r>
              <a:rPr lang="ko-KR" altLang="en-US" sz="1500" dirty="0"/>
              <a:t>을</a:t>
            </a:r>
            <a:r>
              <a:rPr lang="en-US" altLang="ko-KR" sz="1500" dirty="0"/>
              <a:t> </a:t>
            </a:r>
            <a:r>
              <a:rPr lang="ko-KR" altLang="en-US" sz="1500" dirty="0"/>
              <a:t>회피</a:t>
            </a:r>
            <a:endParaRPr lang="en-US" altLang="ko-KR" sz="1500" dirty="0"/>
          </a:p>
          <a:p>
            <a:pPr lvl="2"/>
            <a:r>
              <a:rPr lang="en-US" altLang="ko-KR" sz="1200" dirty="0"/>
              <a:t>MMI</a:t>
            </a:r>
            <a:r>
              <a:rPr lang="ko-KR" altLang="en-US" sz="1200" dirty="0"/>
              <a:t> </a:t>
            </a:r>
            <a:r>
              <a:rPr lang="en-US" altLang="ko-KR" sz="1200" dirty="0"/>
              <a:t>=</a:t>
            </a:r>
            <a:r>
              <a:rPr lang="ko-KR" altLang="en-US" sz="1200" dirty="0"/>
              <a:t> </a:t>
            </a:r>
            <a:r>
              <a:rPr lang="en-US" altLang="ko-KR" sz="1200" dirty="0"/>
              <a:t>maximum mutual information objective</a:t>
            </a:r>
          </a:p>
          <a:p>
            <a:pPr lvl="1"/>
            <a:endParaRPr lang="en-US" altLang="ko-KR" sz="2000" dirty="0"/>
          </a:p>
          <a:p>
            <a:pPr lvl="1"/>
            <a:r>
              <a:rPr lang="ko-KR" altLang="en-US" sz="1500" b="1" dirty="0"/>
              <a:t>짧거나 일반적인 대답 생성 ←</a:t>
            </a:r>
            <a:r>
              <a:rPr lang="en-US" altLang="ko-KR" sz="1500" b="1" dirty="0"/>
              <a:t> redundancy </a:t>
            </a:r>
            <a:r>
              <a:rPr lang="ko-KR" altLang="en-US" sz="1500" b="1" dirty="0"/>
              <a:t>←</a:t>
            </a:r>
            <a:r>
              <a:rPr lang="en-US" altLang="ko-KR" sz="1500" b="1" dirty="0"/>
              <a:t> concave entropy profile </a:t>
            </a:r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3810651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0CDA11-07D6-44A0-8F50-317D754C8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Concave entropy profile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19D607-3499-454C-9762-534210F06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698" y="1690688"/>
            <a:ext cx="4851127" cy="5018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364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74570F-0486-4E6D-A92F-2BF168EE7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문제점 해결을 위한 우리의 기여 </a:t>
            </a:r>
            <a:r>
              <a:rPr lang="en-US" altLang="ko-KR" dirty="0"/>
              <a:t>(3)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61A3A3-F9C1-4C24-8112-E5B7C9F62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45800" cy="4351338"/>
          </a:xfrm>
        </p:spPr>
        <p:txBody>
          <a:bodyPr/>
          <a:lstStyle/>
          <a:p>
            <a:r>
              <a:rPr lang="ko-KR" altLang="en-US" sz="2400" b="1" dirty="0"/>
              <a:t>낮은 빈도 단어</a:t>
            </a:r>
            <a:r>
              <a:rPr lang="ko-KR" altLang="en-US" sz="2400" b="1" dirty="0">
                <a:effectLst/>
              </a:rPr>
              <a:t> 및 전문용어가 </a:t>
            </a:r>
            <a:r>
              <a:rPr lang="en-US" altLang="ko-KR" sz="2400" b="1" dirty="0">
                <a:effectLst/>
              </a:rPr>
              <a:t>UNK</a:t>
            </a:r>
            <a:r>
              <a:rPr lang="ko-KR" altLang="en-US" sz="2400" b="1" dirty="0">
                <a:effectLst/>
              </a:rPr>
              <a:t>를 대량 발생 → 데이터 전처리를 제거하고 </a:t>
            </a:r>
            <a:r>
              <a:rPr lang="en-US" altLang="ko-KR" sz="2400" b="1" dirty="0">
                <a:effectLst/>
              </a:rPr>
              <a:t>BPE </a:t>
            </a:r>
            <a:r>
              <a:rPr lang="ko-KR" altLang="en-US" sz="2400" b="1" dirty="0">
                <a:effectLst/>
              </a:rPr>
              <a:t>로 모든 토큰 </a:t>
            </a:r>
            <a:r>
              <a:rPr lang="en-US" altLang="ko-KR" sz="2400" b="1" dirty="0">
                <a:effectLst/>
              </a:rPr>
              <a:t>100% </a:t>
            </a:r>
            <a:r>
              <a:rPr lang="ko-KR" altLang="en-US" sz="2400" b="1" dirty="0">
                <a:effectLst/>
              </a:rPr>
              <a:t>활용</a:t>
            </a:r>
            <a:endParaRPr lang="en-US" altLang="ko-KR" sz="2400" b="1" dirty="0">
              <a:effectLst/>
            </a:endParaRPr>
          </a:p>
          <a:p>
            <a:pPr lvl="1"/>
            <a:r>
              <a:rPr lang="ko-KR" altLang="en-US" sz="2000" dirty="0">
                <a:effectLst/>
              </a:rPr>
              <a:t>대화 모델에서 </a:t>
            </a:r>
            <a:r>
              <a:rPr lang="en-US" altLang="ko-KR" sz="2000" dirty="0">
                <a:effectLst/>
              </a:rPr>
              <a:t>less frequent words </a:t>
            </a:r>
            <a:r>
              <a:rPr lang="ko-KR" altLang="en-US" sz="2000" dirty="0">
                <a:effectLst/>
              </a:rPr>
              <a:t>의 전처리</a:t>
            </a:r>
            <a:r>
              <a:rPr lang="ko-KR" altLang="en-US" sz="2000" dirty="0"/>
              <a:t>도</a:t>
            </a:r>
            <a:r>
              <a:rPr lang="ko-KR" altLang="en-US" sz="2000" dirty="0">
                <a:effectLst/>
              </a:rPr>
              <a:t>  </a:t>
            </a:r>
            <a:r>
              <a:rPr lang="en-US" altLang="ko-KR" sz="2000" dirty="0">
                <a:effectLst/>
              </a:rPr>
              <a:t>word-level tokenization and lowercasing </a:t>
            </a:r>
            <a:r>
              <a:rPr lang="ko-KR" altLang="en-US" sz="2000" dirty="0">
                <a:effectLst/>
              </a:rPr>
              <a:t>를 이용하고 이는</a:t>
            </a:r>
            <a:r>
              <a:rPr lang="en-US" altLang="ko-KR" sz="2000" dirty="0">
                <a:effectLst/>
              </a:rPr>
              <a:t> &lt;UNK&gt; </a:t>
            </a:r>
            <a:r>
              <a:rPr lang="ko-KR" altLang="en-US" sz="2000" dirty="0">
                <a:effectLst/>
              </a:rPr>
              <a:t>로 맵핑 되어</a:t>
            </a:r>
            <a:r>
              <a:rPr lang="en-US" altLang="ko-KR" sz="2000" dirty="0">
                <a:effectLst/>
              </a:rPr>
              <a:t>,</a:t>
            </a:r>
            <a:r>
              <a:rPr lang="ko-KR" altLang="en-US" sz="2000" dirty="0">
                <a:effectLst/>
              </a:rPr>
              <a:t> 입</a:t>
            </a:r>
            <a:r>
              <a:rPr lang="en-US" altLang="ko-KR" sz="2000" dirty="0">
                <a:effectLst/>
              </a:rPr>
              <a:t>/</a:t>
            </a:r>
            <a:r>
              <a:rPr lang="ko-KR" altLang="en-US" sz="2000" dirty="0">
                <a:effectLst/>
              </a:rPr>
              <a:t>출력 텍스트의 공간을 제한하게 모델링 됨</a:t>
            </a:r>
            <a:endParaRPr lang="en-US" altLang="ko-KR" sz="2000" dirty="0">
              <a:effectLst/>
            </a:endParaRPr>
          </a:p>
          <a:p>
            <a:pPr lvl="1"/>
            <a:endParaRPr lang="en-US" altLang="ko-KR" sz="2000" dirty="0">
              <a:effectLst/>
            </a:endParaRPr>
          </a:p>
          <a:p>
            <a:pPr lvl="1"/>
            <a:r>
              <a:rPr lang="en-US" altLang="ko-KR" sz="2000" dirty="0">
                <a:effectLst/>
              </a:rPr>
              <a:t>Close domain </a:t>
            </a:r>
            <a:r>
              <a:rPr lang="ko-KR" altLang="en-US" sz="2000" dirty="0">
                <a:effectLst/>
              </a:rPr>
              <a:t>의 전문용어 → </a:t>
            </a:r>
            <a:r>
              <a:rPr lang="en-US" altLang="ko-KR" sz="2000" dirty="0">
                <a:effectLst/>
              </a:rPr>
              <a:t>less frequent words </a:t>
            </a:r>
            <a:r>
              <a:rPr lang="ko-KR" altLang="en-US" sz="2000" dirty="0">
                <a:effectLst/>
              </a:rPr>
              <a:t>→ </a:t>
            </a:r>
            <a:r>
              <a:rPr lang="en-US" altLang="ko-KR" sz="2000" dirty="0">
                <a:effectLst/>
              </a:rPr>
              <a:t>UNK </a:t>
            </a:r>
            <a:r>
              <a:rPr lang="ko-KR" altLang="en-US" sz="2000" dirty="0">
                <a:effectLst/>
              </a:rPr>
              <a:t>→ 입출력 표현의 한계</a:t>
            </a:r>
            <a:endParaRPr lang="en-US" altLang="ko-KR" sz="2000" dirty="0">
              <a:effectLst/>
            </a:endParaRPr>
          </a:p>
          <a:p>
            <a:pPr lvl="1"/>
            <a:r>
              <a:rPr lang="ko-KR" altLang="en-US" sz="2000" dirty="0"/>
              <a:t>이는 데이터 전처리의 문제로 지적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r>
              <a:rPr lang="en-US" altLang="ko-KR" sz="2000" dirty="0"/>
              <a:t>UNK</a:t>
            </a:r>
            <a:r>
              <a:rPr lang="ko-KR" altLang="en-US" sz="2000" dirty="0"/>
              <a:t>를 없애기 위해</a:t>
            </a:r>
            <a:r>
              <a:rPr lang="en-US" altLang="ko-KR" sz="2000" dirty="0"/>
              <a:t>, </a:t>
            </a:r>
            <a:r>
              <a:rPr lang="ko-KR" altLang="en-US" sz="2000" dirty="0"/>
              <a:t>기존 </a:t>
            </a:r>
            <a:r>
              <a:rPr lang="ko-KR" altLang="en-US" sz="2000" dirty="0">
                <a:effectLst/>
              </a:rPr>
              <a:t>데이터 전처리를 전부 제거하고 </a:t>
            </a:r>
            <a:r>
              <a:rPr lang="en-US" altLang="ko-KR" sz="2000" dirty="0">
                <a:effectLst/>
              </a:rPr>
              <a:t>BPE </a:t>
            </a:r>
            <a:r>
              <a:rPr lang="ko-KR" altLang="en-US" sz="2000" dirty="0">
                <a:effectLst/>
              </a:rPr>
              <a:t>로 모든 토큰 </a:t>
            </a:r>
            <a:r>
              <a:rPr lang="en-US" altLang="ko-KR" sz="2000" dirty="0">
                <a:effectLst/>
              </a:rPr>
              <a:t>100% </a:t>
            </a:r>
            <a:r>
              <a:rPr lang="ko-KR" altLang="en-US" sz="2000" dirty="0">
                <a:effectLst/>
              </a:rPr>
              <a:t>활용</a:t>
            </a:r>
            <a:endParaRPr lang="en-US" altLang="ko-KR" sz="2000" dirty="0">
              <a:effectLst/>
            </a:endParaRPr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50836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3A65AE-07DA-4804-8AC8-8513121B0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문제점 해결을 위한 우리의 기여 </a:t>
            </a:r>
            <a:r>
              <a:rPr lang="en-US" altLang="ko-KR" dirty="0"/>
              <a:t>(4)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0593F3-B61A-439F-A51D-BE6F6BDA2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44200" cy="4351338"/>
          </a:xfrm>
        </p:spPr>
        <p:txBody>
          <a:bodyPr/>
          <a:lstStyle/>
          <a:p>
            <a:r>
              <a:rPr lang="en-US" altLang="ko-KR" sz="2400" b="1" dirty="0">
                <a:effectLst/>
              </a:rPr>
              <a:t>Exposure Bias </a:t>
            </a:r>
            <a:r>
              <a:rPr lang="ko-KR" altLang="en-US" sz="2400" b="1" dirty="0">
                <a:effectLst/>
              </a:rPr>
              <a:t>→</a:t>
            </a:r>
            <a:r>
              <a:rPr lang="en-US" altLang="ko-KR" sz="2400" b="1" dirty="0">
                <a:effectLst/>
              </a:rPr>
              <a:t> </a:t>
            </a:r>
            <a:r>
              <a:rPr lang="ko-KR" altLang="en-US" sz="2400" b="1" dirty="0">
                <a:effectLst/>
              </a:rPr>
              <a:t>대책 없음</a:t>
            </a:r>
            <a:endParaRPr lang="en-US" altLang="ko-KR" sz="2400" b="1" dirty="0">
              <a:effectLst/>
            </a:endParaRPr>
          </a:p>
          <a:p>
            <a:pPr lvl="1"/>
            <a:r>
              <a:rPr lang="ko-KR" altLang="en-US" sz="2000" dirty="0">
                <a:effectLst/>
              </a:rPr>
              <a:t>학습과 추론의 방법이 달라서 생기는 문제 </a:t>
            </a:r>
            <a:endParaRPr lang="en-US" altLang="ko-KR" sz="2000" dirty="0">
              <a:effectLst/>
            </a:endParaRPr>
          </a:p>
          <a:p>
            <a:pPr lvl="2"/>
            <a:r>
              <a:rPr lang="ko-KR" altLang="en-US" sz="1600" dirty="0">
                <a:effectLst/>
              </a:rPr>
              <a:t>학습 → </a:t>
            </a:r>
            <a:r>
              <a:rPr lang="en-US" altLang="ko-KR" sz="1600" dirty="0">
                <a:effectLst/>
              </a:rPr>
              <a:t>teacher forcing </a:t>
            </a:r>
          </a:p>
          <a:p>
            <a:pPr lvl="2"/>
            <a:r>
              <a:rPr lang="ko-KR" altLang="en-US" sz="1600" dirty="0">
                <a:effectLst/>
              </a:rPr>
              <a:t>추론 → </a:t>
            </a:r>
            <a:r>
              <a:rPr lang="en-US" altLang="ko-KR" sz="1600" dirty="0">
                <a:effectLst/>
              </a:rPr>
              <a:t>auto-regressive</a:t>
            </a:r>
          </a:p>
          <a:p>
            <a:pPr lvl="1"/>
            <a:r>
              <a:rPr lang="ko-KR" altLang="en-US" sz="2000" dirty="0">
                <a:effectLst/>
              </a:rPr>
              <a:t>훈련과 추론 사이의 이러한 불일치는 노출 편향 문제로 알려져 있으며 추론 동안 디코딩 오류가 빠르게 발생하기 때문에 응답의 </a:t>
            </a:r>
            <a:r>
              <a:rPr lang="ko-KR" altLang="en-US" sz="2000" dirty="0" err="1">
                <a:effectLst/>
              </a:rPr>
              <a:t>정보성</a:t>
            </a:r>
            <a:r>
              <a:rPr lang="ko-KR" altLang="en-US" sz="2000" dirty="0">
                <a:effectLst/>
              </a:rPr>
              <a:t> </a:t>
            </a:r>
            <a:r>
              <a:rPr lang="en-US" altLang="ko-KR" sz="2000" dirty="0">
                <a:effectLst/>
              </a:rPr>
              <a:t>(</a:t>
            </a:r>
            <a:r>
              <a:rPr lang="en-US" altLang="ko-KR" sz="2000" dirty="0"/>
              <a:t>informativeness of the responses)</a:t>
            </a:r>
            <a:r>
              <a:rPr lang="ko-KR" altLang="en-US" sz="2000" dirty="0">
                <a:effectLst/>
              </a:rPr>
              <a:t>을 크게 제한</a:t>
            </a:r>
            <a:endParaRPr lang="en-US" altLang="ko-KR" sz="2000" dirty="0">
              <a:effectLst/>
            </a:endParaRPr>
          </a:p>
          <a:p>
            <a:pPr lvl="1"/>
            <a:endParaRPr lang="en-US" altLang="ko-K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20335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4C0EAF-C5A5-4253-BBCC-446904C31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Task </a:t>
            </a:r>
            <a:r>
              <a:rPr lang="ko-KR" altLang="en-US" dirty="0"/>
              <a:t>기술 </a:t>
            </a:r>
            <a:r>
              <a:rPr lang="en-US" altLang="ko-KR" dirty="0"/>
              <a:t>(</a:t>
            </a:r>
            <a:r>
              <a:rPr lang="ko-KR" altLang="en-US" dirty="0"/>
              <a:t>이전 작업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5253F87-B5FC-4345-92C6-DAC734D38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740" y="1367890"/>
            <a:ext cx="5428194" cy="3540535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8D07A23E-1C52-44C7-B928-CDFBF0CFF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66267"/>
            <a:ext cx="10515600" cy="1591732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effectLst/>
              </a:rPr>
              <a:t>컨텍스트에 대한 응답의 조건부 분포</a:t>
            </a:r>
            <a:endParaRPr lang="en-US" altLang="ko-KR" sz="2000" dirty="0"/>
          </a:p>
          <a:p>
            <a:r>
              <a:rPr lang="ko-KR" altLang="en-US" sz="2000" dirty="0"/>
              <a:t>이전 대화 </a:t>
            </a:r>
            <a:r>
              <a:rPr lang="en-US" altLang="ko-KR" sz="2000" dirty="0"/>
              <a:t>turn</a:t>
            </a:r>
            <a:r>
              <a:rPr lang="ko-KR" altLang="en-US" sz="2000" dirty="0"/>
              <a:t>에서 생산된 대화 </a:t>
            </a:r>
            <a:r>
              <a:rPr lang="en-US" altLang="ko-KR" sz="2000" dirty="0"/>
              <a:t>y </a:t>
            </a:r>
            <a:r>
              <a:rPr lang="ko-KR" altLang="en-US" sz="2000" dirty="0"/>
              <a:t>를 다음 </a:t>
            </a:r>
            <a:r>
              <a:rPr lang="en-US" altLang="ko-KR" sz="2000" dirty="0"/>
              <a:t>input </a:t>
            </a:r>
            <a:r>
              <a:rPr lang="ko-KR" altLang="en-US" sz="2000" dirty="0"/>
              <a:t>으로 넣어 응답 </a:t>
            </a:r>
            <a:r>
              <a:rPr lang="en-US" altLang="ko-KR" sz="2000" dirty="0"/>
              <a:t>y</a:t>
            </a:r>
            <a:r>
              <a:rPr lang="ko-KR" altLang="en-US" sz="2000" dirty="0"/>
              <a:t>를 생성</a:t>
            </a:r>
          </a:p>
          <a:p>
            <a:r>
              <a:rPr lang="en-US" altLang="ko-KR" sz="2000" dirty="0"/>
              <a:t>X </a:t>
            </a:r>
            <a:r>
              <a:rPr lang="ko-KR" altLang="en-US" sz="2000" dirty="0"/>
              <a:t>는 </a:t>
            </a:r>
            <a:r>
              <a:rPr lang="en-US" altLang="ko-KR" sz="2000" dirty="0"/>
              <a:t>dialogue history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69728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1399</TotalTime>
  <Words>1015</Words>
  <Application>Microsoft Office PowerPoint</Application>
  <PresentationFormat>와이드스크린</PresentationFormat>
  <Paragraphs>132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DLGNet: A Transformer-based Model for Dialogue Response Generation </vt:lpstr>
      <vt:lpstr>이전 작업 역사</vt:lpstr>
      <vt:lpstr>문제점 지적</vt:lpstr>
      <vt:lpstr>문제점 해결을 위한 우리의 기여 (1) </vt:lpstr>
      <vt:lpstr>문제점 해결을 위한 우리의 기여 (2) </vt:lpstr>
      <vt:lpstr>Concave entropy profile</vt:lpstr>
      <vt:lpstr>문제점 해결을 위한 우리의 기여 (3) </vt:lpstr>
      <vt:lpstr>문제점 해결을 위한 우리의 기여 (4) </vt:lpstr>
      <vt:lpstr>Task 기술 (이전 작업)</vt:lpstr>
      <vt:lpstr>Task 기술 (본 논문)</vt:lpstr>
      <vt:lpstr>5번식 참고</vt:lpstr>
      <vt:lpstr>설정</vt:lpstr>
      <vt:lpstr>데이터 전처리</vt:lpstr>
      <vt:lpstr>데이터</vt:lpstr>
      <vt:lpstr>탐욕 알고리즘</vt:lpstr>
      <vt:lpstr>정성적 평가</vt:lpstr>
      <vt:lpstr>정량적 평가</vt:lpstr>
      <vt:lpstr>Ablation studies (1)</vt:lpstr>
      <vt:lpstr>Ablation studies (2)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DLGNet: A Transformer-based Model for Dialogue Response Generation</dc:title>
  <dc:creator>이 명재</dc:creator>
  <cp:lastModifiedBy>이 명재</cp:lastModifiedBy>
  <cp:revision>9</cp:revision>
  <dcterms:created xsi:type="dcterms:W3CDTF">2020-02-19T07:24:54Z</dcterms:created>
  <dcterms:modified xsi:type="dcterms:W3CDTF">2020-02-20T13:12:27Z</dcterms:modified>
</cp:coreProperties>
</file>