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7" r:id="rId4"/>
    <p:sldId id="267" r:id="rId5"/>
    <p:sldId id="268" r:id="rId6"/>
    <p:sldId id="274" r:id="rId7"/>
    <p:sldId id="269" r:id="rId8"/>
    <p:sldId id="272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cott\Desktop\Capstone1\Lari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tt\Desktop\Capstone1\Laria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[Lariat.xlsx]Model_Dashboard!PivotTable3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Model_Dashboard!$I$22</c:f>
              <c:strCache>
                <c:ptCount val="1"/>
                <c:pt idx="0">
                  <c:v>Sum of 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Model_Dashboard!$H$23:$H$33</c:f>
              <c:strCache>
                <c:ptCount val="10"/>
                <c:pt idx="0">
                  <c:v>500</c:v>
                </c:pt>
                <c:pt idx="1">
                  <c:v>5000CS</c:v>
                </c:pt>
                <c:pt idx="2">
                  <c:v>B2600</c:v>
                </c:pt>
                <c:pt idx="3">
                  <c:v>D150 Club</c:v>
                </c:pt>
                <c:pt idx="4">
                  <c:v>Forenza</c:v>
                </c:pt>
                <c:pt idx="5">
                  <c:v>Lumina APV</c:v>
                </c:pt>
                <c:pt idx="6">
                  <c:v>Nubira</c:v>
                </c:pt>
                <c:pt idx="7">
                  <c:v>Relay</c:v>
                </c:pt>
                <c:pt idx="8">
                  <c:v>Sterling</c:v>
                </c:pt>
                <c:pt idx="9">
                  <c:v>Volare</c:v>
                </c:pt>
              </c:strCache>
            </c:strRef>
          </c:cat>
          <c:val>
            <c:numRef>
              <c:f>Model_Dashboard!$I$23:$I$33</c:f>
              <c:numCache>
                <c:formatCode>General</c:formatCode>
                <c:ptCount val="10"/>
                <c:pt idx="0">
                  <c:v>12813.599999999993</c:v>
                </c:pt>
                <c:pt idx="1">
                  <c:v>6414.6000000000013</c:v>
                </c:pt>
                <c:pt idx="2">
                  <c:v>11943.199999999995</c:v>
                </c:pt>
                <c:pt idx="3">
                  <c:v>7954.2699999999986</c:v>
                </c:pt>
                <c:pt idx="4">
                  <c:v>11581.159999999996</c:v>
                </c:pt>
                <c:pt idx="5">
                  <c:v>12589.570000000002</c:v>
                </c:pt>
                <c:pt idx="6">
                  <c:v>2505.4200000000014</c:v>
                </c:pt>
                <c:pt idx="7">
                  <c:v>5608.24</c:v>
                </c:pt>
                <c:pt idx="8">
                  <c:v>10292.15</c:v>
                </c:pt>
                <c:pt idx="9">
                  <c:v>10498.960000000001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6-42FB-B296-B611C3399699}"/>
            </c:ext>
          </c:extLst>
        </c:ser>
        <c:ser>
          <c:idx val="1"/>
          <c:order val="1"/>
          <c:tx>
            <c:strRef>
              <c:f>Model_Dashboard!$J$22</c:f>
              <c:strCache>
                <c:ptCount val="1"/>
                <c:pt idx="0">
                  <c:v>Sum of total_revenue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Model_Dashboard!$H$23:$H$33</c:f>
              <c:strCache>
                <c:ptCount val="10"/>
                <c:pt idx="0">
                  <c:v>500</c:v>
                </c:pt>
                <c:pt idx="1">
                  <c:v>5000CS</c:v>
                </c:pt>
                <c:pt idx="2">
                  <c:v>B2600</c:v>
                </c:pt>
                <c:pt idx="3">
                  <c:v>D150 Club</c:v>
                </c:pt>
                <c:pt idx="4">
                  <c:v>Forenza</c:v>
                </c:pt>
                <c:pt idx="5">
                  <c:v>Lumina APV</c:v>
                </c:pt>
                <c:pt idx="6">
                  <c:v>Nubira</c:v>
                </c:pt>
                <c:pt idx="7">
                  <c:v>Relay</c:v>
                </c:pt>
                <c:pt idx="8">
                  <c:v>Sterling</c:v>
                </c:pt>
                <c:pt idx="9">
                  <c:v>Volare</c:v>
                </c:pt>
              </c:strCache>
            </c:strRef>
          </c:cat>
          <c:val>
            <c:numRef>
              <c:f>Model_Dashboard!$J$23:$J$33</c:f>
              <c:numCache>
                <c:formatCode>General</c:formatCode>
                <c:ptCount val="10"/>
                <c:pt idx="0">
                  <c:v>10078</c:v>
                </c:pt>
                <c:pt idx="1">
                  <c:v>8331</c:v>
                </c:pt>
                <c:pt idx="2">
                  <c:v>10897</c:v>
                </c:pt>
                <c:pt idx="3">
                  <c:v>10200</c:v>
                </c:pt>
                <c:pt idx="4">
                  <c:v>11028</c:v>
                </c:pt>
                <c:pt idx="5">
                  <c:v>10626</c:v>
                </c:pt>
                <c:pt idx="6">
                  <c:v>7530</c:v>
                </c:pt>
                <c:pt idx="7">
                  <c:v>8381</c:v>
                </c:pt>
                <c:pt idx="8">
                  <c:v>12327</c:v>
                </c:pt>
                <c:pt idx="9">
                  <c:v>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26-42FB-B296-B611C33996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93744064"/>
        <c:axId val="793748984"/>
      </c:barChart>
      <c:catAx>
        <c:axId val="79374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748984"/>
        <c:crosses val="autoZero"/>
        <c:auto val="1"/>
        <c:lblAlgn val="ctr"/>
        <c:lblOffset val="100"/>
        <c:noMultiLvlLbl val="0"/>
      </c:catAx>
      <c:valAx>
        <c:axId val="79374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374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[Lariat.xlsx]Model_Dashboard!PivotTable1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Model_Dashboard!$P$5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Model_Dashboard!$O$6:$O$16</c:f>
              <c:strCache>
                <c:ptCount val="10"/>
                <c:pt idx="0">
                  <c:v>Accord</c:v>
                </c:pt>
                <c:pt idx="1">
                  <c:v>Cabriolet</c:v>
                </c:pt>
                <c:pt idx="2">
                  <c:v>Express 3500</c:v>
                </c:pt>
                <c:pt idx="3">
                  <c:v>F-Series</c:v>
                </c:pt>
                <c:pt idx="4">
                  <c:v>Grand Marquis</c:v>
                </c:pt>
                <c:pt idx="5">
                  <c:v>Grand Prix</c:v>
                </c:pt>
                <c:pt idx="6">
                  <c:v>LS</c:v>
                </c:pt>
                <c:pt idx="7">
                  <c:v>Ranger</c:v>
                </c:pt>
                <c:pt idx="8">
                  <c:v>Sable</c:v>
                </c:pt>
                <c:pt idx="9">
                  <c:v>Suburban 1500</c:v>
                </c:pt>
              </c:strCache>
            </c:strRef>
          </c:cat>
          <c:val>
            <c:numRef>
              <c:f>Model_Dashboard!$P$6:$P$16</c:f>
              <c:numCache>
                <c:formatCode>General</c:formatCode>
                <c:ptCount val="10"/>
                <c:pt idx="0">
                  <c:v>795426.75999999838</c:v>
                </c:pt>
                <c:pt idx="1">
                  <c:v>764764.38999999862</c:v>
                </c:pt>
                <c:pt idx="2">
                  <c:v>755304.86000000243</c:v>
                </c:pt>
                <c:pt idx="3">
                  <c:v>742996.67999999959</c:v>
                </c:pt>
                <c:pt idx="4">
                  <c:v>898357.2299999973</c:v>
                </c:pt>
                <c:pt idx="5">
                  <c:v>952350.57000000193</c:v>
                </c:pt>
                <c:pt idx="6">
                  <c:v>875452.38000000396</c:v>
                </c:pt>
                <c:pt idx="7">
                  <c:v>856749.89999999793</c:v>
                </c:pt>
                <c:pt idx="8">
                  <c:v>763800.23000000382</c:v>
                </c:pt>
                <c:pt idx="9">
                  <c:v>800044.50000000128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15-422E-BA54-44B170A21AD2}"/>
            </c:ext>
          </c:extLst>
        </c:ser>
        <c:ser>
          <c:idx val="1"/>
          <c:order val="1"/>
          <c:tx>
            <c:strRef>
              <c:f>Model_Dashboard!$Q$5</c:f>
              <c:strCache>
                <c:ptCount val="1"/>
                <c:pt idx="0">
                  <c:v>Net Revenue</c:v>
                </c:pt>
              </c:strCache>
            </c:strRef>
          </c:tx>
          <c:invertIfNegative val="0"/>
          <c:cat>
            <c:strRef>
              <c:f>Model_Dashboard!$O$6:$O$16</c:f>
              <c:strCache>
                <c:ptCount val="10"/>
                <c:pt idx="0">
                  <c:v>Accord</c:v>
                </c:pt>
                <c:pt idx="1">
                  <c:v>Cabriolet</c:v>
                </c:pt>
                <c:pt idx="2">
                  <c:v>Express 3500</c:v>
                </c:pt>
                <c:pt idx="3">
                  <c:v>F-Series</c:v>
                </c:pt>
                <c:pt idx="4">
                  <c:v>Grand Marquis</c:v>
                </c:pt>
                <c:pt idx="5">
                  <c:v>Grand Prix</c:v>
                </c:pt>
                <c:pt idx="6">
                  <c:v>LS</c:v>
                </c:pt>
                <c:pt idx="7">
                  <c:v>Ranger</c:v>
                </c:pt>
                <c:pt idx="8">
                  <c:v>Sable</c:v>
                </c:pt>
                <c:pt idx="9">
                  <c:v>Suburban 1500</c:v>
                </c:pt>
              </c:strCache>
            </c:strRef>
          </c:cat>
          <c:val>
            <c:numRef>
              <c:f>Model_Dashboard!$Q$6:$Q$16</c:f>
              <c:numCache>
                <c:formatCode>General</c:formatCode>
                <c:ptCount val="10"/>
                <c:pt idx="0">
                  <c:v>340114</c:v>
                </c:pt>
                <c:pt idx="1">
                  <c:v>338170</c:v>
                </c:pt>
                <c:pt idx="2">
                  <c:v>341660</c:v>
                </c:pt>
                <c:pt idx="3">
                  <c:v>305496</c:v>
                </c:pt>
                <c:pt idx="4">
                  <c:v>377994</c:v>
                </c:pt>
                <c:pt idx="5">
                  <c:v>388691</c:v>
                </c:pt>
                <c:pt idx="6">
                  <c:v>360212</c:v>
                </c:pt>
                <c:pt idx="7">
                  <c:v>374201</c:v>
                </c:pt>
                <c:pt idx="8">
                  <c:v>318374</c:v>
                </c:pt>
                <c:pt idx="9">
                  <c:v>311241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15-422E-BA54-44B170A21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3966808"/>
        <c:axId val="803967792"/>
      </c:barChart>
      <c:catAx>
        <c:axId val="803966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967792"/>
        <c:crosses val="autoZero"/>
        <c:auto val="1"/>
        <c:lblAlgn val="ctr"/>
        <c:lblOffset val="100"/>
        <c:noMultiLvlLbl val="0"/>
      </c:catAx>
      <c:valAx>
        <c:axId val="80396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966808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B10A5-EF13-448A-BB36-8ABC0F0663DC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84534-39CE-4E48-AC29-2CA7728DC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1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3AB5-8959-44AE-AF35-3E67C7E18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12092-D098-4E91-83B1-F0432F0C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61CE-A774-4245-BEF0-F3D64BF6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B846-9448-4362-AF29-AE9BA1A0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696C-623B-4ACC-93F1-2C9A2ABA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4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0AA7-9015-4786-9107-B51CBB4C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98EAE-A3FB-46BF-A86E-5D31167D0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9ED18-C984-4FB3-B7B6-E01F3377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ABDE-251F-4FB4-9227-00A64DEF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BE5C1-233B-47EF-868B-A4864E8A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AA547-51F7-4B2E-9B0D-23F928903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BA95E-1C03-4F94-9140-E4ED1301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64983-8298-420F-BBCE-68A7A634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96C47-7531-4E55-AE79-D80CB408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A361-3C91-455E-BF12-2ADC0F7E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2DD4-3734-4727-BAF0-618AA747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86D0-357D-4016-986B-F189EC76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BA74-9807-4251-8985-31A03199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F0A6-C6B4-4E69-B0BD-84F9B629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3272-2864-468B-9469-9FD234C9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9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2E51-BC9C-49F5-9002-30BF211F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9F665-0605-477C-AF43-34C386F5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8D95-5FFD-4FE9-8EDC-B56D72BA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B59F7-A164-48D4-9330-344675CB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3CEB-ED00-48C7-978D-AF5D76D5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ABDD-7389-4D7E-86EF-488E92E5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0565-40DC-4DA1-BD06-336F5FCB2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9D932-3AF2-41AD-B40A-A0C81163E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DBA9A-4A17-4515-BEBF-84D00331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BFF20-A46C-4B02-90C6-0BFD7D7A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69A58-4E9C-4E3E-ADD2-FE44CE9D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3930-CE1C-45AC-9356-5FF931C1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5E6F-BD8E-4F9C-BFAB-050D24C3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7DF52-1495-4518-948E-B7FCBE912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C12DC-D37D-4DD0-9C8E-F8F415104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52A6F-6949-4077-9746-084A904EA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2A7BB-EE70-434E-AC0E-A0676491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57978-9876-4887-B7F6-87620A9A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17B64-1381-46E8-BFCF-189E8C16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4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4BC6-8219-4130-B2F4-E21D435A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9895C-1D8E-4CE7-BBFF-C1F707A8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D5861-54E3-4F44-A5C8-4587DA3B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A68E-EF90-4A5B-961E-8F65766D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73B8D-3303-4924-943A-1E20EE65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41D9B-EB16-46D2-ABE6-B55AD587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0B8E1-F168-45C2-BA4C-ACDD2DD1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2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A19B-5CB6-4D06-A66B-57114FB9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FBD3-485C-45B7-86DC-C9266B25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C7580-B5C5-4CEC-BDA5-D456C075A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DFBD0-F4E6-43A5-BD88-952BF700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7AF8F-A2F1-48DE-A1F4-C76EB972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90AA-FE40-4A89-957F-DE9C6CA5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077A-235B-471C-A38D-3613157F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94B45-8EE9-429B-BFD6-EE30F47B7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5EAF3-86C3-4E82-9DDA-9FAE60742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6F572-0F57-4F1E-84C5-B429F3A4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23558-3753-464B-A0F8-61D37D4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388BB-18B8-4D89-831A-6D1A7D0E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7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48ED8-FCA2-455D-9174-F18CAB4B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6D96-ACCD-4F8C-AE84-A06C296B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D1704-414C-4DBB-AEE1-320BBC262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09AA-1905-46F8-8E45-891CA63257B7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F1D9-2002-4B3E-8BAF-4111C447D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63D9-B261-42D1-A861-9A044D9E5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07E7-5A97-4624-9D55-F6268BCE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2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B23F-1230-4857-8DA0-F4A3BB47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725" y="-1077912"/>
            <a:ext cx="9144000" cy="2387600"/>
          </a:xfrm>
        </p:spPr>
        <p:txBody>
          <a:bodyPr/>
          <a:lstStyle/>
          <a:p>
            <a:r>
              <a:rPr lang="en-US"/>
              <a:t>Lariat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C2FC2-FB16-4088-AEE1-B83DF3302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725" y="1430338"/>
            <a:ext cx="9144000" cy="1655762"/>
          </a:xfrm>
        </p:spPr>
        <p:txBody>
          <a:bodyPr/>
          <a:lstStyle/>
          <a:p>
            <a:r>
              <a:rPr lang="en-US"/>
              <a:t>Refining your vehicle selection</a:t>
            </a:r>
            <a:endParaRPr lang="en-US" dirty="0"/>
          </a:p>
        </p:txBody>
      </p:sp>
      <p:pic>
        <p:nvPicPr>
          <p:cNvPr id="4098" name="Picture 2" descr="gold and silver heart pendant">
            <a:extLst>
              <a:ext uri="{FF2B5EF4-FFF2-40B4-BE49-F238E27FC236}">
                <a16:creationId xmlns:a16="http://schemas.microsoft.com/office/drawing/2014/main" id="{14F66EC1-FE87-4734-B65B-85AA07FD3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4" y="2089653"/>
            <a:ext cx="7148946" cy="476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99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1965F8C-19AF-432F-8ADA-EF522A4B5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1649"/>
              </p:ext>
            </p:extLst>
          </p:nvPr>
        </p:nvGraphicFramePr>
        <p:xfrm>
          <a:off x="257906" y="3548185"/>
          <a:ext cx="5666156" cy="3376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393CFB-25CF-4CED-94E6-D5FB721AC9B4}"/>
              </a:ext>
            </a:extLst>
          </p:cNvPr>
          <p:cNvSpPr txBox="1"/>
          <p:nvPr/>
        </p:nvSpPr>
        <p:spPr>
          <a:xfrm>
            <a:off x="2251363" y="2659559"/>
            <a:ext cx="7689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Bottom 10				Top 10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31E83D0-E181-41C7-8197-57C2013EA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170822"/>
              </p:ext>
            </p:extLst>
          </p:nvPr>
        </p:nvGraphicFramePr>
        <p:xfrm>
          <a:off x="5924062" y="3634155"/>
          <a:ext cx="6338276" cy="3223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1E5FC1-46E9-4228-965A-268D64231E61}"/>
              </a:ext>
            </a:extLst>
          </p:cNvPr>
          <p:cNvSpPr txBox="1"/>
          <p:nvPr/>
        </p:nvSpPr>
        <p:spPr>
          <a:xfrm>
            <a:off x="4502727" y="678359"/>
            <a:ext cx="7689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274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able&#10;&#10;Description automatically generated">
            <a:extLst>
              <a:ext uri="{FF2B5EF4-FFF2-40B4-BE49-F238E27FC236}">
                <a16:creationId xmlns:a16="http://schemas.microsoft.com/office/drawing/2014/main" id="{414C8807-5C26-4050-A1F0-BFC9E655B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87" y="1942674"/>
            <a:ext cx="8672312" cy="4915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9B881-83F3-48D2-B0CD-18987CB4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31" y="294786"/>
            <a:ext cx="4616938" cy="1325563"/>
          </a:xfrm>
        </p:spPr>
        <p:txBody>
          <a:bodyPr/>
          <a:lstStyle/>
          <a:p>
            <a:r>
              <a:rPr lang="en-US"/>
              <a:t>500 in, and 500 out</a:t>
            </a:r>
            <a:endParaRPr lang="en-US" dirty="0"/>
          </a:p>
        </p:txBody>
      </p:sp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84E8378D-C694-4CF4-94ED-4D0CD3BF9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87" y="1942674"/>
            <a:ext cx="8672312" cy="4915326"/>
          </a:xfrm>
          <a:prstGeom prst="rect">
            <a:avLst/>
          </a:prstGeom>
        </p:spPr>
      </p:pic>
      <p:pic>
        <p:nvPicPr>
          <p:cNvPr id="27" name="Picture 26" descr="Table&#10;&#10;Description automatically generated">
            <a:extLst>
              <a:ext uri="{FF2B5EF4-FFF2-40B4-BE49-F238E27FC236}">
                <a16:creationId xmlns:a16="http://schemas.microsoft.com/office/drawing/2014/main" id="{3F331B5B-3503-46C1-8994-B1BB3CCE3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18" y="1942674"/>
            <a:ext cx="8649450" cy="4915326"/>
          </a:xfrm>
          <a:prstGeom prst="rect">
            <a:avLst/>
          </a:prstGeom>
        </p:spPr>
      </p:pic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9B9E6F81-D3A5-4675-BBD1-FF53D9F2F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08" y="1942674"/>
            <a:ext cx="8657070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0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EA7AA96-52C3-47D5-B38C-E5B8E421F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44" y="1942674"/>
            <a:ext cx="8672312" cy="4915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A9CBFF-8E90-46FB-88FA-8DDF718D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944" y="0"/>
            <a:ext cx="6432062" cy="1325563"/>
          </a:xfrm>
        </p:spPr>
        <p:txBody>
          <a:bodyPr/>
          <a:lstStyle/>
          <a:p>
            <a:r>
              <a:rPr lang="en-US" dirty="0"/>
              <a:t>Branch to Branch changes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DB286164-9715-44B2-857D-7D098267B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55" y="1946485"/>
            <a:ext cx="8664691" cy="4907705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137415DE-A099-489E-B0EF-5A4008E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44" y="1942674"/>
            <a:ext cx="8672312" cy="4915326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716318A-D088-4BB0-8A48-2A28A38D1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44" y="1942674"/>
            <a:ext cx="8672312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F9279DD-4FA2-4A8A-819B-BEE8C34AF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44" y="1942674"/>
            <a:ext cx="8672312" cy="49153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A0F2C3-C240-4C41-B23E-608C429BB5ED}"/>
              </a:ext>
            </a:extLst>
          </p:cNvPr>
          <p:cNvSpPr txBox="1"/>
          <p:nvPr/>
        </p:nvSpPr>
        <p:spPr>
          <a:xfrm>
            <a:off x="3909872" y="438988"/>
            <a:ext cx="612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Branches and Profits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68A5935-42FF-4658-BAA5-7AB75AF02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844" y="1942674"/>
            <a:ext cx="8672312" cy="4915326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8C98E9B-14F0-4D52-9DF0-E83690B6F1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65" y="1942674"/>
            <a:ext cx="8664691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868E0A-7C29-463E-97BD-31F74D9C4552}"/>
              </a:ext>
            </a:extLst>
          </p:cNvPr>
          <p:cNvSpPr txBox="1"/>
          <p:nvPr/>
        </p:nvSpPr>
        <p:spPr>
          <a:xfrm>
            <a:off x="1842659" y="477982"/>
            <a:ext cx="7955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          Comparing by Vehicle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D8C227-E55B-4F83-801A-2F865896E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3595697"/>
            <a:ext cx="11994919" cy="25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E0F174-ACAF-4DF8-9CDC-3D3D44A6980D}"/>
              </a:ext>
            </a:extLst>
          </p:cNvPr>
          <p:cNvSpPr txBox="1"/>
          <p:nvPr/>
        </p:nvSpPr>
        <p:spPr>
          <a:xfrm>
            <a:off x="1020281" y="263820"/>
            <a:ext cx="101514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					Profits</a:t>
            </a:r>
          </a:p>
          <a:p>
            <a:r>
              <a:rPr lang="en-US" sz="4400" dirty="0"/>
              <a:t>				2018 vs 2019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DD647616-24FC-44C8-ACA8-648305BE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01" y="2582219"/>
            <a:ext cx="2766300" cy="3444538"/>
          </a:xfrm>
          <a:prstGeom prst="rect">
            <a:avLst/>
          </a:prstGeom>
        </p:spPr>
      </p:pic>
      <p:pic>
        <p:nvPicPr>
          <p:cNvPr id="19" name="Picture 18" descr="Text, table&#10;&#10;Description automatically generated">
            <a:extLst>
              <a:ext uri="{FF2B5EF4-FFF2-40B4-BE49-F238E27FC236}">
                <a16:creationId xmlns:a16="http://schemas.microsoft.com/office/drawing/2014/main" id="{FB0E9751-8142-430F-B718-FFE9E7148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89" y="2527515"/>
            <a:ext cx="2766300" cy="769687"/>
          </a:xfrm>
          <a:prstGeom prst="rect">
            <a:avLst/>
          </a:prstGeom>
        </p:spPr>
      </p:pic>
      <p:pic>
        <p:nvPicPr>
          <p:cNvPr id="21" name="Picture 20" descr="Text, table&#10;&#10;Description automatically generated">
            <a:extLst>
              <a:ext uri="{FF2B5EF4-FFF2-40B4-BE49-F238E27FC236}">
                <a16:creationId xmlns:a16="http://schemas.microsoft.com/office/drawing/2014/main" id="{12FC6476-F245-4CFB-BCE5-DE4C6878B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89" y="4304488"/>
            <a:ext cx="2766300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25BAB0-0121-44BE-9A63-95D9FAEFF3DB}"/>
              </a:ext>
            </a:extLst>
          </p:cNvPr>
          <p:cNvSpPr txBox="1"/>
          <p:nvPr/>
        </p:nvSpPr>
        <p:spPr>
          <a:xfrm>
            <a:off x="3169227" y="169792"/>
            <a:ext cx="80217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+$24M-$25M Gross Profit</a:t>
            </a:r>
          </a:p>
        </p:txBody>
      </p:sp>
      <p:pic>
        <p:nvPicPr>
          <p:cNvPr id="9" name="Picture 8" descr="Text, table&#10;&#10;Description automatically generated">
            <a:extLst>
              <a:ext uri="{FF2B5EF4-FFF2-40B4-BE49-F238E27FC236}">
                <a16:creationId xmlns:a16="http://schemas.microsoft.com/office/drawing/2014/main" id="{233BC0A2-9693-4415-A93A-F467E96CC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25" y="3774831"/>
            <a:ext cx="5617149" cy="15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0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EDB280-407F-4E28-8C1B-D095BD10B15A}"/>
              </a:ext>
            </a:extLst>
          </p:cNvPr>
          <p:cNvGraphicFramePr>
            <a:graphicFrameLocks noGrp="1"/>
          </p:cNvGraphicFramePr>
          <p:nvPr/>
        </p:nvGraphicFramePr>
        <p:xfrm>
          <a:off x="4322617" y="2156110"/>
          <a:ext cx="3546765" cy="4135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474">
                  <a:extLst>
                    <a:ext uri="{9D8B030D-6E8A-4147-A177-3AD203B41FA5}">
                      <a16:colId xmlns:a16="http://schemas.microsoft.com/office/drawing/2014/main" val="2813963091"/>
                    </a:ext>
                  </a:extLst>
                </a:gridCol>
                <a:gridCol w="1128335">
                  <a:extLst>
                    <a:ext uri="{9D8B030D-6E8A-4147-A177-3AD203B41FA5}">
                      <a16:colId xmlns:a16="http://schemas.microsoft.com/office/drawing/2014/main" val="1244872724"/>
                    </a:ext>
                  </a:extLst>
                </a:gridCol>
                <a:gridCol w="1313956">
                  <a:extLst>
                    <a:ext uri="{9D8B030D-6E8A-4147-A177-3AD203B41FA5}">
                      <a16:colId xmlns:a16="http://schemas.microsoft.com/office/drawing/2014/main" val="2298182151"/>
                    </a:ext>
                  </a:extLst>
                </a:gridCol>
              </a:tblGrid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Branch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2018 Profit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8907620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$48,471.47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$101,905.42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8451746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$37,195.09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$82,379.12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0904423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$39,034.64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$85,283.22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6918803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$42,864.59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$93,513.58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1033585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$39,868.24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$86,019.70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3933135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$40,939.35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$88,143.92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0784809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$42,649.72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$94,710.14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6656114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$46,998.94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$98,590.80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9958927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$38,270.39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$81,031.46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0482643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$45,693.83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$96,481.08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9190276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$18,657.87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$47,057.32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7398967"/>
                  </a:ext>
                </a:extLst>
              </a:tr>
              <a:tr h="318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$440,644.13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$955,115.76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50849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9B2738C-62B4-4061-8C73-42D04BC12BDA}"/>
              </a:ext>
            </a:extLst>
          </p:cNvPr>
          <p:cNvSpPr txBox="1"/>
          <p:nvPr/>
        </p:nvSpPr>
        <p:spPr>
          <a:xfrm>
            <a:off x="2691244" y="270164"/>
            <a:ext cx="7325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Overall statistics of Branch 1</a:t>
            </a:r>
          </a:p>
        </p:txBody>
      </p:sp>
    </p:spTree>
    <p:extLst>
      <p:ext uri="{BB962C8B-B14F-4D97-AF65-F5344CB8AC3E}">
        <p14:creationId xmlns:p14="http://schemas.microsoft.com/office/powerpoint/2010/main" val="8766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C1559DA-51F3-440A-9B83-FA5F12C76F68}"/>
              </a:ext>
            </a:extLst>
          </p:cNvPr>
          <p:cNvSpPr txBox="1"/>
          <p:nvPr/>
        </p:nvSpPr>
        <p:spPr>
          <a:xfrm>
            <a:off x="2386978" y="405245"/>
            <a:ext cx="9341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Alternative Methods Incuded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DC497F-D406-4EAC-B7A2-26CE27CB7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86" y="1922585"/>
            <a:ext cx="5505165" cy="49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3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125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Lariat</vt:lpstr>
      <vt:lpstr>500 in, and 500 out</vt:lpstr>
      <vt:lpstr>Branch to Branch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Brown</dc:creator>
  <cp:lastModifiedBy>Scott Brown</cp:lastModifiedBy>
  <cp:revision>29</cp:revision>
  <dcterms:created xsi:type="dcterms:W3CDTF">2020-09-24T15:03:51Z</dcterms:created>
  <dcterms:modified xsi:type="dcterms:W3CDTF">2020-09-26T00:14:52Z</dcterms:modified>
</cp:coreProperties>
</file>