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77" r:id="rId4"/>
    <p:sldId id="271" r:id="rId5"/>
    <p:sldId id="259" r:id="rId6"/>
    <p:sldId id="265" r:id="rId7"/>
    <p:sldId id="264" r:id="rId8"/>
    <p:sldId id="260" r:id="rId9"/>
    <p:sldId id="263" r:id="rId10"/>
    <p:sldId id="262" r:id="rId11"/>
    <p:sldId id="266" r:id="rId12"/>
    <p:sldId id="270" r:id="rId13"/>
    <p:sldId id="268" r:id="rId14"/>
    <p:sldId id="267" r:id="rId15"/>
    <p:sldId id="269" r:id="rId16"/>
    <p:sldId id="274" r:id="rId17"/>
    <p:sldId id="273" r:id="rId18"/>
    <p:sldId id="275" r:id="rId19"/>
    <p:sldId id="276" r:id="rId20"/>
    <p:sldId id="272"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3E5C5C-E048-4E73-B9BC-5F1E0C9C1C8B}" v="1" dt="2023-12-16T03:23:02.5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247" autoAdjust="0"/>
  </p:normalViewPr>
  <p:slideViewPr>
    <p:cSldViewPr snapToGrid="0">
      <p:cViewPr varScale="1">
        <p:scale>
          <a:sx n="106" d="100"/>
          <a:sy n="106" d="100"/>
        </p:scale>
        <p:origin x="79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ystal Kao" userId="83a127c155295ab2" providerId="LiveId" clId="{217295CE-5158-4848-B582-90C31840FE34}"/>
    <pc:docChg chg="custSel modSld">
      <pc:chgData name="Crystal Kao" userId="83a127c155295ab2" providerId="LiveId" clId="{217295CE-5158-4848-B582-90C31840FE34}" dt="2023-12-16T05:41:29.667" v="59" actId="20577"/>
      <pc:docMkLst>
        <pc:docMk/>
      </pc:docMkLst>
      <pc:sldChg chg="modSp mod">
        <pc:chgData name="Crystal Kao" userId="83a127c155295ab2" providerId="LiveId" clId="{217295CE-5158-4848-B582-90C31840FE34}" dt="2023-12-16T04:49:46.091" v="41" actId="20577"/>
        <pc:sldMkLst>
          <pc:docMk/>
          <pc:sldMk cId="340166478" sldId="272"/>
        </pc:sldMkLst>
        <pc:spChg chg="mod">
          <ac:chgData name="Crystal Kao" userId="83a127c155295ab2" providerId="LiveId" clId="{217295CE-5158-4848-B582-90C31840FE34}" dt="2023-12-16T04:49:46.091" v="41" actId="20577"/>
          <ac:spMkLst>
            <pc:docMk/>
            <pc:sldMk cId="340166478" sldId="272"/>
            <ac:spMk id="3" creationId="{4F754BF5-0E55-6469-6482-C01987267E21}"/>
          </ac:spMkLst>
        </pc:spChg>
      </pc:sldChg>
      <pc:sldChg chg="modSp mod">
        <pc:chgData name="Crystal Kao" userId="83a127c155295ab2" providerId="LiveId" clId="{217295CE-5158-4848-B582-90C31840FE34}" dt="2023-12-16T05:41:29.667" v="59" actId="20577"/>
        <pc:sldMkLst>
          <pc:docMk/>
          <pc:sldMk cId="4270612448" sldId="276"/>
        </pc:sldMkLst>
        <pc:spChg chg="mod">
          <ac:chgData name="Crystal Kao" userId="83a127c155295ab2" providerId="LiveId" clId="{217295CE-5158-4848-B582-90C31840FE34}" dt="2023-12-16T05:41:29.667" v="59" actId="20577"/>
          <ac:spMkLst>
            <pc:docMk/>
            <pc:sldMk cId="4270612448" sldId="276"/>
            <ac:spMk id="3" creationId="{780E2A0B-AA0F-A49F-3C6C-CAF282FD927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166066-BADD-4E6A-8D9C-2B2DBD5DCA01}" type="datetimeFigureOut">
              <a:rPr lang="en-US" smtClean="0"/>
              <a:t>12/16/2023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6BCBF-EC29-4152-B9FD-39826157A46C}" type="slidenum">
              <a:rPr lang="en-US" smtClean="0"/>
              <a:t>‹#›</a:t>
            </a:fld>
            <a:endParaRPr lang="en-US"/>
          </a:p>
        </p:txBody>
      </p:sp>
    </p:spTree>
    <p:extLst>
      <p:ext uri="{BB962C8B-B14F-4D97-AF65-F5344CB8AC3E}">
        <p14:creationId xmlns:p14="http://schemas.microsoft.com/office/powerpoint/2010/main" val="3524246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Parsimonious= as few variables as possible</a:t>
            </a:r>
          </a:p>
        </p:txBody>
      </p:sp>
      <p:sp>
        <p:nvSpPr>
          <p:cNvPr id="4" name="Slide Number Placeholder 3"/>
          <p:cNvSpPr>
            <a:spLocks noGrp="1"/>
          </p:cNvSpPr>
          <p:nvPr>
            <p:ph type="sldNum" sz="quarter" idx="5"/>
          </p:nvPr>
        </p:nvSpPr>
        <p:spPr/>
        <p:txBody>
          <a:bodyPr/>
          <a:lstStyle/>
          <a:p>
            <a:fld id="{D756BCBF-EC29-4152-B9FD-39826157A46C}" type="slidenum">
              <a:rPr lang="en-US" smtClean="0"/>
              <a:t>13</a:t>
            </a:fld>
            <a:endParaRPr lang="en-US"/>
          </a:p>
        </p:txBody>
      </p:sp>
    </p:spTree>
    <p:extLst>
      <p:ext uri="{BB962C8B-B14F-4D97-AF65-F5344CB8AC3E}">
        <p14:creationId xmlns:p14="http://schemas.microsoft.com/office/powerpoint/2010/main" val="839135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54632-C7D7-D893-F8CA-55909AAA0E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3F6270-8D06-6201-A210-64F4D85793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6EDC05-81FC-F36F-7824-050727609453}"/>
              </a:ext>
            </a:extLst>
          </p:cNvPr>
          <p:cNvSpPr>
            <a:spLocks noGrp="1"/>
          </p:cNvSpPr>
          <p:nvPr>
            <p:ph type="dt" sz="half" idx="10"/>
          </p:nvPr>
        </p:nvSpPr>
        <p:spPr/>
        <p:txBody>
          <a:bodyPr/>
          <a:lstStyle/>
          <a:p>
            <a:fld id="{212C0288-B664-49D2-A256-B761E3989882}" type="datetime1">
              <a:rPr lang="en-US" smtClean="0"/>
              <a:t>12/16/2023</a:t>
            </a:fld>
            <a:endParaRPr lang="en-US"/>
          </a:p>
        </p:txBody>
      </p:sp>
      <p:sp>
        <p:nvSpPr>
          <p:cNvPr id="5" name="Footer Placeholder 4">
            <a:extLst>
              <a:ext uri="{FF2B5EF4-FFF2-40B4-BE49-F238E27FC236}">
                <a16:creationId xmlns:a16="http://schemas.microsoft.com/office/drawing/2014/main" id="{35DDEEC1-0B15-3047-646A-2D7A2362CC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A42D10-634D-6DE7-4252-F2132F202D92}"/>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4272464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FE310-E5F5-7510-87BD-DDB7C872EC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190CC8-8992-290C-149F-BB36DCB34C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A26E62-358D-96BA-ECC9-34FA8AAEA22B}"/>
              </a:ext>
            </a:extLst>
          </p:cNvPr>
          <p:cNvSpPr>
            <a:spLocks noGrp="1"/>
          </p:cNvSpPr>
          <p:nvPr>
            <p:ph type="dt" sz="half" idx="10"/>
          </p:nvPr>
        </p:nvSpPr>
        <p:spPr/>
        <p:txBody>
          <a:bodyPr/>
          <a:lstStyle/>
          <a:p>
            <a:fld id="{74A73428-CE21-42D0-A789-29423C2A81A7}" type="datetime1">
              <a:rPr lang="en-US" smtClean="0"/>
              <a:t>12/16/2023</a:t>
            </a:fld>
            <a:endParaRPr lang="en-US"/>
          </a:p>
        </p:txBody>
      </p:sp>
      <p:sp>
        <p:nvSpPr>
          <p:cNvPr id="5" name="Footer Placeholder 4">
            <a:extLst>
              <a:ext uri="{FF2B5EF4-FFF2-40B4-BE49-F238E27FC236}">
                <a16:creationId xmlns:a16="http://schemas.microsoft.com/office/drawing/2014/main" id="{1C1E1B09-E083-EF00-3CE1-32C21686A4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B4FF64-4446-7AD6-D900-FC5E6C1E5FF8}"/>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2841090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75B6B3-3E90-95BC-FAA9-D9209E9F0F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41FBB0-4138-1A28-645B-4798573F9C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6F2F37-F8FB-4F4E-4B62-83D16220F4DA}"/>
              </a:ext>
            </a:extLst>
          </p:cNvPr>
          <p:cNvSpPr>
            <a:spLocks noGrp="1"/>
          </p:cNvSpPr>
          <p:nvPr>
            <p:ph type="dt" sz="half" idx="10"/>
          </p:nvPr>
        </p:nvSpPr>
        <p:spPr/>
        <p:txBody>
          <a:bodyPr/>
          <a:lstStyle/>
          <a:p>
            <a:fld id="{4E44410E-FDB6-456E-9FA5-15A15FB9401D}" type="datetime1">
              <a:rPr lang="en-US" smtClean="0"/>
              <a:t>12/16/2023</a:t>
            </a:fld>
            <a:endParaRPr lang="en-US"/>
          </a:p>
        </p:txBody>
      </p:sp>
      <p:sp>
        <p:nvSpPr>
          <p:cNvPr id="5" name="Footer Placeholder 4">
            <a:extLst>
              <a:ext uri="{FF2B5EF4-FFF2-40B4-BE49-F238E27FC236}">
                <a16:creationId xmlns:a16="http://schemas.microsoft.com/office/drawing/2014/main" id="{1C015B81-AF18-6496-6BEC-CBCB011C7B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0B8B6B-8F22-2E10-37C2-963994997DBB}"/>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3137252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59E42-523F-8445-1FF6-E5B835445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6B7E54-7CAE-728F-5239-94FDC2E802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FADE7-F257-29D8-11BA-ABB0AAA84A3D}"/>
              </a:ext>
            </a:extLst>
          </p:cNvPr>
          <p:cNvSpPr>
            <a:spLocks noGrp="1"/>
          </p:cNvSpPr>
          <p:nvPr>
            <p:ph type="dt" sz="half" idx="10"/>
          </p:nvPr>
        </p:nvSpPr>
        <p:spPr/>
        <p:txBody>
          <a:bodyPr/>
          <a:lstStyle/>
          <a:p>
            <a:fld id="{0F0D0B29-D4D5-4677-9837-1510B8EE2E78}" type="datetime1">
              <a:rPr lang="en-US" smtClean="0"/>
              <a:t>12/16/2023</a:t>
            </a:fld>
            <a:endParaRPr lang="en-US"/>
          </a:p>
        </p:txBody>
      </p:sp>
      <p:sp>
        <p:nvSpPr>
          <p:cNvPr id="5" name="Footer Placeholder 4">
            <a:extLst>
              <a:ext uri="{FF2B5EF4-FFF2-40B4-BE49-F238E27FC236}">
                <a16:creationId xmlns:a16="http://schemas.microsoft.com/office/drawing/2014/main" id="{071B93E7-FF94-D4F5-427B-B68267AB08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4CF443-8E0E-9865-EEB4-7048508DB536}"/>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376708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417CE-6FC9-5416-8051-7ECE47A690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AAA57A-220C-4FD1-A49B-5D98CDCE1E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9A3B0A-4510-47C1-A4B4-278B17AD32F1}"/>
              </a:ext>
            </a:extLst>
          </p:cNvPr>
          <p:cNvSpPr>
            <a:spLocks noGrp="1"/>
          </p:cNvSpPr>
          <p:nvPr>
            <p:ph type="dt" sz="half" idx="10"/>
          </p:nvPr>
        </p:nvSpPr>
        <p:spPr/>
        <p:txBody>
          <a:bodyPr/>
          <a:lstStyle/>
          <a:p>
            <a:fld id="{91A22E55-8764-41B2-AF41-4B71AC25715D}" type="datetime1">
              <a:rPr lang="en-US" smtClean="0"/>
              <a:t>12/16/2023</a:t>
            </a:fld>
            <a:endParaRPr lang="en-US"/>
          </a:p>
        </p:txBody>
      </p:sp>
      <p:sp>
        <p:nvSpPr>
          <p:cNvPr id="5" name="Footer Placeholder 4">
            <a:extLst>
              <a:ext uri="{FF2B5EF4-FFF2-40B4-BE49-F238E27FC236}">
                <a16:creationId xmlns:a16="http://schemas.microsoft.com/office/drawing/2014/main" id="{AAFA0A17-8F3A-AA1A-608C-D28D8323F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309234-F2EB-27F8-DD8D-B24DEB88DA97}"/>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2315662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8064F-6F29-FA77-0DED-4A87EEBBF7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82A8AC-FA21-4DFA-EE78-F559DF2698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BD110B-F8CD-963F-3128-E09DCDCA4F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DEC8C0-40D0-21C1-D0A7-EBF94D1A30C6}"/>
              </a:ext>
            </a:extLst>
          </p:cNvPr>
          <p:cNvSpPr>
            <a:spLocks noGrp="1"/>
          </p:cNvSpPr>
          <p:nvPr>
            <p:ph type="dt" sz="half" idx="10"/>
          </p:nvPr>
        </p:nvSpPr>
        <p:spPr/>
        <p:txBody>
          <a:bodyPr/>
          <a:lstStyle/>
          <a:p>
            <a:fld id="{7DB6C822-3743-4FC2-B3D6-FF9C91739C22}" type="datetime1">
              <a:rPr lang="en-US" smtClean="0"/>
              <a:t>12/16/2023</a:t>
            </a:fld>
            <a:endParaRPr lang="en-US"/>
          </a:p>
        </p:txBody>
      </p:sp>
      <p:sp>
        <p:nvSpPr>
          <p:cNvPr id="6" name="Footer Placeholder 5">
            <a:extLst>
              <a:ext uri="{FF2B5EF4-FFF2-40B4-BE49-F238E27FC236}">
                <a16:creationId xmlns:a16="http://schemas.microsoft.com/office/drawing/2014/main" id="{9F140442-3AA3-9DD7-DDDC-59E08168A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509763-84E7-541A-1FFB-5FBD48B0B3AA}"/>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2725678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84ECF-8CF3-1E5B-0734-45AD6895D2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53208F-40B7-0A45-6E0D-D0EF6BDC02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1EE6A8-07CB-2FCC-E0AF-9A98F52584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31B08C-FCB0-2840-2528-051720A7AB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002221-F2E9-799A-E111-EC22565623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068085-D436-2A8E-69C6-7590D1423CEC}"/>
              </a:ext>
            </a:extLst>
          </p:cNvPr>
          <p:cNvSpPr>
            <a:spLocks noGrp="1"/>
          </p:cNvSpPr>
          <p:nvPr>
            <p:ph type="dt" sz="half" idx="10"/>
          </p:nvPr>
        </p:nvSpPr>
        <p:spPr/>
        <p:txBody>
          <a:bodyPr/>
          <a:lstStyle/>
          <a:p>
            <a:fld id="{48D5274A-E278-4A58-B5EE-18E03581D90B}" type="datetime1">
              <a:rPr lang="en-US" smtClean="0"/>
              <a:t>12/16/2023</a:t>
            </a:fld>
            <a:endParaRPr lang="en-US"/>
          </a:p>
        </p:txBody>
      </p:sp>
      <p:sp>
        <p:nvSpPr>
          <p:cNvPr id="8" name="Footer Placeholder 7">
            <a:extLst>
              <a:ext uri="{FF2B5EF4-FFF2-40B4-BE49-F238E27FC236}">
                <a16:creationId xmlns:a16="http://schemas.microsoft.com/office/drawing/2014/main" id="{8AE6A029-7840-491C-7FE7-5AE3D080C4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3E56D8-DCBB-5458-7434-DBA776BF0395}"/>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1130721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B43B8-8AD0-8614-A19E-6212F8D99B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36F114-CD4B-D6C0-7684-3CACAC315B88}"/>
              </a:ext>
            </a:extLst>
          </p:cNvPr>
          <p:cNvSpPr>
            <a:spLocks noGrp="1"/>
          </p:cNvSpPr>
          <p:nvPr>
            <p:ph type="dt" sz="half" idx="10"/>
          </p:nvPr>
        </p:nvSpPr>
        <p:spPr/>
        <p:txBody>
          <a:bodyPr/>
          <a:lstStyle/>
          <a:p>
            <a:fld id="{EFFA683A-1217-4075-9875-D956F513B376}" type="datetime1">
              <a:rPr lang="en-US" smtClean="0"/>
              <a:t>12/16/2023</a:t>
            </a:fld>
            <a:endParaRPr lang="en-US"/>
          </a:p>
        </p:txBody>
      </p:sp>
      <p:sp>
        <p:nvSpPr>
          <p:cNvPr id="4" name="Footer Placeholder 3">
            <a:extLst>
              <a:ext uri="{FF2B5EF4-FFF2-40B4-BE49-F238E27FC236}">
                <a16:creationId xmlns:a16="http://schemas.microsoft.com/office/drawing/2014/main" id="{C4D45BFC-214F-C28E-0061-8AD93D616E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89DD90-8CBC-3A0A-98AB-1084F7852293}"/>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2266409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1C6855-3590-00D0-E1B5-FFFBF775BBE9}"/>
              </a:ext>
            </a:extLst>
          </p:cNvPr>
          <p:cNvSpPr>
            <a:spLocks noGrp="1"/>
          </p:cNvSpPr>
          <p:nvPr>
            <p:ph type="dt" sz="half" idx="10"/>
          </p:nvPr>
        </p:nvSpPr>
        <p:spPr/>
        <p:txBody>
          <a:bodyPr/>
          <a:lstStyle/>
          <a:p>
            <a:fld id="{A6B483D1-5C16-4DD5-A990-9B1008128D88}" type="datetime1">
              <a:rPr lang="en-US" smtClean="0"/>
              <a:t>12/16/2023</a:t>
            </a:fld>
            <a:endParaRPr lang="en-US"/>
          </a:p>
        </p:txBody>
      </p:sp>
      <p:sp>
        <p:nvSpPr>
          <p:cNvPr id="3" name="Footer Placeholder 2">
            <a:extLst>
              <a:ext uri="{FF2B5EF4-FFF2-40B4-BE49-F238E27FC236}">
                <a16:creationId xmlns:a16="http://schemas.microsoft.com/office/drawing/2014/main" id="{488A5863-46B4-D42E-0F50-2009CA14BD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94DEC8-2AAC-97C1-9E53-5DE454047782}"/>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3608449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3403A-5DAB-A950-4895-7CF1A39CAC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25B80A-FDAE-F469-0FA6-451ED729E0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405657-51B7-6368-1CDC-A26CF2C8F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347FE5-A5B6-DDCD-CE78-8B4B4F9C36E5}"/>
              </a:ext>
            </a:extLst>
          </p:cNvPr>
          <p:cNvSpPr>
            <a:spLocks noGrp="1"/>
          </p:cNvSpPr>
          <p:nvPr>
            <p:ph type="dt" sz="half" idx="10"/>
          </p:nvPr>
        </p:nvSpPr>
        <p:spPr/>
        <p:txBody>
          <a:bodyPr/>
          <a:lstStyle/>
          <a:p>
            <a:fld id="{881C4768-7CB0-45B8-AF00-86DC0626E054}" type="datetime1">
              <a:rPr lang="en-US" smtClean="0"/>
              <a:t>12/16/2023</a:t>
            </a:fld>
            <a:endParaRPr lang="en-US"/>
          </a:p>
        </p:txBody>
      </p:sp>
      <p:sp>
        <p:nvSpPr>
          <p:cNvPr id="6" name="Footer Placeholder 5">
            <a:extLst>
              <a:ext uri="{FF2B5EF4-FFF2-40B4-BE49-F238E27FC236}">
                <a16:creationId xmlns:a16="http://schemas.microsoft.com/office/drawing/2014/main" id="{6577EDB2-9FAC-3783-648B-052862EF9E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C892B8-65BE-E983-AD17-11B31E39741C}"/>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2740624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2D63C-72C3-B293-6AFA-EE819967E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12650A-0108-D467-7468-C3A0662D52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1F6A9D-CDCB-A15C-4237-A0DF249D61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A44BB8-9AB9-A9C9-AFBA-40F13250F1E5}"/>
              </a:ext>
            </a:extLst>
          </p:cNvPr>
          <p:cNvSpPr>
            <a:spLocks noGrp="1"/>
          </p:cNvSpPr>
          <p:nvPr>
            <p:ph type="dt" sz="half" idx="10"/>
          </p:nvPr>
        </p:nvSpPr>
        <p:spPr/>
        <p:txBody>
          <a:bodyPr/>
          <a:lstStyle/>
          <a:p>
            <a:fld id="{92EE5655-A835-457E-9383-C9F7E4BB9A4E}" type="datetime1">
              <a:rPr lang="en-US" smtClean="0"/>
              <a:t>12/16/2023</a:t>
            </a:fld>
            <a:endParaRPr lang="en-US"/>
          </a:p>
        </p:txBody>
      </p:sp>
      <p:sp>
        <p:nvSpPr>
          <p:cNvPr id="6" name="Footer Placeholder 5">
            <a:extLst>
              <a:ext uri="{FF2B5EF4-FFF2-40B4-BE49-F238E27FC236}">
                <a16:creationId xmlns:a16="http://schemas.microsoft.com/office/drawing/2014/main" id="{F778E535-145E-D346-3FEC-136C621D4C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0F15BC-4290-9A36-9789-583284C92BB7}"/>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624139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7FBA16-38C3-A829-1E04-729B436003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3F214D-4FB8-B46A-BF98-3C14177063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F47AB5-7BF8-CFA6-2A6F-F5FE47D93D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348CC8-58D4-4101-83F3-61940A381F27}" type="datetime1">
              <a:rPr lang="en-US" smtClean="0"/>
              <a:t>12/16/2023</a:t>
            </a:fld>
            <a:endParaRPr lang="en-US"/>
          </a:p>
        </p:txBody>
      </p:sp>
      <p:sp>
        <p:nvSpPr>
          <p:cNvPr id="5" name="Footer Placeholder 4">
            <a:extLst>
              <a:ext uri="{FF2B5EF4-FFF2-40B4-BE49-F238E27FC236}">
                <a16:creationId xmlns:a16="http://schemas.microsoft.com/office/drawing/2014/main" id="{4F3030CD-D7FD-E9D2-5663-0E946A9525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DBDC9A-8201-98E7-C50E-1283800ED1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55FE57-A2E5-4975-B9E5-5F10667C7C7A}" type="slidenum">
              <a:rPr lang="en-US" smtClean="0"/>
              <a:t>‹#›</a:t>
            </a:fld>
            <a:endParaRPr lang="en-US"/>
          </a:p>
        </p:txBody>
      </p:sp>
    </p:spTree>
    <p:extLst>
      <p:ext uri="{BB962C8B-B14F-4D97-AF65-F5344CB8AC3E}">
        <p14:creationId xmlns:p14="http://schemas.microsoft.com/office/powerpoint/2010/main" val="2552538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competitions/bike-sharing-demand/dat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metrobike.net/index.php?s=file_download&amp;id=1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F7279-A865-7AC3-68DA-779D3EB16FC4}"/>
              </a:ext>
            </a:extLst>
          </p:cNvPr>
          <p:cNvSpPr>
            <a:spLocks noGrp="1"/>
          </p:cNvSpPr>
          <p:nvPr>
            <p:ph type="ctrTitle"/>
          </p:nvPr>
        </p:nvSpPr>
        <p:spPr/>
        <p:txBody>
          <a:bodyPr/>
          <a:lstStyle/>
          <a:p>
            <a:r>
              <a:rPr lang="en-US" dirty="0">
                <a:latin typeface="+mn-lt"/>
              </a:rPr>
              <a:t>Predicting Bike Sharing Demand in Cities</a:t>
            </a:r>
          </a:p>
        </p:txBody>
      </p:sp>
      <p:sp>
        <p:nvSpPr>
          <p:cNvPr id="3" name="Subtitle 2">
            <a:extLst>
              <a:ext uri="{FF2B5EF4-FFF2-40B4-BE49-F238E27FC236}">
                <a16:creationId xmlns:a16="http://schemas.microsoft.com/office/drawing/2014/main" id="{64BEBB2F-EB22-5034-84AD-2DCB6D123A2F}"/>
              </a:ext>
            </a:extLst>
          </p:cNvPr>
          <p:cNvSpPr>
            <a:spLocks noGrp="1"/>
          </p:cNvSpPr>
          <p:nvPr>
            <p:ph type="subTitle" idx="1"/>
          </p:nvPr>
        </p:nvSpPr>
        <p:spPr>
          <a:xfrm>
            <a:off x="1524000" y="4343909"/>
            <a:ext cx="9144000" cy="1655762"/>
          </a:xfrm>
        </p:spPr>
        <p:txBody>
          <a:bodyPr/>
          <a:lstStyle/>
          <a:p>
            <a:r>
              <a:rPr lang="en-US" dirty="0" err="1"/>
              <a:t>Modupeola</a:t>
            </a:r>
            <a:r>
              <a:rPr lang="en-US" dirty="0"/>
              <a:t> </a:t>
            </a:r>
            <a:r>
              <a:rPr lang="en-US" dirty="0" err="1"/>
              <a:t>Fagbenro</a:t>
            </a:r>
            <a:r>
              <a:rPr lang="en-US" dirty="0"/>
              <a:t>, Crystal Kao, </a:t>
            </a:r>
            <a:r>
              <a:rPr lang="en-US" dirty="0" err="1"/>
              <a:t>Guruksha</a:t>
            </a:r>
            <a:r>
              <a:rPr lang="en-US" dirty="0"/>
              <a:t> </a:t>
            </a:r>
            <a:r>
              <a:rPr lang="en-US" dirty="0" err="1"/>
              <a:t>Gurnani</a:t>
            </a:r>
            <a:r>
              <a:rPr lang="en-US" dirty="0"/>
              <a:t>, </a:t>
            </a:r>
            <a:r>
              <a:rPr lang="en-US" dirty="0" err="1"/>
              <a:t>Shanun</a:t>
            </a:r>
            <a:r>
              <a:rPr lang="en-US" dirty="0"/>
              <a:t> </a:t>
            </a:r>
            <a:r>
              <a:rPr lang="en-US" dirty="0" err="1"/>
              <a:t>Randev</a:t>
            </a:r>
            <a:endParaRPr lang="en-US" dirty="0"/>
          </a:p>
          <a:p>
            <a:r>
              <a:rPr lang="en-US" dirty="0"/>
              <a:t>DATS6101</a:t>
            </a:r>
          </a:p>
        </p:txBody>
      </p:sp>
      <p:sp>
        <p:nvSpPr>
          <p:cNvPr id="4" name="Slide Number Placeholder 3">
            <a:extLst>
              <a:ext uri="{FF2B5EF4-FFF2-40B4-BE49-F238E27FC236}">
                <a16:creationId xmlns:a16="http://schemas.microsoft.com/office/drawing/2014/main" id="{4AA0F0E8-1A55-29D1-5695-869203A4E02C}"/>
              </a:ext>
            </a:extLst>
          </p:cNvPr>
          <p:cNvSpPr>
            <a:spLocks noGrp="1"/>
          </p:cNvSpPr>
          <p:nvPr>
            <p:ph type="sldNum" sz="quarter" idx="12"/>
          </p:nvPr>
        </p:nvSpPr>
        <p:spPr/>
        <p:txBody>
          <a:bodyPr/>
          <a:lstStyle/>
          <a:p>
            <a:fld id="{FE55FE57-A2E5-4975-B9E5-5F10667C7C7A}" type="slidenum">
              <a:rPr lang="en-US" smtClean="0"/>
              <a:t>1</a:t>
            </a:fld>
            <a:endParaRPr lang="en-US"/>
          </a:p>
        </p:txBody>
      </p:sp>
    </p:spTree>
    <p:extLst>
      <p:ext uri="{BB962C8B-B14F-4D97-AF65-F5344CB8AC3E}">
        <p14:creationId xmlns:p14="http://schemas.microsoft.com/office/powerpoint/2010/main" val="2839441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7B2C8-5BBD-D33B-0EE1-2EE2738D57FF}"/>
              </a:ext>
            </a:extLst>
          </p:cNvPr>
          <p:cNvSpPr>
            <a:spLocks noGrp="1"/>
          </p:cNvSpPr>
          <p:nvPr>
            <p:ph type="title"/>
          </p:nvPr>
        </p:nvSpPr>
        <p:spPr/>
        <p:txBody>
          <a:bodyPr>
            <a:normAutofit/>
          </a:bodyPr>
          <a:lstStyle/>
          <a:p>
            <a:r>
              <a:rPr lang="en-US" b="1" dirty="0">
                <a:latin typeface="+mn-lt"/>
              </a:rPr>
              <a:t>SMART Question</a:t>
            </a:r>
            <a:r>
              <a:rPr lang="en-US" dirty="0">
                <a:latin typeface="+mn-lt"/>
              </a:rPr>
              <a:t>: </a:t>
            </a:r>
            <a:r>
              <a:rPr lang="en-US" dirty="0">
                <a:latin typeface="+mn-lt"/>
                <a:cs typeface="Arial" panose="020B0604020202020204" pitchFamily="34" charset="0"/>
              </a:rPr>
              <a:t>When do casual bikers increase the most?</a:t>
            </a:r>
            <a:r>
              <a:rPr lang="en-US" dirty="0">
                <a:latin typeface="+mn-lt"/>
              </a:rPr>
              <a:t> </a:t>
            </a:r>
          </a:p>
        </p:txBody>
      </p:sp>
      <p:pic>
        <p:nvPicPr>
          <p:cNvPr id="5" name="Picture 4">
            <a:extLst>
              <a:ext uri="{FF2B5EF4-FFF2-40B4-BE49-F238E27FC236}">
                <a16:creationId xmlns:a16="http://schemas.microsoft.com/office/drawing/2014/main" id="{EB885926-52E5-6026-655A-4FCCCF20F047}"/>
              </a:ext>
            </a:extLst>
          </p:cNvPr>
          <p:cNvPicPr>
            <a:picLocks noChangeAspect="1"/>
          </p:cNvPicPr>
          <p:nvPr/>
        </p:nvPicPr>
        <p:blipFill>
          <a:blip r:embed="rId2"/>
          <a:stretch>
            <a:fillRect/>
          </a:stretch>
        </p:blipFill>
        <p:spPr>
          <a:xfrm>
            <a:off x="2386340" y="1690688"/>
            <a:ext cx="7074264" cy="4140413"/>
          </a:xfrm>
          <a:prstGeom prst="rect">
            <a:avLst/>
          </a:prstGeom>
        </p:spPr>
      </p:pic>
      <p:sp>
        <p:nvSpPr>
          <p:cNvPr id="7" name="TextBox 6">
            <a:extLst>
              <a:ext uri="{FF2B5EF4-FFF2-40B4-BE49-F238E27FC236}">
                <a16:creationId xmlns:a16="http://schemas.microsoft.com/office/drawing/2014/main" id="{B1920AC0-15FE-432F-888B-B9F830FD6964}"/>
              </a:ext>
            </a:extLst>
          </p:cNvPr>
          <p:cNvSpPr txBox="1"/>
          <p:nvPr/>
        </p:nvSpPr>
        <p:spPr>
          <a:xfrm>
            <a:off x="2127547" y="5831101"/>
            <a:ext cx="7744364" cy="923330"/>
          </a:xfrm>
          <a:prstGeom prst="rect">
            <a:avLst/>
          </a:prstGeom>
          <a:noFill/>
        </p:spPr>
        <p:txBody>
          <a:bodyPr wrap="square">
            <a:spAutoFit/>
          </a:bodyPr>
          <a:lstStyle/>
          <a:p>
            <a:r>
              <a:rPr lang="en-US" dirty="0"/>
              <a:t>The number of casual bike rentals increased when temperatures increased but dropped off once temperatures started reaching the high 30s (Celsius). Majority of them rented bikes on days where temperature was between 20-30 degrees.</a:t>
            </a:r>
          </a:p>
        </p:txBody>
      </p:sp>
      <p:sp>
        <p:nvSpPr>
          <p:cNvPr id="3" name="Slide Number Placeholder 2">
            <a:extLst>
              <a:ext uri="{FF2B5EF4-FFF2-40B4-BE49-F238E27FC236}">
                <a16:creationId xmlns:a16="http://schemas.microsoft.com/office/drawing/2014/main" id="{9D4CB85B-DD67-C4AE-9134-BAB905A652B6}"/>
              </a:ext>
            </a:extLst>
          </p:cNvPr>
          <p:cNvSpPr>
            <a:spLocks noGrp="1"/>
          </p:cNvSpPr>
          <p:nvPr>
            <p:ph type="sldNum" sz="quarter" idx="12"/>
          </p:nvPr>
        </p:nvSpPr>
        <p:spPr/>
        <p:txBody>
          <a:bodyPr/>
          <a:lstStyle/>
          <a:p>
            <a:fld id="{FE55FE57-A2E5-4975-B9E5-5F10667C7C7A}" type="slidenum">
              <a:rPr lang="en-US" smtClean="0"/>
              <a:t>10</a:t>
            </a:fld>
            <a:endParaRPr lang="en-US"/>
          </a:p>
        </p:txBody>
      </p:sp>
    </p:spTree>
    <p:extLst>
      <p:ext uri="{BB962C8B-B14F-4D97-AF65-F5344CB8AC3E}">
        <p14:creationId xmlns:p14="http://schemas.microsoft.com/office/powerpoint/2010/main" val="2613477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75A41-6664-79C2-1C6C-7F7EC6A8A341}"/>
              </a:ext>
            </a:extLst>
          </p:cNvPr>
          <p:cNvSpPr>
            <a:spLocks noGrp="1"/>
          </p:cNvSpPr>
          <p:nvPr>
            <p:ph type="title"/>
          </p:nvPr>
        </p:nvSpPr>
        <p:spPr/>
        <p:txBody>
          <a:bodyPr/>
          <a:lstStyle/>
          <a:p>
            <a:r>
              <a:rPr lang="en-US" dirty="0"/>
              <a:t>Linear Model (Model 1)</a:t>
            </a:r>
          </a:p>
        </p:txBody>
      </p:sp>
      <p:pic>
        <p:nvPicPr>
          <p:cNvPr id="5" name="Picture 4">
            <a:extLst>
              <a:ext uri="{FF2B5EF4-FFF2-40B4-BE49-F238E27FC236}">
                <a16:creationId xmlns:a16="http://schemas.microsoft.com/office/drawing/2014/main" id="{748BBEE6-CCE8-4B92-DC9E-0075A3FE7EC7}"/>
              </a:ext>
            </a:extLst>
          </p:cNvPr>
          <p:cNvPicPr>
            <a:picLocks noChangeAspect="1"/>
          </p:cNvPicPr>
          <p:nvPr/>
        </p:nvPicPr>
        <p:blipFill>
          <a:blip r:embed="rId2"/>
          <a:stretch>
            <a:fillRect/>
          </a:stretch>
        </p:blipFill>
        <p:spPr>
          <a:xfrm>
            <a:off x="7599963" y="60886"/>
            <a:ext cx="4399380" cy="4423958"/>
          </a:xfrm>
          <a:prstGeom prst="rect">
            <a:avLst/>
          </a:prstGeom>
        </p:spPr>
      </p:pic>
      <p:pic>
        <p:nvPicPr>
          <p:cNvPr id="6" name="Picture 5">
            <a:extLst>
              <a:ext uri="{FF2B5EF4-FFF2-40B4-BE49-F238E27FC236}">
                <a16:creationId xmlns:a16="http://schemas.microsoft.com/office/drawing/2014/main" id="{E5FD02FB-1B5F-FC52-97C3-341B952E8E3C}"/>
              </a:ext>
            </a:extLst>
          </p:cNvPr>
          <p:cNvPicPr>
            <a:picLocks noChangeAspect="1"/>
          </p:cNvPicPr>
          <p:nvPr/>
        </p:nvPicPr>
        <p:blipFill>
          <a:blip r:embed="rId3"/>
          <a:stretch>
            <a:fillRect/>
          </a:stretch>
        </p:blipFill>
        <p:spPr>
          <a:xfrm>
            <a:off x="7714327" y="4484844"/>
            <a:ext cx="4007872" cy="2373156"/>
          </a:xfrm>
          <a:prstGeom prst="rect">
            <a:avLst/>
          </a:prstGeom>
        </p:spPr>
      </p:pic>
      <p:sp>
        <p:nvSpPr>
          <p:cNvPr id="7" name="TextBox 6">
            <a:extLst>
              <a:ext uri="{FF2B5EF4-FFF2-40B4-BE49-F238E27FC236}">
                <a16:creationId xmlns:a16="http://schemas.microsoft.com/office/drawing/2014/main" id="{B2DF9DC5-D5B0-2352-41D2-73435439C81B}"/>
              </a:ext>
            </a:extLst>
          </p:cNvPr>
          <p:cNvSpPr txBox="1"/>
          <p:nvPr/>
        </p:nvSpPr>
        <p:spPr>
          <a:xfrm>
            <a:off x="638353" y="1690688"/>
            <a:ext cx="6159261" cy="4247317"/>
          </a:xfrm>
          <a:prstGeom prst="rect">
            <a:avLst/>
          </a:prstGeom>
          <a:noFill/>
        </p:spPr>
        <p:txBody>
          <a:bodyPr wrap="square" rtlCol="0">
            <a:spAutoFit/>
          </a:bodyPr>
          <a:lstStyle/>
          <a:p>
            <a:r>
              <a:rPr lang="en-US" dirty="0"/>
              <a:t>To answer the bigger question of how to predict the number of rentals in a city and the more specific SMART Question: </a:t>
            </a:r>
            <a:r>
              <a:rPr lang="en-US" dirty="0">
                <a:cs typeface="Arial" panose="020B0604020202020204" pitchFamily="34" charset="0"/>
              </a:rPr>
              <a:t>Which variables are useful for predicting the number of bikes used in an hour, a linear model was used including all the variables available</a:t>
            </a:r>
          </a:p>
          <a:p>
            <a:pPr marL="285750" indent="-285750">
              <a:buFont typeface="Arial" panose="020B0604020202020204" pitchFamily="34" charset="0"/>
              <a:buChar char="•"/>
            </a:pPr>
            <a:r>
              <a:rPr lang="en-US" dirty="0">
                <a:cs typeface="Arial" panose="020B0604020202020204" pitchFamily="34" charset="0"/>
              </a:rPr>
              <a:t>Excludes casual and registered because they add up to the count</a:t>
            </a:r>
          </a:p>
          <a:p>
            <a:pPr marL="285750" indent="-285750">
              <a:buFont typeface="Arial" panose="020B0604020202020204" pitchFamily="34" charset="0"/>
              <a:buChar char="•"/>
            </a:pPr>
            <a:r>
              <a:rPr lang="en-US" dirty="0">
                <a:cs typeface="Arial" panose="020B0604020202020204" pitchFamily="34" charset="0"/>
              </a:rPr>
              <a:t>Reformatted datetime into year, day, month, and hour</a:t>
            </a:r>
          </a:p>
          <a:p>
            <a:pPr marL="285750" indent="-285750">
              <a:buFont typeface="Arial" panose="020B0604020202020204" pitchFamily="34" charset="0"/>
              <a:buChar char="•"/>
            </a:pPr>
            <a:r>
              <a:rPr lang="en-US" dirty="0">
                <a:cs typeface="Arial" panose="020B0604020202020204" pitchFamily="34" charset="0"/>
              </a:rPr>
              <a:t>Made weather and season into factors </a:t>
            </a:r>
          </a:p>
          <a:p>
            <a:pPr marL="285750" indent="-285750">
              <a:buFont typeface="Arial" panose="020B0604020202020204" pitchFamily="34" charset="0"/>
              <a:buChar char="•"/>
            </a:pPr>
            <a:endParaRPr lang="en-US" dirty="0">
              <a:cs typeface="Arial" panose="020B0604020202020204" pitchFamily="34" charset="0"/>
            </a:endParaRPr>
          </a:p>
          <a:p>
            <a:r>
              <a:rPr lang="en-US" dirty="0">
                <a:cs typeface="Arial" panose="020B0604020202020204" pitchFamily="34" charset="0"/>
              </a:rPr>
              <a:t>However, based on the results of the residuals vs fitted plot, the variance of residuals increased as the values increased. A log transformation was considered to see if there was a model with more constant variance.</a:t>
            </a:r>
          </a:p>
          <a:p>
            <a:endParaRPr lang="en-US" dirty="0"/>
          </a:p>
        </p:txBody>
      </p:sp>
      <p:sp>
        <p:nvSpPr>
          <p:cNvPr id="3" name="Slide Number Placeholder 2">
            <a:extLst>
              <a:ext uri="{FF2B5EF4-FFF2-40B4-BE49-F238E27FC236}">
                <a16:creationId xmlns:a16="http://schemas.microsoft.com/office/drawing/2014/main" id="{E5DB85CC-EA4A-4788-AF8E-E6BEA7564EF7}"/>
              </a:ext>
            </a:extLst>
          </p:cNvPr>
          <p:cNvSpPr>
            <a:spLocks noGrp="1"/>
          </p:cNvSpPr>
          <p:nvPr>
            <p:ph type="sldNum" sz="quarter" idx="12"/>
          </p:nvPr>
        </p:nvSpPr>
        <p:spPr/>
        <p:txBody>
          <a:bodyPr/>
          <a:lstStyle/>
          <a:p>
            <a:fld id="{FE55FE57-A2E5-4975-B9E5-5F10667C7C7A}" type="slidenum">
              <a:rPr lang="en-US" smtClean="0"/>
              <a:t>11</a:t>
            </a:fld>
            <a:endParaRPr lang="en-US"/>
          </a:p>
        </p:txBody>
      </p:sp>
    </p:spTree>
    <p:extLst>
      <p:ext uri="{BB962C8B-B14F-4D97-AF65-F5344CB8AC3E}">
        <p14:creationId xmlns:p14="http://schemas.microsoft.com/office/powerpoint/2010/main" val="2771668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7FA6D0D-28EE-2EE4-10DE-5D282FD2D5C7}"/>
              </a:ext>
            </a:extLst>
          </p:cNvPr>
          <p:cNvPicPr>
            <a:picLocks noChangeAspect="1"/>
          </p:cNvPicPr>
          <p:nvPr/>
        </p:nvPicPr>
        <p:blipFill>
          <a:blip r:embed="rId2"/>
          <a:stretch>
            <a:fillRect/>
          </a:stretch>
        </p:blipFill>
        <p:spPr>
          <a:xfrm>
            <a:off x="7910423" y="4350024"/>
            <a:ext cx="4197497" cy="2507975"/>
          </a:xfrm>
          <a:prstGeom prst="rect">
            <a:avLst/>
          </a:prstGeom>
        </p:spPr>
      </p:pic>
      <p:sp>
        <p:nvSpPr>
          <p:cNvPr id="2" name="Title 1">
            <a:extLst>
              <a:ext uri="{FF2B5EF4-FFF2-40B4-BE49-F238E27FC236}">
                <a16:creationId xmlns:a16="http://schemas.microsoft.com/office/drawing/2014/main" id="{A0A7FE1F-7228-1D08-89A0-55658CE27345}"/>
              </a:ext>
            </a:extLst>
          </p:cNvPr>
          <p:cNvSpPr>
            <a:spLocks noGrp="1"/>
          </p:cNvSpPr>
          <p:nvPr>
            <p:ph type="title"/>
          </p:nvPr>
        </p:nvSpPr>
        <p:spPr/>
        <p:txBody>
          <a:bodyPr/>
          <a:lstStyle/>
          <a:p>
            <a:r>
              <a:rPr lang="en-US" dirty="0"/>
              <a:t>Log Transformation (Model 2)</a:t>
            </a:r>
          </a:p>
        </p:txBody>
      </p:sp>
      <p:pic>
        <p:nvPicPr>
          <p:cNvPr id="7" name="Picture 6">
            <a:extLst>
              <a:ext uri="{FF2B5EF4-FFF2-40B4-BE49-F238E27FC236}">
                <a16:creationId xmlns:a16="http://schemas.microsoft.com/office/drawing/2014/main" id="{E5EB621A-168E-0585-AD2B-0ADAA2490592}"/>
              </a:ext>
            </a:extLst>
          </p:cNvPr>
          <p:cNvPicPr>
            <a:picLocks noChangeAspect="1"/>
          </p:cNvPicPr>
          <p:nvPr/>
        </p:nvPicPr>
        <p:blipFill>
          <a:blip r:embed="rId3"/>
          <a:stretch>
            <a:fillRect/>
          </a:stretch>
        </p:blipFill>
        <p:spPr>
          <a:xfrm>
            <a:off x="7804841" y="40393"/>
            <a:ext cx="4303079" cy="4351338"/>
          </a:xfrm>
          <a:prstGeom prst="rect">
            <a:avLst/>
          </a:prstGeom>
        </p:spPr>
      </p:pic>
      <p:sp>
        <p:nvSpPr>
          <p:cNvPr id="10" name="TextBox 9">
            <a:extLst>
              <a:ext uri="{FF2B5EF4-FFF2-40B4-BE49-F238E27FC236}">
                <a16:creationId xmlns:a16="http://schemas.microsoft.com/office/drawing/2014/main" id="{EABE8CD8-1D26-A43D-E4BD-E640999DF3E1}"/>
              </a:ext>
            </a:extLst>
          </p:cNvPr>
          <p:cNvSpPr txBox="1"/>
          <p:nvPr/>
        </p:nvSpPr>
        <p:spPr>
          <a:xfrm>
            <a:off x="764876" y="1820026"/>
            <a:ext cx="5331124" cy="1200329"/>
          </a:xfrm>
          <a:prstGeom prst="rect">
            <a:avLst/>
          </a:prstGeom>
          <a:noFill/>
        </p:spPr>
        <p:txBody>
          <a:bodyPr wrap="square" rtlCol="0">
            <a:spAutoFit/>
          </a:bodyPr>
          <a:lstStyle/>
          <a:p>
            <a:r>
              <a:rPr lang="en-US" dirty="0"/>
              <a:t>After running the log transformation, the residuals vs fitted plot no longer increased as the values increased. The </a:t>
            </a:r>
            <a:r>
              <a:rPr lang="en-US" dirty="0" err="1"/>
              <a:t>qq</a:t>
            </a:r>
            <a:r>
              <a:rPr lang="en-US" dirty="0"/>
              <a:t>-plot also shows that normality is a reasonable assumption.</a:t>
            </a:r>
          </a:p>
        </p:txBody>
      </p:sp>
      <p:sp>
        <p:nvSpPr>
          <p:cNvPr id="3" name="Slide Number Placeholder 2">
            <a:extLst>
              <a:ext uri="{FF2B5EF4-FFF2-40B4-BE49-F238E27FC236}">
                <a16:creationId xmlns:a16="http://schemas.microsoft.com/office/drawing/2014/main" id="{8282F51B-5BA3-A715-3CC8-BE42A1986D1E}"/>
              </a:ext>
            </a:extLst>
          </p:cNvPr>
          <p:cNvSpPr>
            <a:spLocks noGrp="1"/>
          </p:cNvSpPr>
          <p:nvPr>
            <p:ph type="sldNum" sz="quarter" idx="12"/>
          </p:nvPr>
        </p:nvSpPr>
        <p:spPr/>
        <p:txBody>
          <a:bodyPr/>
          <a:lstStyle/>
          <a:p>
            <a:fld id="{FE55FE57-A2E5-4975-B9E5-5F10667C7C7A}" type="slidenum">
              <a:rPr lang="en-US" smtClean="0"/>
              <a:t>12</a:t>
            </a:fld>
            <a:endParaRPr lang="en-US"/>
          </a:p>
        </p:txBody>
      </p:sp>
    </p:spTree>
    <p:extLst>
      <p:ext uri="{BB962C8B-B14F-4D97-AF65-F5344CB8AC3E}">
        <p14:creationId xmlns:p14="http://schemas.microsoft.com/office/powerpoint/2010/main" val="329422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817C-BE53-F927-530A-1D3A21F706C6}"/>
              </a:ext>
            </a:extLst>
          </p:cNvPr>
          <p:cNvSpPr>
            <a:spLocks noGrp="1"/>
          </p:cNvSpPr>
          <p:nvPr>
            <p:ph type="title"/>
          </p:nvPr>
        </p:nvSpPr>
        <p:spPr/>
        <p:txBody>
          <a:bodyPr/>
          <a:lstStyle/>
          <a:p>
            <a:r>
              <a:rPr lang="en-US" dirty="0"/>
              <a:t>Model Selection (Model 3)</a:t>
            </a:r>
          </a:p>
        </p:txBody>
      </p:sp>
      <p:pic>
        <p:nvPicPr>
          <p:cNvPr id="5" name="Picture 4">
            <a:extLst>
              <a:ext uri="{FF2B5EF4-FFF2-40B4-BE49-F238E27FC236}">
                <a16:creationId xmlns:a16="http://schemas.microsoft.com/office/drawing/2014/main" id="{D38E786B-B210-45E3-1C67-395306EADAF2}"/>
              </a:ext>
            </a:extLst>
          </p:cNvPr>
          <p:cNvPicPr>
            <a:picLocks noChangeAspect="1"/>
          </p:cNvPicPr>
          <p:nvPr/>
        </p:nvPicPr>
        <p:blipFill>
          <a:blip r:embed="rId3"/>
          <a:stretch>
            <a:fillRect/>
          </a:stretch>
        </p:blipFill>
        <p:spPr>
          <a:xfrm>
            <a:off x="7470476" y="0"/>
            <a:ext cx="4721524" cy="4456366"/>
          </a:xfrm>
          <a:prstGeom prst="rect">
            <a:avLst/>
          </a:prstGeom>
        </p:spPr>
      </p:pic>
      <p:pic>
        <p:nvPicPr>
          <p:cNvPr id="7" name="Picture 6">
            <a:extLst>
              <a:ext uri="{FF2B5EF4-FFF2-40B4-BE49-F238E27FC236}">
                <a16:creationId xmlns:a16="http://schemas.microsoft.com/office/drawing/2014/main" id="{57712D8F-6CD8-8783-D5F0-C9C72951F955}"/>
              </a:ext>
            </a:extLst>
          </p:cNvPr>
          <p:cNvPicPr>
            <a:picLocks noChangeAspect="1"/>
          </p:cNvPicPr>
          <p:nvPr/>
        </p:nvPicPr>
        <p:blipFill>
          <a:blip r:embed="rId4"/>
          <a:stretch>
            <a:fillRect/>
          </a:stretch>
        </p:blipFill>
        <p:spPr>
          <a:xfrm>
            <a:off x="7592721" y="4373592"/>
            <a:ext cx="4297354" cy="2484408"/>
          </a:xfrm>
          <a:prstGeom prst="rect">
            <a:avLst/>
          </a:prstGeom>
        </p:spPr>
      </p:pic>
      <p:sp>
        <p:nvSpPr>
          <p:cNvPr id="9" name="TextBox 8">
            <a:extLst>
              <a:ext uri="{FF2B5EF4-FFF2-40B4-BE49-F238E27FC236}">
                <a16:creationId xmlns:a16="http://schemas.microsoft.com/office/drawing/2014/main" id="{15AE0265-1F8B-4F28-14F5-31F386BD56AC}"/>
              </a:ext>
            </a:extLst>
          </p:cNvPr>
          <p:cNvSpPr txBox="1"/>
          <p:nvPr/>
        </p:nvSpPr>
        <p:spPr>
          <a:xfrm>
            <a:off x="974785" y="1690688"/>
            <a:ext cx="5477773" cy="2308324"/>
          </a:xfrm>
          <a:prstGeom prst="rect">
            <a:avLst/>
          </a:prstGeom>
          <a:noFill/>
        </p:spPr>
        <p:txBody>
          <a:bodyPr wrap="square" rtlCol="0">
            <a:spAutoFit/>
          </a:bodyPr>
          <a:lstStyle/>
          <a:p>
            <a:r>
              <a:rPr lang="en-US" dirty="0"/>
              <a:t>To create a parsimonious model and remove unnecessary variables, ‘holiday’ and ‘day’ were taken out of this model based on the p-values of the previous log model (model 2).</a:t>
            </a:r>
          </a:p>
          <a:p>
            <a:endParaRPr lang="en-US" dirty="0"/>
          </a:p>
          <a:p>
            <a:r>
              <a:rPr lang="en-US" dirty="0"/>
              <a:t>The </a:t>
            </a:r>
            <a:r>
              <a:rPr lang="en-US" dirty="0" err="1"/>
              <a:t>qq</a:t>
            </a:r>
            <a:r>
              <a:rPr lang="en-US" dirty="0"/>
              <a:t>-plot again shows that normality is a reasonable assumption. </a:t>
            </a:r>
          </a:p>
          <a:p>
            <a:endParaRPr lang="en-US" dirty="0"/>
          </a:p>
        </p:txBody>
      </p:sp>
      <p:sp>
        <p:nvSpPr>
          <p:cNvPr id="3" name="Slide Number Placeholder 2">
            <a:extLst>
              <a:ext uri="{FF2B5EF4-FFF2-40B4-BE49-F238E27FC236}">
                <a16:creationId xmlns:a16="http://schemas.microsoft.com/office/drawing/2014/main" id="{E3319BEB-74B0-5652-35E9-3E3598F29BEA}"/>
              </a:ext>
            </a:extLst>
          </p:cNvPr>
          <p:cNvSpPr>
            <a:spLocks noGrp="1"/>
          </p:cNvSpPr>
          <p:nvPr>
            <p:ph type="sldNum" sz="quarter" idx="12"/>
          </p:nvPr>
        </p:nvSpPr>
        <p:spPr/>
        <p:txBody>
          <a:bodyPr/>
          <a:lstStyle/>
          <a:p>
            <a:fld id="{FE55FE57-A2E5-4975-B9E5-5F10667C7C7A}" type="slidenum">
              <a:rPr lang="en-US" smtClean="0"/>
              <a:t>13</a:t>
            </a:fld>
            <a:endParaRPr lang="en-US"/>
          </a:p>
        </p:txBody>
      </p:sp>
    </p:spTree>
    <p:extLst>
      <p:ext uri="{BB962C8B-B14F-4D97-AF65-F5344CB8AC3E}">
        <p14:creationId xmlns:p14="http://schemas.microsoft.com/office/powerpoint/2010/main" val="1418271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4C277-15ED-AAA9-17C8-EE360572DC18}"/>
              </a:ext>
            </a:extLst>
          </p:cNvPr>
          <p:cNvSpPr>
            <a:spLocks noGrp="1"/>
          </p:cNvSpPr>
          <p:nvPr>
            <p:ph type="title"/>
          </p:nvPr>
        </p:nvSpPr>
        <p:spPr/>
        <p:txBody>
          <a:bodyPr/>
          <a:lstStyle/>
          <a:p>
            <a:r>
              <a:rPr lang="en-US" dirty="0"/>
              <a:t>ANOVA</a:t>
            </a:r>
          </a:p>
        </p:txBody>
      </p:sp>
      <p:sp>
        <p:nvSpPr>
          <p:cNvPr id="6" name="TextBox 5">
            <a:extLst>
              <a:ext uri="{FF2B5EF4-FFF2-40B4-BE49-F238E27FC236}">
                <a16:creationId xmlns:a16="http://schemas.microsoft.com/office/drawing/2014/main" id="{0BF0F47F-6E7C-2856-1412-1E9E1EB7ADAD}"/>
              </a:ext>
            </a:extLst>
          </p:cNvPr>
          <p:cNvSpPr txBox="1"/>
          <p:nvPr/>
        </p:nvSpPr>
        <p:spPr>
          <a:xfrm>
            <a:off x="1710592" y="1445277"/>
            <a:ext cx="8626415" cy="2862322"/>
          </a:xfrm>
          <a:prstGeom prst="rect">
            <a:avLst/>
          </a:prstGeom>
          <a:noFill/>
        </p:spPr>
        <p:txBody>
          <a:bodyPr wrap="square" rtlCol="0">
            <a:spAutoFit/>
          </a:bodyPr>
          <a:lstStyle/>
          <a:p>
            <a:r>
              <a:rPr lang="en-US" dirty="0"/>
              <a:t>Model 3 was then compared to Model 2. </a:t>
            </a:r>
          </a:p>
          <a:p>
            <a:endParaRPr lang="en-US" dirty="0"/>
          </a:p>
          <a:p>
            <a:r>
              <a:rPr lang="en-US" dirty="0"/>
              <a:t>	Null Hypothesis: Model 3 is a reasonable fit</a:t>
            </a:r>
          </a:p>
          <a:p>
            <a:r>
              <a:rPr lang="en-US" dirty="0"/>
              <a:t>	Alternative Hypothesis: Model 2 is a reasonable fit</a:t>
            </a:r>
          </a:p>
          <a:p>
            <a:endParaRPr lang="en-US" dirty="0"/>
          </a:p>
          <a:p>
            <a:r>
              <a:rPr lang="en-US" dirty="0"/>
              <a:t>The p-value is greater than 0.05, so we do not reject the null hypothesis, which means Model 3 is adequate to model the rentals. There's no evidence that including ‘holiday’ and ‘day’ improves the model's fit.</a:t>
            </a:r>
          </a:p>
          <a:p>
            <a:endParaRPr lang="en-US" dirty="0"/>
          </a:p>
          <a:p>
            <a:endParaRPr lang="en-US" dirty="0"/>
          </a:p>
        </p:txBody>
      </p:sp>
      <p:grpSp>
        <p:nvGrpSpPr>
          <p:cNvPr id="9" name="Group 8">
            <a:extLst>
              <a:ext uri="{FF2B5EF4-FFF2-40B4-BE49-F238E27FC236}">
                <a16:creationId xmlns:a16="http://schemas.microsoft.com/office/drawing/2014/main" id="{7AE04A05-B2BD-813B-4FF9-DA143F70BB5D}"/>
              </a:ext>
            </a:extLst>
          </p:cNvPr>
          <p:cNvGrpSpPr/>
          <p:nvPr/>
        </p:nvGrpSpPr>
        <p:grpSpPr>
          <a:xfrm>
            <a:off x="2296135" y="4130459"/>
            <a:ext cx="7599730" cy="2362416"/>
            <a:chOff x="2296135" y="3821501"/>
            <a:chExt cx="7599730" cy="2362416"/>
          </a:xfrm>
        </p:grpSpPr>
        <p:pic>
          <p:nvPicPr>
            <p:cNvPr id="5" name="Picture 4">
              <a:extLst>
                <a:ext uri="{FF2B5EF4-FFF2-40B4-BE49-F238E27FC236}">
                  <a16:creationId xmlns:a16="http://schemas.microsoft.com/office/drawing/2014/main" id="{A99002D2-C22A-D8F8-12B5-F0AF858E6FC9}"/>
                </a:ext>
              </a:extLst>
            </p:cNvPr>
            <p:cNvPicPr>
              <a:picLocks noChangeAspect="1"/>
            </p:cNvPicPr>
            <p:nvPr/>
          </p:nvPicPr>
          <p:blipFill>
            <a:blip r:embed="rId2"/>
            <a:stretch>
              <a:fillRect/>
            </a:stretch>
          </p:blipFill>
          <p:spPr>
            <a:xfrm>
              <a:off x="2296135" y="3821501"/>
              <a:ext cx="7599730" cy="2362416"/>
            </a:xfrm>
            <a:prstGeom prst="rect">
              <a:avLst/>
            </a:prstGeom>
          </p:spPr>
        </p:pic>
        <p:sp>
          <p:nvSpPr>
            <p:cNvPr id="7" name="TextBox 6">
              <a:extLst>
                <a:ext uri="{FF2B5EF4-FFF2-40B4-BE49-F238E27FC236}">
                  <a16:creationId xmlns:a16="http://schemas.microsoft.com/office/drawing/2014/main" id="{D07BD97A-8820-1C25-D5BE-0AFDA13A3468}"/>
                </a:ext>
              </a:extLst>
            </p:cNvPr>
            <p:cNvSpPr txBox="1"/>
            <p:nvPr/>
          </p:nvSpPr>
          <p:spPr>
            <a:xfrm>
              <a:off x="2863969" y="4240992"/>
              <a:ext cx="267420" cy="307777"/>
            </a:xfrm>
            <a:prstGeom prst="rect">
              <a:avLst/>
            </a:prstGeom>
            <a:solidFill>
              <a:schemeClr val="bg1"/>
            </a:solidFill>
          </p:spPr>
          <p:txBody>
            <a:bodyPr wrap="square" rtlCol="0">
              <a:spAutoFit/>
            </a:bodyPr>
            <a:lstStyle/>
            <a:p>
              <a:r>
                <a:rPr lang="en-US" sz="1400" dirty="0"/>
                <a:t>3</a:t>
              </a:r>
            </a:p>
          </p:txBody>
        </p:sp>
      </p:grpSp>
      <p:sp>
        <p:nvSpPr>
          <p:cNvPr id="3" name="Slide Number Placeholder 2">
            <a:extLst>
              <a:ext uri="{FF2B5EF4-FFF2-40B4-BE49-F238E27FC236}">
                <a16:creationId xmlns:a16="http://schemas.microsoft.com/office/drawing/2014/main" id="{B427E28C-4B40-74E7-0898-63C6CC205BB8}"/>
              </a:ext>
            </a:extLst>
          </p:cNvPr>
          <p:cNvSpPr>
            <a:spLocks noGrp="1"/>
          </p:cNvSpPr>
          <p:nvPr>
            <p:ph type="sldNum" sz="quarter" idx="12"/>
          </p:nvPr>
        </p:nvSpPr>
        <p:spPr/>
        <p:txBody>
          <a:bodyPr/>
          <a:lstStyle/>
          <a:p>
            <a:fld id="{FE55FE57-A2E5-4975-B9E5-5F10667C7C7A}" type="slidenum">
              <a:rPr lang="en-US" smtClean="0"/>
              <a:t>14</a:t>
            </a:fld>
            <a:endParaRPr lang="en-US"/>
          </a:p>
        </p:txBody>
      </p:sp>
    </p:spTree>
    <p:extLst>
      <p:ext uri="{BB962C8B-B14F-4D97-AF65-F5344CB8AC3E}">
        <p14:creationId xmlns:p14="http://schemas.microsoft.com/office/powerpoint/2010/main" val="1238420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859E0-C15C-1BB3-338B-78B67F2D3A34}"/>
              </a:ext>
            </a:extLst>
          </p:cNvPr>
          <p:cNvSpPr>
            <a:spLocks noGrp="1"/>
          </p:cNvSpPr>
          <p:nvPr>
            <p:ph type="title"/>
          </p:nvPr>
        </p:nvSpPr>
        <p:spPr/>
        <p:txBody>
          <a:bodyPr/>
          <a:lstStyle/>
          <a:p>
            <a:r>
              <a:rPr lang="en-US" dirty="0"/>
              <a:t>ANOVA on Final Model</a:t>
            </a:r>
          </a:p>
        </p:txBody>
      </p:sp>
      <p:pic>
        <p:nvPicPr>
          <p:cNvPr id="5" name="Content Placeholder 4">
            <a:extLst>
              <a:ext uri="{FF2B5EF4-FFF2-40B4-BE49-F238E27FC236}">
                <a16:creationId xmlns:a16="http://schemas.microsoft.com/office/drawing/2014/main" id="{0EFCA9E4-5319-BEF2-E0B5-ED96A1AEC13A}"/>
              </a:ext>
            </a:extLst>
          </p:cNvPr>
          <p:cNvPicPr>
            <a:picLocks noGrp="1" noChangeAspect="1"/>
          </p:cNvPicPr>
          <p:nvPr>
            <p:ph idx="1"/>
          </p:nvPr>
        </p:nvPicPr>
        <p:blipFill>
          <a:blip r:embed="rId2"/>
          <a:stretch>
            <a:fillRect/>
          </a:stretch>
        </p:blipFill>
        <p:spPr>
          <a:xfrm>
            <a:off x="5909094" y="1690688"/>
            <a:ext cx="6186928" cy="3515300"/>
          </a:xfrm>
        </p:spPr>
      </p:pic>
      <p:sp>
        <p:nvSpPr>
          <p:cNvPr id="6" name="TextBox 5">
            <a:extLst>
              <a:ext uri="{FF2B5EF4-FFF2-40B4-BE49-F238E27FC236}">
                <a16:creationId xmlns:a16="http://schemas.microsoft.com/office/drawing/2014/main" id="{8C7123F4-82CC-B5B4-8049-C9E9D6AB4BB2}"/>
              </a:ext>
            </a:extLst>
          </p:cNvPr>
          <p:cNvSpPr txBox="1"/>
          <p:nvPr/>
        </p:nvSpPr>
        <p:spPr>
          <a:xfrm>
            <a:off x="837481" y="1802921"/>
            <a:ext cx="4554028" cy="2585323"/>
          </a:xfrm>
          <a:prstGeom prst="rect">
            <a:avLst/>
          </a:prstGeom>
          <a:noFill/>
        </p:spPr>
        <p:txBody>
          <a:bodyPr wrap="square" rtlCol="0">
            <a:spAutoFit/>
          </a:bodyPr>
          <a:lstStyle/>
          <a:p>
            <a:r>
              <a:rPr lang="en-US" dirty="0"/>
              <a:t>The ANOVA run shows that all variables in Model 3 are statistically significant due to the p-values.</a:t>
            </a:r>
          </a:p>
          <a:p>
            <a:endParaRPr lang="en-US" dirty="0"/>
          </a:p>
          <a:p>
            <a:r>
              <a:rPr lang="en-US" dirty="0"/>
              <a:t>This means that removing any more variables would reduce model fit.</a:t>
            </a:r>
          </a:p>
          <a:p>
            <a:endParaRPr lang="en-US" dirty="0"/>
          </a:p>
          <a:p>
            <a:r>
              <a:rPr lang="en-US" dirty="0"/>
              <a:t>In conclusion, this would be a reasonable model for predicting number of rentals. </a:t>
            </a:r>
          </a:p>
        </p:txBody>
      </p:sp>
      <p:sp>
        <p:nvSpPr>
          <p:cNvPr id="3" name="Slide Number Placeholder 2">
            <a:extLst>
              <a:ext uri="{FF2B5EF4-FFF2-40B4-BE49-F238E27FC236}">
                <a16:creationId xmlns:a16="http://schemas.microsoft.com/office/drawing/2014/main" id="{D883E41D-8560-EACD-3FCE-ADF01FB282F0}"/>
              </a:ext>
            </a:extLst>
          </p:cNvPr>
          <p:cNvSpPr>
            <a:spLocks noGrp="1"/>
          </p:cNvSpPr>
          <p:nvPr>
            <p:ph type="sldNum" sz="quarter" idx="12"/>
          </p:nvPr>
        </p:nvSpPr>
        <p:spPr/>
        <p:txBody>
          <a:bodyPr/>
          <a:lstStyle/>
          <a:p>
            <a:fld id="{FE55FE57-A2E5-4975-B9E5-5F10667C7C7A}" type="slidenum">
              <a:rPr lang="en-US" smtClean="0"/>
              <a:t>15</a:t>
            </a:fld>
            <a:endParaRPr lang="en-US"/>
          </a:p>
        </p:txBody>
      </p:sp>
    </p:spTree>
    <p:extLst>
      <p:ext uri="{BB962C8B-B14F-4D97-AF65-F5344CB8AC3E}">
        <p14:creationId xmlns:p14="http://schemas.microsoft.com/office/powerpoint/2010/main" val="681359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75A41-6664-79C2-1C6C-7F7EC6A8A341}"/>
              </a:ext>
            </a:extLst>
          </p:cNvPr>
          <p:cNvSpPr>
            <a:spLocks noGrp="1"/>
          </p:cNvSpPr>
          <p:nvPr>
            <p:ph type="title"/>
          </p:nvPr>
        </p:nvSpPr>
        <p:spPr/>
        <p:txBody>
          <a:bodyPr/>
          <a:lstStyle/>
          <a:p>
            <a:r>
              <a:rPr lang="en-US" dirty="0"/>
              <a:t>Logit Model</a:t>
            </a:r>
          </a:p>
        </p:txBody>
      </p:sp>
      <p:sp>
        <p:nvSpPr>
          <p:cNvPr id="7" name="TextBox 6">
            <a:extLst>
              <a:ext uri="{FF2B5EF4-FFF2-40B4-BE49-F238E27FC236}">
                <a16:creationId xmlns:a16="http://schemas.microsoft.com/office/drawing/2014/main" id="{B2DF9DC5-D5B0-2352-41D2-73435439C81B}"/>
              </a:ext>
            </a:extLst>
          </p:cNvPr>
          <p:cNvSpPr txBox="1"/>
          <p:nvPr/>
        </p:nvSpPr>
        <p:spPr>
          <a:xfrm>
            <a:off x="638353" y="1690688"/>
            <a:ext cx="10971756" cy="2585323"/>
          </a:xfrm>
          <a:prstGeom prst="rect">
            <a:avLst/>
          </a:prstGeom>
          <a:noFill/>
        </p:spPr>
        <p:txBody>
          <a:bodyPr wrap="square" rtlCol="0">
            <a:spAutoFit/>
          </a:bodyPr>
          <a:lstStyle/>
          <a:p>
            <a:r>
              <a:rPr lang="en-US" dirty="0"/>
              <a:t>To answer the SMART question: Can we estimate when it is a holiday depending on other bikeshare factors, a logit model was used due to holiday being a categorical variable. </a:t>
            </a:r>
          </a:p>
          <a:p>
            <a:pPr marL="285750" indent="-285750">
              <a:buFont typeface="Arial" panose="020B0604020202020204" pitchFamily="34" charset="0"/>
              <a:buChar char="•"/>
            </a:pPr>
            <a:r>
              <a:rPr lang="en-US" dirty="0">
                <a:cs typeface="Arial" panose="020B0604020202020204" pitchFamily="34" charset="0"/>
              </a:rPr>
              <a:t>‘year’, ‘month’, ‘hour’, and ‘</a:t>
            </a:r>
            <a:r>
              <a:rPr lang="en-US" dirty="0" err="1">
                <a:cs typeface="Arial" panose="020B0604020202020204" pitchFamily="34" charset="0"/>
              </a:rPr>
              <a:t>dayofweek</a:t>
            </a:r>
            <a:r>
              <a:rPr lang="en-US" dirty="0">
                <a:cs typeface="Arial" panose="020B0604020202020204" pitchFamily="34" charset="0"/>
              </a:rPr>
              <a:t>’ were excluded logically based on how holidays work</a:t>
            </a:r>
          </a:p>
          <a:p>
            <a:pPr marL="285750" indent="-285750">
              <a:buFont typeface="Arial" panose="020B0604020202020204" pitchFamily="34" charset="0"/>
              <a:buChar char="•"/>
            </a:pPr>
            <a:r>
              <a:rPr lang="en-US" dirty="0">
                <a:cs typeface="Arial" panose="020B0604020202020204" pitchFamily="34" charset="0"/>
              </a:rPr>
              <a:t>‘</a:t>
            </a:r>
            <a:r>
              <a:rPr lang="en-US" dirty="0" err="1">
                <a:cs typeface="Arial" panose="020B0604020202020204" pitchFamily="34" charset="0"/>
              </a:rPr>
              <a:t>atemp</a:t>
            </a:r>
            <a:r>
              <a:rPr lang="en-US" dirty="0">
                <a:cs typeface="Arial" panose="020B0604020202020204" pitchFamily="34" charset="0"/>
              </a:rPr>
              <a:t>’ was excluded since ‘temp’ is already in the dataset</a:t>
            </a:r>
          </a:p>
          <a:p>
            <a:pPr marL="285750" indent="-285750">
              <a:buFont typeface="Arial" panose="020B0604020202020204" pitchFamily="34" charset="0"/>
              <a:buChar char="•"/>
            </a:pPr>
            <a:r>
              <a:rPr lang="en-US" dirty="0">
                <a:cs typeface="Arial" panose="020B0604020202020204" pitchFamily="34" charset="0"/>
              </a:rPr>
              <a:t>Made </a:t>
            </a:r>
            <a:r>
              <a:rPr lang="en-US" dirty="0" err="1">
                <a:cs typeface="Arial" panose="020B0604020202020204" pitchFamily="34" charset="0"/>
              </a:rPr>
              <a:t>workingday</a:t>
            </a:r>
            <a:r>
              <a:rPr lang="en-US" dirty="0">
                <a:cs typeface="Arial" panose="020B0604020202020204" pitchFamily="34" charset="0"/>
              </a:rPr>
              <a:t> into a factor </a:t>
            </a:r>
          </a:p>
          <a:p>
            <a:pPr marL="285750" indent="-285750">
              <a:buFont typeface="Arial" panose="020B0604020202020204" pitchFamily="34" charset="0"/>
              <a:buChar char="•"/>
            </a:pPr>
            <a:endParaRPr lang="en-US" dirty="0">
              <a:cs typeface="Arial" panose="020B0604020202020204" pitchFamily="34" charset="0"/>
            </a:endParaRPr>
          </a:p>
          <a:p>
            <a:r>
              <a:rPr lang="en-US" dirty="0">
                <a:cs typeface="Arial" panose="020B0604020202020204" pitchFamily="34" charset="0"/>
              </a:rPr>
              <a:t>Based on running </a:t>
            </a:r>
            <a:r>
              <a:rPr lang="en-US" dirty="0" err="1">
                <a:cs typeface="Arial" panose="020B0604020202020204" pitchFamily="34" charset="0"/>
              </a:rPr>
              <a:t>bestglm</a:t>
            </a:r>
            <a:r>
              <a:rPr lang="en-US" dirty="0">
                <a:cs typeface="Arial" panose="020B0604020202020204" pitchFamily="34" charset="0"/>
              </a:rPr>
              <a:t>, the best model was found to </a:t>
            </a:r>
            <a:r>
              <a:rPr lang="en-US" sz="1800" dirty="0">
                <a:effectLst/>
                <a:latin typeface="Calibri" panose="020F0502020204030204" pitchFamily="34" charset="0"/>
                <a:ea typeface="DengXian" panose="02010600030101010101" pitchFamily="2" charset="-122"/>
                <a:cs typeface="Times New Roman" panose="02020603050405020304" pitchFamily="18" charset="0"/>
              </a:rPr>
              <a:t>only be influenced by `season`, `windspeed` and `</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workingday</a:t>
            </a:r>
            <a:r>
              <a:rPr lang="en-US" sz="1800" dirty="0">
                <a:effectLst/>
                <a:latin typeface="Calibri" panose="020F0502020204030204" pitchFamily="34" charset="0"/>
                <a:ea typeface="DengXian" panose="02010600030101010101" pitchFamily="2" charset="-122"/>
                <a:cs typeface="Times New Roman" panose="02020603050405020304" pitchFamily="18" charset="0"/>
              </a:rPr>
              <a:t>`, with an AIC of 2082. </a:t>
            </a:r>
            <a:endParaRPr lang="en-US" dirty="0">
              <a:cs typeface="Arial" panose="020B0604020202020204" pitchFamily="34" charset="0"/>
            </a:endParaRPr>
          </a:p>
          <a:p>
            <a:endParaRPr lang="en-US" dirty="0"/>
          </a:p>
        </p:txBody>
      </p:sp>
      <p:sp>
        <p:nvSpPr>
          <p:cNvPr id="3" name="Slide Number Placeholder 2">
            <a:extLst>
              <a:ext uri="{FF2B5EF4-FFF2-40B4-BE49-F238E27FC236}">
                <a16:creationId xmlns:a16="http://schemas.microsoft.com/office/drawing/2014/main" id="{E5DB85CC-EA4A-4788-AF8E-E6BEA7564EF7}"/>
              </a:ext>
            </a:extLst>
          </p:cNvPr>
          <p:cNvSpPr>
            <a:spLocks noGrp="1"/>
          </p:cNvSpPr>
          <p:nvPr>
            <p:ph type="sldNum" sz="quarter" idx="12"/>
          </p:nvPr>
        </p:nvSpPr>
        <p:spPr/>
        <p:txBody>
          <a:bodyPr/>
          <a:lstStyle/>
          <a:p>
            <a:fld id="{FE55FE57-A2E5-4975-B9E5-5F10667C7C7A}" type="slidenum">
              <a:rPr lang="en-US" smtClean="0"/>
              <a:t>16</a:t>
            </a:fld>
            <a:endParaRPr lang="en-US"/>
          </a:p>
        </p:txBody>
      </p:sp>
      <p:pic>
        <p:nvPicPr>
          <p:cNvPr id="8" name="Picture 7">
            <a:extLst>
              <a:ext uri="{FF2B5EF4-FFF2-40B4-BE49-F238E27FC236}">
                <a16:creationId xmlns:a16="http://schemas.microsoft.com/office/drawing/2014/main" id="{3D010A73-46F0-3AD6-37B3-6319E9E9751C}"/>
              </a:ext>
            </a:extLst>
          </p:cNvPr>
          <p:cNvPicPr>
            <a:picLocks noChangeAspect="1"/>
          </p:cNvPicPr>
          <p:nvPr/>
        </p:nvPicPr>
        <p:blipFill>
          <a:blip r:embed="rId2"/>
          <a:stretch>
            <a:fillRect/>
          </a:stretch>
        </p:blipFill>
        <p:spPr>
          <a:xfrm>
            <a:off x="1708727" y="4276011"/>
            <a:ext cx="8518806" cy="1907196"/>
          </a:xfrm>
          <a:prstGeom prst="rect">
            <a:avLst/>
          </a:prstGeom>
        </p:spPr>
      </p:pic>
      <p:sp>
        <p:nvSpPr>
          <p:cNvPr id="9" name="TextBox 8">
            <a:extLst>
              <a:ext uri="{FF2B5EF4-FFF2-40B4-BE49-F238E27FC236}">
                <a16:creationId xmlns:a16="http://schemas.microsoft.com/office/drawing/2014/main" id="{6665DCF5-E0D3-9A37-20A3-492E8906ECE0}"/>
              </a:ext>
            </a:extLst>
          </p:cNvPr>
          <p:cNvSpPr txBox="1"/>
          <p:nvPr/>
        </p:nvSpPr>
        <p:spPr>
          <a:xfrm>
            <a:off x="1748551" y="4657505"/>
            <a:ext cx="8478982" cy="338554"/>
          </a:xfrm>
          <a:prstGeom prst="rect">
            <a:avLst/>
          </a:prstGeom>
          <a:noFill/>
          <a:ln w="38100">
            <a:solidFill>
              <a:srgbClr val="C00000"/>
            </a:solidFill>
          </a:ln>
        </p:spPr>
        <p:txBody>
          <a:bodyPr wrap="square" rtlCol="0">
            <a:spAutoFit/>
          </a:bodyPr>
          <a:lstStyle/>
          <a:p>
            <a:endParaRPr lang="en-US" sz="1600" dirty="0"/>
          </a:p>
        </p:txBody>
      </p:sp>
    </p:spTree>
    <p:extLst>
      <p:ext uri="{BB962C8B-B14F-4D97-AF65-F5344CB8AC3E}">
        <p14:creationId xmlns:p14="http://schemas.microsoft.com/office/powerpoint/2010/main" val="2605229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C9005-9FA7-25B6-8406-4F118B752270}"/>
              </a:ext>
            </a:extLst>
          </p:cNvPr>
          <p:cNvSpPr>
            <a:spLocks noGrp="1"/>
          </p:cNvSpPr>
          <p:nvPr>
            <p:ph type="title"/>
          </p:nvPr>
        </p:nvSpPr>
        <p:spPr>
          <a:xfrm>
            <a:off x="838200" y="365126"/>
            <a:ext cx="10515600" cy="568939"/>
          </a:xfrm>
        </p:spPr>
        <p:txBody>
          <a:bodyPr>
            <a:noAutofit/>
          </a:bodyPr>
          <a:lstStyle/>
          <a:p>
            <a:r>
              <a:rPr lang="en-US" sz="4000" dirty="0"/>
              <a:t>Taking Temperature as Response Variable (Decision Tree vs. Random Forest)</a:t>
            </a:r>
          </a:p>
        </p:txBody>
      </p:sp>
      <p:sp>
        <p:nvSpPr>
          <p:cNvPr id="3" name="Content Placeholder 2">
            <a:extLst>
              <a:ext uri="{FF2B5EF4-FFF2-40B4-BE49-F238E27FC236}">
                <a16:creationId xmlns:a16="http://schemas.microsoft.com/office/drawing/2014/main" id="{D65F4CD3-BE3A-F8F9-0745-EFB0E3397EF3}"/>
              </a:ext>
            </a:extLst>
          </p:cNvPr>
          <p:cNvSpPr>
            <a:spLocks noGrp="1"/>
          </p:cNvSpPr>
          <p:nvPr>
            <p:ph idx="1"/>
          </p:nvPr>
        </p:nvSpPr>
        <p:spPr>
          <a:xfrm>
            <a:off x="838200" y="1268361"/>
            <a:ext cx="10515600" cy="4908602"/>
          </a:xfrm>
        </p:spPr>
        <p:txBody>
          <a:bodyPr>
            <a:normAutofit/>
          </a:bodyPr>
          <a:lstStyle/>
          <a:p>
            <a:r>
              <a:rPr lang="en-US" sz="1800" dirty="0"/>
              <a:t>To predict temperature on a particular day we have trained a decision tree as well as a Random forest which can be imported from  r-part package in R.</a:t>
            </a:r>
          </a:p>
          <a:p>
            <a:r>
              <a:rPr lang="en-US" sz="1800" dirty="0"/>
              <a:t>The following results are generated when we fit decision tree on training data</a:t>
            </a:r>
          </a:p>
          <a:p>
            <a:r>
              <a:rPr lang="en-US" sz="1800" dirty="0"/>
              <a:t>While training decision tree we have kept minimum split as 5</a:t>
            </a:r>
          </a:p>
          <a:p>
            <a:r>
              <a:rPr lang="en-US" sz="1800" dirty="0"/>
              <a:t>Minimum split is the parameter used to specify the minimum number of observations that must exist in the node for a split to be attempted during construction of a decision tree. In other words, algorithm will only attempt to split a node if the number of observations in that node is greater than or equal to the specified minimum split value.</a:t>
            </a:r>
          </a:p>
          <a:p>
            <a:endParaRPr lang="en-US" sz="1800" dirty="0"/>
          </a:p>
          <a:p>
            <a:endParaRPr lang="en-US" sz="1800" dirty="0"/>
          </a:p>
          <a:p>
            <a:endParaRPr lang="en-US" sz="1800" dirty="0"/>
          </a:p>
          <a:p>
            <a:endParaRPr lang="en-US" sz="1800" dirty="0"/>
          </a:p>
        </p:txBody>
      </p:sp>
      <p:sp>
        <p:nvSpPr>
          <p:cNvPr id="4" name="Slide Number Placeholder 3">
            <a:extLst>
              <a:ext uri="{FF2B5EF4-FFF2-40B4-BE49-F238E27FC236}">
                <a16:creationId xmlns:a16="http://schemas.microsoft.com/office/drawing/2014/main" id="{268E224E-1CD9-C76E-0CB5-C23CD6555740}"/>
              </a:ext>
            </a:extLst>
          </p:cNvPr>
          <p:cNvSpPr>
            <a:spLocks noGrp="1"/>
          </p:cNvSpPr>
          <p:nvPr>
            <p:ph type="sldNum" sz="quarter" idx="12"/>
          </p:nvPr>
        </p:nvSpPr>
        <p:spPr/>
        <p:txBody>
          <a:bodyPr/>
          <a:lstStyle/>
          <a:p>
            <a:fld id="{FE55FE57-A2E5-4975-B9E5-5F10667C7C7A}" type="slidenum">
              <a:rPr lang="en-US" smtClean="0"/>
              <a:t>17</a:t>
            </a:fld>
            <a:endParaRPr lang="en-US"/>
          </a:p>
        </p:txBody>
      </p:sp>
      <p:pic>
        <p:nvPicPr>
          <p:cNvPr id="6" name="Picture 5" descr="A diagram of a diagram&#10;&#10;Description automatically generated">
            <a:extLst>
              <a:ext uri="{FF2B5EF4-FFF2-40B4-BE49-F238E27FC236}">
                <a16:creationId xmlns:a16="http://schemas.microsoft.com/office/drawing/2014/main" id="{B9844A07-D536-B27A-67B5-D3651653B7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6225" y="3578943"/>
            <a:ext cx="5348749" cy="2777408"/>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2F2F42FD-4A05-BD5E-F9D1-328AFEEE7D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026" y="3429000"/>
            <a:ext cx="4676498" cy="2927349"/>
          </a:xfrm>
          <a:prstGeom prst="rect">
            <a:avLst/>
          </a:prstGeom>
        </p:spPr>
      </p:pic>
    </p:spTree>
    <p:extLst>
      <p:ext uri="{BB962C8B-B14F-4D97-AF65-F5344CB8AC3E}">
        <p14:creationId xmlns:p14="http://schemas.microsoft.com/office/powerpoint/2010/main" val="658039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859A0-1AD7-2624-4305-72BF6981F29B}"/>
              </a:ext>
            </a:extLst>
          </p:cNvPr>
          <p:cNvSpPr>
            <a:spLocks noGrp="1"/>
          </p:cNvSpPr>
          <p:nvPr>
            <p:ph type="title"/>
          </p:nvPr>
        </p:nvSpPr>
        <p:spPr>
          <a:xfrm>
            <a:off x="838200" y="136526"/>
            <a:ext cx="10006781" cy="539494"/>
          </a:xfrm>
        </p:spPr>
        <p:txBody>
          <a:bodyPr>
            <a:noAutofit/>
          </a:bodyPr>
          <a:lstStyle/>
          <a:p>
            <a:r>
              <a:rPr lang="en-US" sz="4000" dirty="0"/>
              <a:t>Predictions generated using RFM</a:t>
            </a:r>
          </a:p>
        </p:txBody>
      </p:sp>
      <p:sp>
        <p:nvSpPr>
          <p:cNvPr id="3" name="Content Placeholder 2">
            <a:extLst>
              <a:ext uri="{FF2B5EF4-FFF2-40B4-BE49-F238E27FC236}">
                <a16:creationId xmlns:a16="http://schemas.microsoft.com/office/drawing/2014/main" id="{4E27D45B-61A1-4459-506C-7BD4E5B85158}"/>
              </a:ext>
            </a:extLst>
          </p:cNvPr>
          <p:cNvSpPr>
            <a:spLocks noGrp="1"/>
          </p:cNvSpPr>
          <p:nvPr>
            <p:ph sz="half" idx="1"/>
          </p:nvPr>
        </p:nvSpPr>
        <p:spPr>
          <a:xfrm>
            <a:off x="838200" y="973394"/>
            <a:ext cx="5181600" cy="5203569"/>
          </a:xfrm>
        </p:spPr>
        <p:txBody>
          <a:bodyPr>
            <a:normAutofit/>
          </a:bodyPr>
          <a:lstStyle/>
          <a:p>
            <a:r>
              <a:rPr lang="en-US" sz="2400" dirty="0"/>
              <a:t>After generating the predictions using decision tree, we trained a random forest model because there is a substantial difference between the variance of different features, so to handle this problem we have trained a random forest model which has a built in regularization to minimize overfitting and can handle datasets with varying feature importance</a:t>
            </a:r>
          </a:p>
        </p:txBody>
      </p:sp>
      <p:pic>
        <p:nvPicPr>
          <p:cNvPr id="7" name="Content Placeholder 6" descr="A screenshot of a computer screen&#10;&#10;Description automatically generated">
            <a:extLst>
              <a:ext uri="{FF2B5EF4-FFF2-40B4-BE49-F238E27FC236}">
                <a16:creationId xmlns:a16="http://schemas.microsoft.com/office/drawing/2014/main" id="{91ADD1CE-3C4D-98DB-CF66-6D94ED88DE5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92402" y="4483510"/>
            <a:ext cx="4357400" cy="1693452"/>
          </a:xfrm>
        </p:spPr>
      </p:pic>
      <p:sp>
        <p:nvSpPr>
          <p:cNvPr id="5" name="Slide Number Placeholder 4">
            <a:extLst>
              <a:ext uri="{FF2B5EF4-FFF2-40B4-BE49-F238E27FC236}">
                <a16:creationId xmlns:a16="http://schemas.microsoft.com/office/drawing/2014/main" id="{8737F85C-4045-9008-6FBE-778721DA48DF}"/>
              </a:ext>
            </a:extLst>
          </p:cNvPr>
          <p:cNvSpPr>
            <a:spLocks noGrp="1"/>
          </p:cNvSpPr>
          <p:nvPr>
            <p:ph type="sldNum" sz="quarter" idx="12"/>
          </p:nvPr>
        </p:nvSpPr>
        <p:spPr/>
        <p:txBody>
          <a:bodyPr/>
          <a:lstStyle/>
          <a:p>
            <a:fld id="{FE55FE57-A2E5-4975-B9E5-5F10667C7C7A}" type="slidenum">
              <a:rPr lang="en-US" smtClean="0"/>
              <a:t>18</a:t>
            </a:fld>
            <a:endParaRPr lang="en-US"/>
          </a:p>
        </p:txBody>
      </p:sp>
      <p:pic>
        <p:nvPicPr>
          <p:cNvPr id="11" name="Picture 10" descr="A graph with numbers and lines&#10;&#10;Description automatically generated">
            <a:extLst>
              <a:ext uri="{FF2B5EF4-FFF2-40B4-BE49-F238E27FC236}">
                <a16:creationId xmlns:a16="http://schemas.microsoft.com/office/drawing/2014/main" id="{1B814F05-EE37-7386-23B9-0F1C34EDB7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2813" y="973395"/>
            <a:ext cx="5434382" cy="5073444"/>
          </a:xfrm>
          <a:prstGeom prst="rect">
            <a:avLst/>
          </a:prstGeom>
        </p:spPr>
      </p:pic>
    </p:spTree>
    <p:extLst>
      <p:ext uri="{BB962C8B-B14F-4D97-AF65-F5344CB8AC3E}">
        <p14:creationId xmlns:p14="http://schemas.microsoft.com/office/powerpoint/2010/main" val="1257483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6D416-D54C-9753-A450-D8A6815A9BAE}"/>
              </a:ext>
            </a:extLst>
          </p:cNvPr>
          <p:cNvSpPr>
            <a:spLocks noGrp="1"/>
          </p:cNvSpPr>
          <p:nvPr>
            <p:ph type="title"/>
          </p:nvPr>
        </p:nvSpPr>
        <p:spPr>
          <a:xfrm>
            <a:off x="838200" y="675215"/>
            <a:ext cx="10515600" cy="797540"/>
          </a:xfrm>
        </p:spPr>
        <p:txBody>
          <a:bodyPr/>
          <a:lstStyle/>
          <a:p>
            <a:r>
              <a:rPr lang="en-US" dirty="0"/>
              <a:t>Best fit (decision tree vs random forest)</a:t>
            </a:r>
          </a:p>
        </p:txBody>
      </p:sp>
      <p:sp>
        <p:nvSpPr>
          <p:cNvPr id="3" name="Content Placeholder 2">
            <a:extLst>
              <a:ext uri="{FF2B5EF4-FFF2-40B4-BE49-F238E27FC236}">
                <a16:creationId xmlns:a16="http://schemas.microsoft.com/office/drawing/2014/main" id="{780E2A0B-AA0F-A49F-3C6C-CAF282FD9272}"/>
              </a:ext>
            </a:extLst>
          </p:cNvPr>
          <p:cNvSpPr>
            <a:spLocks noGrp="1"/>
          </p:cNvSpPr>
          <p:nvPr>
            <p:ph idx="1"/>
          </p:nvPr>
        </p:nvSpPr>
        <p:spPr>
          <a:xfrm>
            <a:off x="838200" y="1903856"/>
            <a:ext cx="10515600" cy="4021393"/>
          </a:xfrm>
        </p:spPr>
        <p:txBody>
          <a:bodyPr>
            <a:normAutofit/>
          </a:bodyPr>
          <a:lstStyle/>
          <a:p>
            <a:r>
              <a:rPr lang="en-US" sz="2400" dirty="0"/>
              <a:t>We are using RMSE i.e. Root mean squared error as the evaluation metric to check which is the better model between decision tree and random forest</a:t>
            </a:r>
          </a:p>
          <a:p>
            <a:r>
              <a:rPr lang="en-US" sz="2400" dirty="0"/>
              <a:t>Reason for picking RMSE as eval metric : RMSE is in the same units as the target variable making it interpretable, it gives clear idea of the average magnitude of errors in the original scale of the response variable, moreover it is sensitive to outliers which can be beneficial when you want the model to be penalized more for larger discrepancies</a:t>
            </a:r>
          </a:p>
          <a:p>
            <a:r>
              <a:rPr lang="en-US" sz="2400" dirty="0"/>
              <a:t>RMSE for random forest is  0.5789</a:t>
            </a:r>
          </a:p>
          <a:p>
            <a:r>
              <a:rPr lang="en-US" sz="2400" dirty="0"/>
              <a:t>RMSE for decision tree is 1.6393</a:t>
            </a:r>
          </a:p>
          <a:p>
            <a:r>
              <a:rPr lang="en-US" sz="2400" dirty="0"/>
              <a:t>Clearly random forest is the best fit out of these two to predict the temperature</a:t>
            </a:r>
          </a:p>
        </p:txBody>
      </p:sp>
      <p:sp>
        <p:nvSpPr>
          <p:cNvPr id="4" name="Slide Number Placeholder 3">
            <a:extLst>
              <a:ext uri="{FF2B5EF4-FFF2-40B4-BE49-F238E27FC236}">
                <a16:creationId xmlns:a16="http://schemas.microsoft.com/office/drawing/2014/main" id="{D5DB727B-C33F-8E06-8797-DBD8D165AFD3}"/>
              </a:ext>
            </a:extLst>
          </p:cNvPr>
          <p:cNvSpPr>
            <a:spLocks noGrp="1"/>
          </p:cNvSpPr>
          <p:nvPr>
            <p:ph type="sldNum" sz="quarter" idx="12"/>
          </p:nvPr>
        </p:nvSpPr>
        <p:spPr/>
        <p:txBody>
          <a:bodyPr/>
          <a:lstStyle/>
          <a:p>
            <a:fld id="{FE55FE57-A2E5-4975-B9E5-5F10667C7C7A}" type="slidenum">
              <a:rPr lang="en-US" smtClean="0"/>
              <a:t>19</a:t>
            </a:fld>
            <a:endParaRPr lang="en-US"/>
          </a:p>
        </p:txBody>
      </p:sp>
    </p:spTree>
    <p:extLst>
      <p:ext uri="{BB962C8B-B14F-4D97-AF65-F5344CB8AC3E}">
        <p14:creationId xmlns:p14="http://schemas.microsoft.com/office/powerpoint/2010/main" val="4270612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FB1A3-AC90-47EA-A270-275244274B16}"/>
              </a:ext>
            </a:extLst>
          </p:cNvPr>
          <p:cNvSpPr>
            <a:spLocks noGrp="1"/>
          </p:cNvSpPr>
          <p:nvPr>
            <p:ph type="title"/>
          </p:nvPr>
        </p:nvSpPr>
        <p:spPr>
          <a:xfrm>
            <a:off x="838200" y="723"/>
            <a:ext cx="10515600" cy="1325563"/>
          </a:xfrm>
        </p:spPr>
        <p:txBody>
          <a:bodyPr/>
          <a:lstStyle/>
          <a:p>
            <a:r>
              <a:rPr lang="en-US" dirty="0">
                <a:latin typeface="+mn-lt"/>
                <a:cs typeface="Arial" panose="020B0604020202020204" pitchFamily="34" charset="0"/>
              </a:rPr>
              <a:t>Background</a:t>
            </a:r>
          </a:p>
        </p:txBody>
      </p:sp>
      <p:sp>
        <p:nvSpPr>
          <p:cNvPr id="3" name="Content Placeholder 2">
            <a:extLst>
              <a:ext uri="{FF2B5EF4-FFF2-40B4-BE49-F238E27FC236}">
                <a16:creationId xmlns:a16="http://schemas.microsoft.com/office/drawing/2014/main" id="{5993381E-8C27-3FC5-9A61-811DBC723149}"/>
              </a:ext>
            </a:extLst>
          </p:cNvPr>
          <p:cNvSpPr>
            <a:spLocks noGrp="1"/>
          </p:cNvSpPr>
          <p:nvPr>
            <p:ph idx="1"/>
          </p:nvPr>
        </p:nvSpPr>
        <p:spPr>
          <a:xfrm>
            <a:off x="838200" y="954809"/>
            <a:ext cx="10515600" cy="5407451"/>
          </a:xfrm>
        </p:spPr>
        <p:txBody>
          <a:bodyPr>
            <a:noAutofit/>
          </a:bodyPr>
          <a:lstStyle/>
          <a:p>
            <a:r>
              <a:rPr lang="en-US" sz="2400" kern="0" dirty="0">
                <a:solidFill>
                  <a:srgbClr val="000000"/>
                </a:solidFill>
                <a:effectLst/>
                <a:ea typeface="Times New Roman" panose="02020603050405020304" pitchFamily="18" charset="0"/>
                <a:cs typeface="Arial" panose="020B0604020202020204" pitchFamily="34" charset="0"/>
              </a:rPr>
              <a:t>In large cities where traffic is high and distance between destinations is short, bike sharing has become an alternative form of transportation</a:t>
            </a:r>
          </a:p>
          <a:p>
            <a:r>
              <a:rPr lang="en-US" sz="2400" kern="0" dirty="0">
                <a:solidFill>
                  <a:srgbClr val="000000"/>
                </a:solidFill>
                <a:effectLst/>
                <a:ea typeface="Times New Roman" panose="02020603050405020304" pitchFamily="18" charset="0"/>
                <a:cs typeface="Arial" panose="020B0604020202020204" pitchFamily="34" charset="0"/>
              </a:rPr>
              <a:t>Bike sharing is being able to rent a bike at set locations with no need to return them to the original bike rack as there are multiple locations across a city that you can return them to</a:t>
            </a:r>
          </a:p>
          <a:p>
            <a:r>
              <a:rPr lang="en-US" sz="2400" kern="0" dirty="0">
                <a:solidFill>
                  <a:srgbClr val="000000"/>
                </a:solidFill>
                <a:ea typeface="Times New Roman" panose="02020603050405020304" pitchFamily="18" charset="0"/>
                <a:cs typeface="Arial" panose="020B0604020202020204" pitchFamily="34" charset="0"/>
              </a:rPr>
              <a:t>Data Source: </a:t>
            </a:r>
            <a:r>
              <a:rPr lang="en-US" sz="2400" kern="0" dirty="0">
                <a:solidFill>
                  <a:srgbClr val="000000"/>
                </a:solidFill>
                <a:ea typeface="Times New Roman" panose="02020603050405020304" pitchFamily="18" charset="0"/>
                <a:cs typeface="Arial" panose="020B0604020202020204" pitchFamily="34" charset="0"/>
                <a:hlinkClick r:id="rId2"/>
              </a:rPr>
              <a:t>https://www.kaggle.com/competitions/bike-sharing-demand/data</a:t>
            </a:r>
            <a:r>
              <a:rPr lang="en-US" sz="2400" kern="0" dirty="0">
                <a:solidFill>
                  <a:srgbClr val="000000"/>
                </a:solidFill>
                <a:ea typeface="Times New Roman" panose="02020603050405020304" pitchFamily="18" charset="0"/>
                <a:cs typeface="Arial" panose="020B0604020202020204" pitchFamily="34" charset="0"/>
              </a:rPr>
              <a:t> </a:t>
            </a:r>
            <a:endParaRPr lang="en-US" sz="2400" kern="0" dirty="0">
              <a:solidFill>
                <a:srgbClr val="000000"/>
              </a:solidFill>
              <a:cs typeface="Arial" panose="020B0604020202020204" pitchFamily="34" charset="0"/>
            </a:endParaRPr>
          </a:p>
          <a:p>
            <a:pPr marL="0" indent="0">
              <a:buNone/>
            </a:pPr>
            <a:r>
              <a:rPr lang="en-US" sz="2400" b="1" kern="0" dirty="0">
                <a:solidFill>
                  <a:srgbClr val="000000"/>
                </a:solidFill>
                <a:cs typeface="Arial" panose="020B0604020202020204" pitchFamily="34" charset="0"/>
              </a:rPr>
              <a:t>Literature Review</a:t>
            </a:r>
          </a:p>
          <a:p>
            <a:r>
              <a:rPr lang="en-US" sz="2400" kern="0" dirty="0">
                <a:solidFill>
                  <a:srgbClr val="000000"/>
                </a:solidFill>
                <a:cs typeface="Arial" panose="020B0604020202020204" pitchFamily="34" charset="0"/>
              </a:rPr>
              <a:t>There have been three generations of bike-sharing systems over the past 45 years (DeMaio, 2003-2004). It started in 1965 in Amsterdam but the program died within days. </a:t>
            </a:r>
          </a:p>
          <a:p>
            <a:r>
              <a:rPr lang="en-US" sz="2400" kern="0" dirty="0">
                <a:solidFill>
                  <a:srgbClr val="000000"/>
                </a:solidFill>
                <a:cs typeface="Arial" panose="020B0604020202020204" pitchFamily="34" charset="0"/>
              </a:rPr>
              <a:t>In 1991, Denmark attempted bike-sharing again but continued to have issues with theft. This led to the creation of customer tracking (</a:t>
            </a:r>
            <a:r>
              <a:rPr lang="en-US" sz="2400" kern="0" dirty="0" err="1">
                <a:solidFill>
                  <a:srgbClr val="000000"/>
                </a:solidFill>
                <a:cs typeface="Arial" panose="020B0604020202020204" pitchFamily="34" charset="0"/>
              </a:rPr>
              <a:t>Nielse</a:t>
            </a:r>
            <a:r>
              <a:rPr lang="en-US" sz="2400" kern="0" dirty="0">
                <a:solidFill>
                  <a:srgbClr val="000000"/>
                </a:solidFill>
                <a:cs typeface="Arial" panose="020B0604020202020204" pitchFamily="34" charset="0"/>
              </a:rPr>
              <a:t>, 1993). </a:t>
            </a:r>
          </a:p>
          <a:p>
            <a:r>
              <a:rPr lang="en-US" sz="2400" kern="0" dirty="0">
                <a:solidFill>
                  <a:srgbClr val="000000"/>
                </a:solidFill>
                <a:cs typeface="Arial" panose="020B0604020202020204" pitchFamily="34" charset="0"/>
              </a:rPr>
              <a:t>The 3</a:t>
            </a:r>
            <a:r>
              <a:rPr lang="en-US" sz="2400" kern="0" baseline="30000" dirty="0">
                <a:solidFill>
                  <a:srgbClr val="000000"/>
                </a:solidFill>
                <a:cs typeface="Arial" panose="020B0604020202020204" pitchFamily="34" charset="0"/>
              </a:rPr>
              <a:t>rd</a:t>
            </a:r>
            <a:r>
              <a:rPr lang="en-US" sz="2400" kern="0" dirty="0">
                <a:solidFill>
                  <a:srgbClr val="000000"/>
                </a:solidFill>
                <a:cs typeface="Arial" panose="020B0604020202020204" pitchFamily="34" charset="0"/>
              </a:rPr>
              <a:t> attempt was in England in 1996 and included electronically-locking racks or bike locks, telecommunication systems, smart cards and fobs, mobile phone access, and on-board computers.</a:t>
            </a:r>
          </a:p>
          <a:p>
            <a:endParaRPr lang="en-US" sz="2400" kern="0" dirty="0">
              <a:solidFill>
                <a:srgbClr val="000000"/>
              </a:solidFill>
              <a:cs typeface="Arial" panose="020B0604020202020204" pitchFamily="34" charset="0"/>
            </a:endParaRPr>
          </a:p>
          <a:p>
            <a:pPr marL="457200" lvl="1" indent="0">
              <a:buNone/>
            </a:pP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14FB24C3-FB51-4448-DE99-6C5EC7C6C650}"/>
              </a:ext>
            </a:extLst>
          </p:cNvPr>
          <p:cNvSpPr>
            <a:spLocks noGrp="1"/>
          </p:cNvSpPr>
          <p:nvPr>
            <p:ph type="sldNum" sz="quarter" idx="12"/>
          </p:nvPr>
        </p:nvSpPr>
        <p:spPr/>
        <p:txBody>
          <a:bodyPr/>
          <a:lstStyle/>
          <a:p>
            <a:fld id="{FE55FE57-A2E5-4975-B9E5-5F10667C7C7A}" type="slidenum">
              <a:rPr lang="en-US" smtClean="0"/>
              <a:t>2</a:t>
            </a:fld>
            <a:endParaRPr lang="en-US" dirty="0"/>
          </a:p>
        </p:txBody>
      </p:sp>
    </p:spTree>
    <p:extLst>
      <p:ext uri="{BB962C8B-B14F-4D97-AF65-F5344CB8AC3E}">
        <p14:creationId xmlns:p14="http://schemas.microsoft.com/office/powerpoint/2010/main" val="3309048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CF1AC-6D3A-B528-C48A-F81FB7D93E7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F754BF5-0E55-6469-6482-C01987267E21}"/>
              </a:ext>
            </a:extLst>
          </p:cNvPr>
          <p:cNvSpPr>
            <a:spLocks noGrp="1"/>
          </p:cNvSpPr>
          <p:nvPr>
            <p:ph idx="1"/>
          </p:nvPr>
        </p:nvSpPr>
        <p:spPr>
          <a:xfrm>
            <a:off x="838200" y="1507332"/>
            <a:ext cx="10515600" cy="5032375"/>
          </a:xfrm>
        </p:spPr>
        <p:txBody>
          <a:bodyPr>
            <a:normAutofit fontScale="92500" lnSpcReduction="10000"/>
          </a:bodyPr>
          <a:lstStyle/>
          <a:p>
            <a:r>
              <a:rPr lang="en-US" dirty="0"/>
              <a:t>SMART Questions</a:t>
            </a:r>
          </a:p>
          <a:p>
            <a:pPr lvl="1"/>
            <a:r>
              <a:rPr lang="en-US" dirty="0">
                <a:cs typeface="Arial" panose="020B0604020202020204" pitchFamily="34" charset="0"/>
              </a:rPr>
              <a:t>Which variables are useful for predicting the number of bikes used in an hour?</a:t>
            </a:r>
          </a:p>
          <a:p>
            <a:pPr lvl="2"/>
            <a:r>
              <a:rPr lang="en-US" dirty="0">
                <a:cs typeface="Arial" panose="020B0604020202020204" pitchFamily="34" charset="0"/>
              </a:rPr>
              <a:t>All variables other than ‘holiday’ and ‘day’ are useful for predicting the number of bikes used in an hour.</a:t>
            </a:r>
          </a:p>
          <a:p>
            <a:pPr lvl="1"/>
            <a:r>
              <a:rPr lang="en-US" dirty="0">
                <a:cs typeface="Arial" panose="020B0604020202020204" pitchFamily="34" charset="0"/>
              </a:rPr>
              <a:t>How does temperature affect the number of bikes in use?</a:t>
            </a:r>
          </a:p>
          <a:p>
            <a:pPr lvl="2"/>
            <a:r>
              <a:rPr lang="en-US" dirty="0">
                <a:cs typeface="Arial" panose="020B0604020202020204" pitchFamily="34" charset="0"/>
              </a:rPr>
              <a:t>The temperature graph show bikers increase with higher temperatures. The final model also shows a slight increase in the number of bikers when temperature increases.</a:t>
            </a:r>
          </a:p>
          <a:p>
            <a:pPr lvl="1"/>
            <a:r>
              <a:rPr lang="en-US" dirty="0">
                <a:cs typeface="Arial" panose="020B0604020202020204" pitchFamily="34" charset="0"/>
              </a:rPr>
              <a:t>When do casual bikers increase the most?</a:t>
            </a:r>
          </a:p>
          <a:p>
            <a:pPr lvl="2"/>
            <a:r>
              <a:rPr lang="en-US" dirty="0">
                <a:cs typeface="Arial" panose="020B0604020202020204" pitchFamily="34" charset="0"/>
              </a:rPr>
              <a:t>Again, the temperature graph showing casual bikers specifically shows that bikers increase with higher temperatures, with m</a:t>
            </a:r>
            <a:r>
              <a:rPr lang="en-US" dirty="0"/>
              <a:t>ajority of them renting bikes on days where temperature is between 20-30 Celsius.</a:t>
            </a:r>
          </a:p>
          <a:p>
            <a:pPr lvl="1"/>
            <a:r>
              <a:rPr lang="en-US" dirty="0"/>
              <a:t>Can we estimate when it is a holiday depending on other bikeshare factors?</a:t>
            </a:r>
          </a:p>
          <a:p>
            <a:pPr lvl="2"/>
            <a:r>
              <a:rPr lang="en-US" dirty="0">
                <a:cs typeface="Arial" panose="020B0604020202020204" pitchFamily="34" charset="0"/>
              </a:rPr>
              <a:t>Yes, the best model for finding out if a day is a holiday is based on </a:t>
            </a:r>
            <a:r>
              <a:rPr lang="en-US" sz="2000" dirty="0">
                <a:effectLst/>
                <a:latin typeface="Calibri" panose="020F0502020204030204" pitchFamily="34" charset="0"/>
                <a:ea typeface="DengXian" panose="02010600030101010101" pitchFamily="2" charset="-122"/>
                <a:cs typeface="Times New Roman" panose="02020603050405020304" pitchFamily="18" charset="0"/>
              </a:rPr>
              <a:t>`season`, `windspeed` and `</a:t>
            </a:r>
            <a:r>
              <a:rPr lang="en-US" sz="2000" dirty="0" err="1">
                <a:effectLst/>
                <a:latin typeface="Calibri" panose="020F0502020204030204" pitchFamily="34" charset="0"/>
                <a:ea typeface="DengXian" panose="02010600030101010101" pitchFamily="2" charset="-122"/>
                <a:cs typeface="Times New Roman" panose="02020603050405020304" pitchFamily="18" charset="0"/>
              </a:rPr>
              <a:t>workingday</a:t>
            </a:r>
            <a:r>
              <a:rPr lang="en-US" sz="2000" dirty="0">
                <a:effectLst/>
                <a:latin typeface="Calibri" panose="020F0502020204030204" pitchFamily="34" charset="0"/>
                <a:ea typeface="DengXian" panose="02010600030101010101" pitchFamily="2" charset="-122"/>
                <a:cs typeface="Times New Roman" panose="02020603050405020304" pitchFamily="18" charset="0"/>
              </a:rPr>
              <a:t>`.</a:t>
            </a:r>
          </a:p>
          <a:p>
            <a:pPr lvl="1"/>
            <a:r>
              <a:rPr lang="en-US" dirty="0"/>
              <a:t>How can we </a:t>
            </a:r>
            <a:r>
              <a:rPr lang="en-US"/>
              <a:t>predict temperature depending </a:t>
            </a:r>
            <a:r>
              <a:rPr lang="en-US" dirty="0"/>
              <a:t>upon other important features?</a:t>
            </a:r>
          </a:p>
          <a:p>
            <a:pPr lvl="2"/>
            <a:r>
              <a:rPr lang="en-US" dirty="0"/>
              <a:t>The best model based on random forest and decision tree to estimate the temperature is by using the features ‘humidity’, ‘windspeed’, and ‘datetime’</a:t>
            </a:r>
            <a:endParaRPr lang="en-US" dirty="0">
              <a:cs typeface="Arial" panose="020B0604020202020204" pitchFamily="34" charset="0"/>
            </a:endParaRPr>
          </a:p>
          <a:p>
            <a:pPr lvl="1"/>
            <a:endParaRPr lang="en-US" dirty="0"/>
          </a:p>
        </p:txBody>
      </p:sp>
      <p:sp>
        <p:nvSpPr>
          <p:cNvPr id="4" name="Slide Number Placeholder 3">
            <a:extLst>
              <a:ext uri="{FF2B5EF4-FFF2-40B4-BE49-F238E27FC236}">
                <a16:creationId xmlns:a16="http://schemas.microsoft.com/office/drawing/2014/main" id="{C8CABCE2-0DD8-FB1A-BA27-5F52FF7E461F}"/>
              </a:ext>
            </a:extLst>
          </p:cNvPr>
          <p:cNvSpPr>
            <a:spLocks noGrp="1"/>
          </p:cNvSpPr>
          <p:nvPr>
            <p:ph type="sldNum" sz="quarter" idx="12"/>
          </p:nvPr>
        </p:nvSpPr>
        <p:spPr/>
        <p:txBody>
          <a:bodyPr/>
          <a:lstStyle/>
          <a:p>
            <a:fld id="{FE55FE57-A2E5-4975-B9E5-5F10667C7C7A}" type="slidenum">
              <a:rPr lang="en-US" smtClean="0"/>
              <a:t>20</a:t>
            </a:fld>
            <a:endParaRPr lang="en-US"/>
          </a:p>
        </p:txBody>
      </p:sp>
    </p:spTree>
    <p:extLst>
      <p:ext uri="{BB962C8B-B14F-4D97-AF65-F5344CB8AC3E}">
        <p14:creationId xmlns:p14="http://schemas.microsoft.com/office/powerpoint/2010/main" val="340166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682EB-7040-8A93-0819-8CB45C49978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F6CC909-4B13-AD87-0026-B824926EFB02}"/>
              </a:ext>
            </a:extLst>
          </p:cNvPr>
          <p:cNvSpPr>
            <a:spLocks noGrp="1"/>
          </p:cNvSpPr>
          <p:nvPr>
            <p:ph idx="1"/>
          </p:nvPr>
        </p:nvSpPr>
        <p:spPr>
          <a:xfrm>
            <a:off x="838200" y="1385180"/>
            <a:ext cx="10515600" cy="5336295"/>
          </a:xfrm>
        </p:spPr>
        <p:txBody>
          <a:bodyPr>
            <a:normAutofit lnSpcReduction="10000"/>
          </a:bodyPr>
          <a:lstStyle/>
          <a:p>
            <a:r>
              <a:rPr lang="en-US" sz="1400" dirty="0"/>
              <a:t>Black, C., and S. Potter. Undated. Portsmouth </a:t>
            </a:r>
            <a:r>
              <a:rPr lang="en-US" sz="1400" dirty="0" err="1"/>
              <a:t>bikeabout</a:t>
            </a:r>
            <a:r>
              <a:rPr lang="en-US" sz="1400" dirty="0"/>
              <a:t>: A smart-card bike club scheme. </a:t>
            </a:r>
            <a:r>
              <a:rPr lang="en-US" sz="1400" dirty="0">
                <a:hlinkClick r:id="rId2"/>
              </a:rPr>
              <a:t>http://www.metrobike.net/index.php?s=file_download&amp;id=11/</a:t>
            </a:r>
            <a:r>
              <a:rPr lang="en-US" sz="1400" dirty="0"/>
              <a:t>.</a:t>
            </a:r>
          </a:p>
          <a:p>
            <a:r>
              <a:rPr lang="en-US" sz="1400" dirty="0"/>
              <a:t>DeMaio, P. 2003. Smart bikes: Public transportation for the 21st century. </a:t>
            </a:r>
            <a:r>
              <a:rPr lang="en-US" sz="1400" dirty="0" err="1"/>
              <a:t>Transpor</a:t>
            </a:r>
            <a:r>
              <a:rPr lang="en-US" sz="1400" dirty="0"/>
              <a:t> </a:t>
            </a:r>
            <a:r>
              <a:rPr lang="en-US" sz="1400" dirty="0" err="1"/>
              <a:t>tation</a:t>
            </a:r>
            <a:r>
              <a:rPr lang="en-US" sz="1400" dirty="0"/>
              <a:t> Quarterly 57(1): 9–11.</a:t>
            </a:r>
          </a:p>
          <a:p>
            <a:r>
              <a:rPr lang="en-US" sz="1400" dirty="0"/>
              <a:t>DeMaio, P. 2004. Will smart bikes succeed as public transportation in the United States? Journal of Public Transportation 7(2): 1-15. </a:t>
            </a:r>
          </a:p>
          <a:p>
            <a:r>
              <a:rPr lang="en-US" sz="1400" dirty="0"/>
              <a:t>DeMaio, P. 2007. What a year for bike-sharing. December 30. http://bike-sharing.blogspot.com/2007/12/what-year-for-bike-sharing.html/. </a:t>
            </a:r>
          </a:p>
          <a:p>
            <a:r>
              <a:rPr lang="en-US" sz="1400" dirty="0"/>
              <a:t>DeMaio, Paul. 2008a. Bike-sharing Wrap-up for 2008. December 31. http://bike sharing.blogspot.com/2008/12/bike-sharing-wrap-up-for-2008.html/.</a:t>
            </a:r>
          </a:p>
          <a:p>
            <a:r>
              <a:rPr lang="en-US" sz="1400" dirty="0"/>
              <a:t>DeMaio, P. 2008b. University bike-sharing’s time has come. The Bike-sharing Blog. October 26. http://bike-sharing.blogspot.com/2008/10/university-bike-shar ings-time-has-come.html/.</a:t>
            </a:r>
          </a:p>
          <a:p>
            <a:r>
              <a:rPr lang="en-US" sz="1400" dirty="0" err="1"/>
              <a:t>MetroBike</a:t>
            </a:r>
            <a:r>
              <a:rPr lang="en-US" sz="1400" dirty="0"/>
              <a:t>. 2009. The Bike-sharing world map. http://maps.google.com/maps/ </a:t>
            </a:r>
            <a:r>
              <a:rPr lang="en-US" sz="1400" dirty="0" err="1"/>
              <a:t>ms?ie</a:t>
            </a:r>
            <a:r>
              <a:rPr lang="en-US" sz="1400" dirty="0"/>
              <a:t>=UTF8&amp;hl=</a:t>
            </a:r>
            <a:r>
              <a:rPr lang="en-US" sz="1400" dirty="0" err="1"/>
              <a:t>en&amp;om</a:t>
            </a:r>
            <a:r>
              <a:rPr lang="en-US" sz="1400" dirty="0"/>
              <a:t>=1&amp;msa=0&amp;msid=104227318304000014160.00043d80f9456b3416ced&amp;ll=43.580391,-42.890625&amp;spn=143.80149,154.6875&amp;z=1 &amp;source=embed/</a:t>
            </a:r>
          </a:p>
          <a:p>
            <a:r>
              <a:rPr lang="en-US" sz="1400" dirty="0" err="1"/>
              <a:t>Nielse</a:t>
            </a:r>
            <a:r>
              <a:rPr lang="en-US" sz="1400" dirty="0"/>
              <a:t>, B. H. 1993. The Bicycle in Denmark: Present Use and Future Potential. Danish Ministry of Transport. 52</a:t>
            </a:r>
          </a:p>
          <a:p>
            <a:r>
              <a:rPr lang="en-US" sz="1400" dirty="0" err="1"/>
              <a:t>Optimising</a:t>
            </a:r>
            <a:r>
              <a:rPr lang="en-US" sz="1400" dirty="0"/>
              <a:t> Bike Sharing in European Cities. 2009a. France. </a:t>
            </a:r>
            <a:r>
              <a:rPr lang="en-US" sz="1400" dirty="0" err="1"/>
              <a:t>FR_Rennes_Old</a:t>
            </a:r>
            <a:r>
              <a:rPr lang="en-US" sz="1400" dirty="0"/>
              <a:t> System tab. http://www.obisproject.com/palio/html.run?_Instance=obis&amp;_PageID=4&amp;_LngID=21&amp;_CatID=722&amp;pic=4&amp;_CheckSum=1012982978/. </a:t>
            </a:r>
          </a:p>
          <a:p>
            <a:r>
              <a:rPr lang="en-US" sz="1400" dirty="0" err="1"/>
              <a:t>Optimising</a:t>
            </a:r>
            <a:r>
              <a:rPr lang="en-US" sz="1400" dirty="0"/>
              <a:t> Bike Sharing in European Cities. 2009b. Germany. </a:t>
            </a:r>
            <a:r>
              <a:rPr lang="en-US" sz="1400" dirty="0" err="1"/>
              <a:t>DE_Berlin</a:t>
            </a:r>
            <a:r>
              <a:rPr lang="en-US" sz="1400" dirty="0"/>
              <a:t> </a:t>
            </a:r>
            <a:r>
              <a:rPr lang="en-US" sz="1400" dirty="0" err="1"/>
              <a:t>tab.http</a:t>
            </a:r>
            <a:r>
              <a:rPr lang="en-US" sz="1400" dirty="0"/>
              <a:t>://www.obisproject.com/palio/html.run?_Instance=obis&amp;_PageID=4&amp;_ </a:t>
            </a:r>
            <a:r>
              <a:rPr lang="en-US" sz="1400" dirty="0" err="1"/>
              <a:t>LngID</a:t>
            </a:r>
            <a:r>
              <a:rPr lang="en-US" sz="1400" dirty="0"/>
              <a:t>=21&amp;_CatID=722&amp;pic=4&amp;_CheckSum=1012982978/. </a:t>
            </a:r>
          </a:p>
          <a:p>
            <a:r>
              <a:rPr lang="en-US" sz="1400" dirty="0" err="1"/>
              <a:t>Optimising</a:t>
            </a:r>
            <a:r>
              <a:rPr lang="en-US" sz="1400" dirty="0"/>
              <a:t> Bike Sharing in European Cities. 2009c. France. </a:t>
            </a:r>
            <a:r>
              <a:rPr lang="en-US" sz="1400" dirty="0" err="1"/>
              <a:t>FR_Lyon</a:t>
            </a:r>
            <a:r>
              <a:rPr lang="en-US" sz="1400" dirty="0"/>
              <a:t> tab. http:// www.obisproject.com/palio/html.run?_Instance=obis&amp;_PageID=4&amp;_ </a:t>
            </a:r>
            <a:r>
              <a:rPr lang="en-US" sz="1400" dirty="0" err="1"/>
              <a:t>LngID</a:t>
            </a:r>
            <a:r>
              <a:rPr lang="en-US" sz="1400" dirty="0"/>
              <a:t>=21&amp;_CatID=722&amp;pic=4&amp;_CheckSum=1012982978/</a:t>
            </a:r>
            <a:r>
              <a:rPr lang="en-US" sz="1400" dirty="0" err="1"/>
              <a:t>Schimmelpennick</a:t>
            </a:r>
            <a:r>
              <a:rPr lang="en-US" sz="1400" dirty="0"/>
              <a:t>, L. 2009. Conversation with author. March 5</a:t>
            </a:r>
          </a:p>
          <a:p>
            <a:r>
              <a:rPr lang="en-US" sz="1400" dirty="0" err="1"/>
              <a:t>Cukierski</a:t>
            </a:r>
            <a:r>
              <a:rPr lang="en-US" sz="1400" dirty="0"/>
              <a:t>, W. (2014). Bike Sharing Demand. Kaggle. https://www.kaggle.com/competitions/bike-sharing-demand/overview</a:t>
            </a:r>
          </a:p>
        </p:txBody>
      </p:sp>
      <p:sp>
        <p:nvSpPr>
          <p:cNvPr id="4" name="Slide Number Placeholder 3">
            <a:extLst>
              <a:ext uri="{FF2B5EF4-FFF2-40B4-BE49-F238E27FC236}">
                <a16:creationId xmlns:a16="http://schemas.microsoft.com/office/drawing/2014/main" id="{C512CFF2-18B6-9F42-D280-A0311638DBF9}"/>
              </a:ext>
            </a:extLst>
          </p:cNvPr>
          <p:cNvSpPr>
            <a:spLocks noGrp="1"/>
          </p:cNvSpPr>
          <p:nvPr>
            <p:ph type="sldNum" sz="quarter" idx="12"/>
          </p:nvPr>
        </p:nvSpPr>
        <p:spPr/>
        <p:txBody>
          <a:bodyPr/>
          <a:lstStyle/>
          <a:p>
            <a:fld id="{FE55FE57-A2E5-4975-B9E5-5F10667C7C7A}" type="slidenum">
              <a:rPr lang="en-US" smtClean="0"/>
              <a:t>21</a:t>
            </a:fld>
            <a:endParaRPr lang="en-US"/>
          </a:p>
        </p:txBody>
      </p:sp>
    </p:spTree>
    <p:extLst>
      <p:ext uri="{BB962C8B-B14F-4D97-AF65-F5344CB8AC3E}">
        <p14:creationId xmlns:p14="http://schemas.microsoft.com/office/powerpoint/2010/main" val="2132676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F7BF2-5633-883D-E587-B08A5C10AE37}"/>
              </a:ext>
            </a:extLst>
          </p:cNvPr>
          <p:cNvSpPr>
            <a:spLocks noGrp="1"/>
          </p:cNvSpPr>
          <p:nvPr>
            <p:ph type="title"/>
          </p:nvPr>
        </p:nvSpPr>
        <p:spPr/>
        <p:txBody>
          <a:bodyPr/>
          <a:lstStyle/>
          <a:p>
            <a:r>
              <a:rPr lang="en-US" dirty="0"/>
              <a:t>SMART Questions</a:t>
            </a:r>
          </a:p>
        </p:txBody>
      </p:sp>
      <p:sp>
        <p:nvSpPr>
          <p:cNvPr id="3" name="Content Placeholder 2">
            <a:extLst>
              <a:ext uri="{FF2B5EF4-FFF2-40B4-BE49-F238E27FC236}">
                <a16:creationId xmlns:a16="http://schemas.microsoft.com/office/drawing/2014/main" id="{44617A31-9506-0061-7F80-E31D72D15E8F}"/>
              </a:ext>
            </a:extLst>
          </p:cNvPr>
          <p:cNvSpPr>
            <a:spLocks noGrp="1"/>
          </p:cNvSpPr>
          <p:nvPr>
            <p:ph idx="1"/>
          </p:nvPr>
        </p:nvSpPr>
        <p:spPr/>
        <p:txBody>
          <a:bodyPr>
            <a:normAutofit fontScale="92500" lnSpcReduction="20000"/>
          </a:bodyPr>
          <a:lstStyle/>
          <a:p>
            <a:pPr lvl="1"/>
            <a:r>
              <a:rPr lang="en-US" sz="2800" dirty="0">
                <a:cs typeface="Arial" panose="020B0604020202020204" pitchFamily="34" charset="0"/>
              </a:rPr>
              <a:t>Which variables are useful for predicting the number of bikes used in an hour?</a:t>
            </a:r>
          </a:p>
          <a:p>
            <a:pPr lvl="1"/>
            <a:endParaRPr lang="en-US" sz="2800" dirty="0">
              <a:cs typeface="Arial" panose="020B0604020202020204" pitchFamily="34" charset="0"/>
            </a:endParaRPr>
          </a:p>
          <a:p>
            <a:pPr lvl="1"/>
            <a:r>
              <a:rPr lang="en-US" sz="2800" dirty="0">
                <a:cs typeface="Arial" panose="020B0604020202020204" pitchFamily="34" charset="0"/>
              </a:rPr>
              <a:t>How does temperature affect the number of bikes in use?</a:t>
            </a:r>
          </a:p>
          <a:p>
            <a:pPr lvl="1"/>
            <a:endParaRPr lang="en-US" sz="2800" dirty="0">
              <a:cs typeface="Arial" panose="020B0604020202020204" pitchFamily="34" charset="0"/>
            </a:endParaRPr>
          </a:p>
          <a:p>
            <a:pPr lvl="1"/>
            <a:r>
              <a:rPr lang="en-US" sz="2800" dirty="0">
                <a:cs typeface="Arial" panose="020B0604020202020204" pitchFamily="34" charset="0"/>
              </a:rPr>
              <a:t>When do casual bikers increase the most?</a:t>
            </a:r>
          </a:p>
          <a:p>
            <a:pPr lvl="1"/>
            <a:endParaRPr lang="en-US" sz="2800" dirty="0">
              <a:cs typeface="Arial" panose="020B0604020202020204" pitchFamily="34" charset="0"/>
            </a:endParaRPr>
          </a:p>
          <a:p>
            <a:pPr lvl="1"/>
            <a:r>
              <a:rPr lang="en-US" sz="2800" dirty="0">
                <a:cs typeface="Arial" panose="020B0604020202020204" pitchFamily="34" charset="0"/>
              </a:rPr>
              <a:t>Can we estimate when it is a holiday depending on other bikeshare factors?</a:t>
            </a:r>
          </a:p>
          <a:p>
            <a:pPr lvl="1"/>
            <a:endParaRPr lang="en-US" sz="2800" dirty="0">
              <a:cs typeface="Arial" panose="020B0604020202020204" pitchFamily="34" charset="0"/>
            </a:endParaRPr>
          </a:p>
          <a:p>
            <a:pPr lvl="1"/>
            <a:r>
              <a:rPr lang="en-US" sz="2800" dirty="0">
                <a:cs typeface="Arial" panose="020B0604020202020204" pitchFamily="34" charset="0"/>
              </a:rPr>
              <a:t>How can we predict temperature depending upon other important features?</a:t>
            </a:r>
          </a:p>
          <a:p>
            <a:endParaRPr lang="en-US" sz="3200" dirty="0"/>
          </a:p>
        </p:txBody>
      </p:sp>
      <p:sp>
        <p:nvSpPr>
          <p:cNvPr id="4" name="Slide Number Placeholder 3">
            <a:extLst>
              <a:ext uri="{FF2B5EF4-FFF2-40B4-BE49-F238E27FC236}">
                <a16:creationId xmlns:a16="http://schemas.microsoft.com/office/drawing/2014/main" id="{36AF85CB-4977-7C59-5FC0-0389521D716E}"/>
              </a:ext>
            </a:extLst>
          </p:cNvPr>
          <p:cNvSpPr>
            <a:spLocks noGrp="1"/>
          </p:cNvSpPr>
          <p:nvPr>
            <p:ph type="sldNum" sz="quarter" idx="12"/>
          </p:nvPr>
        </p:nvSpPr>
        <p:spPr/>
        <p:txBody>
          <a:bodyPr/>
          <a:lstStyle/>
          <a:p>
            <a:fld id="{FE55FE57-A2E5-4975-B9E5-5F10667C7C7A}" type="slidenum">
              <a:rPr lang="en-US" smtClean="0"/>
              <a:t>3</a:t>
            </a:fld>
            <a:endParaRPr lang="en-US"/>
          </a:p>
        </p:txBody>
      </p:sp>
    </p:spTree>
    <p:extLst>
      <p:ext uri="{BB962C8B-B14F-4D97-AF65-F5344CB8AC3E}">
        <p14:creationId xmlns:p14="http://schemas.microsoft.com/office/powerpoint/2010/main" val="3711694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8793BBA-97D8-AD5D-EE34-435E73AC5BAE}"/>
              </a:ext>
            </a:extLst>
          </p:cNvPr>
          <p:cNvSpPr>
            <a:spLocks noGrp="1"/>
          </p:cNvSpPr>
          <p:nvPr>
            <p:ph type="title"/>
          </p:nvPr>
        </p:nvSpPr>
        <p:spPr>
          <a:xfrm>
            <a:off x="838200" y="365125"/>
            <a:ext cx="10515600" cy="1325563"/>
          </a:xfrm>
        </p:spPr>
        <p:txBody>
          <a:bodyPr/>
          <a:lstStyle/>
          <a:p>
            <a:r>
              <a:rPr lang="en-US" dirty="0"/>
              <a:t>Data Description</a:t>
            </a:r>
          </a:p>
        </p:txBody>
      </p:sp>
      <p:pic>
        <p:nvPicPr>
          <p:cNvPr id="4" name="Picture 3">
            <a:extLst>
              <a:ext uri="{FF2B5EF4-FFF2-40B4-BE49-F238E27FC236}">
                <a16:creationId xmlns:a16="http://schemas.microsoft.com/office/drawing/2014/main" id="{37732A61-5B92-EE05-0FB8-BBC5DCC8BAA8}"/>
              </a:ext>
            </a:extLst>
          </p:cNvPr>
          <p:cNvPicPr>
            <a:picLocks noChangeAspect="1"/>
          </p:cNvPicPr>
          <p:nvPr/>
        </p:nvPicPr>
        <p:blipFill>
          <a:blip r:embed="rId2"/>
          <a:stretch>
            <a:fillRect/>
          </a:stretch>
        </p:blipFill>
        <p:spPr>
          <a:xfrm>
            <a:off x="0" y="2425951"/>
            <a:ext cx="5873724" cy="2751571"/>
          </a:xfrm>
          <a:prstGeom prst="rect">
            <a:avLst/>
          </a:prstGeom>
        </p:spPr>
      </p:pic>
      <p:pic>
        <p:nvPicPr>
          <p:cNvPr id="8" name="Picture 7">
            <a:extLst>
              <a:ext uri="{FF2B5EF4-FFF2-40B4-BE49-F238E27FC236}">
                <a16:creationId xmlns:a16="http://schemas.microsoft.com/office/drawing/2014/main" id="{AE856EEC-B8B4-4F30-2C3C-06ECA4396E7C}"/>
              </a:ext>
            </a:extLst>
          </p:cNvPr>
          <p:cNvPicPr>
            <a:picLocks noChangeAspect="1"/>
          </p:cNvPicPr>
          <p:nvPr/>
        </p:nvPicPr>
        <p:blipFill>
          <a:blip r:embed="rId3"/>
          <a:stretch>
            <a:fillRect/>
          </a:stretch>
        </p:blipFill>
        <p:spPr>
          <a:xfrm>
            <a:off x="6095999" y="2425951"/>
            <a:ext cx="6020225" cy="2423141"/>
          </a:xfrm>
          <a:prstGeom prst="rect">
            <a:avLst/>
          </a:prstGeom>
        </p:spPr>
      </p:pic>
      <p:sp>
        <p:nvSpPr>
          <p:cNvPr id="10" name="TextBox 9">
            <a:extLst>
              <a:ext uri="{FF2B5EF4-FFF2-40B4-BE49-F238E27FC236}">
                <a16:creationId xmlns:a16="http://schemas.microsoft.com/office/drawing/2014/main" id="{EFBF6E3B-9F84-D925-91B7-4EEA1A919E1D}"/>
              </a:ext>
            </a:extLst>
          </p:cNvPr>
          <p:cNvSpPr txBox="1"/>
          <p:nvPr/>
        </p:nvSpPr>
        <p:spPr>
          <a:xfrm>
            <a:off x="785091" y="1902692"/>
            <a:ext cx="3823854" cy="369332"/>
          </a:xfrm>
          <a:prstGeom prst="rect">
            <a:avLst/>
          </a:prstGeom>
          <a:noFill/>
        </p:spPr>
        <p:txBody>
          <a:bodyPr wrap="square" rtlCol="0">
            <a:spAutoFit/>
          </a:bodyPr>
          <a:lstStyle/>
          <a:p>
            <a:r>
              <a:rPr lang="en-US" u="sng" dirty="0"/>
              <a:t>Structure of dataset</a:t>
            </a:r>
          </a:p>
        </p:txBody>
      </p:sp>
      <p:sp>
        <p:nvSpPr>
          <p:cNvPr id="12" name="TextBox 11">
            <a:extLst>
              <a:ext uri="{FF2B5EF4-FFF2-40B4-BE49-F238E27FC236}">
                <a16:creationId xmlns:a16="http://schemas.microsoft.com/office/drawing/2014/main" id="{97C2C332-F8C1-AA56-D356-5D92CAA4D003}"/>
              </a:ext>
            </a:extLst>
          </p:cNvPr>
          <p:cNvSpPr txBox="1"/>
          <p:nvPr/>
        </p:nvSpPr>
        <p:spPr>
          <a:xfrm>
            <a:off x="6266872" y="1911929"/>
            <a:ext cx="4022437" cy="369332"/>
          </a:xfrm>
          <a:prstGeom prst="rect">
            <a:avLst/>
          </a:prstGeom>
          <a:noFill/>
        </p:spPr>
        <p:txBody>
          <a:bodyPr wrap="square" rtlCol="0">
            <a:spAutoFit/>
          </a:bodyPr>
          <a:lstStyle/>
          <a:p>
            <a:r>
              <a:rPr lang="en-US" u="sng" dirty="0"/>
              <a:t>Glimpse of what the dataset consists of</a:t>
            </a:r>
          </a:p>
        </p:txBody>
      </p:sp>
      <p:sp>
        <p:nvSpPr>
          <p:cNvPr id="2" name="Slide Number Placeholder 1">
            <a:extLst>
              <a:ext uri="{FF2B5EF4-FFF2-40B4-BE49-F238E27FC236}">
                <a16:creationId xmlns:a16="http://schemas.microsoft.com/office/drawing/2014/main" id="{E6B7F853-3FB2-56E1-F96E-0BC77E90F02B}"/>
              </a:ext>
            </a:extLst>
          </p:cNvPr>
          <p:cNvSpPr>
            <a:spLocks noGrp="1"/>
          </p:cNvSpPr>
          <p:nvPr>
            <p:ph type="sldNum" sz="quarter" idx="12"/>
          </p:nvPr>
        </p:nvSpPr>
        <p:spPr/>
        <p:txBody>
          <a:bodyPr/>
          <a:lstStyle/>
          <a:p>
            <a:fld id="{FE55FE57-A2E5-4975-B9E5-5F10667C7C7A}" type="slidenum">
              <a:rPr lang="en-US" smtClean="0"/>
              <a:t>4</a:t>
            </a:fld>
            <a:endParaRPr lang="en-US"/>
          </a:p>
        </p:txBody>
      </p:sp>
    </p:spTree>
    <p:extLst>
      <p:ext uri="{BB962C8B-B14F-4D97-AF65-F5344CB8AC3E}">
        <p14:creationId xmlns:p14="http://schemas.microsoft.com/office/powerpoint/2010/main" val="3009816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B066F-3B61-44C5-3CCF-CB3C19C0F934}"/>
              </a:ext>
            </a:extLst>
          </p:cNvPr>
          <p:cNvSpPr>
            <a:spLocks noGrp="1"/>
          </p:cNvSpPr>
          <p:nvPr>
            <p:ph type="title"/>
          </p:nvPr>
        </p:nvSpPr>
        <p:spPr/>
        <p:txBody>
          <a:bodyPr/>
          <a:lstStyle/>
          <a:p>
            <a:r>
              <a:rPr lang="en-US" dirty="0"/>
              <a:t>Variable Definitions</a:t>
            </a:r>
          </a:p>
        </p:txBody>
      </p:sp>
      <p:pic>
        <p:nvPicPr>
          <p:cNvPr id="5" name="Content Placeholder 4">
            <a:extLst>
              <a:ext uri="{FF2B5EF4-FFF2-40B4-BE49-F238E27FC236}">
                <a16:creationId xmlns:a16="http://schemas.microsoft.com/office/drawing/2014/main" id="{50803825-DD04-BB4B-49D9-E5089518813E}"/>
              </a:ext>
            </a:extLst>
          </p:cNvPr>
          <p:cNvPicPr>
            <a:picLocks noGrp="1" noChangeAspect="1"/>
          </p:cNvPicPr>
          <p:nvPr>
            <p:ph idx="1"/>
          </p:nvPr>
        </p:nvPicPr>
        <p:blipFill>
          <a:blip r:embed="rId2"/>
          <a:stretch>
            <a:fillRect/>
          </a:stretch>
        </p:blipFill>
        <p:spPr>
          <a:xfrm>
            <a:off x="1154544" y="1397464"/>
            <a:ext cx="5403273" cy="5028623"/>
          </a:xfrm>
        </p:spPr>
      </p:pic>
      <p:sp>
        <p:nvSpPr>
          <p:cNvPr id="3" name="Slide Number Placeholder 2">
            <a:extLst>
              <a:ext uri="{FF2B5EF4-FFF2-40B4-BE49-F238E27FC236}">
                <a16:creationId xmlns:a16="http://schemas.microsoft.com/office/drawing/2014/main" id="{03066395-BA64-DD76-5062-9AE76EFB8CDD}"/>
              </a:ext>
            </a:extLst>
          </p:cNvPr>
          <p:cNvSpPr>
            <a:spLocks noGrp="1"/>
          </p:cNvSpPr>
          <p:nvPr>
            <p:ph type="sldNum" sz="quarter" idx="12"/>
          </p:nvPr>
        </p:nvSpPr>
        <p:spPr/>
        <p:txBody>
          <a:bodyPr/>
          <a:lstStyle/>
          <a:p>
            <a:fld id="{FE55FE57-A2E5-4975-B9E5-5F10667C7C7A}" type="slidenum">
              <a:rPr lang="en-US" smtClean="0"/>
              <a:t>5</a:t>
            </a:fld>
            <a:endParaRPr lang="en-US"/>
          </a:p>
        </p:txBody>
      </p:sp>
    </p:spTree>
    <p:extLst>
      <p:ext uri="{BB962C8B-B14F-4D97-AF65-F5344CB8AC3E}">
        <p14:creationId xmlns:p14="http://schemas.microsoft.com/office/powerpoint/2010/main" val="4126367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08EE6-8752-D51C-7DE4-64FC6F77B4D9}"/>
              </a:ext>
            </a:extLst>
          </p:cNvPr>
          <p:cNvSpPr>
            <a:spLocks noGrp="1"/>
          </p:cNvSpPr>
          <p:nvPr>
            <p:ph type="title"/>
          </p:nvPr>
        </p:nvSpPr>
        <p:spPr/>
        <p:txBody>
          <a:bodyPr/>
          <a:lstStyle/>
          <a:p>
            <a:r>
              <a:rPr lang="en-US" dirty="0"/>
              <a:t>All Rental Data by Month for 2011-2012</a:t>
            </a:r>
          </a:p>
        </p:txBody>
      </p:sp>
      <p:pic>
        <p:nvPicPr>
          <p:cNvPr id="5" name="Picture 4">
            <a:extLst>
              <a:ext uri="{FF2B5EF4-FFF2-40B4-BE49-F238E27FC236}">
                <a16:creationId xmlns:a16="http://schemas.microsoft.com/office/drawing/2014/main" id="{123DB807-1A3C-E0DF-3307-A41955F88A94}"/>
              </a:ext>
            </a:extLst>
          </p:cNvPr>
          <p:cNvPicPr>
            <a:picLocks noChangeAspect="1"/>
          </p:cNvPicPr>
          <p:nvPr/>
        </p:nvPicPr>
        <p:blipFill>
          <a:blip r:embed="rId2"/>
          <a:stretch>
            <a:fillRect/>
          </a:stretch>
        </p:blipFill>
        <p:spPr>
          <a:xfrm>
            <a:off x="2864697" y="1607757"/>
            <a:ext cx="6686894" cy="3930852"/>
          </a:xfrm>
          <a:prstGeom prst="rect">
            <a:avLst/>
          </a:prstGeom>
        </p:spPr>
      </p:pic>
      <p:sp>
        <p:nvSpPr>
          <p:cNvPr id="6" name="TextBox 5">
            <a:extLst>
              <a:ext uri="{FF2B5EF4-FFF2-40B4-BE49-F238E27FC236}">
                <a16:creationId xmlns:a16="http://schemas.microsoft.com/office/drawing/2014/main" id="{F1E24528-D6C4-0E23-024A-2BF9B5C9ABBF}"/>
              </a:ext>
            </a:extLst>
          </p:cNvPr>
          <p:cNvSpPr txBox="1"/>
          <p:nvPr/>
        </p:nvSpPr>
        <p:spPr>
          <a:xfrm>
            <a:off x="1605951" y="5837918"/>
            <a:ext cx="8980098" cy="646331"/>
          </a:xfrm>
          <a:prstGeom prst="rect">
            <a:avLst/>
          </a:prstGeom>
          <a:noFill/>
        </p:spPr>
        <p:txBody>
          <a:bodyPr wrap="square" rtlCol="0">
            <a:spAutoFit/>
          </a:bodyPr>
          <a:lstStyle/>
          <a:p>
            <a:r>
              <a:rPr lang="en-US" dirty="0"/>
              <a:t>There were more bike rentals in 2012 compared to 2011, and for both years, there were the most bike rentals during the summer and fall months</a:t>
            </a:r>
          </a:p>
        </p:txBody>
      </p:sp>
      <p:sp>
        <p:nvSpPr>
          <p:cNvPr id="3" name="Slide Number Placeholder 2">
            <a:extLst>
              <a:ext uri="{FF2B5EF4-FFF2-40B4-BE49-F238E27FC236}">
                <a16:creationId xmlns:a16="http://schemas.microsoft.com/office/drawing/2014/main" id="{665B2F0B-94C2-9B5D-F796-B3D414A1908D}"/>
              </a:ext>
            </a:extLst>
          </p:cNvPr>
          <p:cNvSpPr>
            <a:spLocks noGrp="1"/>
          </p:cNvSpPr>
          <p:nvPr>
            <p:ph type="sldNum" sz="quarter" idx="12"/>
          </p:nvPr>
        </p:nvSpPr>
        <p:spPr/>
        <p:txBody>
          <a:bodyPr/>
          <a:lstStyle/>
          <a:p>
            <a:fld id="{FE55FE57-A2E5-4975-B9E5-5F10667C7C7A}" type="slidenum">
              <a:rPr lang="en-US" smtClean="0"/>
              <a:t>6</a:t>
            </a:fld>
            <a:endParaRPr lang="en-US"/>
          </a:p>
        </p:txBody>
      </p:sp>
    </p:spTree>
    <p:extLst>
      <p:ext uri="{BB962C8B-B14F-4D97-AF65-F5344CB8AC3E}">
        <p14:creationId xmlns:p14="http://schemas.microsoft.com/office/powerpoint/2010/main" val="2295468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A8194-694B-4C5A-9507-7BC86FB4ACEF}"/>
              </a:ext>
            </a:extLst>
          </p:cNvPr>
          <p:cNvSpPr>
            <a:spLocks noGrp="1"/>
          </p:cNvSpPr>
          <p:nvPr>
            <p:ph type="title"/>
          </p:nvPr>
        </p:nvSpPr>
        <p:spPr/>
        <p:txBody>
          <a:bodyPr/>
          <a:lstStyle/>
          <a:p>
            <a:r>
              <a:rPr lang="en-US" dirty="0"/>
              <a:t>Bike Rentals by Seasons</a:t>
            </a:r>
          </a:p>
        </p:txBody>
      </p:sp>
      <p:grpSp>
        <p:nvGrpSpPr>
          <p:cNvPr id="8" name="Group 7">
            <a:extLst>
              <a:ext uri="{FF2B5EF4-FFF2-40B4-BE49-F238E27FC236}">
                <a16:creationId xmlns:a16="http://schemas.microsoft.com/office/drawing/2014/main" id="{4DA4D035-9769-6257-8E9B-B36B7FA87AE9}"/>
              </a:ext>
            </a:extLst>
          </p:cNvPr>
          <p:cNvGrpSpPr/>
          <p:nvPr/>
        </p:nvGrpSpPr>
        <p:grpSpPr>
          <a:xfrm>
            <a:off x="2155202" y="1466552"/>
            <a:ext cx="7881595" cy="4321774"/>
            <a:chOff x="2133453" y="1501056"/>
            <a:chExt cx="8571928" cy="4869547"/>
          </a:xfrm>
        </p:grpSpPr>
        <p:pic>
          <p:nvPicPr>
            <p:cNvPr id="5" name="Picture 4">
              <a:extLst>
                <a:ext uri="{FF2B5EF4-FFF2-40B4-BE49-F238E27FC236}">
                  <a16:creationId xmlns:a16="http://schemas.microsoft.com/office/drawing/2014/main" id="{0BB35A59-2C01-543B-0F1D-3EC981CBEC05}"/>
                </a:ext>
              </a:extLst>
            </p:cNvPr>
            <p:cNvPicPr>
              <a:picLocks noChangeAspect="1"/>
            </p:cNvPicPr>
            <p:nvPr/>
          </p:nvPicPr>
          <p:blipFill>
            <a:blip r:embed="rId2"/>
            <a:stretch>
              <a:fillRect/>
            </a:stretch>
          </p:blipFill>
          <p:spPr>
            <a:xfrm>
              <a:off x="2133453" y="1501056"/>
              <a:ext cx="7925094" cy="4869547"/>
            </a:xfrm>
            <a:prstGeom prst="rect">
              <a:avLst/>
            </a:prstGeom>
          </p:spPr>
        </p:pic>
        <p:sp>
          <p:nvSpPr>
            <p:cNvPr id="6" name="TextBox 5">
              <a:extLst>
                <a:ext uri="{FF2B5EF4-FFF2-40B4-BE49-F238E27FC236}">
                  <a16:creationId xmlns:a16="http://schemas.microsoft.com/office/drawing/2014/main" id="{91D66CB5-69E8-7685-F2BA-BBCDED44B36D}"/>
                </a:ext>
              </a:extLst>
            </p:cNvPr>
            <p:cNvSpPr txBox="1"/>
            <p:nvPr/>
          </p:nvSpPr>
          <p:spPr>
            <a:xfrm>
              <a:off x="9706448" y="3440206"/>
              <a:ext cx="998933" cy="1077218"/>
            </a:xfrm>
            <a:prstGeom prst="rect">
              <a:avLst/>
            </a:prstGeom>
            <a:noFill/>
          </p:spPr>
          <p:txBody>
            <a:bodyPr wrap="square" rtlCol="0">
              <a:spAutoFit/>
            </a:bodyPr>
            <a:lstStyle/>
            <a:p>
              <a:r>
                <a:rPr lang="en-US" sz="1600" dirty="0"/>
                <a:t>Spring</a:t>
              </a:r>
            </a:p>
            <a:p>
              <a:r>
                <a:rPr lang="en-US" sz="1600" dirty="0"/>
                <a:t>Summer</a:t>
              </a:r>
            </a:p>
            <a:p>
              <a:r>
                <a:rPr lang="en-US" sz="1600" dirty="0"/>
                <a:t>Fall</a:t>
              </a:r>
            </a:p>
            <a:p>
              <a:r>
                <a:rPr lang="en-US" sz="1600" dirty="0"/>
                <a:t>Winter</a:t>
              </a:r>
            </a:p>
          </p:txBody>
        </p:sp>
      </p:grpSp>
      <p:sp>
        <p:nvSpPr>
          <p:cNvPr id="7" name="TextBox 6">
            <a:extLst>
              <a:ext uri="{FF2B5EF4-FFF2-40B4-BE49-F238E27FC236}">
                <a16:creationId xmlns:a16="http://schemas.microsoft.com/office/drawing/2014/main" id="{AC459E57-BBEB-985B-2137-0518F847BDB1}"/>
              </a:ext>
            </a:extLst>
          </p:cNvPr>
          <p:cNvSpPr txBox="1"/>
          <p:nvPr/>
        </p:nvSpPr>
        <p:spPr>
          <a:xfrm>
            <a:off x="1751382" y="5964352"/>
            <a:ext cx="8980098" cy="646331"/>
          </a:xfrm>
          <a:prstGeom prst="rect">
            <a:avLst/>
          </a:prstGeom>
          <a:noFill/>
        </p:spPr>
        <p:txBody>
          <a:bodyPr wrap="square" rtlCol="0">
            <a:spAutoFit/>
          </a:bodyPr>
          <a:lstStyle/>
          <a:p>
            <a:r>
              <a:rPr lang="en-US" dirty="0"/>
              <a:t>When comparing by season, the graphs also shows the most bike rentals were during the summer and fall months</a:t>
            </a:r>
          </a:p>
        </p:txBody>
      </p:sp>
      <p:sp>
        <p:nvSpPr>
          <p:cNvPr id="3" name="Slide Number Placeholder 2">
            <a:extLst>
              <a:ext uri="{FF2B5EF4-FFF2-40B4-BE49-F238E27FC236}">
                <a16:creationId xmlns:a16="http://schemas.microsoft.com/office/drawing/2014/main" id="{2A004985-4C33-C040-0B5A-8943D6755E86}"/>
              </a:ext>
            </a:extLst>
          </p:cNvPr>
          <p:cNvSpPr>
            <a:spLocks noGrp="1"/>
          </p:cNvSpPr>
          <p:nvPr>
            <p:ph type="sldNum" sz="quarter" idx="12"/>
          </p:nvPr>
        </p:nvSpPr>
        <p:spPr/>
        <p:txBody>
          <a:bodyPr/>
          <a:lstStyle/>
          <a:p>
            <a:fld id="{FE55FE57-A2E5-4975-B9E5-5F10667C7C7A}" type="slidenum">
              <a:rPr lang="en-US" smtClean="0"/>
              <a:t>7</a:t>
            </a:fld>
            <a:endParaRPr lang="en-US"/>
          </a:p>
        </p:txBody>
      </p:sp>
    </p:spTree>
    <p:extLst>
      <p:ext uri="{BB962C8B-B14F-4D97-AF65-F5344CB8AC3E}">
        <p14:creationId xmlns:p14="http://schemas.microsoft.com/office/powerpoint/2010/main" val="1120013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E326DB1-F7FB-E255-4B43-43ECF23D27B2}"/>
              </a:ext>
            </a:extLst>
          </p:cNvPr>
          <p:cNvPicPr>
            <a:picLocks noChangeAspect="1"/>
          </p:cNvPicPr>
          <p:nvPr/>
        </p:nvPicPr>
        <p:blipFill>
          <a:blip r:embed="rId2"/>
          <a:stretch>
            <a:fillRect/>
          </a:stretch>
        </p:blipFill>
        <p:spPr>
          <a:xfrm>
            <a:off x="318289" y="1503115"/>
            <a:ext cx="5554150" cy="3346376"/>
          </a:xfrm>
          <a:prstGeom prst="rect">
            <a:avLst/>
          </a:prstGeom>
        </p:spPr>
      </p:pic>
      <p:pic>
        <p:nvPicPr>
          <p:cNvPr id="6" name="Content Placeholder 5">
            <a:extLst>
              <a:ext uri="{FF2B5EF4-FFF2-40B4-BE49-F238E27FC236}">
                <a16:creationId xmlns:a16="http://schemas.microsoft.com/office/drawing/2014/main" id="{4FFA0272-527D-2654-B857-9917358F7AA7}"/>
              </a:ext>
            </a:extLst>
          </p:cNvPr>
          <p:cNvPicPr>
            <a:picLocks noGrp="1" noChangeAspect="1"/>
          </p:cNvPicPr>
          <p:nvPr>
            <p:ph idx="1"/>
          </p:nvPr>
        </p:nvPicPr>
        <p:blipFill rotWithShape="1">
          <a:blip r:embed="rId3"/>
          <a:srcRect t="1694" b="1918"/>
          <a:stretch/>
        </p:blipFill>
        <p:spPr>
          <a:xfrm>
            <a:off x="6215493" y="1503115"/>
            <a:ext cx="5762284" cy="3346376"/>
          </a:xfrm>
          <a:prstGeom prst="rect">
            <a:avLst/>
          </a:prstGeom>
        </p:spPr>
      </p:pic>
      <p:sp>
        <p:nvSpPr>
          <p:cNvPr id="7" name="Title 1">
            <a:extLst>
              <a:ext uri="{FF2B5EF4-FFF2-40B4-BE49-F238E27FC236}">
                <a16:creationId xmlns:a16="http://schemas.microsoft.com/office/drawing/2014/main" id="{F8793BBA-97D8-AD5D-EE34-435E73AC5BAE}"/>
              </a:ext>
            </a:extLst>
          </p:cNvPr>
          <p:cNvSpPr>
            <a:spLocks noGrp="1"/>
          </p:cNvSpPr>
          <p:nvPr>
            <p:ph type="title"/>
          </p:nvPr>
        </p:nvSpPr>
        <p:spPr>
          <a:xfrm>
            <a:off x="838200" y="365125"/>
            <a:ext cx="10515600" cy="1325563"/>
          </a:xfrm>
        </p:spPr>
        <p:txBody>
          <a:bodyPr/>
          <a:lstStyle/>
          <a:p>
            <a:r>
              <a:rPr lang="en-US" dirty="0"/>
              <a:t>Bike Rentals by Temperature and Humidity</a:t>
            </a:r>
          </a:p>
        </p:txBody>
      </p:sp>
      <p:sp>
        <p:nvSpPr>
          <p:cNvPr id="9" name="TextBox 8">
            <a:extLst>
              <a:ext uri="{FF2B5EF4-FFF2-40B4-BE49-F238E27FC236}">
                <a16:creationId xmlns:a16="http://schemas.microsoft.com/office/drawing/2014/main" id="{68244E5D-B4F6-0EEE-D9D5-5261517A9BD9}"/>
              </a:ext>
            </a:extLst>
          </p:cNvPr>
          <p:cNvSpPr txBox="1"/>
          <p:nvPr/>
        </p:nvSpPr>
        <p:spPr>
          <a:xfrm>
            <a:off x="1665059" y="5069215"/>
            <a:ext cx="8980098" cy="1754326"/>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SMART Question: </a:t>
            </a:r>
            <a:r>
              <a:rPr lang="en-US" dirty="0">
                <a:latin typeface="Arial" panose="020B0604020202020204" pitchFamily="34" charset="0"/>
                <a:cs typeface="Arial" panose="020B0604020202020204" pitchFamily="34" charset="0"/>
              </a:rPr>
              <a:t>How does temperature affect the number of bikes in use?</a:t>
            </a:r>
          </a:p>
          <a:p>
            <a:endParaRPr lang="en-US" dirty="0"/>
          </a:p>
          <a:p>
            <a:r>
              <a:rPr lang="en-US" dirty="0"/>
              <a:t>The number of bike rentals increased when temperatures increased but dropped off once temperatures started reaching the high 30s (Celsius). The number of bike rentals also increased with increased humidity.</a:t>
            </a:r>
          </a:p>
          <a:p>
            <a:endParaRPr lang="en-US" dirty="0"/>
          </a:p>
        </p:txBody>
      </p:sp>
      <p:sp>
        <p:nvSpPr>
          <p:cNvPr id="2" name="Slide Number Placeholder 1">
            <a:extLst>
              <a:ext uri="{FF2B5EF4-FFF2-40B4-BE49-F238E27FC236}">
                <a16:creationId xmlns:a16="http://schemas.microsoft.com/office/drawing/2014/main" id="{7B5F7E69-7AAC-738A-5DF4-EF08D0D966E1}"/>
              </a:ext>
            </a:extLst>
          </p:cNvPr>
          <p:cNvSpPr>
            <a:spLocks noGrp="1"/>
          </p:cNvSpPr>
          <p:nvPr>
            <p:ph type="sldNum" sz="quarter" idx="12"/>
          </p:nvPr>
        </p:nvSpPr>
        <p:spPr/>
        <p:txBody>
          <a:bodyPr/>
          <a:lstStyle/>
          <a:p>
            <a:fld id="{FE55FE57-A2E5-4975-B9E5-5F10667C7C7A}" type="slidenum">
              <a:rPr lang="en-US" smtClean="0"/>
              <a:t>8</a:t>
            </a:fld>
            <a:endParaRPr lang="en-US"/>
          </a:p>
        </p:txBody>
      </p:sp>
    </p:spTree>
    <p:extLst>
      <p:ext uri="{BB962C8B-B14F-4D97-AF65-F5344CB8AC3E}">
        <p14:creationId xmlns:p14="http://schemas.microsoft.com/office/powerpoint/2010/main" val="4145687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385C9-A01E-1534-1BED-E0A30FCA341A}"/>
              </a:ext>
            </a:extLst>
          </p:cNvPr>
          <p:cNvSpPr>
            <a:spLocks noGrp="1"/>
          </p:cNvSpPr>
          <p:nvPr>
            <p:ph type="title"/>
          </p:nvPr>
        </p:nvSpPr>
        <p:spPr/>
        <p:txBody>
          <a:bodyPr/>
          <a:lstStyle/>
          <a:p>
            <a:r>
              <a:rPr lang="en-US" dirty="0"/>
              <a:t>Correlation of Continuous Variables</a:t>
            </a:r>
          </a:p>
        </p:txBody>
      </p:sp>
      <p:pic>
        <p:nvPicPr>
          <p:cNvPr id="5" name="Picture 4">
            <a:extLst>
              <a:ext uri="{FF2B5EF4-FFF2-40B4-BE49-F238E27FC236}">
                <a16:creationId xmlns:a16="http://schemas.microsoft.com/office/drawing/2014/main" id="{1A249E18-E0FB-F1A1-4EE9-6F13EE63E39B}"/>
              </a:ext>
            </a:extLst>
          </p:cNvPr>
          <p:cNvPicPr>
            <a:picLocks noChangeAspect="1"/>
          </p:cNvPicPr>
          <p:nvPr/>
        </p:nvPicPr>
        <p:blipFill>
          <a:blip r:embed="rId2"/>
          <a:stretch>
            <a:fillRect/>
          </a:stretch>
        </p:blipFill>
        <p:spPr>
          <a:xfrm>
            <a:off x="6587706" y="1457685"/>
            <a:ext cx="4483330" cy="4197566"/>
          </a:xfrm>
          <a:prstGeom prst="rect">
            <a:avLst/>
          </a:prstGeom>
        </p:spPr>
      </p:pic>
      <p:sp>
        <p:nvSpPr>
          <p:cNvPr id="6" name="TextBox 5">
            <a:extLst>
              <a:ext uri="{FF2B5EF4-FFF2-40B4-BE49-F238E27FC236}">
                <a16:creationId xmlns:a16="http://schemas.microsoft.com/office/drawing/2014/main" id="{5487BEBA-FC5E-F7F7-1743-B4D42D442778}"/>
              </a:ext>
            </a:extLst>
          </p:cNvPr>
          <p:cNvSpPr txBox="1"/>
          <p:nvPr/>
        </p:nvSpPr>
        <p:spPr>
          <a:xfrm>
            <a:off x="838200" y="1690688"/>
            <a:ext cx="4924245" cy="3477875"/>
          </a:xfrm>
          <a:prstGeom prst="rect">
            <a:avLst/>
          </a:prstGeom>
          <a:noFill/>
        </p:spPr>
        <p:txBody>
          <a:bodyPr wrap="square" rtlCol="0">
            <a:spAutoFit/>
          </a:bodyPr>
          <a:lstStyle/>
          <a:p>
            <a:r>
              <a:rPr lang="en-US" sz="2000" dirty="0"/>
              <a:t>From the heatmap of correlations shown to the right, it can be concluded that:</a:t>
            </a:r>
          </a:p>
          <a:p>
            <a:endParaRPr lang="en-US" sz="2000" dirty="0"/>
          </a:p>
          <a:p>
            <a:pPr marL="285750" indent="-285750">
              <a:buFont typeface="Arial" panose="020B0604020202020204" pitchFamily="34" charset="0"/>
              <a:buChar char="•"/>
            </a:pPr>
            <a:r>
              <a:rPr lang="en-US" sz="2000" dirty="0"/>
              <a:t>temperature (temp) and feeling temperature (</a:t>
            </a:r>
            <a:r>
              <a:rPr lang="en-US" sz="2000" dirty="0" err="1"/>
              <a:t>atemp</a:t>
            </a:r>
            <a:r>
              <a:rPr lang="en-US" sz="2000" dirty="0"/>
              <a:t>) have high positive correlation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count and registered also have high positive correlation (which makes sense because registered and casual add up to count)</a:t>
            </a:r>
          </a:p>
        </p:txBody>
      </p:sp>
      <p:sp>
        <p:nvSpPr>
          <p:cNvPr id="3" name="Slide Number Placeholder 2">
            <a:extLst>
              <a:ext uri="{FF2B5EF4-FFF2-40B4-BE49-F238E27FC236}">
                <a16:creationId xmlns:a16="http://schemas.microsoft.com/office/drawing/2014/main" id="{C6B6DD6D-5B39-C76A-B497-21910D21A69F}"/>
              </a:ext>
            </a:extLst>
          </p:cNvPr>
          <p:cNvSpPr>
            <a:spLocks noGrp="1"/>
          </p:cNvSpPr>
          <p:nvPr>
            <p:ph type="sldNum" sz="quarter" idx="12"/>
          </p:nvPr>
        </p:nvSpPr>
        <p:spPr/>
        <p:txBody>
          <a:bodyPr/>
          <a:lstStyle/>
          <a:p>
            <a:fld id="{FE55FE57-A2E5-4975-B9E5-5F10667C7C7A}" type="slidenum">
              <a:rPr lang="en-US" smtClean="0"/>
              <a:t>9</a:t>
            </a:fld>
            <a:endParaRPr lang="en-US"/>
          </a:p>
        </p:txBody>
      </p:sp>
    </p:spTree>
    <p:extLst>
      <p:ext uri="{BB962C8B-B14F-4D97-AF65-F5344CB8AC3E}">
        <p14:creationId xmlns:p14="http://schemas.microsoft.com/office/powerpoint/2010/main" val="3596053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1996</TotalTime>
  <Words>1942</Words>
  <Application>Microsoft Office PowerPoint</Application>
  <PresentationFormat>Widescreen</PresentationFormat>
  <Paragraphs>142</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Predicting Bike Sharing Demand in Cities</vt:lpstr>
      <vt:lpstr>Background</vt:lpstr>
      <vt:lpstr>SMART Questions</vt:lpstr>
      <vt:lpstr>Data Description</vt:lpstr>
      <vt:lpstr>Variable Definitions</vt:lpstr>
      <vt:lpstr>All Rental Data by Month for 2011-2012</vt:lpstr>
      <vt:lpstr>Bike Rentals by Seasons</vt:lpstr>
      <vt:lpstr>Bike Rentals by Temperature and Humidity</vt:lpstr>
      <vt:lpstr>Correlation of Continuous Variables</vt:lpstr>
      <vt:lpstr>SMART Question: When do casual bikers increase the most? </vt:lpstr>
      <vt:lpstr>Linear Model (Model 1)</vt:lpstr>
      <vt:lpstr>Log Transformation (Model 2)</vt:lpstr>
      <vt:lpstr>Model Selection (Model 3)</vt:lpstr>
      <vt:lpstr>ANOVA</vt:lpstr>
      <vt:lpstr>ANOVA on Final Model</vt:lpstr>
      <vt:lpstr>Logit Model</vt:lpstr>
      <vt:lpstr>Taking Temperature as Response Variable (Decision Tree vs. Random Forest)</vt:lpstr>
      <vt:lpstr>Predictions generated using RFM</vt:lpstr>
      <vt:lpstr>Best fit (decision tree vs random forest)</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Bike Sharing Demand in Ctities</dc:title>
  <dc:creator>Crystal Kao</dc:creator>
  <cp:lastModifiedBy>Crystal Kao</cp:lastModifiedBy>
  <cp:revision>4</cp:revision>
  <dcterms:created xsi:type="dcterms:W3CDTF">2023-10-24T01:35:59Z</dcterms:created>
  <dcterms:modified xsi:type="dcterms:W3CDTF">2023-12-16T05:41:37Z</dcterms:modified>
</cp:coreProperties>
</file>