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embeddedFontLst>
    <p:embeddedFont>
      <p:font typeface="Open Sans" panose="020B0606030504020204" pitchFamily="34" charset="0"/>
      <p:regular r:id="rId9"/>
      <p:bold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5" d="100"/>
          <a:sy n="75" d="100"/>
        </p:scale>
        <p:origin x="54"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1438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574602"/>
            <a:ext cx="7556421" cy="2126337"/>
          </a:xfrm>
          <a:prstGeom prst="rect">
            <a:avLst/>
          </a:prstGeom>
          <a:noFill/>
          <a:ln/>
        </p:spPr>
        <p:txBody>
          <a:bodyPr wrap="squar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Implementing and Testing a Machine Learning Recommender System</a:t>
            </a:r>
            <a:endParaRPr lang="en-US" sz="4450" dirty="0"/>
          </a:p>
        </p:txBody>
      </p:sp>
      <p:sp>
        <p:nvSpPr>
          <p:cNvPr id="4" name="Text 1"/>
          <p:cNvSpPr/>
          <p:nvPr/>
        </p:nvSpPr>
        <p:spPr>
          <a:xfrm>
            <a:off x="793790" y="4041100"/>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Using Machine Learning to Enhance Customer Engagement in Banking</a:t>
            </a:r>
            <a:endParaRPr lang="en-US" sz="1750" dirty="0"/>
          </a:p>
        </p:txBody>
      </p:sp>
      <p:sp>
        <p:nvSpPr>
          <p:cNvPr id="5" name="Text 2"/>
          <p:cNvSpPr/>
          <p:nvPr/>
        </p:nvSpPr>
        <p:spPr>
          <a:xfrm>
            <a:off x="793790" y="4659154"/>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Presented by: ELETHU MOLOSE SIYABONGA KHULONG MASHILWANE MODUPI HOPE DLAMINI BENNEDICT MKHONTO</a:t>
            </a:r>
            <a:endParaRPr lang="en-US" sz="1750" dirty="0"/>
          </a:p>
        </p:txBody>
      </p:sp>
      <p:sp>
        <p:nvSpPr>
          <p:cNvPr id="6" name="Text 3"/>
          <p:cNvSpPr/>
          <p:nvPr/>
        </p:nvSpPr>
        <p:spPr>
          <a:xfrm>
            <a:off x="793789" y="5648563"/>
            <a:ext cx="7556421" cy="362903"/>
          </a:xfrm>
          <a:prstGeom prst="rect">
            <a:avLst/>
          </a:prstGeom>
          <a:noFill/>
          <a:ln/>
        </p:spPr>
        <p:txBody>
          <a:bodyPr wrap="none" lIns="0" tIns="0" rIns="0" bIns="0" rtlCol="0" anchor="t"/>
          <a:lstStyle/>
          <a:p>
            <a:pPr marL="0" indent="0" algn="l">
              <a:lnSpc>
                <a:spcPts val="2850"/>
              </a:lnSpc>
              <a:buNone/>
            </a:pPr>
            <a:r>
              <a:rPr lang="en-ZA"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FNB </a:t>
            </a:r>
            <a:r>
              <a:rPr lang="en-ZA" i="0" u="none" strike="noStrike" dirty="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DataQuest</a:t>
            </a:r>
            <a:endParaRPr lang="en-US" sz="175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Shape 4"/>
          <p:cNvSpPr/>
          <p:nvPr/>
        </p:nvSpPr>
        <p:spPr>
          <a:xfrm>
            <a:off x="793790" y="6275070"/>
            <a:ext cx="362903" cy="362903"/>
          </a:xfrm>
          <a:prstGeom prst="roundRect">
            <a:avLst>
              <a:gd name="adj" fmla="val 25194296"/>
            </a:avLst>
          </a:prstGeom>
          <a:noFill/>
          <a:ln w="7620">
            <a:solidFill>
              <a:srgbClr val="FFFFFF"/>
            </a:solidFill>
            <a:prstDash val="solid"/>
          </a:ln>
        </p:spPr>
        <p:txBody>
          <a:bodyPr/>
          <a:lstStyle/>
          <a:p>
            <a:endParaRPr lang="en-ZA"/>
          </a:p>
        </p:txBody>
      </p:sp>
      <p:pic>
        <p:nvPicPr>
          <p:cNvPr id="13" name="Picture 12" descr="A logo of a tree&#10;&#10;AI-generated content may be incorrect.">
            <a:extLst>
              <a:ext uri="{FF2B5EF4-FFF2-40B4-BE49-F238E27FC236}">
                <a16:creationId xmlns:a16="http://schemas.microsoft.com/office/drawing/2014/main" id="{9FCA7496-D613-8433-CE28-1A78C1F7FB6B}"/>
              </a:ext>
            </a:extLst>
          </p:cNvPr>
          <p:cNvPicPr>
            <a:picLocks noChangeAspect="1"/>
          </p:cNvPicPr>
          <p:nvPr/>
        </p:nvPicPr>
        <p:blipFill>
          <a:blip r:embed="rId4"/>
          <a:stretch>
            <a:fillRect/>
          </a:stretch>
        </p:blipFill>
        <p:spPr>
          <a:xfrm>
            <a:off x="0" y="0"/>
            <a:ext cx="2316358" cy="15414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25540" y="917019"/>
            <a:ext cx="7665720" cy="1319689"/>
          </a:xfrm>
          <a:prstGeom prst="rect">
            <a:avLst/>
          </a:prstGeom>
          <a:noFill/>
          <a:ln/>
        </p:spPr>
        <p:txBody>
          <a:bodyPr wrap="square" lIns="0" tIns="0" rIns="0" bIns="0" rtlCol="0" anchor="t"/>
          <a:lstStyle/>
          <a:p>
            <a:pPr marL="0" indent="0" algn="l">
              <a:lnSpc>
                <a:spcPts val="5150"/>
              </a:lnSpc>
              <a:buNone/>
            </a:pPr>
            <a:r>
              <a:rPr lang="en-US" sz="4150" b="1" dirty="0">
                <a:solidFill>
                  <a:srgbClr val="443728"/>
                </a:solidFill>
                <a:latin typeface="Crimson Pro Bold" pitchFamily="34" charset="0"/>
                <a:ea typeface="Crimson Pro Bold" pitchFamily="34" charset="-122"/>
                <a:cs typeface="Crimson Pro Bold" pitchFamily="34" charset="-120"/>
              </a:rPr>
              <a:t>Abstract: Personalized Customer Experiences</a:t>
            </a:r>
            <a:endParaRPr lang="en-US" sz="4150" dirty="0"/>
          </a:p>
        </p:txBody>
      </p:sp>
      <p:sp>
        <p:nvSpPr>
          <p:cNvPr id="4" name="Text 1"/>
          <p:cNvSpPr/>
          <p:nvPr/>
        </p:nvSpPr>
        <p:spPr>
          <a:xfrm>
            <a:off x="6225540" y="2553414"/>
            <a:ext cx="7665720" cy="1689497"/>
          </a:xfrm>
          <a:prstGeom prst="rect">
            <a:avLst/>
          </a:prstGeom>
          <a:noFill/>
          <a:ln/>
        </p:spPr>
        <p:txBody>
          <a:bodyPr wrap="square" lIns="0" tIns="0" rIns="0" bIns="0" rtlCol="0" anchor="t"/>
          <a:lstStyle/>
          <a:p>
            <a:pPr marL="0" indent="0" algn="l">
              <a:lnSpc>
                <a:spcPts val="2650"/>
              </a:lnSpc>
              <a:buNone/>
            </a:pPr>
            <a:r>
              <a:rPr lang="en-US" sz="1650" dirty="0">
                <a:solidFill>
                  <a:srgbClr val="443728"/>
                </a:solidFill>
                <a:latin typeface="Open Sans" pitchFamily="34" charset="0"/>
                <a:ea typeface="Open Sans" pitchFamily="34" charset="-122"/>
                <a:cs typeface="Open Sans" pitchFamily="34" charset="-120"/>
              </a:rPr>
              <a:t>In today’s competitive digital marketplace, personalized customer experiences are crucial for driving engagement, satisfaction, and loyalty. This project aims to develop a recommender system that prioritizes and ranks personalized offers tailored to individual customer needs, inferred from contextual data like browsing behavior, purchase history, and demographics.</a:t>
            </a:r>
            <a:endParaRPr lang="en-US" sz="1650" dirty="0"/>
          </a:p>
        </p:txBody>
      </p:sp>
      <p:sp>
        <p:nvSpPr>
          <p:cNvPr id="5" name="Shape 2"/>
          <p:cNvSpPr/>
          <p:nvPr/>
        </p:nvSpPr>
        <p:spPr>
          <a:xfrm>
            <a:off x="6225540" y="4480441"/>
            <a:ext cx="475059" cy="475059"/>
          </a:xfrm>
          <a:prstGeom prst="roundRect">
            <a:avLst>
              <a:gd name="adj" fmla="val 18671"/>
            </a:avLst>
          </a:prstGeom>
          <a:solidFill>
            <a:srgbClr val="EBE2E0"/>
          </a:solidFill>
          <a:ln w="7620">
            <a:solidFill>
              <a:srgbClr val="D1C8C6"/>
            </a:solidFill>
            <a:prstDash val="solid"/>
          </a:ln>
        </p:spPr>
        <p:txBody>
          <a:bodyPr/>
          <a:lstStyle/>
          <a:p>
            <a:endParaRPr lang="en-ZA"/>
          </a:p>
        </p:txBody>
      </p:sp>
      <p:pic>
        <p:nvPicPr>
          <p:cNvPr id="6" name="Image 1" descr="preencoded.png"/>
          <p:cNvPicPr>
            <a:picLocks noChangeAspect="1"/>
          </p:cNvPicPr>
          <p:nvPr/>
        </p:nvPicPr>
        <p:blipFill>
          <a:blip r:embed="rId4"/>
          <a:stretch>
            <a:fillRect/>
          </a:stretch>
        </p:blipFill>
        <p:spPr>
          <a:xfrm>
            <a:off x="6304717" y="4520029"/>
            <a:ext cx="316706" cy="395883"/>
          </a:xfrm>
          <a:prstGeom prst="rect">
            <a:avLst/>
          </a:prstGeom>
        </p:spPr>
      </p:pic>
      <p:sp>
        <p:nvSpPr>
          <p:cNvPr id="7" name="Text 3"/>
          <p:cNvSpPr/>
          <p:nvPr/>
        </p:nvSpPr>
        <p:spPr>
          <a:xfrm>
            <a:off x="6911697" y="4552950"/>
            <a:ext cx="2639735" cy="329922"/>
          </a:xfrm>
          <a:prstGeom prst="rect">
            <a:avLst/>
          </a:prstGeom>
          <a:noFill/>
          <a:ln/>
        </p:spPr>
        <p:txBody>
          <a:bodyPr wrap="none" lIns="0" tIns="0" rIns="0" bIns="0" rtlCol="0" anchor="t"/>
          <a:lstStyle/>
          <a:p>
            <a:pPr marL="0" indent="0" algn="l">
              <a:lnSpc>
                <a:spcPts val="2550"/>
              </a:lnSpc>
              <a:buNone/>
            </a:pPr>
            <a:r>
              <a:rPr lang="en-US" sz="2050" b="1" dirty="0">
                <a:solidFill>
                  <a:srgbClr val="443728"/>
                </a:solidFill>
                <a:latin typeface="Crimson Pro Bold" pitchFamily="34" charset="0"/>
                <a:ea typeface="Crimson Pro Bold" pitchFamily="34" charset="-122"/>
                <a:cs typeface="Crimson Pro Bold" pitchFamily="34" charset="-120"/>
              </a:rPr>
              <a:t>Customer Needs</a:t>
            </a:r>
            <a:endParaRPr lang="en-US" sz="2050" dirty="0"/>
          </a:p>
        </p:txBody>
      </p:sp>
      <p:sp>
        <p:nvSpPr>
          <p:cNvPr id="8" name="Text 4"/>
          <p:cNvSpPr/>
          <p:nvPr/>
        </p:nvSpPr>
        <p:spPr>
          <a:xfrm>
            <a:off x="6911697" y="5009555"/>
            <a:ext cx="3014782" cy="675799"/>
          </a:xfrm>
          <a:prstGeom prst="rect">
            <a:avLst/>
          </a:prstGeom>
          <a:noFill/>
          <a:ln/>
        </p:spPr>
        <p:txBody>
          <a:bodyPr wrap="square" lIns="0" tIns="0" rIns="0" bIns="0" rtlCol="0" anchor="t"/>
          <a:lstStyle/>
          <a:p>
            <a:pPr marL="0" indent="0" algn="l">
              <a:lnSpc>
                <a:spcPts val="2650"/>
              </a:lnSpc>
              <a:buNone/>
            </a:pPr>
            <a:r>
              <a:rPr lang="en-US" sz="1650" dirty="0">
                <a:solidFill>
                  <a:srgbClr val="443728"/>
                </a:solidFill>
                <a:latin typeface="Open Sans" pitchFamily="34" charset="0"/>
                <a:ea typeface="Open Sans" pitchFamily="34" charset="-122"/>
                <a:cs typeface="Open Sans" pitchFamily="34" charset="-120"/>
              </a:rPr>
              <a:t>Tailoring offers based on individual customer data.</a:t>
            </a:r>
            <a:endParaRPr lang="en-US" sz="1650" dirty="0"/>
          </a:p>
        </p:txBody>
      </p:sp>
      <p:sp>
        <p:nvSpPr>
          <p:cNvPr id="9" name="Shape 5"/>
          <p:cNvSpPr/>
          <p:nvPr/>
        </p:nvSpPr>
        <p:spPr>
          <a:xfrm>
            <a:off x="10190440" y="4480441"/>
            <a:ext cx="475059" cy="475059"/>
          </a:xfrm>
          <a:prstGeom prst="roundRect">
            <a:avLst>
              <a:gd name="adj" fmla="val 18671"/>
            </a:avLst>
          </a:prstGeom>
          <a:solidFill>
            <a:srgbClr val="EBE2E0"/>
          </a:solidFill>
          <a:ln w="7620">
            <a:solidFill>
              <a:srgbClr val="D1C8C6"/>
            </a:solidFill>
            <a:prstDash val="solid"/>
          </a:ln>
        </p:spPr>
        <p:txBody>
          <a:bodyPr/>
          <a:lstStyle/>
          <a:p>
            <a:endParaRPr lang="en-ZA"/>
          </a:p>
        </p:txBody>
      </p:sp>
      <p:pic>
        <p:nvPicPr>
          <p:cNvPr id="10" name="Image 2" descr="preencoded.png"/>
          <p:cNvPicPr>
            <a:picLocks noChangeAspect="1"/>
          </p:cNvPicPr>
          <p:nvPr/>
        </p:nvPicPr>
        <p:blipFill>
          <a:blip r:embed="rId5"/>
          <a:stretch>
            <a:fillRect/>
          </a:stretch>
        </p:blipFill>
        <p:spPr>
          <a:xfrm>
            <a:off x="10269617" y="4520029"/>
            <a:ext cx="316706" cy="395883"/>
          </a:xfrm>
          <a:prstGeom prst="rect">
            <a:avLst/>
          </a:prstGeom>
        </p:spPr>
      </p:pic>
      <p:sp>
        <p:nvSpPr>
          <p:cNvPr id="11" name="Text 6"/>
          <p:cNvSpPr/>
          <p:nvPr/>
        </p:nvSpPr>
        <p:spPr>
          <a:xfrm>
            <a:off x="10876598" y="4552950"/>
            <a:ext cx="2639735" cy="329922"/>
          </a:xfrm>
          <a:prstGeom prst="rect">
            <a:avLst/>
          </a:prstGeom>
          <a:noFill/>
          <a:ln/>
        </p:spPr>
        <p:txBody>
          <a:bodyPr wrap="none" lIns="0" tIns="0" rIns="0" bIns="0" rtlCol="0" anchor="t"/>
          <a:lstStyle/>
          <a:p>
            <a:pPr marL="0" indent="0" algn="l">
              <a:lnSpc>
                <a:spcPts val="2550"/>
              </a:lnSpc>
              <a:buNone/>
            </a:pPr>
            <a:r>
              <a:rPr lang="en-US" sz="2050" b="1" dirty="0">
                <a:solidFill>
                  <a:srgbClr val="443728"/>
                </a:solidFill>
                <a:latin typeface="Crimson Pro Bold" pitchFamily="34" charset="0"/>
                <a:ea typeface="Crimson Pro Bold" pitchFamily="34" charset="-122"/>
                <a:cs typeface="Crimson Pro Bold" pitchFamily="34" charset="-120"/>
              </a:rPr>
              <a:t>Business Outcomes</a:t>
            </a:r>
            <a:endParaRPr lang="en-US" sz="2050" dirty="0"/>
          </a:p>
        </p:txBody>
      </p:sp>
      <p:sp>
        <p:nvSpPr>
          <p:cNvPr id="12" name="Text 7"/>
          <p:cNvSpPr/>
          <p:nvPr/>
        </p:nvSpPr>
        <p:spPr>
          <a:xfrm>
            <a:off x="10876598" y="5009555"/>
            <a:ext cx="3014782" cy="675799"/>
          </a:xfrm>
          <a:prstGeom prst="rect">
            <a:avLst/>
          </a:prstGeom>
          <a:noFill/>
          <a:ln/>
        </p:spPr>
        <p:txBody>
          <a:bodyPr wrap="square" lIns="0" tIns="0" rIns="0" bIns="0" rtlCol="0" anchor="t"/>
          <a:lstStyle/>
          <a:p>
            <a:pPr marL="0" indent="0" algn="l">
              <a:lnSpc>
                <a:spcPts val="2650"/>
              </a:lnSpc>
              <a:buNone/>
            </a:pPr>
            <a:r>
              <a:rPr lang="en-US" sz="1650" dirty="0">
                <a:solidFill>
                  <a:srgbClr val="443728"/>
                </a:solidFill>
                <a:latin typeface="Open Sans" pitchFamily="34" charset="0"/>
                <a:ea typeface="Open Sans" pitchFamily="34" charset="-122"/>
                <a:cs typeface="Open Sans" pitchFamily="34" charset="-120"/>
              </a:rPr>
              <a:t>Increasing conversions and improving customer retention.</a:t>
            </a:r>
            <a:endParaRPr lang="en-US" sz="1650" dirty="0"/>
          </a:p>
        </p:txBody>
      </p:sp>
      <p:sp>
        <p:nvSpPr>
          <p:cNvPr id="13" name="Shape 8"/>
          <p:cNvSpPr/>
          <p:nvPr/>
        </p:nvSpPr>
        <p:spPr>
          <a:xfrm>
            <a:off x="6225540" y="6107668"/>
            <a:ext cx="475059" cy="475059"/>
          </a:xfrm>
          <a:prstGeom prst="roundRect">
            <a:avLst>
              <a:gd name="adj" fmla="val 18671"/>
            </a:avLst>
          </a:prstGeom>
          <a:solidFill>
            <a:srgbClr val="EBE2E0"/>
          </a:solidFill>
          <a:ln w="7620">
            <a:solidFill>
              <a:srgbClr val="D1C8C6"/>
            </a:solidFill>
            <a:prstDash val="solid"/>
          </a:ln>
        </p:spPr>
        <p:txBody>
          <a:bodyPr/>
          <a:lstStyle/>
          <a:p>
            <a:endParaRPr lang="en-ZA"/>
          </a:p>
        </p:txBody>
      </p:sp>
      <p:pic>
        <p:nvPicPr>
          <p:cNvPr id="14" name="Image 3" descr="preencoded.png"/>
          <p:cNvPicPr>
            <a:picLocks noChangeAspect="1"/>
          </p:cNvPicPr>
          <p:nvPr/>
        </p:nvPicPr>
        <p:blipFill>
          <a:blip r:embed="rId6"/>
          <a:stretch>
            <a:fillRect/>
          </a:stretch>
        </p:blipFill>
        <p:spPr>
          <a:xfrm>
            <a:off x="6304717" y="6147256"/>
            <a:ext cx="316706" cy="395883"/>
          </a:xfrm>
          <a:prstGeom prst="rect">
            <a:avLst/>
          </a:prstGeom>
        </p:spPr>
      </p:pic>
      <p:sp>
        <p:nvSpPr>
          <p:cNvPr id="15" name="Text 9"/>
          <p:cNvSpPr/>
          <p:nvPr/>
        </p:nvSpPr>
        <p:spPr>
          <a:xfrm>
            <a:off x="6911697" y="6180177"/>
            <a:ext cx="2639735" cy="329922"/>
          </a:xfrm>
          <a:prstGeom prst="rect">
            <a:avLst/>
          </a:prstGeom>
          <a:noFill/>
          <a:ln/>
        </p:spPr>
        <p:txBody>
          <a:bodyPr wrap="none" lIns="0" tIns="0" rIns="0" bIns="0" rtlCol="0" anchor="t"/>
          <a:lstStyle/>
          <a:p>
            <a:pPr marL="0" indent="0" algn="l">
              <a:lnSpc>
                <a:spcPts val="2550"/>
              </a:lnSpc>
              <a:buNone/>
            </a:pPr>
            <a:r>
              <a:rPr lang="en-US" sz="2050" b="1" dirty="0">
                <a:solidFill>
                  <a:srgbClr val="443728"/>
                </a:solidFill>
                <a:latin typeface="Crimson Pro Bold" pitchFamily="34" charset="0"/>
                <a:ea typeface="Crimson Pro Bold" pitchFamily="34" charset="-122"/>
                <a:cs typeface="Crimson Pro Bold" pitchFamily="34" charset="-120"/>
              </a:rPr>
              <a:t>Modeling Approaches</a:t>
            </a:r>
            <a:endParaRPr lang="en-US" sz="2050" dirty="0"/>
          </a:p>
        </p:txBody>
      </p:sp>
      <p:sp>
        <p:nvSpPr>
          <p:cNvPr id="16" name="Text 10"/>
          <p:cNvSpPr/>
          <p:nvPr/>
        </p:nvSpPr>
        <p:spPr>
          <a:xfrm>
            <a:off x="6911697" y="6636782"/>
            <a:ext cx="6979563" cy="675799"/>
          </a:xfrm>
          <a:prstGeom prst="rect">
            <a:avLst/>
          </a:prstGeom>
          <a:noFill/>
          <a:ln/>
        </p:spPr>
        <p:txBody>
          <a:bodyPr wrap="square" lIns="0" tIns="0" rIns="0" bIns="0" rtlCol="0" anchor="t"/>
          <a:lstStyle/>
          <a:p>
            <a:pPr marL="0" indent="0" algn="l">
              <a:lnSpc>
                <a:spcPts val="2650"/>
              </a:lnSpc>
              <a:buNone/>
            </a:pPr>
            <a:r>
              <a:rPr lang="en-US" sz="1650" dirty="0">
                <a:solidFill>
                  <a:srgbClr val="443728"/>
                </a:solidFill>
                <a:latin typeface="Open Sans" pitchFamily="34" charset="0"/>
                <a:ea typeface="Open Sans" pitchFamily="34" charset="-122"/>
                <a:cs typeface="Open Sans" pitchFamily="34" charset="-120"/>
              </a:rPr>
              <a:t>Exploring techniques for high-quality, context-aware recommendations.</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573292"/>
            <a:ext cx="9868376" cy="708779"/>
          </a:xfrm>
          <a:prstGeom prst="rect">
            <a:avLst/>
          </a:prstGeom>
          <a:noFill/>
          <a:ln/>
        </p:spPr>
        <p:txBody>
          <a:bodyPr wrap="non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Introduction: Personalization in Banking</a:t>
            </a:r>
            <a:endParaRPr lang="en-US" sz="4450" dirty="0"/>
          </a:p>
        </p:txBody>
      </p:sp>
      <p:sp>
        <p:nvSpPr>
          <p:cNvPr id="3" name="Text 1"/>
          <p:cNvSpPr/>
          <p:nvPr/>
        </p:nvSpPr>
        <p:spPr>
          <a:xfrm>
            <a:off x="793790" y="2735699"/>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In banking, personalization is key to customer engagement and business growth. FNB leverages machine learning and recommender systems to analyze customer data, predicting and suggesting relevant products. This approach aims to increase conversion rates, boost revenue, and improve customer retention by providing timely and relevant offers.</a:t>
            </a:r>
            <a:endParaRPr lang="en-US" sz="1750" dirty="0"/>
          </a:p>
        </p:txBody>
      </p:sp>
      <p:sp>
        <p:nvSpPr>
          <p:cNvPr id="4" name="Text 2"/>
          <p:cNvSpPr/>
          <p:nvPr/>
        </p:nvSpPr>
        <p:spPr>
          <a:xfrm>
            <a:off x="793790" y="430637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Key Advantages</a:t>
            </a:r>
            <a:endParaRPr lang="en-US" sz="2200" dirty="0"/>
          </a:p>
        </p:txBody>
      </p:sp>
      <p:sp>
        <p:nvSpPr>
          <p:cNvPr id="5" name="Text 3"/>
          <p:cNvSpPr/>
          <p:nvPr/>
        </p:nvSpPr>
        <p:spPr>
          <a:xfrm>
            <a:off x="793790" y="488751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Smarter offers</a:t>
            </a:r>
            <a:endParaRPr lang="en-US" sz="1750" dirty="0"/>
          </a:p>
        </p:txBody>
      </p:sp>
      <p:sp>
        <p:nvSpPr>
          <p:cNvPr id="6" name="Text 4"/>
          <p:cNvSpPr/>
          <p:nvPr/>
        </p:nvSpPr>
        <p:spPr>
          <a:xfrm>
            <a:off x="793790" y="532971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Happier customers</a:t>
            </a:r>
            <a:endParaRPr lang="en-US" sz="1750" dirty="0"/>
          </a:p>
        </p:txBody>
      </p:sp>
      <p:sp>
        <p:nvSpPr>
          <p:cNvPr id="7" name="Text 5"/>
          <p:cNvSpPr/>
          <p:nvPr/>
        </p:nvSpPr>
        <p:spPr>
          <a:xfrm>
            <a:off x="793790" y="577191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Better business results</a:t>
            </a:r>
            <a:endParaRPr lang="en-US" sz="1750" dirty="0"/>
          </a:p>
        </p:txBody>
      </p:sp>
      <p:sp>
        <p:nvSpPr>
          <p:cNvPr id="8" name="Text 6"/>
          <p:cNvSpPr/>
          <p:nvPr/>
        </p:nvSpPr>
        <p:spPr>
          <a:xfrm>
            <a:off x="7599521" y="430637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System Focus</a:t>
            </a:r>
            <a:endParaRPr lang="en-US" sz="2200" dirty="0"/>
          </a:p>
        </p:txBody>
      </p:sp>
      <p:sp>
        <p:nvSpPr>
          <p:cNvPr id="9" name="Text 7"/>
          <p:cNvSpPr/>
          <p:nvPr/>
        </p:nvSpPr>
        <p:spPr>
          <a:xfrm>
            <a:off x="7599521" y="488751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Data wrangling</a:t>
            </a:r>
            <a:endParaRPr lang="en-US" sz="1750" dirty="0"/>
          </a:p>
        </p:txBody>
      </p:sp>
      <p:sp>
        <p:nvSpPr>
          <p:cNvPr id="10" name="Text 8"/>
          <p:cNvSpPr/>
          <p:nvPr/>
        </p:nvSpPr>
        <p:spPr>
          <a:xfrm>
            <a:off x="7599521" y="532971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Feature selection</a:t>
            </a:r>
            <a:endParaRPr lang="en-US" sz="1750" dirty="0"/>
          </a:p>
        </p:txBody>
      </p:sp>
      <p:sp>
        <p:nvSpPr>
          <p:cNvPr id="11" name="Text 9"/>
          <p:cNvSpPr/>
          <p:nvPr/>
        </p:nvSpPr>
        <p:spPr>
          <a:xfrm>
            <a:off x="7599521" y="577191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Model training</a:t>
            </a:r>
            <a:endParaRPr lang="en-US" sz="1750" dirty="0"/>
          </a:p>
        </p:txBody>
      </p:sp>
      <p:sp>
        <p:nvSpPr>
          <p:cNvPr id="12" name="Text 10"/>
          <p:cNvSpPr/>
          <p:nvPr/>
        </p:nvSpPr>
        <p:spPr>
          <a:xfrm>
            <a:off x="7599521" y="621411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Performance analysis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53269" y="541258"/>
            <a:ext cx="6405682" cy="595432"/>
          </a:xfrm>
          <a:prstGeom prst="rect">
            <a:avLst/>
          </a:prstGeom>
          <a:noFill/>
          <a:ln/>
        </p:spPr>
        <p:txBody>
          <a:bodyPr wrap="none" lIns="0" tIns="0" rIns="0" bIns="0" rtlCol="0" anchor="t"/>
          <a:lstStyle/>
          <a:p>
            <a:pPr marL="0" indent="0" algn="l">
              <a:lnSpc>
                <a:spcPts val="4650"/>
              </a:lnSpc>
              <a:buNone/>
            </a:pPr>
            <a:r>
              <a:rPr lang="en-US" sz="3750" b="1" dirty="0">
                <a:solidFill>
                  <a:srgbClr val="443728"/>
                </a:solidFill>
                <a:latin typeface="Crimson Pro Bold" pitchFamily="34" charset="0"/>
                <a:ea typeface="Crimson Pro Bold" pitchFamily="34" charset="-122"/>
                <a:cs typeface="Crimson Pro Bold" pitchFamily="34" charset="-120"/>
              </a:rPr>
              <a:t>Live Testing the LightFM Model</a:t>
            </a:r>
            <a:endParaRPr lang="en-US" sz="3750" dirty="0"/>
          </a:p>
        </p:txBody>
      </p:sp>
      <p:sp>
        <p:nvSpPr>
          <p:cNvPr id="4" name="Text 1"/>
          <p:cNvSpPr/>
          <p:nvPr/>
        </p:nvSpPr>
        <p:spPr>
          <a:xfrm>
            <a:off x="6153269" y="1422440"/>
            <a:ext cx="7810262" cy="1219200"/>
          </a:xfrm>
          <a:prstGeom prst="rect">
            <a:avLst/>
          </a:prstGeom>
          <a:noFill/>
          <a:ln/>
        </p:spPr>
        <p:txBody>
          <a:bodyPr wrap="square" lIns="0" tIns="0" rIns="0" bIns="0" rtlCol="0" anchor="t"/>
          <a:lstStyle/>
          <a:p>
            <a:pPr marL="0" indent="0" algn="l">
              <a:lnSpc>
                <a:spcPts val="2400"/>
              </a:lnSpc>
              <a:buNone/>
            </a:pPr>
            <a:r>
              <a:rPr lang="en-US" sz="1500" dirty="0">
                <a:solidFill>
                  <a:srgbClr val="443728"/>
                </a:solidFill>
                <a:latin typeface="Open Sans" pitchFamily="34" charset="0"/>
                <a:ea typeface="Open Sans" pitchFamily="34" charset="-122"/>
                <a:cs typeface="Open Sans" pitchFamily="34" charset="-120"/>
              </a:rPr>
              <a:t>The objective of live testing is to evaluate the LightFM model's effectiveness in recommending relevant items in a production-like environment. This includes testing with unseen user-item interactions and ensuring dynamic recommendations based on user behavior like clicks or checkouts.</a:t>
            </a:r>
            <a:endParaRPr lang="en-US" sz="1500" dirty="0"/>
          </a:p>
        </p:txBody>
      </p:sp>
      <p:pic>
        <p:nvPicPr>
          <p:cNvPr id="5" name="Image 1" descr="preencoded.png"/>
          <p:cNvPicPr>
            <a:picLocks noChangeAspect="1"/>
          </p:cNvPicPr>
          <p:nvPr/>
        </p:nvPicPr>
        <p:blipFill>
          <a:blip r:embed="rId4"/>
          <a:stretch>
            <a:fillRect/>
          </a:stretch>
        </p:blipFill>
        <p:spPr>
          <a:xfrm>
            <a:off x="6153269" y="2855952"/>
            <a:ext cx="952619" cy="1143238"/>
          </a:xfrm>
          <a:prstGeom prst="rect">
            <a:avLst/>
          </a:prstGeom>
        </p:spPr>
      </p:pic>
      <p:sp>
        <p:nvSpPr>
          <p:cNvPr id="6" name="Text 2"/>
          <p:cNvSpPr/>
          <p:nvPr/>
        </p:nvSpPr>
        <p:spPr>
          <a:xfrm>
            <a:off x="7391638" y="3046452"/>
            <a:ext cx="2829639" cy="297656"/>
          </a:xfrm>
          <a:prstGeom prst="rect">
            <a:avLst/>
          </a:prstGeom>
          <a:noFill/>
          <a:ln/>
        </p:spPr>
        <p:txBody>
          <a:bodyPr wrap="none" lIns="0" tIns="0" rIns="0" bIns="0" rtlCol="0" anchor="t"/>
          <a:lstStyle/>
          <a:p>
            <a:pPr marL="0" indent="0" algn="l">
              <a:lnSpc>
                <a:spcPts val="2300"/>
              </a:lnSpc>
              <a:buNone/>
            </a:pPr>
            <a:r>
              <a:rPr lang="en-US" sz="1850" b="1" dirty="0">
                <a:solidFill>
                  <a:srgbClr val="443728"/>
                </a:solidFill>
                <a:latin typeface="Crimson Pro Bold" pitchFamily="34" charset="0"/>
                <a:ea typeface="Crimson Pro Bold" pitchFamily="34" charset="-122"/>
                <a:cs typeface="Crimson Pro Bold" pitchFamily="34" charset="-120"/>
              </a:rPr>
              <a:t>Real-Time Input Simulation</a:t>
            </a:r>
            <a:endParaRPr lang="en-US" sz="1850" dirty="0"/>
          </a:p>
        </p:txBody>
      </p:sp>
      <p:sp>
        <p:nvSpPr>
          <p:cNvPr id="7" name="Text 3"/>
          <p:cNvSpPr/>
          <p:nvPr/>
        </p:nvSpPr>
        <p:spPr>
          <a:xfrm>
            <a:off x="7391638" y="3458408"/>
            <a:ext cx="6571893" cy="304800"/>
          </a:xfrm>
          <a:prstGeom prst="rect">
            <a:avLst/>
          </a:prstGeom>
          <a:noFill/>
          <a:ln/>
        </p:spPr>
        <p:txBody>
          <a:bodyPr wrap="none" lIns="0" tIns="0" rIns="0" bIns="0" rtlCol="0" anchor="t"/>
          <a:lstStyle/>
          <a:p>
            <a:pPr marL="0" indent="0" algn="l">
              <a:lnSpc>
                <a:spcPts val="2400"/>
              </a:lnSpc>
              <a:buNone/>
            </a:pPr>
            <a:r>
              <a:rPr lang="en-US" sz="1500" dirty="0">
                <a:solidFill>
                  <a:srgbClr val="443728"/>
                </a:solidFill>
                <a:latin typeface="Open Sans" pitchFamily="34" charset="0"/>
                <a:ea typeface="Open Sans" pitchFamily="34" charset="-122"/>
                <a:cs typeface="Open Sans" pitchFamily="34" charset="-120"/>
              </a:rPr>
              <a:t>Simulate user actions like clicks, checkouts, or browsing.</a:t>
            </a:r>
            <a:endParaRPr lang="en-US" sz="1500" dirty="0"/>
          </a:p>
        </p:txBody>
      </p:sp>
      <p:pic>
        <p:nvPicPr>
          <p:cNvPr id="8" name="Image 2" descr="preencoded.png"/>
          <p:cNvPicPr>
            <a:picLocks noChangeAspect="1"/>
          </p:cNvPicPr>
          <p:nvPr/>
        </p:nvPicPr>
        <p:blipFill>
          <a:blip r:embed="rId5"/>
          <a:stretch>
            <a:fillRect/>
          </a:stretch>
        </p:blipFill>
        <p:spPr>
          <a:xfrm>
            <a:off x="6153269" y="3999190"/>
            <a:ext cx="952619" cy="1143238"/>
          </a:xfrm>
          <a:prstGeom prst="rect">
            <a:avLst/>
          </a:prstGeom>
        </p:spPr>
      </p:pic>
      <p:sp>
        <p:nvSpPr>
          <p:cNvPr id="9" name="Text 4"/>
          <p:cNvSpPr/>
          <p:nvPr/>
        </p:nvSpPr>
        <p:spPr>
          <a:xfrm>
            <a:off x="7391638" y="4189690"/>
            <a:ext cx="2877503" cy="297656"/>
          </a:xfrm>
          <a:prstGeom prst="rect">
            <a:avLst/>
          </a:prstGeom>
          <a:noFill/>
          <a:ln/>
        </p:spPr>
        <p:txBody>
          <a:bodyPr wrap="none" lIns="0" tIns="0" rIns="0" bIns="0" rtlCol="0" anchor="t"/>
          <a:lstStyle/>
          <a:p>
            <a:pPr marL="0" indent="0" algn="l">
              <a:lnSpc>
                <a:spcPts val="2300"/>
              </a:lnSpc>
              <a:buNone/>
            </a:pPr>
            <a:r>
              <a:rPr lang="en-US" sz="1850" b="1" dirty="0">
                <a:solidFill>
                  <a:srgbClr val="443728"/>
                </a:solidFill>
                <a:latin typeface="Crimson Pro Bold" pitchFamily="34" charset="0"/>
                <a:ea typeface="Crimson Pro Bold" pitchFamily="34" charset="-122"/>
                <a:cs typeface="Crimson Pro Bold" pitchFamily="34" charset="-120"/>
              </a:rPr>
              <a:t>Dynamic Interaction Update</a:t>
            </a:r>
            <a:endParaRPr lang="en-US" sz="1850" dirty="0"/>
          </a:p>
        </p:txBody>
      </p:sp>
      <p:sp>
        <p:nvSpPr>
          <p:cNvPr id="10" name="Text 5"/>
          <p:cNvSpPr/>
          <p:nvPr/>
        </p:nvSpPr>
        <p:spPr>
          <a:xfrm>
            <a:off x="7391638" y="4601647"/>
            <a:ext cx="6571893" cy="304800"/>
          </a:xfrm>
          <a:prstGeom prst="rect">
            <a:avLst/>
          </a:prstGeom>
          <a:noFill/>
          <a:ln/>
        </p:spPr>
        <p:txBody>
          <a:bodyPr wrap="none" lIns="0" tIns="0" rIns="0" bIns="0" rtlCol="0" anchor="t"/>
          <a:lstStyle/>
          <a:p>
            <a:pPr marL="0" indent="0" algn="l">
              <a:lnSpc>
                <a:spcPts val="2400"/>
              </a:lnSpc>
              <a:buNone/>
            </a:pPr>
            <a:r>
              <a:rPr lang="en-US" sz="1500" dirty="0">
                <a:solidFill>
                  <a:srgbClr val="443728"/>
                </a:solidFill>
                <a:latin typeface="Open Sans" pitchFamily="34" charset="0"/>
                <a:ea typeface="Open Sans" pitchFamily="34" charset="-122"/>
                <a:cs typeface="Open Sans" pitchFamily="34" charset="-120"/>
              </a:rPr>
              <a:t>Update the interaction matrix with new real-time data.</a:t>
            </a:r>
            <a:endParaRPr lang="en-US" sz="1500" dirty="0"/>
          </a:p>
        </p:txBody>
      </p:sp>
      <p:pic>
        <p:nvPicPr>
          <p:cNvPr id="11" name="Image 3" descr="preencoded.png"/>
          <p:cNvPicPr>
            <a:picLocks noChangeAspect="1"/>
          </p:cNvPicPr>
          <p:nvPr/>
        </p:nvPicPr>
        <p:blipFill>
          <a:blip r:embed="rId6"/>
          <a:stretch>
            <a:fillRect/>
          </a:stretch>
        </p:blipFill>
        <p:spPr>
          <a:xfrm>
            <a:off x="6153269" y="5142428"/>
            <a:ext cx="952619" cy="1143238"/>
          </a:xfrm>
          <a:prstGeom prst="rect">
            <a:avLst/>
          </a:prstGeom>
        </p:spPr>
      </p:pic>
      <p:sp>
        <p:nvSpPr>
          <p:cNvPr id="12" name="Text 6"/>
          <p:cNvSpPr/>
          <p:nvPr/>
        </p:nvSpPr>
        <p:spPr>
          <a:xfrm>
            <a:off x="7391638" y="5332928"/>
            <a:ext cx="3067050" cy="297656"/>
          </a:xfrm>
          <a:prstGeom prst="rect">
            <a:avLst/>
          </a:prstGeom>
          <a:noFill/>
          <a:ln/>
        </p:spPr>
        <p:txBody>
          <a:bodyPr wrap="none" lIns="0" tIns="0" rIns="0" bIns="0" rtlCol="0" anchor="t"/>
          <a:lstStyle/>
          <a:p>
            <a:pPr marL="0" indent="0" algn="l">
              <a:lnSpc>
                <a:spcPts val="2300"/>
              </a:lnSpc>
              <a:buNone/>
            </a:pPr>
            <a:r>
              <a:rPr lang="en-US" sz="1850" b="1" dirty="0">
                <a:solidFill>
                  <a:srgbClr val="443728"/>
                </a:solidFill>
                <a:latin typeface="Crimson Pro Bold" pitchFamily="34" charset="0"/>
                <a:ea typeface="Crimson Pro Bold" pitchFamily="34" charset="-122"/>
                <a:cs typeface="Crimson Pro Bold" pitchFamily="34" charset="-120"/>
              </a:rPr>
              <a:t>Generating Recommendations</a:t>
            </a:r>
            <a:endParaRPr lang="en-US" sz="1850" dirty="0"/>
          </a:p>
        </p:txBody>
      </p:sp>
      <p:sp>
        <p:nvSpPr>
          <p:cNvPr id="13" name="Text 7"/>
          <p:cNvSpPr/>
          <p:nvPr/>
        </p:nvSpPr>
        <p:spPr>
          <a:xfrm>
            <a:off x="7391638" y="5744885"/>
            <a:ext cx="6571893" cy="304800"/>
          </a:xfrm>
          <a:prstGeom prst="rect">
            <a:avLst/>
          </a:prstGeom>
          <a:noFill/>
          <a:ln/>
        </p:spPr>
        <p:txBody>
          <a:bodyPr wrap="none" lIns="0" tIns="0" rIns="0" bIns="0" rtlCol="0" anchor="t"/>
          <a:lstStyle/>
          <a:p>
            <a:pPr marL="0" indent="0" algn="l">
              <a:lnSpc>
                <a:spcPts val="2400"/>
              </a:lnSpc>
              <a:buNone/>
            </a:pPr>
            <a:r>
              <a:rPr lang="en-US" sz="1500" dirty="0">
                <a:solidFill>
                  <a:srgbClr val="443728"/>
                </a:solidFill>
                <a:latin typeface="Open Sans" pitchFamily="34" charset="0"/>
                <a:ea typeface="Open Sans" pitchFamily="34" charset="-122"/>
                <a:cs typeface="Open Sans" pitchFamily="34" charset="-120"/>
              </a:rPr>
              <a:t>Use the model to generate top-N item recommendations.</a:t>
            </a:r>
            <a:endParaRPr lang="en-US" sz="1500" dirty="0"/>
          </a:p>
        </p:txBody>
      </p:sp>
      <p:pic>
        <p:nvPicPr>
          <p:cNvPr id="14" name="Image 4" descr="preencoded.png"/>
          <p:cNvPicPr>
            <a:picLocks noChangeAspect="1"/>
          </p:cNvPicPr>
          <p:nvPr/>
        </p:nvPicPr>
        <p:blipFill>
          <a:blip r:embed="rId7"/>
          <a:stretch>
            <a:fillRect/>
          </a:stretch>
        </p:blipFill>
        <p:spPr>
          <a:xfrm>
            <a:off x="6153269" y="6285667"/>
            <a:ext cx="952619" cy="1402556"/>
          </a:xfrm>
          <a:prstGeom prst="rect">
            <a:avLst/>
          </a:prstGeom>
        </p:spPr>
      </p:pic>
      <p:sp>
        <p:nvSpPr>
          <p:cNvPr id="15" name="Text 8"/>
          <p:cNvSpPr/>
          <p:nvPr/>
        </p:nvSpPr>
        <p:spPr>
          <a:xfrm>
            <a:off x="7391638" y="6476167"/>
            <a:ext cx="2381726" cy="297656"/>
          </a:xfrm>
          <a:prstGeom prst="rect">
            <a:avLst/>
          </a:prstGeom>
          <a:noFill/>
          <a:ln/>
        </p:spPr>
        <p:txBody>
          <a:bodyPr wrap="none" lIns="0" tIns="0" rIns="0" bIns="0" rtlCol="0" anchor="t"/>
          <a:lstStyle/>
          <a:p>
            <a:pPr marL="0" indent="0" algn="l">
              <a:lnSpc>
                <a:spcPts val="2300"/>
              </a:lnSpc>
              <a:buNone/>
            </a:pPr>
            <a:r>
              <a:rPr lang="en-US" sz="1850" b="1" dirty="0">
                <a:solidFill>
                  <a:srgbClr val="443728"/>
                </a:solidFill>
                <a:latin typeface="Crimson Pro Bold" pitchFamily="34" charset="0"/>
                <a:ea typeface="Crimson Pro Bold" pitchFamily="34" charset="-122"/>
                <a:cs typeface="Crimson Pro Bold" pitchFamily="34" charset="-120"/>
              </a:rPr>
              <a:t>Evaluation</a:t>
            </a:r>
            <a:endParaRPr lang="en-US" sz="1850" dirty="0"/>
          </a:p>
        </p:txBody>
      </p:sp>
      <p:sp>
        <p:nvSpPr>
          <p:cNvPr id="16" name="Text 9"/>
          <p:cNvSpPr/>
          <p:nvPr/>
        </p:nvSpPr>
        <p:spPr>
          <a:xfrm>
            <a:off x="7391638" y="6888123"/>
            <a:ext cx="6571893" cy="609600"/>
          </a:xfrm>
          <a:prstGeom prst="rect">
            <a:avLst/>
          </a:prstGeom>
          <a:noFill/>
          <a:ln/>
        </p:spPr>
        <p:txBody>
          <a:bodyPr wrap="square" lIns="0" tIns="0" rIns="0" bIns="0" rtlCol="0" anchor="t"/>
          <a:lstStyle/>
          <a:p>
            <a:pPr marL="0" indent="0" algn="l">
              <a:lnSpc>
                <a:spcPts val="2400"/>
              </a:lnSpc>
              <a:buNone/>
            </a:pPr>
            <a:r>
              <a:rPr lang="en-US" sz="1500" dirty="0">
                <a:solidFill>
                  <a:srgbClr val="443728"/>
                </a:solidFill>
                <a:latin typeface="Open Sans" pitchFamily="34" charset="0"/>
                <a:ea typeface="Open Sans" pitchFamily="34" charset="-122"/>
                <a:cs typeface="Open Sans" pitchFamily="34" charset="-120"/>
              </a:rPr>
              <a:t>Compare recommendations with actual user actions using metrics like Precision@K and CTR.</a:t>
            </a: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22233" y="892373"/>
            <a:ext cx="7196971" cy="644843"/>
          </a:xfrm>
          <a:prstGeom prst="rect">
            <a:avLst/>
          </a:prstGeom>
          <a:noFill/>
          <a:ln/>
        </p:spPr>
        <p:txBody>
          <a:bodyPr wrap="none" lIns="0" tIns="0" rIns="0" bIns="0" rtlCol="0" anchor="t"/>
          <a:lstStyle/>
          <a:p>
            <a:pPr marL="0" indent="0" algn="l">
              <a:lnSpc>
                <a:spcPts val="5050"/>
              </a:lnSpc>
              <a:buNone/>
            </a:pPr>
            <a:r>
              <a:rPr lang="en-US" sz="4050" b="1" dirty="0">
                <a:solidFill>
                  <a:srgbClr val="443728"/>
                </a:solidFill>
                <a:latin typeface="Crimson Pro Bold" pitchFamily="34" charset="0"/>
                <a:ea typeface="Crimson Pro Bold" pitchFamily="34" charset="-122"/>
                <a:cs typeface="Crimson Pro Bold" pitchFamily="34" charset="-120"/>
              </a:rPr>
              <a:t>Implementation Plan in Real Life</a:t>
            </a:r>
            <a:endParaRPr lang="en-US" sz="4050" dirty="0"/>
          </a:p>
        </p:txBody>
      </p:sp>
      <p:sp>
        <p:nvSpPr>
          <p:cNvPr id="4" name="Text 1"/>
          <p:cNvSpPr/>
          <p:nvPr/>
        </p:nvSpPr>
        <p:spPr>
          <a:xfrm>
            <a:off x="722233" y="1846778"/>
            <a:ext cx="7699534" cy="1320165"/>
          </a:xfrm>
          <a:prstGeom prst="rect">
            <a:avLst/>
          </a:prstGeom>
          <a:noFill/>
          <a:ln/>
        </p:spPr>
        <p:txBody>
          <a:bodyPr wrap="square" lIns="0" tIns="0" rIns="0" bIns="0" rtlCol="0" anchor="t"/>
          <a:lstStyle/>
          <a:p>
            <a:pPr marL="0" indent="0" algn="l">
              <a:lnSpc>
                <a:spcPts val="2600"/>
              </a:lnSpc>
              <a:buNone/>
            </a:pPr>
            <a:r>
              <a:rPr lang="en-US" sz="1600" dirty="0">
                <a:solidFill>
                  <a:srgbClr val="443728"/>
                </a:solidFill>
                <a:latin typeface="Open Sans" pitchFamily="34" charset="0"/>
                <a:ea typeface="Open Sans" pitchFamily="34" charset="-122"/>
                <a:cs typeface="Open Sans" pitchFamily="34" charset="-120"/>
              </a:rPr>
              <a:t>The recommender system aims to improve the digital product experience by personalizing content for each user, picking up on interaction patterns to recommend relevant products. This enhances user engagement and encourages return visits.</a:t>
            </a:r>
            <a:endParaRPr lang="en-US" sz="1600" dirty="0"/>
          </a:p>
        </p:txBody>
      </p:sp>
      <p:sp>
        <p:nvSpPr>
          <p:cNvPr id="5" name="Shape 2"/>
          <p:cNvSpPr/>
          <p:nvPr/>
        </p:nvSpPr>
        <p:spPr>
          <a:xfrm>
            <a:off x="722233" y="3399115"/>
            <a:ext cx="154781" cy="1106329"/>
          </a:xfrm>
          <a:prstGeom prst="roundRect">
            <a:avLst>
              <a:gd name="adj" fmla="val 56002"/>
            </a:avLst>
          </a:prstGeom>
          <a:solidFill>
            <a:srgbClr val="EBE2E0"/>
          </a:solidFill>
          <a:ln w="7620">
            <a:solidFill>
              <a:srgbClr val="D1C8C6"/>
            </a:solidFill>
            <a:prstDash val="solid"/>
          </a:ln>
        </p:spPr>
        <p:txBody>
          <a:bodyPr/>
          <a:lstStyle/>
          <a:p>
            <a:endParaRPr lang="en-ZA"/>
          </a:p>
        </p:txBody>
      </p:sp>
      <p:sp>
        <p:nvSpPr>
          <p:cNvPr id="6" name="Text 3"/>
          <p:cNvSpPr/>
          <p:nvPr/>
        </p:nvSpPr>
        <p:spPr>
          <a:xfrm>
            <a:off x="1186577" y="3399115"/>
            <a:ext cx="2579727" cy="322421"/>
          </a:xfrm>
          <a:prstGeom prst="rect">
            <a:avLst/>
          </a:prstGeom>
          <a:noFill/>
          <a:ln/>
        </p:spPr>
        <p:txBody>
          <a:bodyPr wrap="none" lIns="0" tIns="0" rIns="0" bIns="0" rtlCol="0" anchor="t"/>
          <a:lstStyle/>
          <a:p>
            <a:pPr marL="0" indent="0" algn="l">
              <a:lnSpc>
                <a:spcPts val="2500"/>
              </a:lnSpc>
              <a:buNone/>
            </a:pPr>
            <a:r>
              <a:rPr lang="en-US" sz="2000" b="1" dirty="0">
                <a:solidFill>
                  <a:srgbClr val="443728"/>
                </a:solidFill>
                <a:latin typeface="Crimson Pro Bold" pitchFamily="34" charset="0"/>
                <a:ea typeface="Crimson Pro Bold" pitchFamily="34" charset="-122"/>
                <a:cs typeface="Crimson Pro Bold" pitchFamily="34" charset="-120"/>
              </a:rPr>
              <a:t>Phased Rollout</a:t>
            </a:r>
            <a:endParaRPr lang="en-US" sz="2000" dirty="0"/>
          </a:p>
        </p:txBody>
      </p:sp>
      <p:sp>
        <p:nvSpPr>
          <p:cNvPr id="7" name="Text 4"/>
          <p:cNvSpPr/>
          <p:nvPr/>
        </p:nvSpPr>
        <p:spPr>
          <a:xfrm>
            <a:off x="1186577" y="3845362"/>
            <a:ext cx="7235190" cy="660083"/>
          </a:xfrm>
          <a:prstGeom prst="rect">
            <a:avLst/>
          </a:prstGeom>
          <a:noFill/>
          <a:ln/>
        </p:spPr>
        <p:txBody>
          <a:bodyPr wrap="square" lIns="0" tIns="0" rIns="0" bIns="0" rtlCol="0" anchor="t"/>
          <a:lstStyle/>
          <a:p>
            <a:pPr marL="0" indent="0" algn="l">
              <a:lnSpc>
                <a:spcPts val="2600"/>
              </a:lnSpc>
              <a:buNone/>
            </a:pPr>
            <a:r>
              <a:rPr lang="en-US" sz="1600" dirty="0">
                <a:solidFill>
                  <a:srgbClr val="443728"/>
                </a:solidFill>
                <a:latin typeface="Open Sans" pitchFamily="34" charset="0"/>
                <a:ea typeface="Open Sans" pitchFamily="34" charset="-122"/>
                <a:cs typeface="Open Sans" pitchFamily="34" charset="-120"/>
              </a:rPr>
              <a:t>Start with active users to test performance, then expand to newer or less active users.</a:t>
            </a:r>
            <a:endParaRPr lang="en-US" sz="1600" dirty="0"/>
          </a:p>
        </p:txBody>
      </p:sp>
      <p:sp>
        <p:nvSpPr>
          <p:cNvPr id="8" name="Shape 5"/>
          <p:cNvSpPr/>
          <p:nvPr/>
        </p:nvSpPr>
        <p:spPr>
          <a:xfrm>
            <a:off x="1031796" y="4711779"/>
            <a:ext cx="154781" cy="1106329"/>
          </a:xfrm>
          <a:prstGeom prst="roundRect">
            <a:avLst>
              <a:gd name="adj" fmla="val 56002"/>
            </a:avLst>
          </a:prstGeom>
          <a:solidFill>
            <a:srgbClr val="EBE2E0"/>
          </a:solidFill>
          <a:ln w="7620">
            <a:solidFill>
              <a:srgbClr val="D1C8C6"/>
            </a:solidFill>
            <a:prstDash val="solid"/>
          </a:ln>
        </p:spPr>
        <p:txBody>
          <a:bodyPr/>
          <a:lstStyle/>
          <a:p>
            <a:endParaRPr lang="en-ZA"/>
          </a:p>
        </p:txBody>
      </p:sp>
      <p:sp>
        <p:nvSpPr>
          <p:cNvPr id="9" name="Text 6"/>
          <p:cNvSpPr/>
          <p:nvPr/>
        </p:nvSpPr>
        <p:spPr>
          <a:xfrm>
            <a:off x="1496139" y="4711779"/>
            <a:ext cx="2817138" cy="322421"/>
          </a:xfrm>
          <a:prstGeom prst="rect">
            <a:avLst/>
          </a:prstGeom>
          <a:noFill/>
          <a:ln/>
        </p:spPr>
        <p:txBody>
          <a:bodyPr wrap="none" lIns="0" tIns="0" rIns="0" bIns="0" rtlCol="0" anchor="t"/>
          <a:lstStyle/>
          <a:p>
            <a:pPr marL="0" indent="0" algn="l">
              <a:lnSpc>
                <a:spcPts val="2500"/>
              </a:lnSpc>
              <a:buNone/>
            </a:pPr>
            <a:r>
              <a:rPr lang="en-US" sz="2000" b="1" dirty="0">
                <a:solidFill>
                  <a:srgbClr val="443728"/>
                </a:solidFill>
                <a:latin typeface="Crimson Pro Bold" pitchFamily="34" charset="0"/>
                <a:ea typeface="Crimson Pro Bold" pitchFamily="34" charset="-122"/>
                <a:cs typeface="Crimson Pro Bold" pitchFamily="34" charset="-120"/>
              </a:rPr>
              <a:t>Recommendation Display</a:t>
            </a:r>
            <a:endParaRPr lang="en-US" sz="2000" dirty="0"/>
          </a:p>
        </p:txBody>
      </p:sp>
      <p:sp>
        <p:nvSpPr>
          <p:cNvPr id="10" name="Text 7"/>
          <p:cNvSpPr/>
          <p:nvPr/>
        </p:nvSpPr>
        <p:spPr>
          <a:xfrm>
            <a:off x="1496139" y="5158026"/>
            <a:ext cx="6925628" cy="660083"/>
          </a:xfrm>
          <a:prstGeom prst="rect">
            <a:avLst/>
          </a:prstGeom>
          <a:noFill/>
          <a:ln/>
        </p:spPr>
        <p:txBody>
          <a:bodyPr wrap="square" lIns="0" tIns="0" rIns="0" bIns="0" rtlCol="0" anchor="t"/>
          <a:lstStyle/>
          <a:p>
            <a:pPr marL="0" indent="0" algn="l">
              <a:lnSpc>
                <a:spcPts val="2600"/>
              </a:lnSpc>
              <a:buNone/>
            </a:pPr>
            <a:r>
              <a:rPr lang="en-US" sz="1600" dirty="0">
                <a:solidFill>
                  <a:srgbClr val="443728"/>
                </a:solidFill>
                <a:latin typeface="Open Sans" pitchFamily="34" charset="0"/>
                <a:ea typeface="Open Sans" pitchFamily="34" charset="-122"/>
                <a:cs typeface="Open Sans" pitchFamily="34" charset="-120"/>
              </a:rPr>
              <a:t>Show recommendations in the app/website by changing product display or via smart notifications.</a:t>
            </a:r>
            <a:endParaRPr lang="en-US" sz="1600" dirty="0"/>
          </a:p>
        </p:txBody>
      </p:sp>
      <p:sp>
        <p:nvSpPr>
          <p:cNvPr id="11" name="Shape 8"/>
          <p:cNvSpPr/>
          <p:nvPr/>
        </p:nvSpPr>
        <p:spPr>
          <a:xfrm>
            <a:off x="1341358" y="6024443"/>
            <a:ext cx="154781" cy="1106329"/>
          </a:xfrm>
          <a:prstGeom prst="roundRect">
            <a:avLst>
              <a:gd name="adj" fmla="val 56002"/>
            </a:avLst>
          </a:prstGeom>
          <a:solidFill>
            <a:srgbClr val="EBE2E0"/>
          </a:solidFill>
          <a:ln w="7620">
            <a:solidFill>
              <a:srgbClr val="D1C8C6"/>
            </a:solidFill>
            <a:prstDash val="solid"/>
          </a:ln>
        </p:spPr>
        <p:txBody>
          <a:bodyPr/>
          <a:lstStyle/>
          <a:p>
            <a:endParaRPr lang="en-ZA"/>
          </a:p>
        </p:txBody>
      </p:sp>
      <p:sp>
        <p:nvSpPr>
          <p:cNvPr id="12" name="Text 9"/>
          <p:cNvSpPr/>
          <p:nvPr/>
        </p:nvSpPr>
        <p:spPr>
          <a:xfrm>
            <a:off x="1805702" y="6024443"/>
            <a:ext cx="2831544" cy="322421"/>
          </a:xfrm>
          <a:prstGeom prst="rect">
            <a:avLst/>
          </a:prstGeom>
          <a:noFill/>
          <a:ln/>
        </p:spPr>
        <p:txBody>
          <a:bodyPr wrap="none" lIns="0" tIns="0" rIns="0" bIns="0" rtlCol="0" anchor="t"/>
          <a:lstStyle/>
          <a:p>
            <a:pPr marL="0" indent="0" algn="l">
              <a:lnSpc>
                <a:spcPts val="2500"/>
              </a:lnSpc>
              <a:buNone/>
            </a:pPr>
            <a:r>
              <a:rPr lang="en-US" sz="2000" b="1" dirty="0">
                <a:solidFill>
                  <a:srgbClr val="443728"/>
                </a:solidFill>
                <a:latin typeface="Crimson Pro Bold" pitchFamily="34" charset="0"/>
                <a:ea typeface="Crimson Pro Bold" pitchFamily="34" charset="-122"/>
                <a:cs typeface="Crimson Pro Bold" pitchFamily="34" charset="-120"/>
              </a:rPr>
              <a:t>Continuous Improvement</a:t>
            </a:r>
            <a:endParaRPr lang="en-US" sz="2000" dirty="0"/>
          </a:p>
        </p:txBody>
      </p:sp>
      <p:sp>
        <p:nvSpPr>
          <p:cNvPr id="13" name="Text 10"/>
          <p:cNvSpPr/>
          <p:nvPr/>
        </p:nvSpPr>
        <p:spPr>
          <a:xfrm>
            <a:off x="1805702" y="6470690"/>
            <a:ext cx="6616065" cy="660083"/>
          </a:xfrm>
          <a:prstGeom prst="rect">
            <a:avLst/>
          </a:prstGeom>
          <a:noFill/>
          <a:ln/>
        </p:spPr>
        <p:txBody>
          <a:bodyPr wrap="square" lIns="0" tIns="0" rIns="0" bIns="0" rtlCol="0" anchor="t"/>
          <a:lstStyle/>
          <a:p>
            <a:pPr marL="0" indent="0" algn="l">
              <a:lnSpc>
                <a:spcPts val="2600"/>
              </a:lnSpc>
              <a:buNone/>
            </a:pPr>
            <a:r>
              <a:rPr lang="en-US" sz="1600" dirty="0">
                <a:solidFill>
                  <a:srgbClr val="443728"/>
                </a:solidFill>
                <a:latin typeface="Open Sans" pitchFamily="34" charset="0"/>
                <a:ea typeface="Open Sans" pitchFamily="34" charset="-122"/>
                <a:cs typeface="Open Sans" pitchFamily="34" charset="-120"/>
              </a:rPr>
              <a:t>Track progress and refine the system over time for optimal performance.</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36413"/>
          </a:xfrm>
          <a:prstGeom prst="rect">
            <a:avLst/>
          </a:prstGeom>
        </p:spPr>
      </p:pic>
      <p:sp>
        <p:nvSpPr>
          <p:cNvPr id="3" name="Text 0"/>
          <p:cNvSpPr/>
          <p:nvPr/>
        </p:nvSpPr>
        <p:spPr>
          <a:xfrm>
            <a:off x="766167" y="3339703"/>
            <a:ext cx="10803255" cy="684133"/>
          </a:xfrm>
          <a:prstGeom prst="rect">
            <a:avLst/>
          </a:prstGeom>
          <a:noFill/>
          <a:ln/>
        </p:spPr>
        <p:txBody>
          <a:bodyPr wrap="none" lIns="0" tIns="0" rIns="0" bIns="0" rtlCol="0" anchor="t"/>
          <a:lstStyle/>
          <a:p>
            <a:pPr marL="0" indent="0" algn="l">
              <a:lnSpc>
                <a:spcPts val="5350"/>
              </a:lnSpc>
              <a:buNone/>
            </a:pPr>
            <a:r>
              <a:rPr lang="en-US" sz="4300" b="1" dirty="0">
                <a:solidFill>
                  <a:srgbClr val="443728"/>
                </a:solidFill>
                <a:latin typeface="Crimson Pro Bold" pitchFamily="34" charset="0"/>
                <a:ea typeface="Crimson Pro Bold" pitchFamily="34" charset="-122"/>
                <a:cs typeface="Crimson Pro Bold" pitchFamily="34" charset="-120"/>
              </a:rPr>
              <a:t>Conclusion: Enhancing Customer Engagement</a:t>
            </a:r>
            <a:endParaRPr lang="en-US" sz="4300" dirty="0"/>
          </a:p>
        </p:txBody>
      </p:sp>
      <p:sp>
        <p:nvSpPr>
          <p:cNvPr id="4" name="Text 1"/>
          <p:cNvSpPr/>
          <p:nvPr/>
        </p:nvSpPr>
        <p:spPr>
          <a:xfrm>
            <a:off x="766167" y="4352211"/>
            <a:ext cx="13098066" cy="1050846"/>
          </a:xfrm>
          <a:prstGeom prst="rect">
            <a:avLst/>
          </a:prstGeom>
          <a:noFill/>
          <a:ln/>
        </p:spPr>
        <p:txBody>
          <a:bodyPr wrap="square" lIns="0" tIns="0" rIns="0" bIns="0" rtlCol="0" anchor="t"/>
          <a:lstStyle/>
          <a:p>
            <a:pPr marL="0" indent="0" algn="l">
              <a:lnSpc>
                <a:spcPts val="2750"/>
              </a:lnSpc>
              <a:buNone/>
            </a:pPr>
            <a:r>
              <a:rPr lang="en-US" sz="1700" dirty="0">
                <a:solidFill>
                  <a:srgbClr val="443728"/>
                </a:solidFill>
                <a:latin typeface="Open Sans" pitchFamily="34" charset="0"/>
                <a:ea typeface="Open Sans" pitchFamily="34" charset="-122"/>
                <a:cs typeface="Open Sans" pitchFamily="34" charset="-120"/>
              </a:rPr>
              <a:t>This recommender system demonstrates how machine learning can improve customer interaction by suggesting relevant products based on user behavior. This personalization makes the platform more user-friendly and useful, leading to increased satisfaction and loyalty.</a:t>
            </a:r>
            <a:endParaRPr lang="en-US" sz="1700" dirty="0"/>
          </a:p>
        </p:txBody>
      </p:sp>
      <p:sp>
        <p:nvSpPr>
          <p:cNvPr id="5" name="Shape 2"/>
          <p:cNvSpPr/>
          <p:nvPr/>
        </p:nvSpPr>
        <p:spPr>
          <a:xfrm>
            <a:off x="766167" y="5649278"/>
            <a:ext cx="4220170" cy="1977033"/>
          </a:xfrm>
          <a:prstGeom prst="roundRect">
            <a:avLst>
              <a:gd name="adj" fmla="val 4651"/>
            </a:avLst>
          </a:prstGeom>
          <a:solidFill>
            <a:srgbClr val="EBE2E0"/>
          </a:solidFill>
          <a:ln w="7620">
            <a:solidFill>
              <a:srgbClr val="D1C8C6"/>
            </a:solidFill>
            <a:prstDash val="solid"/>
          </a:ln>
        </p:spPr>
        <p:txBody>
          <a:bodyPr/>
          <a:lstStyle/>
          <a:p>
            <a:endParaRPr lang="en-ZA"/>
          </a:p>
        </p:txBody>
      </p:sp>
      <p:sp>
        <p:nvSpPr>
          <p:cNvPr id="6" name="Text 3"/>
          <p:cNvSpPr/>
          <p:nvPr/>
        </p:nvSpPr>
        <p:spPr>
          <a:xfrm>
            <a:off x="992624" y="5875734"/>
            <a:ext cx="2736413" cy="341948"/>
          </a:xfrm>
          <a:prstGeom prst="rect">
            <a:avLst/>
          </a:prstGeom>
          <a:noFill/>
          <a:ln/>
        </p:spPr>
        <p:txBody>
          <a:bodyPr wrap="none" lIns="0" tIns="0" rIns="0" bIns="0" rtlCol="0" anchor="t"/>
          <a:lstStyle/>
          <a:p>
            <a:pPr marL="0" indent="0" algn="l">
              <a:lnSpc>
                <a:spcPts val="2650"/>
              </a:lnSpc>
              <a:buNone/>
            </a:pPr>
            <a:r>
              <a:rPr lang="en-US" sz="2150" b="1" dirty="0">
                <a:solidFill>
                  <a:srgbClr val="443728"/>
                </a:solidFill>
                <a:latin typeface="Crimson Pro Bold" pitchFamily="34" charset="0"/>
                <a:ea typeface="Crimson Pro Bold" pitchFamily="34" charset="-122"/>
                <a:cs typeface="Crimson Pro Bold" pitchFamily="34" charset="-120"/>
              </a:rPr>
              <a:t>User-Centric Design</a:t>
            </a:r>
            <a:endParaRPr lang="en-US" sz="2150" dirty="0"/>
          </a:p>
        </p:txBody>
      </p:sp>
      <p:sp>
        <p:nvSpPr>
          <p:cNvPr id="7" name="Text 4"/>
          <p:cNvSpPr/>
          <p:nvPr/>
        </p:nvSpPr>
        <p:spPr>
          <a:xfrm>
            <a:off x="992624" y="6349008"/>
            <a:ext cx="3767257" cy="1050846"/>
          </a:xfrm>
          <a:prstGeom prst="rect">
            <a:avLst/>
          </a:prstGeom>
          <a:noFill/>
          <a:ln/>
        </p:spPr>
        <p:txBody>
          <a:bodyPr wrap="square" lIns="0" tIns="0" rIns="0" bIns="0" rtlCol="0" anchor="t"/>
          <a:lstStyle/>
          <a:p>
            <a:pPr marL="0" indent="0" algn="l">
              <a:lnSpc>
                <a:spcPts val="2750"/>
              </a:lnSpc>
              <a:buNone/>
            </a:pPr>
            <a:r>
              <a:rPr lang="en-US" sz="1700" dirty="0">
                <a:solidFill>
                  <a:srgbClr val="443728"/>
                </a:solidFill>
                <a:latin typeface="Open Sans" pitchFamily="34" charset="0"/>
                <a:ea typeface="Open Sans" pitchFamily="34" charset="-122"/>
                <a:cs typeface="Open Sans" pitchFamily="34" charset="-120"/>
              </a:rPr>
              <a:t>Personalized recommendations reduce irrelevant options, enhancing user experience.</a:t>
            </a:r>
            <a:endParaRPr lang="en-US" sz="1700" dirty="0"/>
          </a:p>
        </p:txBody>
      </p:sp>
      <p:sp>
        <p:nvSpPr>
          <p:cNvPr id="8" name="Shape 5"/>
          <p:cNvSpPr/>
          <p:nvPr/>
        </p:nvSpPr>
        <p:spPr>
          <a:xfrm>
            <a:off x="5205174" y="5649278"/>
            <a:ext cx="4220170" cy="1977033"/>
          </a:xfrm>
          <a:prstGeom prst="roundRect">
            <a:avLst>
              <a:gd name="adj" fmla="val 4651"/>
            </a:avLst>
          </a:prstGeom>
          <a:solidFill>
            <a:srgbClr val="EBE2E0"/>
          </a:solidFill>
          <a:ln w="7620">
            <a:solidFill>
              <a:srgbClr val="D1C8C6"/>
            </a:solidFill>
            <a:prstDash val="solid"/>
          </a:ln>
        </p:spPr>
        <p:txBody>
          <a:bodyPr/>
          <a:lstStyle/>
          <a:p>
            <a:endParaRPr lang="en-ZA"/>
          </a:p>
        </p:txBody>
      </p:sp>
      <p:sp>
        <p:nvSpPr>
          <p:cNvPr id="9" name="Text 6"/>
          <p:cNvSpPr/>
          <p:nvPr/>
        </p:nvSpPr>
        <p:spPr>
          <a:xfrm>
            <a:off x="5431631" y="5875734"/>
            <a:ext cx="2736413" cy="341948"/>
          </a:xfrm>
          <a:prstGeom prst="rect">
            <a:avLst/>
          </a:prstGeom>
          <a:noFill/>
          <a:ln/>
        </p:spPr>
        <p:txBody>
          <a:bodyPr wrap="none" lIns="0" tIns="0" rIns="0" bIns="0" rtlCol="0" anchor="t"/>
          <a:lstStyle/>
          <a:p>
            <a:pPr marL="0" indent="0" algn="l">
              <a:lnSpc>
                <a:spcPts val="2650"/>
              </a:lnSpc>
              <a:buNone/>
            </a:pPr>
            <a:r>
              <a:rPr lang="en-US" sz="2150" b="1" dirty="0">
                <a:solidFill>
                  <a:srgbClr val="443728"/>
                </a:solidFill>
                <a:latin typeface="Crimson Pro Bold" pitchFamily="34" charset="0"/>
                <a:ea typeface="Crimson Pro Bold" pitchFamily="34" charset="-122"/>
                <a:cs typeface="Crimson Pro Bold" pitchFamily="34" charset="-120"/>
              </a:rPr>
              <a:t>Business Impact</a:t>
            </a:r>
            <a:endParaRPr lang="en-US" sz="2150" dirty="0"/>
          </a:p>
        </p:txBody>
      </p:sp>
      <p:sp>
        <p:nvSpPr>
          <p:cNvPr id="10" name="Text 7"/>
          <p:cNvSpPr/>
          <p:nvPr/>
        </p:nvSpPr>
        <p:spPr>
          <a:xfrm>
            <a:off x="5431631" y="6349008"/>
            <a:ext cx="3767257" cy="1050846"/>
          </a:xfrm>
          <a:prstGeom prst="rect">
            <a:avLst/>
          </a:prstGeom>
          <a:noFill/>
          <a:ln/>
        </p:spPr>
        <p:txBody>
          <a:bodyPr wrap="square" lIns="0" tIns="0" rIns="0" bIns="0" rtlCol="0" anchor="t"/>
          <a:lstStyle/>
          <a:p>
            <a:pPr marL="0" indent="0" algn="l">
              <a:lnSpc>
                <a:spcPts val="2750"/>
              </a:lnSpc>
              <a:buNone/>
            </a:pPr>
            <a:r>
              <a:rPr lang="en-US" sz="1700" dirty="0">
                <a:solidFill>
                  <a:srgbClr val="443728"/>
                </a:solidFill>
                <a:latin typeface="Open Sans" pitchFamily="34" charset="0"/>
                <a:ea typeface="Open Sans" pitchFamily="34" charset="-122"/>
                <a:cs typeface="Open Sans" pitchFamily="34" charset="-120"/>
              </a:rPr>
              <a:t>Supports marketing and product strategy, leading to better campaigns and stronger loyalty.</a:t>
            </a:r>
            <a:endParaRPr lang="en-US" sz="1700" dirty="0"/>
          </a:p>
        </p:txBody>
      </p:sp>
      <p:sp>
        <p:nvSpPr>
          <p:cNvPr id="11" name="Shape 8"/>
          <p:cNvSpPr/>
          <p:nvPr/>
        </p:nvSpPr>
        <p:spPr>
          <a:xfrm>
            <a:off x="9644182" y="5649278"/>
            <a:ext cx="4220170" cy="1977033"/>
          </a:xfrm>
          <a:prstGeom prst="roundRect">
            <a:avLst>
              <a:gd name="adj" fmla="val 4651"/>
            </a:avLst>
          </a:prstGeom>
          <a:solidFill>
            <a:srgbClr val="EBE2E0"/>
          </a:solidFill>
          <a:ln w="7620">
            <a:solidFill>
              <a:srgbClr val="D1C8C6"/>
            </a:solidFill>
            <a:prstDash val="solid"/>
          </a:ln>
        </p:spPr>
        <p:txBody>
          <a:bodyPr/>
          <a:lstStyle/>
          <a:p>
            <a:endParaRPr lang="en-ZA"/>
          </a:p>
        </p:txBody>
      </p:sp>
      <p:sp>
        <p:nvSpPr>
          <p:cNvPr id="12" name="Text 9"/>
          <p:cNvSpPr/>
          <p:nvPr/>
        </p:nvSpPr>
        <p:spPr>
          <a:xfrm>
            <a:off x="9870638" y="5875734"/>
            <a:ext cx="2736413" cy="341948"/>
          </a:xfrm>
          <a:prstGeom prst="rect">
            <a:avLst/>
          </a:prstGeom>
          <a:noFill/>
          <a:ln/>
        </p:spPr>
        <p:txBody>
          <a:bodyPr wrap="none" lIns="0" tIns="0" rIns="0" bIns="0" rtlCol="0" anchor="t"/>
          <a:lstStyle/>
          <a:p>
            <a:pPr marL="0" indent="0" algn="l">
              <a:lnSpc>
                <a:spcPts val="2650"/>
              </a:lnSpc>
              <a:buNone/>
            </a:pPr>
            <a:r>
              <a:rPr lang="en-US" sz="2150" b="1" dirty="0">
                <a:solidFill>
                  <a:srgbClr val="443728"/>
                </a:solidFill>
                <a:latin typeface="Crimson Pro Bold" pitchFamily="34" charset="0"/>
                <a:ea typeface="Crimson Pro Bold" pitchFamily="34" charset="-122"/>
                <a:cs typeface="Crimson Pro Bold" pitchFamily="34" charset="-120"/>
              </a:rPr>
              <a:t>Scalability</a:t>
            </a:r>
            <a:endParaRPr lang="en-US" sz="2150" dirty="0"/>
          </a:p>
        </p:txBody>
      </p:sp>
      <p:sp>
        <p:nvSpPr>
          <p:cNvPr id="13" name="Text 10"/>
          <p:cNvSpPr/>
          <p:nvPr/>
        </p:nvSpPr>
        <p:spPr>
          <a:xfrm>
            <a:off x="9870638" y="6349008"/>
            <a:ext cx="3767257" cy="1050846"/>
          </a:xfrm>
          <a:prstGeom prst="rect">
            <a:avLst/>
          </a:prstGeom>
          <a:noFill/>
          <a:ln/>
        </p:spPr>
        <p:txBody>
          <a:bodyPr wrap="square" lIns="0" tIns="0" rIns="0" bIns="0" rtlCol="0" anchor="t"/>
          <a:lstStyle/>
          <a:p>
            <a:pPr marL="0" indent="0" algn="l">
              <a:lnSpc>
                <a:spcPts val="2750"/>
              </a:lnSpc>
              <a:buNone/>
            </a:pPr>
            <a:r>
              <a:rPr lang="en-US" sz="1700" dirty="0">
                <a:solidFill>
                  <a:srgbClr val="443728"/>
                </a:solidFill>
                <a:latin typeface="Open Sans" pitchFamily="34" charset="0"/>
                <a:ea typeface="Open Sans" pitchFamily="34" charset="-122"/>
                <a:cs typeface="Open Sans" pitchFamily="34" charset="-120"/>
              </a:rPr>
              <a:t>Flexible enough to grow with the platform and make a real difference in a live environment.</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482</Words>
  <Application>Microsoft Office PowerPoint</Application>
  <PresentationFormat>Custom</PresentationFormat>
  <Paragraphs>55</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Crimson Pro Bold</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siya mashilwane</cp:lastModifiedBy>
  <cp:revision>3</cp:revision>
  <dcterms:created xsi:type="dcterms:W3CDTF">2025-05-30T21:19:39Z</dcterms:created>
  <dcterms:modified xsi:type="dcterms:W3CDTF">2025-05-30T21:33:40Z</dcterms:modified>
</cp:coreProperties>
</file>