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59" r:id="rId6"/>
    <p:sldId id="275" r:id="rId7"/>
    <p:sldId id="261"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77"/>
  </p:normalViewPr>
  <p:slideViewPr>
    <p:cSldViewPr snapToGrid="0">
      <p:cViewPr>
        <p:scale>
          <a:sx n="101" d="100"/>
          <a:sy n="101" d="100"/>
        </p:scale>
        <p:origin x="464"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90985-EC52-4E9E-B7C9-173264440BA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17CF506-0ED3-4705-B160-AF55A5AA3AFD}">
      <dgm:prSet custT="1"/>
      <dgm:spPr/>
      <dgm:t>
        <a:bodyPr/>
        <a:lstStyle/>
        <a:p>
          <a:pPr>
            <a:lnSpc>
              <a:spcPct val="100000"/>
            </a:lnSpc>
          </a:pPr>
          <a:r>
            <a:rPr lang="en-GB" sz="1400" b="0" i="0" dirty="0"/>
            <a:t>Developed in Java, this ATM program offers a user-friendly interface for banking operations.</a:t>
          </a:r>
          <a:endParaRPr lang="en-US" sz="1400" dirty="0"/>
        </a:p>
      </dgm:t>
    </dgm:pt>
    <dgm:pt modelId="{84478154-6DB8-4ABE-9CB0-6471BE2CCB14}" type="parTrans" cxnId="{83EF766F-F46B-45C9-9BF5-C635F5EFD477}">
      <dgm:prSet/>
      <dgm:spPr/>
      <dgm:t>
        <a:bodyPr/>
        <a:lstStyle/>
        <a:p>
          <a:endParaRPr lang="en-US"/>
        </a:p>
      </dgm:t>
    </dgm:pt>
    <dgm:pt modelId="{82F150B6-F5DB-4B46-905F-336FE9092329}" type="sibTrans" cxnId="{83EF766F-F46B-45C9-9BF5-C635F5EFD477}">
      <dgm:prSet/>
      <dgm:spPr/>
      <dgm:t>
        <a:bodyPr/>
        <a:lstStyle/>
        <a:p>
          <a:endParaRPr lang="en-US"/>
        </a:p>
      </dgm:t>
    </dgm:pt>
    <dgm:pt modelId="{7B3DCDE5-3DA3-468D-BBB2-8BF7C95AF152}">
      <dgm:prSet custT="1"/>
      <dgm:spPr/>
      <dgm:t>
        <a:bodyPr/>
        <a:lstStyle/>
        <a:p>
          <a:pPr>
            <a:lnSpc>
              <a:spcPct val="100000"/>
            </a:lnSpc>
          </a:pPr>
          <a:r>
            <a:rPr lang="en-GB" sz="1400" b="0" i="0" dirty="0"/>
            <a:t>It enables users to perform essential transactions, such as withdrawing cash, checking account balances, and transferring funds.</a:t>
          </a:r>
          <a:endParaRPr lang="en-US" sz="1400" dirty="0"/>
        </a:p>
      </dgm:t>
    </dgm:pt>
    <dgm:pt modelId="{8DEE04A4-7948-4E2C-8C3B-F3EBE6FE0BBF}" type="parTrans" cxnId="{C7EE58D5-AC36-4B3A-9268-3094FE47A8D9}">
      <dgm:prSet/>
      <dgm:spPr/>
      <dgm:t>
        <a:bodyPr/>
        <a:lstStyle/>
        <a:p>
          <a:endParaRPr lang="en-US"/>
        </a:p>
      </dgm:t>
    </dgm:pt>
    <dgm:pt modelId="{45A96A45-4C66-4528-943C-7B8D53E359A2}" type="sibTrans" cxnId="{C7EE58D5-AC36-4B3A-9268-3094FE47A8D9}">
      <dgm:prSet/>
      <dgm:spPr/>
      <dgm:t>
        <a:bodyPr/>
        <a:lstStyle/>
        <a:p>
          <a:endParaRPr lang="en-US"/>
        </a:p>
      </dgm:t>
    </dgm:pt>
    <dgm:pt modelId="{529C15D3-4959-4415-8342-CB1EDD366216}">
      <dgm:prSet/>
      <dgm:spPr/>
      <dgm:t>
        <a:bodyPr/>
        <a:lstStyle/>
        <a:p>
          <a:pPr>
            <a:lnSpc>
              <a:spcPct val="100000"/>
            </a:lnSpc>
          </a:pPr>
          <a:r>
            <a:rPr lang="en-GB" b="0" i="0"/>
            <a:t>The program is designed to provide a realistic and secure virtual ATM experience.</a:t>
          </a:r>
          <a:endParaRPr lang="en-US"/>
        </a:p>
      </dgm:t>
    </dgm:pt>
    <dgm:pt modelId="{C6F86A13-1F49-47EF-9E39-4573AF0E5AF7}" type="parTrans" cxnId="{2DFB9607-62A4-4D05-9C5C-501DE11EF27A}">
      <dgm:prSet/>
      <dgm:spPr/>
      <dgm:t>
        <a:bodyPr/>
        <a:lstStyle/>
        <a:p>
          <a:endParaRPr lang="en-US"/>
        </a:p>
      </dgm:t>
    </dgm:pt>
    <dgm:pt modelId="{9856E3CB-B28E-422B-BF1A-1DBCDE71436E}" type="sibTrans" cxnId="{2DFB9607-62A4-4D05-9C5C-501DE11EF27A}">
      <dgm:prSet/>
      <dgm:spPr/>
      <dgm:t>
        <a:bodyPr/>
        <a:lstStyle/>
        <a:p>
          <a:endParaRPr lang="en-US"/>
        </a:p>
      </dgm:t>
    </dgm:pt>
    <dgm:pt modelId="{D2DE5800-4AFD-4D60-89E1-2B617FA0DBD1}" type="pres">
      <dgm:prSet presAssocID="{30890985-EC52-4E9E-B7C9-173264440BAC}" presName="root" presStyleCnt="0">
        <dgm:presLayoutVars>
          <dgm:dir/>
          <dgm:resizeHandles val="exact"/>
        </dgm:presLayoutVars>
      </dgm:prSet>
      <dgm:spPr/>
    </dgm:pt>
    <dgm:pt modelId="{BE483DA6-BB53-4D9B-AC6D-0EDA6F592EC9}" type="pres">
      <dgm:prSet presAssocID="{617CF506-0ED3-4705-B160-AF55A5AA3AFD}" presName="compNode" presStyleCnt="0"/>
      <dgm:spPr/>
    </dgm:pt>
    <dgm:pt modelId="{30F23A2D-74C5-4F5E-B91A-32F552D0D222}" type="pres">
      <dgm:prSet presAssocID="{617CF506-0ED3-4705-B160-AF55A5AA3A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tcoin"/>
        </a:ext>
      </dgm:extLst>
    </dgm:pt>
    <dgm:pt modelId="{EA6695CE-6A15-4C73-8F31-D658DA117D1A}" type="pres">
      <dgm:prSet presAssocID="{617CF506-0ED3-4705-B160-AF55A5AA3AFD}" presName="spaceRect" presStyleCnt="0"/>
      <dgm:spPr/>
    </dgm:pt>
    <dgm:pt modelId="{70560ECF-1BC5-47A8-94F9-EF6E0A6914A6}" type="pres">
      <dgm:prSet presAssocID="{617CF506-0ED3-4705-B160-AF55A5AA3AFD}" presName="textRect" presStyleLbl="revTx" presStyleIdx="0" presStyleCnt="3">
        <dgm:presLayoutVars>
          <dgm:chMax val="1"/>
          <dgm:chPref val="1"/>
        </dgm:presLayoutVars>
      </dgm:prSet>
      <dgm:spPr/>
    </dgm:pt>
    <dgm:pt modelId="{A52D7801-74D3-4B53-8423-7D535B248238}" type="pres">
      <dgm:prSet presAssocID="{82F150B6-F5DB-4B46-905F-336FE9092329}" presName="sibTrans" presStyleCnt="0"/>
      <dgm:spPr/>
    </dgm:pt>
    <dgm:pt modelId="{A57130C3-18A4-46D2-8585-DD608F0F1D74}" type="pres">
      <dgm:prSet presAssocID="{7B3DCDE5-3DA3-468D-BBB2-8BF7C95AF152}" presName="compNode" presStyleCnt="0"/>
      <dgm:spPr/>
    </dgm:pt>
    <dgm:pt modelId="{352A6DC1-CACE-44FE-86B4-DD5652B2B5B6}" type="pres">
      <dgm:prSet presAssocID="{7B3DCDE5-3DA3-468D-BBB2-8BF7C95AF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gister"/>
        </a:ext>
      </dgm:extLst>
    </dgm:pt>
    <dgm:pt modelId="{107ED1C8-6B75-44D6-89F0-CFB49ECC840C}" type="pres">
      <dgm:prSet presAssocID="{7B3DCDE5-3DA3-468D-BBB2-8BF7C95AF152}" presName="spaceRect" presStyleCnt="0"/>
      <dgm:spPr/>
    </dgm:pt>
    <dgm:pt modelId="{2AA986FC-C652-49EA-9FFE-08AE0F65703A}" type="pres">
      <dgm:prSet presAssocID="{7B3DCDE5-3DA3-468D-BBB2-8BF7C95AF152}" presName="textRect" presStyleLbl="revTx" presStyleIdx="1" presStyleCnt="3">
        <dgm:presLayoutVars>
          <dgm:chMax val="1"/>
          <dgm:chPref val="1"/>
        </dgm:presLayoutVars>
      </dgm:prSet>
      <dgm:spPr/>
    </dgm:pt>
    <dgm:pt modelId="{7D682A15-1FB8-40D0-845C-A4C952430783}" type="pres">
      <dgm:prSet presAssocID="{45A96A45-4C66-4528-943C-7B8D53E359A2}" presName="sibTrans" presStyleCnt="0"/>
      <dgm:spPr/>
    </dgm:pt>
    <dgm:pt modelId="{88EC1127-207B-465D-B28F-13A91356191D}" type="pres">
      <dgm:prSet presAssocID="{529C15D3-4959-4415-8342-CB1EDD366216}" presName="compNode" presStyleCnt="0"/>
      <dgm:spPr/>
    </dgm:pt>
    <dgm:pt modelId="{DCE2262B-F93B-4E65-BED8-D8209DEABF34}" type="pres">
      <dgm:prSet presAssocID="{529C15D3-4959-4415-8342-CB1EDD3662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63B6C6F8-04EC-42EA-B5B6-D3C939D2FEE8}" type="pres">
      <dgm:prSet presAssocID="{529C15D3-4959-4415-8342-CB1EDD366216}" presName="spaceRect" presStyleCnt="0"/>
      <dgm:spPr/>
    </dgm:pt>
    <dgm:pt modelId="{9540AE24-87D2-4813-B908-FC87A9C663C0}" type="pres">
      <dgm:prSet presAssocID="{529C15D3-4959-4415-8342-CB1EDD366216}" presName="textRect" presStyleLbl="revTx" presStyleIdx="2" presStyleCnt="3">
        <dgm:presLayoutVars>
          <dgm:chMax val="1"/>
          <dgm:chPref val="1"/>
        </dgm:presLayoutVars>
      </dgm:prSet>
      <dgm:spPr/>
    </dgm:pt>
  </dgm:ptLst>
  <dgm:cxnLst>
    <dgm:cxn modelId="{4109E505-F008-4CEA-B8D7-CFBCCB0C8D20}" type="presOf" srcId="{529C15D3-4959-4415-8342-CB1EDD366216}" destId="{9540AE24-87D2-4813-B908-FC87A9C663C0}" srcOrd="0" destOrd="0" presId="urn:microsoft.com/office/officeart/2018/2/layout/IconLabelList"/>
    <dgm:cxn modelId="{2DFB9607-62A4-4D05-9C5C-501DE11EF27A}" srcId="{30890985-EC52-4E9E-B7C9-173264440BAC}" destId="{529C15D3-4959-4415-8342-CB1EDD366216}" srcOrd="2" destOrd="0" parTransId="{C6F86A13-1F49-47EF-9E39-4573AF0E5AF7}" sibTransId="{9856E3CB-B28E-422B-BF1A-1DBCDE71436E}"/>
    <dgm:cxn modelId="{9F243158-93A7-4B03-A194-344B11990A38}" type="presOf" srcId="{617CF506-0ED3-4705-B160-AF55A5AA3AFD}" destId="{70560ECF-1BC5-47A8-94F9-EF6E0A6914A6}" srcOrd="0" destOrd="0" presId="urn:microsoft.com/office/officeart/2018/2/layout/IconLabelList"/>
    <dgm:cxn modelId="{83EF766F-F46B-45C9-9BF5-C635F5EFD477}" srcId="{30890985-EC52-4E9E-B7C9-173264440BAC}" destId="{617CF506-0ED3-4705-B160-AF55A5AA3AFD}" srcOrd="0" destOrd="0" parTransId="{84478154-6DB8-4ABE-9CB0-6471BE2CCB14}" sibTransId="{82F150B6-F5DB-4B46-905F-336FE9092329}"/>
    <dgm:cxn modelId="{B62D6878-4027-45DE-B757-0B1A6E158380}" type="presOf" srcId="{7B3DCDE5-3DA3-468D-BBB2-8BF7C95AF152}" destId="{2AA986FC-C652-49EA-9FFE-08AE0F65703A}" srcOrd="0" destOrd="0" presId="urn:microsoft.com/office/officeart/2018/2/layout/IconLabelList"/>
    <dgm:cxn modelId="{84747AB7-A019-4AB9-9A02-0EBBAF618861}" type="presOf" srcId="{30890985-EC52-4E9E-B7C9-173264440BAC}" destId="{D2DE5800-4AFD-4D60-89E1-2B617FA0DBD1}" srcOrd="0" destOrd="0" presId="urn:microsoft.com/office/officeart/2018/2/layout/IconLabelList"/>
    <dgm:cxn modelId="{C7EE58D5-AC36-4B3A-9268-3094FE47A8D9}" srcId="{30890985-EC52-4E9E-B7C9-173264440BAC}" destId="{7B3DCDE5-3DA3-468D-BBB2-8BF7C95AF152}" srcOrd="1" destOrd="0" parTransId="{8DEE04A4-7948-4E2C-8C3B-F3EBE6FE0BBF}" sibTransId="{45A96A45-4C66-4528-943C-7B8D53E359A2}"/>
    <dgm:cxn modelId="{BEB6B1C9-D2D2-49D6-84FC-6D44928F95CC}" type="presParOf" srcId="{D2DE5800-4AFD-4D60-89E1-2B617FA0DBD1}" destId="{BE483DA6-BB53-4D9B-AC6D-0EDA6F592EC9}" srcOrd="0" destOrd="0" presId="urn:microsoft.com/office/officeart/2018/2/layout/IconLabelList"/>
    <dgm:cxn modelId="{827A164D-67FF-4D51-B526-56922E2A1421}" type="presParOf" srcId="{BE483DA6-BB53-4D9B-AC6D-0EDA6F592EC9}" destId="{30F23A2D-74C5-4F5E-B91A-32F552D0D222}" srcOrd="0" destOrd="0" presId="urn:microsoft.com/office/officeart/2018/2/layout/IconLabelList"/>
    <dgm:cxn modelId="{2634DDB4-8980-468F-BE58-7A64B720E65B}" type="presParOf" srcId="{BE483DA6-BB53-4D9B-AC6D-0EDA6F592EC9}" destId="{EA6695CE-6A15-4C73-8F31-D658DA117D1A}" srcOrd="1" destOrd="0" presId="urn:microsoft.com/office/officeart/2018/2/layout/IconLabelList"/>
    <dgm:cxn modelId="{4BB3F26D-9361-471A-9060-ABFBDE934BF2}" type="presParOf" srcId="{BE483DA6-BB53-4D9B-AC6D-0EDA6F592EC9}" destId="{70560ECF-1BC5-47A8-94F9-EF6E0A6914A6}" srcOrd="2" destOrd="0" presId="urn:microsoft.com/office/officeart/2018/2/layout/IconLabelList"/>
    <dgm:cxn modelId="{C7C34B86-4EFC-4B58-8BD5-96E543480E8C}" type="presParOf" srcId="{D2DE5800-4AFD-4D60-89E1-2B617FA0DBD1}" destId="{A52D7801-74D3-4B53-8423-7D535B248238}" srcOrd="1" destOrd="0" presId="urn:microsoft.com/office/officeart/2018/2/layout/IconLabelList"/>
    <dgm:cxn modelId="{10799D9B-B593-44E9-8766-6FFB596B0D2F}" type="presParOf" srcId="{D2DE5800-4AFD-4D60-89E1-2B617FA0DBD1}" destId="{A57130C3-18A4-46D2-8585-DD608F0F1D74}" srcOrd="2" destOrd="0" presId="urn:microsoft.com/office/officeart/2018/2/layout/IconLabelList"/>
    <dgm:cxn modelId="{F8BC6BD7-02E6-4CA7-A524-425542D070C6}" type="presParOf" srcId="{A57130C3-18A4-46D2-8585-DD608F0F1D74}" destId="{352A6DC1-CACE-44FE-86B4-DD5652B2B5B6}" srcOrd="0" destOrd="0" presId="urn:microsoft.com/office/officeart/2018/2/layout/IconLabelList"/>
    <dgm:cxn modelId="{3C88B276-BA0D-493C-9B08-D6471CE1198E}" type="presParOf" srcId="{A57130C3-18A4-46D2-8585-DD608F0F1D74}" destId="{107ED1C8-6B75-44D6-89F0-CFB49ECC840C}" srcOrd="1" destOrd="0" presId="urn:microsoft.com/office/officeart/2018/2/layout/IconLabelList"/>
    <dgm:cxn modelId="{8C1ABB9B-246C-4860-AE7E-05CC043D50AA}" type="presParOf" srcId="{A57130C3-18A4-46D2-8585-DD608F0F1D74}" destId="{2AA986FC-C652-49EA-9FFE-08AE0F65703A}" srcOrd="2" destOrd="0" presId="urn:microsoft.com/office/officeart/2018/2/layout/IconLabelList"/>
    <dgm:cxn modelId="{2DF7A712-EFA6-4ED6-A297-5925E75A170B}" type="presParOf" srcId="{D2DE5800-4AFD-4D60-89E1-2B617FA0DBD1}" destId="{7D682A15-1FB8-40D0-845C-A4C952430783}" srcOrd="3" destOrd="0" presId="urn:microsoft.com/office/officeart/2018/2/layout/IconLabelList"/>
    <dgm:cxn modelId="{3413955A-041B-4B75-A113-246837AD9877}" type="presParOf" srcId="{D2DE5800-4AFD-4D60-89E1-2B617FA0DBD1}" destId="{88EC1127-207B-465D-B28F-13A91356191D}" srcOrd="4" destOrd="0" presId="urn:microsoft.com/office/officeart/2018/2/layout/IconLabelList"/>
    <dgm:cxn modelId="{054473CA-1981-4C6A-8B27-B2E8299FA7E8}" type="presParOf" srcId="{88EC1127-207B-465D-B28F-13A91356191D}" destId="{DCE2262B-F93B-4E65-BED8-D8209DEABF34}" srcOrd="0" destOrd="0" presId="urn:microsoft.com/office/officeart/2018/2/layout/IconLabelList"/>
    <dgm:cxn modelId="{596376B9-58CC-471A-B61F-CCD86DFC0264}" type="presParOf" srcId="{88EC1127-207B-465D-B28F-13A91356191D}" destId="{63B6C6F8-04EC-42EA-B5B6-D3C939D2FEE8}" srcOrd="1" destOrd="0" presId="urn:microsoft.com/office/officeart/2018/2/layout/IconLabelList"/>
    <dgm:cxn modelId="{8E7722FD-3329-4962-80E4-34007C65AD02}" type="presParOf" srcId="{88EC1127-207B-465D-B28F-13A91356191D}" destId="{9540AE24-87D2-4813-B908-FC87A9C663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3A2D-74C5-4F5E-B91A-32F552D0D222}">
      <dsp:nvSpPr>
        <dsp:cNvPr id="0" name=""/>
        <dsp:cNvSpPr/>
      </dsp:nvSpPr>
      <dsp:spPr>
        <a:xfrm>
          <a:off x="549627" y="1490939"/>
          <a:ext cx="876872" cy="876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560ECF-1BC5-47A8-94F9-EF6E0A6914A6}">
      <dsp:nvSpPr>
        <dsp:cNvPr id="0" name=""/>
        <dsp:cNvSpPr/>
      </dsp:nvSpPr>
      <dsp:spPr>
        <a:xfrm>
          <a:off x="13760" y="2752568"/>
          <a:ext cx="1948604"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0" i="0" kern="1200" dirty="0"/>
            <a:t>Developed in Java, this ATM program offers a user-friendly interface for banking operations.</a:t>
          </a:r>
          <a:endParaRPr lang="en-US" sz="1400" kern="1200" dirty="0"/>
        </a:p>
      </dsp:txBody>
      <dsp:txXfrm>
        <a:off x="13760" y="2752568"/>
        <a:ext cx="1948604" cy="1302539"/>
      </dsp:txXfrm>
    </dsp:sp>
    <dsp:sp modelId="{352A6DC1-CACE-44FE-86B4-DD5652B2B5B6}">
      <dsp:nvSpPr>
        <dsp:cNvPr id="0" name=""/>
        <dsp:cNvSpPr/>
      </dsp:nvSpPr>
      <dsp:spPr>
        <a:xfrm>
          <a:off x="2839237" y="1490939"/>
          <a:ext cx="876872" cy="876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986FC-C652-49EA-9FFE-08AE0F65703A}">
      <dsp:nvSpPr>
        <dsp:cNvPr id="0" name=""/>
        <dsp:cNvSpPr/>
      </dsp:nvSpPr>
      <dsp:spPr>
        <a:xfrm>
          <a:off x="2303371" y="2752568"/>
          <a:ext cx="1948604"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0" i="0" kern="1200" dirty="0"/>
            <a:t>It enables users to perform essential transactions, such as withdrawing cash, checking account balances, and transferring funds.</a:t>
          </a:r>
          <a:endParaRPr lang="en-US" sz="1400" kern="1200" dirty="0"/>
        </a:p>
      </dsp:txBody>
      <dsp:txXfrm>
        <a:off x="2303371" y="2752568"/>
        <a:ext cx="1948604" cy="1302539"/>
      </dsp:txXfrm>
    </dsp:sp>
    <dsp:sp modelId="{DCE2262B-F93B-4E65-BED8-D8209DEABF34}">
      <dsp:nvSpPr>
        <dsp:cNvPr id="0" name=""/>
        <dsp:cNvSpPr/>
      </dsp:nvSpPr>
      <dsp:spPr>
        <a:xfrm>
          <a:off x="5128847" y="1490939"/>
          <a:ext cx="876872" cy="876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0AE24-87D2-4813-B908-FC87A9C663C0}">
      <dsp:nvSpPr>
        <dsp:cNvPr id="0" name=""/>
        <dsp:cNvSpPr/>
      </dsp:nvSpPr>
      <dsp:spPr>
        <a:xfrm>
          <a:off x="4592981" y="2752568"/>
          <a:ext cx="1948604" cy="130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0" i="0" kern="1200"/>
            <a:t>The program is designed to provide a realistic and secure virtual ATM experience.</a:t>
          </a:r>
          <a:endParaRPr lang="en-US" sz="1600" kern="1200"/>
        </a:p>
      </dsp:txBody>
      <dsp:txXfrm>
        <a:off x="4592981" y="2752568"/>
        <a:ext cx="1948604" cy="130253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C5E8-A80A-B7B2-C379-6EADF22A0E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A"/>
          </a:p>
        </p:txBody>
      </p:sp>
      <p:sp>
        <p:nvSpPr>
          <p:cNvPr id="3" name="Subtitle 2">
            <a:extLst>
              <a:ext uri="{FF2B5EF4-FFF2-40B4-BE49-F238E27FC236}">
                <a16:creationId xmlns:a16="http://schemas.microsoft.com/office/drawing/2014/main" id="{8A381309-463A-4388-9A9E-F4C09D201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A"/>
          </a:p>
        </p:txBody>
      </p:sp>
      <p:sp>
        <p:nvSpPr>
          <p:cNvPr id="4" name="Date Placeholder 3">
            <a:extLst>
              <a:ext uri="{FF2B5EF4-FFF2-40B4-BE49-F238E27FC236}">
                <a16:creationId xmlns:a16="http://schemas.microsoft.com/office/drawing/2014/main" id="{A4B072E5-B6E4-BC34-C82B-49DE7838789B}"/>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5" name="Footer Placeholder 4">
            <a:extLst>
              <a:ext uri="{FF2B5EF4-FFF2-40B4-BE49-F238E27FC236}">
                <a16:creationId xmlns:a16="http://schemas.microsoft.com/office/drawing/2014/main" id="{424E5857-8F6B-BDA2-9717-628EC47DAF7E}"/>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CAF5DBB-1A2B-943C-6B6B-44D3E19D1D70}"/>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90244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7DA5-F5F2-DE49-0F76-9CF869F06321}"/>
              </a:ext>
            </a:extLst>
          </p:cNvPr>
          <p:cNvSpPr>
            <a:spLocks noGrp="1"/>
          </p:cNvSpPr>
          <p:nvPr>
            <p:ph type="title"/>
          </p:nvPr>
        </p:nvSpPr>
        <p:spPr/>
        <p:txBody>
          <a:bodyPr/>
          <a:lstStyle/>
          <a:p>
            <a:r>
              <a:rPr lang="en-GB"/>
              <a:t>Click to edit Master title style</a:t>
            </a:r>
            <a:endParaRPr lang="en-SA"/>
          </a:p>
        </p:txBody>
      </p:sp>
      <p:sp>
        <p:nvSpPr>
          <p:cNvPr id="3" name="Vertical Text Placeholder 2">
            <a:extLst>
              <a:ext uri="{FF2B5EF4-FFF2-40B4-BE49-F238E27FC236}">
                <a16:creationId xmlns:a16="http://schemas.microsoft.com/office/drawing/2014/main" id="{DA93661C-B6E4-640F-3440-DC3A3F7C2E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4" name="Date Placeholder 3">
            <a:extLst>
              <a:ext uri="{FF2B5EF4-FFF2-40B4-BE49-F238E27FC236}">
                <a16:creationId xmlns:a16="http://schemas.microsoft.com/office/drawing/2014/main" id="{B860D44F-DDD4-C4F3-D07E-EBB8BFF84B9B}"/>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5" name="Footer Placeholder 4">
            <a:extLst>
              <a:ext uri="{FF2B5EF4-FFF2-40B4-BE49-F238E27FC236}">
                <a16:creationId xmlns:a16="http://schemas.microsoft.com/office/drawing/2014/main" id="{C7E7B409-85A4-9C55-5A2C-F4D6610E55D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9205781-E5D5-F0F6-AD58-4940EF78A8B8}"/>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95611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0B8F7-1775-34C3-34EF-600C33383AF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A"/>
          </a:p>
        </p:txBody>
      </p:sp>
      <p:sp>
        <p:nvSpPr>
          <p:cNvPr id="3" name="Vertical Text Placeholder 2">
            <a:extLst>
              <a:ext uri="{FF2B5EF4-FFF2-40B4-BE49-F238E27FC236}">
                <a16:creationId xmlns:a16="http://schemas.microsoft.com/office/drawing/2014/main" id="{72BCC72E-4099-DF23-E56D-7E050FAB01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4" name="Date Placeholder 3">
            <a:extLst>
              <a:ext uri="{FF2B5EF4-FFF2-40B4-BE49-F238E27FC236}">
                <a16:creationId xmlns:a16="http://schemas.microsoft.com/office/drawing/2014/main" id="{5D7037D1-70F6-626C-F593-CCB4F6C1FE80}"/>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5" name="Footer Placeholder 4">
            <a:extLst>
              <a:ext uri="{FF2B5EF4-FFF2-40B4-BE49-F238E27FC236}">
                <a16:creationId xmlns:a16="http://schemas.microsoft.com/office/drawing/2014/main" id="{229D9444-1187-9622-4F5A-A116E90ED75C}"/>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E7C016F7-252C-1997-EB72-DEB792B96C55}"/>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246136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53C0-4CA5-A246-F73A-EF5F27DE5F79}"/>
              </a:ext>
            </a:extLst>
          </p:cNvPr>
          <p:cNvSpPr>
            <a:spLocks noGrp="1"/>
          </p:cNvSpPr>
          <p:nvPr>
            <p:ph type="title"/>
          </p:nvPr>
        </p:nvSpPr>
        <p:spPr/>
        <p:txBody>
          <a:bodyPr/>
          <a:lstStyle/>
          <a:p>
            <a:r>
              <a:rPr lang="en-GB"/>
              <a:t>Click to edit Master title style</a:t>
            </a:r>
            <a:endParaRPr lang="en-SA"/>
          </a:p>
        </p:txBody>
      </p:sp>
      <p:sp>
        <p:nvSpPr>
          <p:cNvPr id="3" name="Content Placeholder 2">
            <a:extLst>
              <a:ext uri="{FF2B5EF4-FFF2-40B4-BE49-F238E27FC236}">
                <a16:creationId xmlns:a16="http://schemas.microsoft.com/office/drawing/2014/main" id="{51F33670-5AAF-8084-500F-5513AEADD0F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4" name="Date Placeholder 3">
            <a:extLst>
              <a:ext uri="{FF2B5EF4-FFF2-40B4-BE49-F238E27FC236}">
                <a16:creationId xmlns:a16="http://schemas.microsoft.com/office/drawing/2014/main" id="{D46A6C8B-920F-3EF4-BFC2-1F0F0FA8AE3D}"/>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5" name="Footer Placeholder 4">
            <a:extLst>
              <a:ext uri="{FF2B5EF4-FFF2-40B4-BE49-F238E27FC236}">
                <a16:creationId xmlns:a16="http://schemas.microsoft.com/office/drawing/2014/main" id="{92D3EBC2-9EA4-C953-24B3-50A1840914A6}"/>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1EA7C12-9F58-9B59-CE6C-65E37D7B8F18}"/>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277166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2BB3-8024-DD1B-DD7A-B2AFA7390F1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A"/>
          </a:p>
        </p:txBody>
      </p:sp>
      <p:sp>
        <p:nvSpPr>
          <p:cNvPr id="3" name="Text Placeholder 2">
            <a:extLst>
              <a:ext uri="{FF2B5EF4-FFF2-40B4-BE49-F238E27FC236}">
                <a16:creationId xmlns:a16="http://schemas.microsoft.com/office/drawing/2014/main" id="{88C33BA2-7C43-5119-7382-5F320F029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50A9EE-6C1F-EB10-069F-8C79A7C96023}"/>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5" name="Footer Placeholder 4">
            <a:extLst>
              <a:ext uri="{FF2B5EF4-FFF2-40B4-BE49-F238E27FC236}">
                <a16:creationId xmlns:a16="http://schemas.microsoft.com/office/drawing/2014/main" id="{532362B9-CEA6-FCF4-1EAF-EDFD700C1359}"/>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7E2433-C56C-7FDA-B9C3-8DC94CB0326F}"/>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16217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1706-D080-7C24-1865-29C05DE3B5F9}"/>
              </a:ext>
            </a:extLst>
          </p:cNvPr>
          <p:cNvSpPr>
            <a:spLocks noGrp="1"/>
          </p:cNvSpPr>
          <p:nvPr>
            <p:ph type="title"/>
          </p:nvPr>
        </p:nvSpPr>
        <p:spPr/>
        <p:txBody>
          <a:bodyPr/>
          <a:lstStyle/>
          <a:p>
            <a:r>
              <a:rPr lang="en-GB"/>
              <a:t>Click to edit Master title style</a:t>
            </a:r>
            <a:endParaRPr lang="en-SA"/>
          </a:p>
        </p:txBody>
      </p:sp>
      <p:sp>
        <p:nvSpPr>
          <p:cNvPr id="3" name="Content Placeholder 2">
            <a:extLst>
              <a:ext uri="{FF2B5EF4-FFF2-40B4-BE49-F238E27FC236}">
                <a16:creationId xmlns:a16="http://schemas.microsoft.com/office/drawing/2014/main" id="{2DA8DD38-4B9C-8CDC-E0D2-EB7D3389CA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4" name="Content Placeholder 3">
            <a:extLst>
              <a:ext uri="{FF2B5EF4-FFF2-40B4-BE49-F238E27FC236}">
                <a16:creationId xmlns:a16="http://schemas.microsoft.com/office/drawing/2014/main" id="{48BBB88D-91E7-A16A-B915-D7EEA73233F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5" name="Date Placeholder 4">
            <a:extLst>
              <a:ext uri="{FF2B5EF4-FFF2-40B4-BE49-F238E27FC236}">
                <a16:creationId xmlns:a16="http://schemas.microsoft.com/office/drawing/2014/main" id="{BCF9ED00-02D5-E86E-8090-62AE36A9A87F}"/>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6" name="Footer Placeholder 5">
            <a:extLst>
              <a:ext uri="{FF2B5EF4-FFF2-40B4-BE49-F238E27FC236}">
                <a16:creationId xmlns:a16="http://schemas.microsoft.com/office/drawing/2014/main" id="{35848FB6-5515-5826-DA53-FEAE22D88EF7}"/>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946447AF-453E-CB7C-7244-7B4E1C360806}"/>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23428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DE90-28FC-9BF5-FC15-A6F77972E7EF}"/>
              </a:ext>
            </a:extLst>
          </p:cNvPr>
          <p:cNvSpPr>
            <a:spLocks noGrp="1"/>
          </p:cNvSpPr>
          <p:nvPr>
            <p:ph type="title"/>
          </p:nvPr>
        </p:nvSpPr>
        <p:spPr>
          <a:xfrm>
            <a:off x="839788" y="365125"/>
            <a:ext cx="10515600" cy="1325563"/>
          </a:xfrm>
        </p:spPr>
        <p:txBody>
          <a:bodyPr/>
          <a:lstStyle/>
          <a:p>
            <a:r>
              <a:rPr lang="en-GB"/>
              <a:t>Click to edit Master title style</a:t>
            </a:r>
            <a:endParaRPr lang="en-SA"/>
          </a:p>
        </p:txBody>
      </p:sp>
      <p:sp>
        <p:nvSpPr>
          <p:cNvPr id="3" name="Text Placeholder 2">
            <a:extLst>
              <a:ext uri="{FF2B5EF4-FFF2-40B4-BE49-F238E27FC236}">
                <a16:creationId xmlns:a16="http://schemas.microsoft.com/office/drawing/2014/main" id="{66DE09FF-1B57-CA93-B450-7646ABCB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1C8E6B-7E7B-970A-A563-321284B91AF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5" name="Text Placeholder 4">
            <a:extLst>
              <a:ext uri="{FF2B5EF4-FFF2-40B4-BE49-F238E27FC236}">
                <a16:creationId xmlns:a16="http://schemas.microsoft.com/office/drawing/2014/main" id="{9951F7F3-DC4F-5E85-516C-3964327CF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9E084E-8FB0-431E-5CB5-52696F9690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7" name="Date Placeholder 6">
            <a:extLst>
              <a:ext uri="{FF2B5EF4-FFF2-40B4-BE49-F238E27FC236}">
                <a16:creationId xmlns:a16="http://schemas.microsoft.com/office/drawing/2014/main" id="{3388A6A9-FD2A-A9CD-E4EE-78B7BF5E2E2D}"/>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8" name="Footer Placeholder 7">
            <a:extLst>
              <a:ext uri="{FF2B5EF4-FFF2-40B4-BE49-F238E27FC236}">
                <a16:creationId xmlns:a16="http://schemas.microsoft.com/office/drawing/2014/main" id="{4FDFA82D-8657-F8DC-B7D3-9A910C5FB746}"/>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BD21CA37-C896-9B78-FFFB-D7E2F8B06B57}"/>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248556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4C0-F335-0D07-8DAB-22ED520ED18D}"/>
              </a:ext>
            </a:extLst>
          </p:cNvPr>
          <p:cNvSpPr>
            <a:spLocks noGrp="1"/>
          </p:cNvSpPr>
          <p:nvPr>
            <p:ph type="title"/>
          </p:nvPr>
        </p:nvSpPr>
        <p:spPr/>
        <p:txBody>
          <a:bodyPr/>
          <a:lstStyle/>
          <a:p>
            <a:r>
              <a:rPr lang="en-GB"/>
              <a:t>Click to edit Master title style</a:t>
            </a:r>
            <a:endParaRPr lang="en-SA"/>
          </a:p>
        </p:txBody>
      </p:sp>
      <p:sp>
        <p:nvSpPr>
          <p:cNvPr id="3" name="Date Placeholder 2">
            <a:extLst>
              <a:ext uri="{FF2B5EF4-FFF2-40B4-BE49-F238E27FC236}">
                <a16:creationId xmlns:a16="http://schemas.microsoft.com/office/drawing/2014/main" id="{1CB99967-3D77-BD88-E70C-CEA7564D9418}"/>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4" name="Footer Placeholder 3">
            <a:extLst>
              <a:ext uri="{FF2B5EF4-FFF2-40B4-BE49-F238E27FC236}">
                <a16:creationId xmlns:a16="http://schemas.microsoft.com/office/drawing/2014/main" id="{A8EF27AC-22EA-D979-2CC0-D1BC1E587810}"/>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94DA4175-8A57-5775-D8C1-DFC5063EC068}"/>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227078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EB9A7B-3C4E-7B4D-E10C-2D3D1FA72039}"/>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3" name="Footer Placeholder 2">
            <a:extLst>
              <a:ext uri="{FF2B5EF4-FFF2-40B4-BE49-F238E27FC236}">
                <a16:creationId xmlns:a16="http://schemas.microsoft.com/office/drawing/2014/main" id="{82E0F676-A059-8D93-17B3-15CC541280F8}"/>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DF2C97C1-CCA2-FE2E-7E49-EACC47F993AA}"/>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312459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400A-52E7-B36B-7DEE-8101BE00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A"/>
          </a:p>
        </p:txBody>
      </p:sp>
      <p:sp>
        <p:nvSpPr>
          <p:cNvPr id="3" name="Content Placeholder 2">
            <a:extLst>
              <a:ext uri="{FF2B5EF4-FFF2-40B4-BE49-F238E27FC236}">
                <a16:creationId xmlns:a16="http://schemas.microsoft.com/office/drawing/2014/main" id="{91C10EA4-AD3E-2993-760C-BC708B9EF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4" name="Text Placeholder 3">
            <a:extLst>
              <a:ext uri="{FF2B5EF4-FFF2-40B4-BE49-F238E27FC236}">
                <a16:creationId xmlns:a16="http://schemas.microsoft.com/office/drawing/2014/main" id="{CE61FADD-1A68-E6DD-9514-328CCC497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AA32FB-5BDE-E59E-474C-508E0FB98966}"/>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6" name="Footer Placeholder 5">
            <a:extLst>
              <a:ext uri="{FF2B5EF4-FFF2-40B4-BE49-F238E27FC236}">
                <a16:creationId xmlns:a16="http://schemas.microsoft.com/office/drawing/2014/main" id="{E6436A75-1206-301F-E5BF-613745CD02FA}"/>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0EEF34A-5BDE-6C0B-5852-02932CACC3F2}"/>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312582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E35D-72F4-2CBD-C1B2-1CC0172466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A"/>
          </a:p>
        </p:txBody>
      </p:sp>
      <p:sp>
        <p:nvSpPr>
          <p:cNvPr id="3" name="Picture Placeholder 2">
            <a:extLst>
              <a:ext uri="{FF2B5EF4-FFF2-40B4-BE49-F238E27FC236}">
                <a16:creationId xmlns:a16="http://schemas.microsoft.com/office/drawing/2014/main" id="{D54FC02C-E465-37B0-9914-7A461DDD5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C9F18EB4-575E-6186-5B75-80F977779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5804FF-331A-8815-BE2B-19B6A7FC48D7}"/>
              </a:ext>
            </a:extLst>
          </p:cNvPr>
          <p:cNvSpPr>
            <a:spLocks noGrp="1"/>
          </p:cNvSpPr>
          <p:nvPr>
            <p:ph type="dt" sz="half" idx="10"/>
          </p:nvPr>
        </p:nvSpPr>
        <p:spPr/>
        <p:txBody>
          <a:bodyPr/>
          <a:lstStyle/>
          <a:p>
            <a:fld id="{51E72610-4E70-0B48-BC24-EBC2B4B18C47}" type="datetimeFigureOut">
              <a:rPr lang="en-SA" smtClean="0"/>
              <a:t>07/06/2023 R</a:t>
            </a:fld>
            <a:endParaRPr lang="en-SA"/>
          </a:p>
        </p:txBody>
      </p:sp>
      <p:sp>
        <p:nvSpPr>
          <p:cNvPr id="6" name="Footer Placeholder 5">
            <a:extLst>
              <a:ext uri="{FF2B5EF4-FFF2-40B4-BE49-F238E27FC236}">
                <a16:creationId xmlns:a16="http://schemas.microsoft.com/office/drawing/2014/main" id="{631E504F-3971-1CF9-5F3B-3C280C363346}"/>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8344E00-3332-C2A1-D2A0-F9F470CD5B6E}"/>
              </a:ext>
            </a:extLst>
          </p:cNvPr>
          <p:cNvSpPr>
            <a:spLocks noGrp="1"/>
          </p:cNvSpPr>
          <p:nvPr>
            <p:ph type="sldNum" sz="quarter" idx="12"/>
          </p:nvPr>
        </p:nvSpPr>
        <p:spPr/>
        <p:txBody>
          <a:bodyPr/>
          <a:lstStyle/>
          <a:p>
            <a:fld id="{0C8574AF-EE5A-084C-AD1B-3D7C089C9A54}" type="slidenum">
              <a:rPr lang="en-SA" smtClean="0"/>
              <a:t>‹#›</a:t>
            </a:fld>
            <a:endParaRPr lang="en-SA"/>
          </a:p>
        </p:txBody>
      </p:sp>
    </p:spTree>
    <p:extLst>
      <p:ext uri="{BB962C8B-B14F-4D97-AF65-F5344CB8AC3E}">
        <p14:creationId xmlns:p14="http://schemas.microsoft.com/office/powerpoint/2010/main" val="90279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0C2B6-BFE8-C2FF-AD87-EDB6E21ED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A"/>
          </a:p>
        </p:txBody>
      </p:sp>
      <p:sp>
        <p:nvSpPr>
          <p:cNvPr id="3" name="Text Placeholder 2">
            <a:extLst>
              <a:ext uri="{FF2B5EF4-FFF2-40B4-BE49-F238E27FC236}">
                <a16:creationId xmlns:a16="http://schemas.microsoft.com/office/drawing/2014/main" id="{50DA8BD9-4BD7-FA82-D480-53F340A66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4" name="Date Placeholder 3">
            <a:extLst>
              <a:ext uri="{FF2B5EF4-FFF2-40B4-BE49-F238E27FC236}">
                <a16:creationId xmlns:a16="http://schemas.microsoft.com/office/drawing/2014/main" id="{B9CD5A43-9119-AA71-C739-FDDC1086C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72610-4E70-0B48-BC24-EBC2B4B18C47}" type="datetimeFigureOut">
              <a:rPr lang="en-SA" smtClean="0"/>
              <a:t>07/06/2023 R</a:t>
            </a:fld>
            <a:endParaRPr lang="en-SA"/>
          </a:p>
        </p:txBody>
      </p:sp>
      <p:sp>
        <p:nvSpPr>
          <p:cNvPr id="5" name="Footer Placeholder 4">
            <a:extLst>
              <a:ext uri="{FF2B5EF4-FFF2-40B4-BE49-F238E27FC236}">
                <a16:creationId xmlns:a16="http://schemas.microsoft.com/office/drawing/2014/main" id="{5914135D-21B2-6F2E-A8D1-37BB48408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82307535-3FCC-E497-3695-2F1924392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574AF-EE5A-084C-AD1B-3D7C089C9A54}" type="slidenum">
              <a:rPr lang="en-SA" smtClean="0"/>
              <a:t>‹#›</a:t>
            </a:fld>
            <a:endParaRPr lang="en-SA"/>
          </a:p>
        </p:txBody>
      </p:sp>
    </p:spTree>
    <p:extLst>
      <p:ext uri="{BB962C8B-B14F-4D97-AF65-F5344CB8AC3E}">
        <p14:creationId xmlns:p14="http://schemas.microsoft.com/office/powerpoint/2010/main" val="4206287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Rectangle 117">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19">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0" name="Oval 122">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23">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24">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25">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26">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35" name="Straight Connector 134">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36">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37">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3" name="Graphic 102" descr="Smart Phone">
            <a:extLst>
              <a:ext uri="{FF2B5EF4-FFF2-40B4-BE49-F238E27FC236}">
                <a16:creationId xmlns:a16="http://schemas.microsoft.com/office/drawing/2014/main" id="{CF319A20-D4D8-A937-FF19-29CDA7EA2231}"/>
              </a:ext>
            </a:extLst>
          </p:cNvPr>
          <p:cNvPicPr>
            <a:picLocks noChangeAspect="1"/>
          </p:cNvPicPr>
          <p:nvPr/>
        </p:nvPicPr>
        <p:blipFill>
          <a:blip r:embed="rId2">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1386" y="29548"/>
            <a:ext cx="6013845" cy="6013845"/>
          </a:xfrm>
          <a:prstGeom prst="rect">
            <a:avLst/>
          </a:prstGeom>
        </p:spPr>
      </p:pic>
      <p:sp>
        <p:nvSpPr>
          <p:cNvPr id="2" name="Title 1">
            <a:extLst>
              <a:ext uri="{FF2B5EF4-FFF2-40B4-BE49-F238E27FC236}">
                <a16:creationId xmlns:a16="http://schemas.microsoft.com/office/drawing/2014/main" id="{49DB9CDA-8348-A0DF-3215-8462658389AE}"/>
              </a:ext>
            </a:extLst>
          </p:cNvPr>
          <p:cNvSpPr>
            <a:spLocks noGrp="1"/>
          </p:cNvSpPr>
          <p:nvPr>
            <p:ph type="ctrTitle"/>
          </p:nvPr>
        </p:nvSpPr>
        <p:spPr>
          <a:xfrm>
            <a:off x="2436875" y="630935"/>
            <a:ext cx="7315200" cy="2912366"/>
          </a:xfrm>
          <a:noFill/>
        </p:spPr>
        <p:txBody>
          <a:bodyPr vert="horz" lIns="91440" tIns="45720" rIns="91440" bIns="45720" rtlCol="0" anchor="b">
            <a:normAutofit/>
          </a:bodyPr>
          <a:lstStyle/>
          <a:p>
            <a:r>
              <a:rPr lang="en-US" sz="4800" kern="1200">
                <a:solidFill>
                  <a:schemeClr val="bg1"/>
                </a:solidFill>
                <a:latin typeface="+mj-lt"/>
                <a:ea typeface="+mj-ea"/>
                <a:cs typeface="+mj-cs"/>
              </a:rPr>
              <a:t>ATM Interface </a:t>
            </a:r>
          </a:p>
        </p:txBody>
      </p:sp>
      <p:grpSp>
        <p:nvGrpSpPr>
          <p:cNvPr id="140" name="Group 139">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41" name="Straight Connector 140">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42">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8" name="Straight Connector 143">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ED7B6F59-0043-D754-C08C-F2440801971E}"/>
              </a:ext>
            </a:extLst>
          </p:cNvPr>
          <p:cNvSpPr>
            <a:spLocks noGrp="1"/>
          </p:cNvSpPr>
          <p:nvPr>
            <p:ph type="subTitle" idx="1"/>
          </p:nvPr>
        </p:nvSpPr>
        <p:spPr>
          <a:xfrm>
            <a:off x="2436875" y="3726352"/>
            <a:ext cx="7315200" cy="2317041"/>
          </a:xfrm>
          <a:noFill/>
        </p:spPr>
        <p:txBody>
          <a:bodyPr vert="horz" lIns="91440" tIns="45720" rIns="91440" bIns="45720" rtlCol="0" anchor="t">
            <a:normAutofit/>
          </a:bodyPr>
          <a:lstStyle/>
          <a:p>
            <a:pPr indent="-228600">
              <a:buFont typeface="Arial" panose="020B0604020202020204" pitchFamily="34" charset="0"/>
              <a:buChar char="•"/>
            </a:pPr>
            <a:r>
              <a:rPr lang="en-US" sz="1800">
                <a:solidFill>
                  <a:schemeClr val="bg1"/>
                </a:solidFill>
              </a:rPr>
              <a:t>Abdulelah Khalid Alwadani</a:t>
            </a:r>
          </a:p>
          <a:p>
            <a:pPr indent="-228600">
              <a:buFont typeface="Arial" panose="020B0604020202020204" pitchFamily="34" charset="0"/>
              <a:buChar char="•"/>
            </a:pPr>
            <a:r>
              <a:rPr lang="en-US" sz="1800">
                <a:solidFill>
                  <a:schemeClr val="bg1"/>
                </a:solidFill>
              </a:rPr>
              <a:t>ID:221421185</a:t>
            </a:r>
          </a:p>
          <a:p>
            <a:pPr indent="-228600">
              <a:buFont typeface="Arial" panose="020B0604020202020204" pitchFamily="34" charset="0"/>
              <a:buChar char="•"/>
            </a:pPr>
            <a:r>
              <a:rPr lang="en-US" sz="1800">
                <a:solidFill>
                  <a:schemeClr val="bg1"/>
                </a:solidFill>
              </a:rPr>
              <a:t>Mohammed Hany badry</a:t>
            </a:r>
          </a:p>
          <a:p>
            <a:pPr indent="-228600">
              <a:buFont typeface="Arial" panose="020B0604020202020204" pitchFamily="34" charset="0"/>
              <a:buChar char="•"/>
            </a:pPr>
            <a:r>
              <a:rPr lang="en-US" sz="1800">
                <a:solidFill>
                  <a:schemeClr val="bg1"/>
                </a:solidFill>
              </a:rPr>
              <a:t>ID:221445241 </a:t>
            </a:r>
          </a:p>
        </p:txBody>
      </p:sp>
    </p:spTree>
    <p:extLst>
      <p:ext uri="{BB962C8B-B14F-4D97-AF65-F5344CB8AC3E}">
        <p14:creationId xmlns:p14="http://schemas.microsoft.com/office/powerpoint/2010/main" val="276070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C0F01C-2EB8-4266-F534-70C2D31E2E20}"/>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a:solidFill>
                  <a:schemeClr val="tx1"/>
                </a:solidFill>
                <a:latin typeface="+mj-lt"/>
                <a:ea typeface="+mj-ea"/>
                <a:cs typeface="+mj-cs"/>
              </a:rPr>
              <a:t>Check class Overview </a:t>
            </a:r>
          </a:p>
        </p:txBody>
      </p:sp>
      <p:pic>
        <p:nvPicPr>
          <p:cNvPr id="8" name="Picture Placeholder 7" descr="A screen shot of a computer&#10;&#10;Description automatically generated with low confidence">
            <a:extLst>
              <a:ext uri="{FF2B5EF4-FFF2-40B4-BE49-F238E27FC236}">
                <a16:creationId xmlns:a16="http://schemas.microsoft.com/office/drawing/2014/main" id="{CC234CC2-E28C-35A0-0D3D-4C682B076A98}"/>
              </a:ext>
            </a:extLst>
          </p:cNvPr>
          <p:cNvPicPr>
            <a:picLocks noGrp="1" noChangeAspect="1"/>
          </p:cNvPicPr>
          <p:nvPr>
            <p:ph type="pic" idx="1"/>
          </p:nvPr>
        </p:nvPicPr>
        <p:blipFill>
          <a:blip r:embed="rId2"/>
          <a:srcRect t="6851" b="6851"/>
          <a:stretch>
            <a:fillRect/>
          </a:stretch>
        </p:blipFill>
        <p:spPr>
          <a:xfrm>
            <a:off x="342522" y="1122218"/>
            <a:ext cx="5144597" cy="4481140"/>
          </a:xfrm>
          <a:prstGeom prst="rect">
            <a:avLst/>
          </a:prstGeom>
        </p:spPr>
      </p:pic>
      <p:sp>
        <p:nvSpPr>
          <p:cNvPr id="6" name="Text Placeholder 5">
            <a:extLst>
              <a:ext uri="{FF2B5EF4-FFF2-40B4-BE49-F238E27FC236}">
                <a16:creationId xmlns:a16="http://schemas.microsoft.com/office/drawing/2014/main" id="{7D00CF8D-00BA-E862-B875-54F29C6578AB}"/>
              </a:ext>
            </a:extLst>
          </p:cNvPr>
          <p:cNvSpPr>
            <a:spLocks noGrp="1"/>
          </p:cNvSpPr>
          <p:nvPr>
            <p:ph type="body" sz="half" idx="2"/>
          </p:nvPr>
        </p:nvSpPr>
        <p:spPr>
          <a:xfrm>
            <a:off x="5596501" y="2405894"/>
            <a:ext cx="5931469" cy="3962598"/>
          </a:xfrm>
        </p:spPr>
        <p:txBody>
          <a:bodyPr vert="horz" lIns="91440" tIns="45720" rIns="91440" bIns="45720" rtlCol="0" anchor="t">
            <a:normAutofit/>
          </a:bodyPr>
          <a:lstStyle/>
          <a:p>
            <a:r>
              <a:rPr lang="en-US" dirty="0"/>
              <a:t>The Check class is responsible for the PIN recovery form in the ATM system. It allows users to enter their username and ID for PIN recovery. </a:t>
            </a:r>
            <a:endParaRPr lang="ar-SA" dirty="0"/>
          </a:p>
          <a:p>
            <a:r>
              <a:rPr lang="en-US" dirty="0"/>
              <a:t>The key aspects are</a:t>
            </a:r>
            <a:r>
              <a:rPr lang="ar-SA" dirty="0"/>
              <a:t>: </a:t>
            </a:r>
            <a:endParaRPr lang="en-US" dirty="0"/>
          </a:p>
          <a:p>
            <a:pPr indent="-228600">
              <a:buFont typeface="Arial" panose="020B0604020202020204" pitchFamily="34" charset="0"/>
              <a:buChar char="•"/>
            </a:pPr>
            <a:r>
              <a:rPr lang="en-US" sz="1400" dirty="0" err="1"/>
              <a:t>getConnection</a:t>
            </a:r>
            <a:r>
              <a:rPr lang="en-US" sz="1400" dirty="0"/>
              <a:t>(): Establishes a connection to the database.</a:t>
            </a:r>
          </a:p>
          <a:p>
            <a:pPr indent="-228600">
              <a:buFont typeface="Arial" panose="020B0604020202020204" pitchFamily="34" charset="0"/>
              <a:buChar char="•"/>
            </a:pPr>
            <a:r>
              <a:rPr lang="en-US" sz="1400" dirty="0" err="1"/>
              <a:t>NextBActionPerformed</a:t>
            </a:r>
            <a:r>
              <a:rPr lang="en-US" sz="1400" dirty="0"/>
              <a:t>(): Retrieves the entered username and ID, checks if the user exists in the database, and opens the </a:t>
            </a:r>
            <a:r>
              <a:rPr lang="en-US" sz="1400" dirty="0" err="1"/>
              <a:t>ForgotPass</a:t>
            </a:r>
            <a:r>
              <a:rPr lang="en-US" sz="1400" dirty="0"/>
              <a:t> window for PIN recovery if the user is found.</a:t>
            </a:r>
          </a:p>
          <a:p>
            <a:pPr indent="-228600">
              <a:buFont typeface="Arial" panose="020B0604020202020204" pitchFamily="34" charset="0"/>
              <a:buChar char="•"/>
            </a:pPr>
            <a:r>
              <a:rPr lang="en-US" sz="1400" dirty="0" err="1"/>
              <a:t>checkUserExists</a:t>
            </a:r>
            <a:r>
              <a:rPr lang="en-US" sz="1400" dirty="0"/>
              <a:t>(): Checks if the given username and ID number exist in the database.</a:t>
            </a:r>
          </a:p>
          <a:p>
            <a:pPr indent="-228600">
              <a:buFont typeface="Arial" panose="020B0604020202020204" pitchFamily="34" charset="0"/>
              <a:buChar char="•"/>
            </a:pPr>
            <a:r>
              <a:rPr lang="en-US" sz="1400" dirty="0" err="1"/>
              <a:t>getUserId</a:t>
            </a:r>
            <a:r>
              <a:rPr lang="en-US" sz="1400" dirty="0"/>
              <a:t>(): Retrieves the user ID from the database based on the given username and ID number.</a:t>
            </a:r>
          </a:p>
          <a:p>
            <a:pPr indent="-228600">
              <a:buFont typeface="Arial" panose="020B0604020202020204" pitchFamily="34" charset="0"/>
              <a:buChar char="•"/>
            </a:pPr>
            <a:r>
              <a:rPr lang="en-US" sz="1400" dirty="0"/>
              <a:t>The Check class provides a simple user interface and performs necessary database interactions to facilitate PIN recovery for users.</a:t>
            </a:r>
          </a:p>
          <a:p>
            <a:pPr indent="-228600">
              <a:buFont typeface="Arial" panose="020B0604020202020204" pitchFamily="34" charset="0"/>
              <a:buChar char="•"/>
            </a:pPr>
            <a:endParaRPr lang="en-US" sz="1300" dirty="0"/>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4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18580A5-D905-7998-EDC0-BDF8F946EC4D}"/>
              </a:ext>
            </a:extLst>
          </p:cNvPr>
          <p:cNvSpPr>
            <a:spLocks noGrp="1"/>
          </p:cNvSpPr>
          <p:nvPr>
            <p:ph type="title"/>
          </p:nvPr>
        </p:nvSpPr>
        <p:spPr>
          <a:xfrm>
            <a:off x="914402" y="489508"/>
            <a:ext cx="5181597" cy="1655482"/>
          </a:xfrm>
        </p:spPr>
        <p:txBody>
          <a:bodyPr vert="horz" lIns="91440" tIns="45720" rIns="91440" bIns="45720" rtlCol="0" anchor="b">
            <a:normAutofit/>
          </a:bodyPr>
          <a:lstStyle/>
          <a:p>
            <a:pPr algn="r"/>
            <a:r>
              <a:rPr lang="en-US" sz="4000" kern="1200" dirty="0" err="1">
                <a:solidFill>
                  <a:schemeClr val="tx1"/>
                </a:solidFill>
                <a:latin typeface="+mj-lt"/>
                <a:ea typeface="+mj-ea"/>
                <a:cs typeface="+mj-cs"/>
              </a:rPr>
              <a:t>ForgotPass</a:t>
            </a:r>
            <a:r>
              <a:rPr lang="en-US" sz="4000" kern="1200" dirty="0">
                <a:solidFill>
                  <a:schemeClr val="tx1"/>
                </a:solidFill>
                <a:latin typeface="+mj-lt"/>
                <a:ea typeface="+mj-ea"/>
                <a:cs typeface="+mj-cs"/>
              </a:rPr>
              <a:t> Class Overview</a:t>
            </a:r>
          </a:p>
        </p:txBody>
      </p:sp>
      <p:sp>
        <p:nvSpPr>
          <p:cNvPr id="7" name="Text Placeholder 6">
            <a:extLst>
              <a:ext uri="{FF2B5EF4-FFF2-40B4-BE49-F238E27FC236}">
                <a16:creationId xmlns:a16="http://schemas.microsoft.com/office/drawing/2014/main" id="{FEB40334-CD95-0E5A-0074-EC94CE9FE104}"/>
              </a:ext>
            </a:extLst>
          </p:cNvPr>
          <p:cNvSpPr>
            <a:spLocks noGrp="1"/>
          </p:cNvSpPr>
          <p:nvPr>
            <p:ph type="body" sz="half" idx="2"/>
          </p:nvPr>
        </p:nvSpPr>
        <p:spPr>
          <a:xfrm>
            <a:off x="914402" y="2418408"/>
            <a:ext cx="5181598" cy="3409898"/>
          </a:xfrm>
        </p:spPr>
        <p:txBody>
          <a:bodyPr vert="horz" lIns="91440" tIns="45720" rIns="91440" bIns="45720" rtlCol="0" anchor="t">
            <a:normAutofit/>
          </a:bodyPr>
          <a:lstStyle/>
          <a:p>
            <a:pPr marL="57150"/>
            <a:r>
              <a:rPr lang="en-US" dirty="0"/>
              <a:t>The </a:t>
            </a:r>
            <a:r>
              <a:rPr lang="en-US" dirty="0" err="1"/>
              <a:t>ForgotPass</a:t>
            </a:r>
            <a:r>
              <a:rPr lang="en-US" dirty="0"/>
              <a:t> class represents the PIN recovery form in the ATM system. It allows users to enter a new PIN and confirm it for verification purposes.</a:t>
            </a:r>
            <a:endParaRPr lang="ar-SA" dirty="0"/>
          </a:p>
          <a:p>
            <a:pPr marL="57150"/>
            <a:r>
              <a:rPr lang="en-US" dirty="0"/>
              <a:t> The key aspects are </a:t>
            </a:r>
            <a:r>
              <a:rPr lang="en-US" sz="1400" dirty="0"/>
              <a:t>:</a:t>
            </a:r>
          </a:p>
          <a:p>
            <a:pPr marL="285750" indent="-228600">
              <a:buFont typeface="Arial" panose="020B0604020202020204" pitchFamily="34" charset="0"/>
              <a:buChar char="•"/>
            </a:pPr>
            <a:r>
              <a:rPr lang="en-US" sz="1400" dirty="0" err="1"/>
              <a:t>getConnection</a:t>
            </a:r>
            <a:r>
              <a:rPr lang="en-US" sz="1400" dirty="0"/>
              <a:t>(): Establishes a connection to the database.</a:t>
            </a:r>
          </a:p>
          <a:p>
            <a:pPr marL="285750" indent="-228600">
              <a:buFont typeface="Arial" panose="020B0604020202020204" pitchFamily="34" charset="0"/>
              <a:buChar char="•"/>
            </a:pPr>
            <a:r>
              <a:rPr lang="en-US" sz="1400" dirty="0" err="1"/>
              <a:t>SubmitBActionPerformed</a:t>
            </a:r>
            <a:r>
              <a:rPr lang="en-US" sz="1400" dirty="0"/>
              <a:t>(): Retrieves the entered passwords, checks if they match, and updates the password in the database if they do.</a:t>
            </a:r>
          </a:p>
          <a:p>
            <a:pPr marL="285750" indent="-228600">
              <a:buFont typeface="Arial" panose="020B0604020202020204" pitchFamily="34" charset="0"/>
              <a:buChar char="•"/>
            </a:pPr>
            <a:r>
              <a:rPr lang="en-US" sz="1400" dirty="0" err="1"/>
              <a:t>updatePassword</a:t>
            </a:r>
            <a:r>
              <a:rPr lang="en-US" sz="1400" dirty="0"/>
              <a:t>(): Updates the password in the database based on the given ID number.</a:t>
            </a:r>
          </a:p>
          <a:p>
            <a:pPr marL="285750" indent="-228600">
              <a:buFont typeface="Arial" panose="020B0604020202020204" pitchFamily="34" charset="0"/>
              <a:buChar char="•"/>
            </a:pPr>
            <a:r>
              <a:rPr lang="en-US" sz="1400" dirty="0"/>
              <a:t>The </a:t>
            </a:r>
            <a:r>
              <a:rPr lang="en-US" sz="1400" dirty="0" err="1"/>
              <a:t>ForgotPass</a:t>
            </a:r>
            <a:r>
              <a:rPr lang="en-US" sz="1400" dirty="0"/>
              <a:t> class provides a simple user interface and performs necessary database interactions to facilitate PIN recovery and update the password for the user.</a:t>
            </a:r>
          </a:p>
          <a:p>
            <a:pPr indent="-228600">
              <a:buFont typeface="Arial" panose="020B0604020202020204" pitchFamily="34" charset="0"/>
              <a:buChar char="•"/>
            </a:pPr>
            <a:endParaRPr lang="en-US" sz="1400" dirty="0"/>
          </a:p>
        </p:txBody>
      </p:sp>
      <p:pic>
        <p:nvPicPr>
          <p:cNvPr id="5" name="Content Placeholder 4" descr="A screen shot of a computer&#10;&#10;Description automatically generated with low confidence">
            <a:extLst>
              <a:ext uri="{FF2B5EF4-FFF2-40B4-BE49-F238E27FC236}">
                <a16:creationId xmlns:a16="http://schemas.microsoft.com/office/drawing/2014/main" id="{9B1AEA64-DC87-98EC-980C-6D8808255DDB}"/>
              </a:ext>
            </a:extLst>
          </p:cNvPr>
          <p:cNvPicPr>
            <a:picLocks noGrp="1" noChangeAspect="1"/>
          </p:cNvPicPr>
          <p:nvPr>
            <p:ph type="pic" idx="1"/>
          </p:nvPr>
        </p:nvPicPr>
        <p:blipFill>
          <a:blip r:embed="rId2"/>
          <a:srcRect t="7030" b="7030"/>
          <a:stretch/>
        </p:blipFill>
        <p:spPr>
          <a:xfrm>
            <a:off x="7010401" y="1276308"/>
            <a:ext cx="4622356" cy="4551998"/>
          </a:xfrm>
          <a:prstGeom prst="rect">
            <a:avLst/>
          </a:prstGeom>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48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FC8CBA-AC71-B606-1A75-828AA3E615BB}"/>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Menu Class Overview </a:t>
            </a:r>
          </a:p>
        </p:txBody>
      </p:sp>
      <p:sp>
        <p:nvSpPr>
          <p:cNvPr id="6" name="Text Placeholder 5">
            <a:extLst>
              <a:ext uri="{FF2B5EF4-FFF2-40B4-BE49-F238E27FC236}">
                <a16:creationId xmlns:a16="http://schemas.microsoft.com/office/drawing/2014/main" id="{AF42F184-72A5-F81B-3E28-AC127F3B6558}"/>
              </a:ext>
            </a:extLst>
          </p:cNvPr>
          <p:cNvSpPr>
            <a:spLocks noGrp="1"/>
          </p:cNvSpPr>
          <p:nvPr>
            <p:ph type="body" sz="half" idx="2"/>
          </p:nvPr>
        </p:nvSpPr>
        <p:spPr>
          <a:xfrm>
            <a:off x="1136397" y="2144990"/>
            <a:ext cx="5777170" cy="4712997"/>
          </a:xfrm>
        </p:spPr>
        <p:txBody>
          <a:bodyPr vert="horz" lIns="91440" tIns="45720" rIns="91440" bIns="45720" rtlCol="0" anchor="t">
            <a:normAutofit lnSpcReduction="10000"/>
          </a:bodyPr>
          <a:lstStyle/>
          <a:p>
            <a:r>
              <a:rPr lang="en-US" dirty="0"/>
              <a:t>The Menu class represents the main menu of the ATM system. It provides options for withdrawal, balance check, deposit, editing user information, transfer, and cancellation of transactions. </a:t>
            </a:r>
            <a:endParaRPr lang="ar-SA" dirty="0"/>
          </a:p>
          <a:p>
            <a:r>
              <a:rPr lang="en-US" dirty="0"/>
              <a:t>The key aspects are :</a:t>
            </a:r>
          </a:p>
          <a:p>
            <a:pPr marL="285750" indent="-228600">
              <a:buFont typeface="Arial" panose="020B0604020202020204" pitchFamily="34" charset="0"/>
              <a:buChar char="•"/>
            </a:pPr>
            <a:r>
              <a:rPr lang="en-US" sz="1400" dirty="0" err="1"/>
              <a:t>getConnection</a:t>
            </a:r>
            <a:r>
              <a:rPr lang="en-US" sz="1400" dirty="0"/>
              <a:t>(): Establishes a connection to the database.</a:t>
            </a:r>
          </a:p>
          <a:p>
            <a:pPr marL="285750" indent="-228600">
              <a:buFont typeface="Arial" panose="020B0604020202020204" pitchFamily="34" charset="0"/>
              <a:buChar char="•"/>
            </a:pPr>
            <a:r>
              <a:rPr lang="en-US" sz="1400" dirty="0" err="1"/>
              <a:t>getFirstName</a:t>
            </a:r>
            <a:r>
              <a:rPr lang="en-US" sz="1400" dirty="0"/>
              <a:t>(): Retrieves the first name of the user based on the username.</a:t>
            </a:r>
          </a:p>
          <a:p>
            <a:pPr marL="285750" indent="-228600">
              <a:buFont typeface="Arial" panose="020B0604020202020204" pitchFamily="34" charset="0"/>
              <a:buChar char="•"/>
            </a:pPr>
            <a:r>
              <a:rPr lang="en-US" sz="1400" dirty="0" err="1"/>
              <a:t>WithdrawalBActionPerformed</a:t>
            </a:r>
            <a:r>
              <a:rPr lang="en-US" sz="1400" dirty="0"/>
              <a:t>(): Opens the withdrawal form.</a:t>
            </a:r>
          </a:p>
          <a:p>
            <a:pPr marL="285750" indent="-228600">
              <a:buFont typeface="Arial" panose="020B0604020202020204" pitchFamily="34" charset="0"/>
              <a:buChar char="•"/>
            </a:pPr>
            <a:r>
              <a:rPr lang="en-US" sz="1400" dirty="0" err="1"/>
              <a:t>BalanceBActionPerformed</a:t>
            </a:r>
            <a:r>
              <a:rPr lang="en-US" sz="1400" dirty="0"/>
              <a:t>(): Retrieves and displays the balance of the user.</a:t>
            </a:r>
          </a:p>
          <a:p>
            <a:pPr marL="285750" indent="-228600">
              <a:buFont typeface="Arial" panose="020B0604020202020204" pitchFamily="34" charset="0"/>
              <a:buChar char="•"/>
            </a:pPr>
            <a:r>
              <a:rPr lang="en-US" sz="1400" dirty="0" err="1"/>
              <a:t>DepositBActionPerformed</a:t>
            </a:r>
            <a:r>
              <a:rPr lang="en-US" sz="1400" dirty="0"/>
              <a:t>(): Opens the deposit form.</a:t>
            </a:r>
          </a:p>
          <a:p>
            <a:pPr marL="285750" indent="-228600">
              <a:buFont typeface="Arial" panose="020B0604020202020204" pitchFamily="34" charset="0"/>
              <a:buChar char="•"/>
            </a:pPr>
            <a:r>
              <a:rPr lang="en-US" sz="1400" dirty="0" err="1"/>
              <a:t>EditBActionPerformed</a:t>
            </a:r>
            <a:r>
              <a:rPr lang="en-US" sz="1400" dirty="0"/>
              <a:t>(): Opens the edit information form.</a:t>
            </a:r>
          </a:p>
          <a:p>
            <a:pPr marL="285750" indent="-228600">
              <a:buFont typeface="Arial" panose="020B0604020202020204" pitchFamily="34" charset="0"/>
              <a:buChar char="•"/>
            </a:pPr>
            <a:r>
              <a:rPr lang="en-US" sz="1400" dirty="0" err="1"/>
              <a:t>TransferBActionPerformed</a:t>
            </a:r>
            <a:r>
              <a:rPr lang="en-US" sz="1400" dirty="0"/>
              <a:t>(): Opens the transfer form.</a:t>
            </a:r>
          </a:p>
          <a:p>
            <a:pPr marL="285750" indent="-228600">
              <a:buFont typeface="Arial" panose="020B0604020202020204" pitchFamily="34" charset="0"/>
              <a:buChar char="•"/>
            </a:pPr>
            <a:r>
              <a:rPr lang="en-US" sz="1400" dirty="0" err="1"/>
              <a:t>CancelBActionPerformed</a:t>
            </a:r>
            <a:r>
              <a:rPr lang="en-US" sz="1400" dirty="0"/>
              <a:t>(): Returns to the main menu.</a:t>
            </a:r>
          </a:p>
          <a:p>
            <a:pPr marL="285750" indent="-228600">
              <a:buFont typeface="Arial" panose="020B0604020202020204" pitchFamily="34" charset="0"/>
              <a:buChar char="•"/>
            </a:pPr>
            <a:r>
              <a:rPr lang="en-US" sz="1400" dirty="0"/>
              <a:t>The Menu class creates a user interface with buttons for different operations and handles the corresponding actions based on user interaction. It retrieves and displays user information from the database and provides options to perform various ATM transactions.</a:t>
            </a:r>
          </a:p>
          <a:p>
            <a:pPr indent="-228600">
              <a:buFont typeface="Arial" panose="020B0604020202020204" pitchFamily="34" charset="0"/>
              <a:buChar char="•"/>
            </a:pPr>
            <a:endParaRPr lang="en-US" sz="1100" dirty="0"/>
          </a:p>
        </p:txBody>
      </p:sp>
      <p:sp>
        <p:nvSpPr>
          <p:cNvPr id="15" name="Rectangle 1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A screen shot of a machine&#10;&#10;Description automatically generated with low confidence">
            <a:extLst>
              <a:ext uri="{FF2B5EF4-FFF2-40B4-BE49-F238E27FC236}">
                <a16:creationId xmlns:a16="http://schemas.microsoft.com/office/drawing/2014/main" id="{DFB9C3DD-50FE-3F8A-3F2A-EC4AB19ADC75}"/>
              </a:ext>
            </a:extLst>
          </p:cNvPr>
          <p:cNvPicPr>
            <a:picLocks noGrp="1" noChangeAspect="1"/>
          </p:cNvPicPr>
          <p:nvPr>
            <p:ph type="pic" idx="1"/>
          </p:nvPr>
        </p:nvPicPr>
        <p:blipFill>
          <a:blip r:embed="rId2"/>
          <a:srcRect t="6861" b="6861"/>
          <a:stretch>
            <a:fillRect/>
          </a:stretch>
        </p:blipFill>
        <p:spPr>
          <a:xfrm>
            <a:off x="6937421" y="1868021"/>
            <a:ext cx="4955762" cy="4358608"/>
          </a:xfrm>
          <a:prstGeom prst="rect">
            <a:avLst/>
          </a:prstGeom>
        </p:spPr>
      </p:pic>
    </p:spTree>
    <p:extLst>
      <p:ext uri="{BB962C8B-B14F-4D97-AF65-F5344CB8AC3E}">
        <p14:creationId xmlns:p14="http://schemas.microsoft.com/office/powerpoint/2010/main" val="81619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2A1251E-BDD5-E490-6B3C-DEBC519B9633}"/>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b="0" i="0" kern="1200">
                <a:solidFill>
                  <a:schemeClr val="tx1"/>
                </a:solidFill>
                <a:effectLst/>
                <a:latin typeface="+mj-lt"/>
                <a:ea typeface="+mj-ea"/>
                <a:cs typeface="+mj-cs"/>
              </a:rPr>
              <a:t>Withdraw Class Overview</a:t>
            </a:r>
            <a:endParaRPr lang="en-US" sz="4000" kern="120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4B189227-4DDC-9629-B022-6F5F7DA3BD65}"/>
              </a:ext>
            </a:extLst>
          </p:cNvPr>
          <p:cNvSpPr>
            <a:spLocks noGrp="1"/>
          </p:cNvSpPr>
          <p:nvPr>
            <p:ph type="body" sz="half" idx="2"/>
          </p:nvPr>
        </p:nvSpPr>
        <p:spPr>
          <a:xfrm>
            <a:off x="1144923" y="2405894"/>
            <a:ext cx="5473844" cy="3994473"/>
          </a:xfrm>
        </p:spPr>
        <p:txBody>
          <a:bodyPr vert="horz" lIns="91440" tIns="45720" rIns="91440" bIns="45720" rtlCol="0" anchor="t">
            <a:normAutofit fontScale="92500" lnSpcReduction="20000"/>
          </a:bodyPr>
          <a:lstStyle/>
          <a:p>
            <a:r>
              <a:rPr lang="en-US" sz="1700" dirty="0"/>
              <a:t>The Withdrawal class represents the withdrawal form in the ATM system. It allows the user to enter the amount they want to withdraw from their account. </a:t>
            </a:r>
            <a:endParaRPr lang="ar-SA" sz="1700" dirty="0"/>
          </a:p>
          <a:p>
            <a:r>
              <a:rPr lang="en-US" sz="1700" dirty="0"/>
              <a:t>The key aspects are :</a:t>
            </a:r>
          </a:p>
          <a:p>
            <a:pPr marL="285750" indent="-228600">
              <a:buFont typeface="Arial" panose="020B0604020202020204" pitchFamily="34" charset="0"/>
              <a:buChar char="•"/>
            </a:pPr>
            <a:r>
              <a:rPr lang="en-US" sz="1500" dirty="0"/>
              <a:t>The </a:t>
            </a:r>
            <a:r>
              <a:rPr lang="en-US" sz="1500" dirty="0" err="1"/>
              <a:t>getConnection</a:t>
            </a:r>
            <a:r>
              <a:rPr lang="en-US" sz="1500" dirty="0"/>
              <a:t>() method establishes a connection to the database.</a:t>
            </a:r>
          </a:p>
          <a:p>
            <a:pPr marL="285750" indent="-228600">
              <a:buFont typeface="Arial" panose="020B0604020202020204" pitchFamily="34" charset="0"/>
              <a:buChar char="•"/>
            </a:pPr>
            <a:r>
              <a:rPr lang="en-US" sz="1500" dirty="0"/>
              <a:t>The Withdrawal() constructor initializes the withdrawal form and sets the username.</a:t>
            </a:r>
          </a:p>
          <a:p>
            <a:pPr marL="285750" indent="-228600">
              <a:buFont typeface="Arial" panose="020B0604020202020204" pitchFamily="34" charset="0"/>
              <a:buChar char="•"/>
            </a:pPr>
            <a:r>
              <a:rPr lang="en-US" sz="1500" dirty="0"/>
              <a:t>The </a:t>
            </a:r>
            <a:r>
              <a:rPr lang="en-US" sz="1500" dirty="0" err="1"/>
              <a:t>SubmitBActionPerformed</a:t>
            </a:r>
            <a:r>
              <a:rPr lang="en-US" sz="1500" dirty="0"/>
              <a:t>() method handles the event when the user submits the withdrawal amount. It validates the withdrawal amount, updates the balance in the database if valid, and displays appropriate messages.</a:t>
            </a:r>
          </a:p>
          <a:p>
            <a:pPr marL="285750" indent="-228600">
              <a:buFont typeface="Arial" panose="020B0604020202020204" pitchFamily="34" charset="0"/>
              <a:buChar char="•"/>
            </a:pPr>
            <a:r>
              <a:rPr lang="en-US" sz="1500" dirty="0"/>
              <a:t>The </a:t>
            </a:r>
            <a:r>
              <a:rPr lang="en-US" sz="1500" dirty="0" err="1"/>
              <a:t>CancelBActionPerformed</a:t>
            </a:r>
            <a:r>
              <a:rPr lang="en-US" sz="1500" dirty="0"/>
              <a:t>() method handles the event when the user cancels the withdrawal and returns to the menu.</a:t>
            </a:r>
          </a:p>
          <a:p>
            <a:pPr marL="285750" indent="-228600">
              <a:buFont typeface="Arial" panose="020B0604020202020204" pitchFamily="34" charset="0"/>
              <a:buChar char="•"/>
            </a:pPr>
            <a:r>
              <a:rPr lang="en-US" sz="1500" dirty="0"/>
              <a:t>The </a:t>
            </a:r>
            <a:r>
              <a:rPr lang="en-US" sz="1500" dirty="0" err="1"/>
              <a:t>initComponents</a:t>
            </a:r>
            <a:r>
              <a:rPr lang="en-US" sz="1500" dirty="0"/>
              <a:t>() method initializes and sets up the graphical user interface elements of the withdrawal form.</a:t>
            </a:r>
          </a:p>
          <a:p>
            <a:pPr marL="285750" indent="-228600">
              <a:buFont typeface="Arial" panose="020B0604020202020204" pitchFamily="34" charset="0"/>
              <a:buChar char="•"/>
            </a:pPr>
            <a:r>
              <a:rPr lang="en-US" sz="1500" dirty="0"/>
              <a:t>The Withdrawal form includes labels, input fields, and buttons for the withdrawal amount, submission, and cancellation. It utilizes the Java Swing library for creating the graphical user interface.</a:t>
            </a:r>
          </a:p>
          <a:p>
            <a:pPr indent="-228600">
              <a:buFont typeface="Arial" panose="020B0604020202020204" pitchFamily="34" charset="0"/>
              <a:buChar char="•"/>
            </a:pPr>
            <a:endParaRPr lang="en-US" sz="1100" dirty="0"/>
          </a:p>
        </p:txBody>
      </p:sp>
      <p:sp>
        <p:nvSpPr>
          <p:cNvPr id="22" name="Rectangle 1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A screen shot of a machine&#10;&#10;Description automatically generated with medium confidence">
            <a:extLst>
              <a:ext uri="{FF2B5EF4-FFF2-40B4-BE49-F238E27FC236}">
                <a16:creationId xmlns:a16="http://schemas.microsoft.com/office/drawing/2014/main" id="{1A53712F-CD42-9529-9708-F0DC55EDD9C3}"/>
              </a:ext>
            </a:extLst>
          </p:cNvPr>
          <p:cNvPicPr>
            <a:picLocks noGrp="1" noChangeAspect="1"/>
          </p:cNvPicPr>
          <p:nvPr>
            <p:ph type="pic" idx="1"/>
          </p:nvPr>
        </p:nvPicPr>
        <p:blipFill>
          <a:blip r:embed="rId2"/>
          <a:srcRect t="6911" b="6911"/>
          <a:stretch>
            <a:fillRect/>
          </a:stretch>
        </p:blipFill>
        <p:spPr>
          <a:xfrm>
            <a:off x="7075967" y="1427018"/>
            <a:ext cx="5029196" cy="4488873"/>
          </a:xfrm>
          <a:prstGeom prst="rect">
            <a:avLst/>
          </a:prstGeom>
        </p:spPr>
      </p:pic>
    </p:spTree>
    <p:extLst>
      <p:ext uri="{BB962C8B-B14F-4D97-AF65-F5344CB8AC3E}">
        <p14:creationId xmlns:p14="http://schemas.microsoft.com/office/powerpoint/2010/main" val="9809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D88116-FD11-82DD-C204-624019B38E93}"/>
              </a:ext>
            </a:extLst>
          </p:cNvPr>
          <p:cNvSpPr>
            <a:spLocks noGrp="1"/>
          </p:cNvSpPr>
          <p:nvPr>
            <p:ph type="title"/>
          </p:nvPr>
        </p:nvSpPr>
        <p:spPr>
          <a:xfrm>
            <a:off x="5596501" y="501594"/>
            <a:ext cx="5754896" cy="1655483"/>
          </a:xfrm>
        </p:spPr>
        <p:txBody>
          <a:bodyPr vert="horz" lIns="91440" tIns="45720" rIns="91440" bIns="45720" rtlCol="0" anchor="b">
            <a:normAutofit/>
          </a:bodyPr>
          <a:lstStyle/>
          <a:p>
            <a:r>
              <a:rPr lang="en-US" sz="4000" dirty="0"/>
              <a:t>Deposit Class Overview</a:t>
            </a:r>
          </a:p>
        </p:txBody>
      </p:sp>
      <p:pic>
        <p:nvPicPr>
          <p:cNvPr id="8" name="Picture Placeholder 7">
            <a:extLst>
              <a:ext uri="{FF2B5EF4-FFF2-40B4-BE49-F238E27FC236}">
                <a16:creationId xmlns:a16="http://schemas.microsoft.com/office/drawing/2014/main" id="{BED093B9-1E45-870C-8C14-2A6C2EE21A1B}"/>
              </a:ext>
            </a:extLst>
          </p:cNvPr>
          <p:cNvPicPr>
            <a:picLocks noGrp="1" noChangeAspect="1"/>
          </p:cNvPicPr>
          <p:nvPr>
            <p:ph type="pic" idx="1"/>
          </p:nvPr>
        </p:nvPicPr>
        <p:blipFill rotWithShape="1">
          <a:blip r:embed="rId2"/>
          <a:srcRect l="9010" r="9013" b="3"/>
          <a:stretch/>
        </p:blipFill>
        <p:spPr>
          <a:xfrm>
            <a:off x="602338" y="1028700"/>
            <a:ext cx="4341958" cy="4859481"/>
          </a:xfrm>
          <a:prstGeom prst="rect">
            <a:avLst/>
          </a:prstGeom>
        </p:spPr>
      </p:pic>
      <p:sp>
        <p:nvSpPr>
          <p:cNvPr id="6" name="Text Placeholder 5">
            <a:extLst>
              <a:ext uri="{FF2B5EF4-FFF2-40B4-BE49-F238E27FC236}">
                <a16:creationId xmlns:a16="http://schemas.microsoft.com/office/drawing/2014/main" id="{31B4E92E-A34D-9616-9E05-F5F881D0B3DA}"/>
              </a:ext>
            </a:extLst>
          </p:cNvPr>
          <p:cNvSpPr>
            <a:spLocks noGrp="1"/>
          </p:cNvSpPr>
          <p:nvPr>
            <p:ph type="body" sz="half" idx="2"/>
          </p:nvPr>
        </p:nvSpPr>
        <p:spPr>
          <a:xfrm>
            <a:off x="5596502" y="2405894"/>
            <a:ext cx="5993160" cy="3950512"/>
          </a:xfrm>
        </p:spPr>
        <p:txBody>
          <a:bodyPr vert="horz" lIns="91440" tIns="45720" rIns="91440" bIns="45720" rtlCol="0" anchor="t">
            <a:normAutofit fontScale="70000" lnSpcReduction="20000"/>
          </a:bodyPr>
          <a:lstStyle/>
          <a:p>
            <a:r>
              <a:rPr lang="en-US" sz="2100" dirty="0"/>
              <a:t>The Deposit class represents the deposit form in an ATM system. It allows the user to enter the amount they want to deposit into their account.</a:t>
            </a:r>
            <a:endParaRPr lang="ar-SA" sz="2100" dirty="0"/>
          </a:p>
          <a:p>
            <a:r>
              <a:rPr lang="en-US" sz="2100" dirty="0"/>
              <a:t> The key aspects are</a:t>
            </a:r>
          </a:p>
          <a:p>
            <a:pPr marL="285750" indent="-228600">
              <a:buFont typeface="Arial" panose="020B0604020202020204" pitchFamily="34" charset="0"/>
              <a:buChar char="•"/>
            </a:pPr>
            <a:r>
              <a:rPr lang="en-US" sz="2000" dirty="0"/>
              <a:t>Establishing a database connection using the </a:t>
            </a:r>
            <a:r>
              <a:rPr lang="en-US" sz="2000" dirty="0" err="1"/>
              <a:t>getConnection</a:t>
            </a:r>
            <a:r>
              <a:rPr lang="en-US" sz="2000" dirty="0"/>
              <a:t>() method.</a:t>
            </a:r>
          </a:p>
          <a:p>
            <a:pPr marL="285750" indent="-228600">
              <a:buFont typeface="Arial" panose="020B0604020202020204" pitchFamily="34" charset="0"/>
              <a:buChar char="•"/>
            </a:pPr>
            <a:r>
              <a:rPr lang="en-US" sz="2000" dirty="0"/>
              <a:t>Initializing the deposit form and setting the username in the constructor.</a:t>
            </a:r>
          </a:p>
          <a:p>
            <a:pPr marL="285750" indent="-228600">
              <a:buFont typeface="Arial" panose="020B0604020202020204" pitchFamily="34" charset="0"/>
              <a:buChar char="•"/>
            </a:pPr>
            <a:r>
              <a:rPr lang="en-US" sz="2000" dirty="0"/>
              <a:t>Handling the event when the user submits the deposit amount in the </a:t>
            </a:r>
            <a:r>
              <a:rPr lang="en-US" sz="2000" dirty="0" err="1"/>
              <a:t>SubmitBActionPerformed</a:t>
            </a:r>
            <a:r>
              <a:rPr lang="en-US" sz="2000" dirty="0"/>
              <a:t>() method. It retrieves the current balance from the database, updates the balance by adding the deposit amount, and displays a success message.</a:t>
            </a:r>
          </a:p>
          <a:p>
            <a:pPr marL="285750" indent="-228600">
              <a:buFont typeface="Arial" panose="020B0604020202020204" pitchFamily="34" charset="0"/>
              <a:buChar char="•"/>
            </a:pPr>
            <a:r>
              <a:rPr lang="en-US" sz="2000" dirty="0"/>
              <a:t>Handling the event when the user cancels the deposit and returns to the menu in the </a:t>
            </a:r>
            <a:r>
              <a:rPr lang="en-US" sz="2000" dirty="0" err="1"/>
              <a:t>CancelBActionPerformed</a:t>
            </a:r>
            <a:r>
              <a:rPr lang="en-US" sz="2000" dirty="0"/>
              <a:t>() method.</a:t>
            </a:r>
          </a:p>
          <a:p>
            <a:pPr marL="285750" indent="-228600">
              <a:buFont typeface="Arial" panose="020B0604020202020204" pitchFamily="34" charset="0"/>
              <a:buChar char="•"/>
            </a:pPr>
            <a:r>
              <a:rPr lang="en-US" sz="2000" dirty="0"/>
              <a:t>Creating the graphical user interface elements for the deposit form in the </a:t>
            </a:r>
            <a:r>
              <a:rPr lang="en-US" sz="2000" dirty="0" err="1"/>
              <a:t>initComponents</a:t>
            </a:r>
            <a:r>
              <a:rPr lang="en-US" sz="2000" dirty="0"/>
              <a:t>() method.</a:t>
            </a:r>
          </a:p>
          <a:p>
            <a:pPr marL="285750" indent="-228600">
              <a:buFont typeface="Arial" panose="020B0604020202020204" pitchFamily="34" charset="0"/>
              <a:buChar char="•"/>
            </a:pPr>
            <a:r>
              <a:rPr lang="en-US" sz="2000" dirty="0"/>
              <a:t>The form includes labels, input fields, and buttons for the deposit amount, submission, and cancellation. It utilizes the Java Swing library for creating the graphical user interface.</a:t>
            </a:r>
          </a:p>
          <a:p>
            <a:pPr indent="-228600">
              <a:buFont typeface="Arial" panose="020B0604020202020204" pitchFamily="34" charset="0"/>
              <a:buChar char="•"/>
            </a:pPr>
            <a:endParaRPr lang="en-US" sz="1100" dirty="0"/>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21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6676A05-2CC4-6368-68B4-745CD6B9E7A3}"/>
              </a:ext>
            </a:extLst>
          </p:cNvPr>
          <p:cNvSpPr>
            <a:spLocks noGrp="1"/>
          </p:cNvSpPr>
          <p:nvPr>
            <p:ph type="title"/>
          </p:nvPr>
        </p:nvSpPr>
        <p:spPr>
          <a:xfrm>
            <a:off x="914402" y="489508"/>
            <a:ext cx="5181597" cy="1655482"/>
          </a:xfrm>
        </p:spPr>
        <p:txBody>
          <a:bodyPr vert="horz" lIns="91440" tIns="45720" rIns="91440" bIns="45720" rtlCol="0" anchor="b">
            <a:normAutofit/>
          </a:bodyPr>
          <a:lstStyle/>
          <a:p>
            <a:pPr algn="r"/>
            <a:r>
              <a:rPr lang="en-US" sz="4000" kern="1200" dirty="0">
                <a:solidFill>
                  <a:schemeClr val="tx1"/>
                </a:solidFill>
                <a:latin typeface="+mj-lt"/>
                <a:ea typeface="+mj-ea"/>
                <a:cs typeface="+mj-cs"/>
              </a:rPr>
              <a:t>Transfer Class Overview</a:t>
            </a:r>
          </a:p>
        </p:txBody>
      </p:sp>
      <p:sp>
        <p:nvSpPr>
          <p:cNvPr id="6" name="Text Placeholder 5">
            <a:extLst>
              <a:ext uri="{FF2B5EF4-FFF2-40B4-BE49-F238E27FC236}">
                <a16:creationId xmlns:a16="http://schemas.microsoft.com/office/drawing/2014/main" id="{963E23F2-0AD5-4539-6117-EEC1D94B2E09}"/>
              </a:ext>
            </a:extLst>
          </p:cNvPr>
          <p:cNvSpPr>
            <a:spLocks noGrp="1"/>
          </p:cNvSpPr>
          <p:nvPr>
            <p:ph type="body" sz="half" idx="2"/>
          </p:nvPr>
        </p:nvSpPr>
        <p:spPr>
          <a:xfrm>
            <a:off x="914402" y="2418408"/>
            <a:ext cx="5202462" cy="3819106"/>
          </a:xfrm>
        </p:spPr>
        <p:txBody>
          <a:bodyPr vert="horz" lIns="91440" tIns="45720" rIns="91440" bIns="45720" rtlCol="0" anchor="t">
            <a:normAutofit lnSpcReduction="10000"/>
          </a:bodyPr>
          <a:lstStyle/>
          <a:p>
            <a:r>
              <a:rPr lang="en-US" dirty="0"/>
              <a:t>The Edit class represents an edit information form in an ATM system. It allows users to change their username or PIN. </a:t>
            </a:r>
          </a:p>
          <a:p>
            <a:r>
              <a:rPr lang="en-US" dirty="0"/>
              <a:t>The key aspects are:</a:t>
            </a:r>
          </a:p>
          <a:p>
            <a:pPr marL="285750" indent="-228600">
              <a:buFont typeface="Arial" panose="020B0604020202020204" pitchFamily="34" charset="0"/>
              <a:buChar char="•"/>
            </a:pPr>
            <a:r>
              <a:rPr lang="en-US" sz="1400" dirty="0"/>
              <a:t>The </a:t>
            </a:r>
            <a:r>
              <a:rPr lang="en-US" sz="1400" dirty="0" err="1"/>
              <a:t>getConnection</a:t>
            </a:r>
            <a:r>
              <a:rPr lang="en-US" sz="1400" dirty="0"/>
              <a:t>() method establishes a database connection.</a:t>
            </a:r>
          </a:p>
          <a:p>
            <a:pPr marL="285750" indent="-228600">
              <a:buFont typeface="Arial" panose="020B0604020202020204" pitchFamily="34" charset="0"/>
              <a:buChar char="•"/>
            </a:pPr>
            <a:r>
              <a:rPr lang="en-US" sz="1400" dirty="0"/>
              <a:t>The constructor initializes the form and sets the user's username.</a:t>
            </a:r>
          </a:p>
          <a:p>
            <a:pPr marL="285750" indent="-228600">
              <a:buFont typeface="Arial" panose="020B0604020202020204" pitchFamily="34" charset="0"/>
              <a:buChar char="•"/>
            </a:pPr>
            <a:r>
              <a:rPr lang="en-US" sz="1400" dirty="0"/>
              <a:t>The </a:t>
            </a:r>
            <a:r>
              <a:rPr lang="en-US" sz="1400" dirty="0" err="1"/>
              <a:t>CancelBActionPerformed</a:t>
            </a:r>
            <a:r>
              <a:rPr lang="en-US" sz="1400" dirty="0"/>
              <a:t>() method handles canceling and returns to the menu.</a:t>
            </a:r>
          </a:p>
          <a:p>
            <a:pPr marL="285750" indent="-228600">
              <a:buFont typeface="Arial" panose="020B0604020202020204" pitchFamily="34" charset="0"/>
              <a:buChar char="•"/>
            </a:pPr>
            <a:r>
              <a:rPr lang="en-US" sz="1400" dirty="0"/>
              <a:t>The </a:t>
            </a:r>
            <a:r>
              <a:rPr lang="en-US" sz="1400" dirty="0" err="1"/>
              <a:t>ChangeUserBActionPerformed</a:t>
            </a:r>
            <a:r>
              <a:rPr lang="en-US" sz="1400" dirty="0"/>
              <a:t>() method handles changing the username. It prompts for a new username, checks availability, updates it in the database, and displays a success message.</a:t>
            </a:r>
          </a:p>
          <a:p>
            <a:pPr marL="285750" indent="-228600">
              <a:buFont typeface="Arial" panose="020B0604020202020204" pitchFamily="34" charset="0"/>
              <a:buChar char="•"/>
            </a:pPr>
            <a:r>
              <a:rPr lang="en-US" sz="1400" dirty="0"/>
              <a:t>The </a:t>
            </a:r>
            <a:r>
              <a:rPr lang="en-US" sz="1400" dirty="0" err="1"/>
              <a:t>ChangePassBActionPerformed</a:t>
            </a:r>
            <a:r>
              <a:rPr lang="en-US" sz="1400" dirty="0"/>
              <a:t>() method handles changing the PIN by opening a new form.</a:t>
            </a:r>
          </a:p>
          <a:p>
            <a:pPr marL="285750" indent="-228600">
              <a:buFont typeface="Arial" panose="020B0604020202020204" pitchFamily="34" charset="0"/>
              <a:buChar char="•"/>
            </a:pPr>
            <a:r>
              <a:rPr lang="en-US" sz="1400" dirty="0"/>
              <a:t>The </a:t>
            </a:r>
            <a:r>
              <a:rPr lang="en-US" sz="1400" dirty="0" err="1"/>
              <a:t>initComponents</a:t>
            </a:r>
            <a:r>
              <a:rPr lang="en-US" sz="1400" dirty="0"/>
              <a:t>() method creates the user interface elements.</a:t>
            </a:r>
          </a:p>
          <a:p>
            <a:pPr marL="0" indent="-228600">
              <a:spcBef>
                <a:spcPts val="1000"/>
              </a:spcBef>
              <a:buFont typeface="Arial" panose="020B0604020202020204" pitchFamily="34" charset="0"/>
              <a:buChar char="•"/>
            </a:pPr>
            <a:endParaRPr lang="en-US" sz="1100" dirty="0"/>
          </a:p>
        </p:txBody>
      </p:sp>
      <p:pic>
        <p:nvPicPr>
          <p:cNvPr id="8" name="Picture Placeholder 7" descr="A screen shot of a machine&#10;&#10;Description automatically generated with low confidence">
            <a:extLst>
              <a:ext uri="{FF2B5EF4-FFF2-40B4-BE49-F238E27FC236}">
                <a16:creationId xmlns:a16="http://schemas.microsoft.com/office/drawing/2014/main" id="{5F6855A3-5108-1684-3D95-AA5248428FED}"/>
              </a:ext>
            </a:extLst>
          </p:cNvPr>
          <p:cNvPicPr>
            <a:picLocks noGrp="1" noChangeAspect="1"/>
          </p:cNvPicPr>
          <p:nvPr>
            <p:ph type="pic" idx="1"/>
          </p:nvPr>
        </p:nvPicPr>
        <p:blipFill>
          <a:blip r:embed="rId2"/>
          <a:srcRect t="6201" b="6201"/>
          <a:stretch>
            <a:fillRect/>
          </a:stretch>
        </p:blipFill>
        <p:spPr>
          <a:xfrm>
            <a:off x="6675119" y="1276496"/>
            <a:ext cx="5202463" cy="4551810"/>
          </a:xfrm>
          <a:prstGeom prst="rect">
            <a:avLst/>
          </a:prstGeom>
        </p:spPr>
      </p:pic>
      <p:sp>
        <p:nvSpPr>
          <p:cNvPr id="15" name="Rectangle 1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5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E17AB86-F30A-82A2-4FE8-6E2498923C5E}"/>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Edit Class Overview</a:t>
            </a:r>
          </a:p>
        </p:txBody>
      </p:sp>
      <p:sp>
        <p:nvSpPr>
          <p:cNvPr id="6" name="Text Placeholder 5">
            <a:extLst>
              <a:ext uri="{FF2B5EF4-FFF2-40B4-BE49-F238E27FC236}">
                <a16:creationId xmlns:a16="http://schemas.microsoft.com/office/drawing/2014/main" id="{5E256A0F-FFD2-422C-1647-FE78A8ACE964}"/>
              </a:ext>
            </a:extLst>
          </p:cNvPr>
          <p:cNvSpPr>
            <a:spLocks noGrp="1"/>
          </p:cNvSpPr>
          <p:nvPr>
            <p:ph type="body" sz="half" idx="2"/>
          </p:nvPr>
        </p:nvSpPr>
        <p:spPr>
          <a:xfrm>
            <a:off x="1144923" y="2405894"/>
            <a:ext cx="5315189" cy="4190849"/>
          </a:xfrm>
        </p:spPr>
        <p:txBody>
          <a:bodyPr vert="horz" lIns="91440" tIns="45720" rIns="91440" bIns="45720" rtlCol="0" anchor="t">
            <a:normAutofit/>
          </a:bodyPr>
          <a:lstStyle/>
          <a:p>
            <a:r>
              <a:rPr lang="en-US" dirty="0"/>
              <a:t>The Edit class represents an edit information form in an ATM system. It allows users to change their username or PIN. </a:t>
            </a:r>
          </a:p>
          <a:p>
            <a:r>
              <a:rPr lang="en-US" dirty="0"/>
              <a:t>The key aspects are:</a:t>
            </a:r>
          </a:p>
          <a:p>
            <a:pPr marL="285750" indent="-228600">
              <a:buFont typeface="Arial" panose="020B0604020202020204" pitchFamily="34" charset="0"/>
              <a:buChar char="•"/>
            </a:pPr>
            <a:r>
              <a:rPr lang="en-US" sz="1400" dirty="0"/>
              <a:t>The </a:t>
            </a:r>
            <a:r>
              <a:rPr lang="en-US" sz="1400" dirty="0" err="1"/>
              <a:t>getConnection</a:t>
            </a:r>
            <a:r>
              <a:rPr lang="en-US" sz="1400" dirty="0"/>
              <a:t>() method establishes a database connection.</a:t>
            </a:r>
          </a:p>
          <a:p>
            <a:pPr marL="285750" indent="-228600">
              <a:buFont typeface="Arial" panose="020B0604020202020204" pitchFamily="34" charset="0"/>
              <a:buChar char="•"/>
            </a:pPr>
            <a:r>
              <a:rPr lang="en-US" sz="1400" dirty="0"/>
              <a:t>The constructor initializes the form and sets the user's username.</a:t>
            </a:r>
          </a:p>
          <a:p>
            <a:pPr marL="285750" indent="-228600">
              <a:buFont typeface="Arial" panose="020B0604020202020204" pitchFamily="34" charset="0"/>
              <a:buChar char="•"/>
            </a:pPr>
            <a:r>
              <a:rPr lang="en-US" sz="1400" dirty="0"/>
              <a:t>The </a:t>
            </a:r>
            <a:r>
              <a:rPr lang="en-US" sz="1400" dirty="0" err="1"/>
              <a:t>CancelBActionPerformed</a:t>
            </a:r>
            <a:r>
              <a:rPr lang="en-US" sz="1400" dirty="0"/>
              <a:t>() method handles canceling and returns to the menu.</a:t>
            </a:r>
          </a:p>
          <a:p>
            <a:pPr marL="285750" indent="-228600">
              <a:buFont typeface="Arial" panose="020B0604020202020204" pitchFamily="34" charset="0"/>
              <a:buChar char="•"/>
            </a:pPr>
            <a:r>
              <a:rPr lang="en-US" sz="1400" dirty="0"/>
              <a:t>The </a:t>
            </a:r>
            <a:r>
              <a:rPr lang="en-US" sz="1400" dirty="0" err="1"/>
              <a:t>ChangeUserBActionPerformed</a:t>
            </a:r>
            <a:r>
              <a:rPr lang="en-US" sz="1400" dirty="0"/>
              <a:t>() method handles changing the username. It prompts for a new username, checks availability, updates it in the database, and displays a success message.</a:t>
            </a:r>
          </a:p>
          <a:p>
            <a:pPr marL="285750" indent="-228600">
              <a:buFont typeface="Arial" panose="020B0604020202020204" pitchFamily="34" charset="0"/>
              <a:buChar char="•"/>
            </a:pPr>
            <a:r>
              <a:rPr lang="en-US" sz="1400" dirty="0"/>
              <a:t>The </a:t>
            </a:r>
            <a:r>
              <a:rPr lang="en-US" sz="1400" dirty="0" err="1"/>
              <a:t>ChangePassBActionPerformed</a:t>
            </a:r>
            <a:r>
              <a:rPr lang="en-US" sz="1400" dirty="0"/>
              <a:t>() method handles changing the PIN by opening a new form.</a:t>
            </a:r>
          </a:p>
          <a:p>
            <a:pPr marL="285750" indent="-228600">
              <a:buFont typeface="Arial" panose="020B0604020202020204" pitchFamily="34" charset="0"/>
              <a:buChar char="•"/>
            </a:pPr>
            <a:r>
              <a:rPr lang="en-US" sz="1400" dirty="0"/>
              <a:t>The </a:t>
            </a:r>
            <a:r>
              <a:rPr lang="en-US" sz="1400" dirty="0" err="1"/>
              <a:t>initComponents</a:t>
            </a:r>
            <a:r>
              <a:rPr lang="en-US" sz="1400" dirty="0"/>
              <a:t>() method creates the user interface elements.</a:t>
            </a:r>
          </a:p>
          <a:p>
            <a:pPr marL="0" indent="-228600">
              <a:spcBef>
                <a:spcPts val="1000"/>
              </a:spcBef>
              <a:buFont typeface="Arial" panose="020B0604020202020204" pitchFamily="34" charset="0"/>
              <a:buChar char="•"/>
            </a:pPr>
            <a:endParaRPr lang="en-US" sz="1400" dirty="0"/>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A screen shot of a machine&#10;&#10;Description automatically generated with medium confidence">
            <a:extLst>
              <a:ext uri="{FF2B5EF4-FFF2-40B4-BE49-F238E27FC236}">
                <a16:creationId xmlns:a16="http://schemas.microsoft.com/office/drawing/2014/main" id="{C979B6FA-6172-9528-8A7F-9E6B6D97F13F}"/>
              </a:ext>
            </a:extLst>
          </p:cNvPr>
          <p:cNvPicPr>
            <a:picLocks noGrp="1" noChangeAspect="1"/>
          </p:cNvPicPr>
          <p:nvPr>
            <p:ph type="pic" idx="1"/>
          </p:nvPr>
        </p:nvPicPr>
        <p:blipFill>
          <a:blip r:embed="rId2"/>
          <a:srcRect t="6256" b="6256"/>
          <a:stretch>
            <a:fillRect/>
          </a:stretch>
        </p:blipFill>
        <p:spPr>
          <a:xfrm>
            <a:off x="6757311" y="1352927"/>
            <a:ext cx="5228937" cy="4588050"/>
          </a:xfrm>
          <a:prstGeom prst="rect">
            <a:avLst/>
          </a:prstGeom>
        </p:spPr>
      </p:pic>
    </p:spTree>
    <p:extLst>
      <p:ext uri="{BB962C8B-B14F-4D97-AF65-F5344CB8AC3E}">
        <p14:creationId xmlns:p14="http://schemas.microsoft.com/office/powerpoint/2010/main" val="198846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B90A7CB-F43F-E0B2-5084-4B524FB028BE}"/>
              </a:ext>
            </a:extLst>
          </p:cNvPr>
          <p:cNvSpPr>
            <a:spLocks noGrp="1"/>
          </p:cNvSpPr>
          <p:nvPr>
            <p:ph type="title"/>
          </p:nvPr>
        </p:nvSpPr>
        <p:spPr>
          <a:xfrm>
            <a:off x="5596501" y="501594"/>
            <a:ext cx="5754896" cy="1655483"/>
          </a:xfrm>
        </p:spPr>
        <p:txBody>
          <a:bodyPr vert="horz" lIns="91440" tIns="45720" rIns="91440" bIns="45720" rtlCol="0" anchor="b">
            <a:normAutofit/>
          </a:bodyPr>
          <a:lstStyle/>
          <a:p>
            <a:r>
              <a:rPr lang="en-US" sz="4000"/>
              <a:t>UpdatePass Class Overview</a:t>
            </a:r>
          </a:p>
        </p:txBody>
      </p:sp>
      <p:pic>
        <p:nvPicPr>
          <p:cNvPr id="8" name="Picture Placeholder 7" descr="A screen shot of a computer&#10;&#10;Description automatically generated with medium confidence">
            <a:extLst>
              <a:ext uri="{FF2B5EF4-FFF2-40B4-BE49-F238E27FC236}">
                <a16:creationId xmlns:a16="http://schemas.microsoft.com/office/drawing/2014/main" id="{183A8E60-EE5A-A9B3-3DC8-8FC899127025}"/>
              </a:ext>
            </a:extLst>
          </p:cNvPr>
          <p:cNvPicPr>
            <a:picLocks noGrp="1" noChangeAspect="1"/>
          </p:cNvPicPr>
          <p:nvPr>
            <p:ph type="pic" idx="1"/>
          </p:nvPr>
        </p:nvPicPr>
        <p:blipFill rotWithShape="1">
          <a:blip r:embed="rId2"/>
          <a:srcRect l="9122" r="9123" b="1"/>
          <a:stretch/>
        </p:blipFill>
        <p:spPr>
          <a:xfrm>
            <a:off x="609600" y="1028700"/>
            <a:ext cx="4655127" cy="5209978"/>
          </a:xfrm>
          <a:prstGeom prst="rect">
            <a:avLst/>
          </a:prstGeom>
        </p:spPr>
      </p:pic>
      <p:sp>
        <p:nvSpPr>
          <p:cNvPr id="6" name="Text Placeholder 5">
            <a:extLst>
              <a:ext uri="{FF2B5EF4-FFF2-40B4-BE49-F238E27FC236}">
                <a16:creationId xmlns:a16="http://schemas.microsoft.com/office/drawing/2014/main" id="{D05A2A04-6AE8-644A-CCB5-2A08A63D915A}"/>
              </a:ext>
            </a:extLst>
          </p:cNvPr>
          <p:cNvSpPr>
            <a:spLocks noGrp="1"/>
          </p:cNvSpPr>
          <p:nvPr>
            <p:ph type="body" sz="half" idx="2"/>
          </p:nvPr>
        </p:nvSpPr>
        <p:spPr>
          <a:xfrm>
            <a:off x="5596502" y="2405894"/>
            <a:ext cx="5754895" cy="3603020"/>
          </a:xfrm>
        </p:spPr>
        <p:txBody>
          <a:bodyPr vert="horz" lIns="91440" tIns="45720" rIns="91440" bIns="45720" rtlCol="0" anchor="t">
            <a:normAutofit/>
          </a:bodyPr>
          <a:lstStyle/>
          <a:p>
            <a:r>
              <a:rPr lang="en-US" dirty="0"/>
              <a:t>The </a:t>
            </a:r>
            <a:r>
              <a:rPr lang="en-US" dirty="0" err="1"/>
              <a:t>UpdatePass</a:t>
            </a:r>
            <a:r>
              <a:rPr lang="en-US" dirty="0"/>
              <a:t> class represents a form for updating the PIN in an ATM system.</a:t>
            </a:r>
          </a:p>
          <a:p>
            <a:r>
              <a:rPr lang="en-US" dirty="0"/>
              <a:t> The key aspects are :</a:t>
            </a:r>
          </a:p>
          <a:p>
            <a:pPr marL="285750" indent="-228600">
              <a:buFont typeface="Arial" panose="020B0604020202020204" pitchFamily="34" charset="0"/>
              <a:buChar char="•"/>
            </a:pPr>
            <a:r>
              <a:rPr lang="en-US" sz="1400" dirty="0"/>
              <a:t>The </a:t>
            </a:r>
            <a:r>
              <a:rPr lang="en-US" sz="1400" dirty="0" err="1"/>
              <a:t>getConnection</a:t>
            </a:r>
            <a:r>
              <a:rPr lang="en-US" sz="1400" dirty="0"/>
              <a:t>() method establishes a database connection.</a:t>
            </a:r>
          </a:p>
          <a:p>
            <a:pPr marL="285750" indent="-228600">
              <a:buFont typeface="Arial" panose="020B0604020202020204" pitchFamily="34" charset="0"/>
              <a:buChar char="•"/>
            </a:pPr>
            <a:r>
              <a:rPr lang="en-US" sz="1400" dirty="0"/>
              <a:t>The constructor initializes the form and sets the user's username.</a:t>
            </a:r>
          </a:p>
          <a:p>
            <a:pPr marL="285750" indent="-228600">
              <a:buFont typeface="Arial" panose="020B0604020202020204" pitchFamily="34" charset="0"/>
              <a:buChar char="•"/>
            </a:pPr>
            <a:r>
              <a:rPr lang="en-US" sz="1400" dirty="0"/>
              <a:t>The </a:t>
            </a:r>
            <a:r>
              <a:rPr lang="en-US" sz="1400" dirty="0" err="1"/>
              <a:t>initComponents</a:t>
            </a:r>
            <a:r>
              <a:rPr lang="en-US" sz="1400" dirty="0"/>
              <a:t>() method creates the user interface elements.</a:t>
            </a:r>
          </a:p>
          <a:p>
            <a:pPr marL="285750" indent="-228600">
              <a:buFont typeface="Arial" panose="020B0604020202020204" pitchFamily="34" charset="0"/>
              <a:buChar char="•"/>
            </a:pPr>
            <a:r>
              <a:rPr lang="en-US" sz="1400" dirty="0"/>
              <a:t>The </a:t>
            </a:r>
            <a:r>
              <a:rPr lang="en-US" sz="1400" dirty="0" err="1"/>
              <a:t>SubmitBActionPerformed</a:t>
            </a:r>
            <a:r>
              <a:rPr lang="en-US" sz="1400" dirty="0"/>
              <a:t>() method handles the submit button action. It validates the entered PIN, checks if it matches the confirmation, updates the PIN in the database, and displays a success message. If the update is successful, it closes the current form and opens the menu form.</a:t>
            </a:r>
          </a:p>
          <a:p>
            <a:pPr marL="0" indent="-228600">
              <a:spcBef>
                <a:spcPts val="1000"/>
              </a:spcBef>
              <a:buFont typeface="Arial" panose="020B0604020202020204" pitchFamily="34" charset="0"/>
              <a:buChar char="•"/>
            </a:pPr>
            <a:endParaRPr lang="en-US" sz="1400" dirty="0"/>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181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8" name="Oval 17">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22">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24">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7EDA424-DCE5-58A3-9711-84BA92A433E5}"/>
              </a:ext>
            </a:extLst>
          </p:cNvPr>
          <p:cNvSpPr>
            <a:spLocks noGrp="1"/>
          </p:cNvSpPr>
          <p:nvPr>
            <p:ph type="title"/>
          </p:nvPr>
        </p:nvSpPr>
        <p:spPr>
          <a:xfrm>
            <a:off x="629640" y="630935"/>
            <a:ext cx="5107366" cy="2096769"/>
          </a:xfrm>
          <a:noFill/>
        </p:spPr>
        <p:txBody>
          <a:bodyPr vert="horz" lIns="91440" tIns="45720" rIns="91440" bIns="45720" rtlCol="0" anchor="t">
            <a:normAutofit/>
          </a:bodyPr>
          <a:lstStyle/>
          <a:p>
            <a:r>
              <a:rPr lang="en-US" sz="4800" kern="1200">
                <a:solidFill>
                  <a:schemeClr val="bg1"/>
                </a:solidFill>
                <a:latin typeface="+mj-lt"/>
                <a:ea typeface="+mj-ea"/>
                <a:cs typeface="+mj-cs"/>
              </a:rPr>
              <a:t>Our MySQL Database</a:t>
            </a:r>
          </a:p>
        </p:txBody>
      </p:sp>
      <p:sp>
        <p:nvSpPr>
          <p:cNvPr id="46" name="Rectangle 26">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6" name="Straight Connector 35">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8" name="Content Placeholder 7">
            <a:extLst>
              <a:ext uri="{FF2B5EF4-FFF2-40B4-BE49-F238E27FC236}">
                <a16:creationId xmlns:a16="http://schemas.microsoft.com/office/drawing/2014/main" id="{3D49D35F-AAF9-8695-D65F-C183D89FEA8D}"/>
              </a:ext>
            </a:extLst>
          </p:cNvPr>
          <p:cNvPicPr>
            <a:picLocks noGrp="1" noChangeAspect="1"/>
          </p:cNvPicPr>
          <p:nvPr>
            <p:ph idx="1"/>
          </p:nvPr>
        </p:nvPicPr>
        <p:blipFill>
          <a:blip r:embed="rId2"/>
          <a:stretch>
            <a:fillRect/>
          </a:stretch>
        </p:blipFill>
        <p:spPr>
          <a:xfrm>
            <a:off x="1610377" y="2885910"/>
            <a:ext cx="8885029" cy="3265248"/>
          </a:xfrm>
          <a:prstGeom prst="rect">
            <a:avLst/>
          </a:prstGeom>
        </p:spPr>
      </p:pic>
      <p:grpSp>
        <p:nvGrpSpPr>
          <p:cNvPr id="41" name="Group 40">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2" name="Straight Connector 41">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28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BF2AE-9742-529C-9143-CB0A64D5328D}"/>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a:solidFill>
                  <a:schemeClr val="tx1"/>
                </a:solidFill>
                <a:latin typeface="+mj-lt"/>
                <a:ea typeface="+mj-ea"/>
                <a:cs typeface="+mj-cs"/>
              </a:rPr>
              <a:t>Thank you !</a:t>
            </a:r>
          </a:p>
        </p:txBody>
      </p:sp>
      <p:sp>
        <p:nvSpPr>
          <p:cNvPr id="97" name="Rectangle 9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Handshake">
            <a:extLst>
              <a:ext uri="{FF2B5EF4-FFF2-40B4-BE49-F238E27FC236}">
                <a16:creationId xmlns:a16="http://schemas.microsoft.com/office/drawing/2014/main" id="{3B2537BC-15CA-A1C5-E5EC-735C41E1DA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103" name="Rectangle 102">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2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CC82C-0048-FC1E-A460-9EBB252E63CB}"/>
              </a:ext>
            </a:extLst>
          </p:cNvPr>
          <p:cNvSpPr>
            <a:spLocks noGrp="1"/>
          </p:cNvSpPr>
          <p:nvPr>
            <p:ph type="title"/>
          </p:nvPr>
        </p:nvSpPr>
        <p:spPr>
          <a:xfrm>
            <a:off x="1136397" y="502020"/>
            <a:ext cx="5323715" cy="1642970"/>
          </a:xfrm>
        </p:spPr>
        <p:txBody>
          <a:bodyPr anchor="b">
            <a:normAutofit/>
          </a:bodyPr>
          <a:lstStyle/>
          <a:p>
            <a:r>
              <a:rPr lang="en-GB" sz="4000"/>
              <a:t>Welcome to the ATM Program</a:t>
            </a:r>
            <a:endParaRPr lang="en-SA" sz="4000"/>
          </a:p>
        </p:txBody>
      </p:sp>
      <p:sp>
        <p:nvSpPr>
          <p:cNvPr id="3" name="Content Placeholder 2">
            <a:extLst>
              <a:ext uri="{FF2B5EF4-FFF2-40B4-BE49-F238E27FC236}">
                <a16:creationId xmlns:a16="http://schemas.microsoft.com/office/drawing/2014/main" id="{348000BC-3E1D-D684-4D3D-CC96842DD122}"/>
              </a:ext>
            </a:extLst>
          </p:cNvPr>
          <p:cNvSpPr>
            <a:spLocks noGrp="1"/>
          </p:cNvSpPr>
          <p:nvPr>
            <p:ph idx="1"/>
          </p:nvPr>
        </p:nvSpPr>
        <p:spPr>
          <a:xfrm>
            <a:off x="1144923" y="2405894"/>
            <a:ext cx="5315189" cy="3535083"/>
          </a:xfrm>
        </p:spPr>
        <p:txBody>
          <a:bodyPr anchor="t">
            <a:normAutofit/>
          </a:bodyPr>
          <a:lstStyle/>
          <a:p>
            <a:r>
              <a:rPr lang="en-GB" sz="2000"/>
              <a:t>This program is developed using Java and incorporates a Graphical User Interface (GUI).</a:t>
            </a:r>
          </a:p>
          <a:p>
            <a:r>
              <a:rPr lang="en-GB" sz="2000"/>
              <a:t>The purpose of this program is to simulate an ATM system for a bank, providing users with a virtual banking experience.</a:t>
            </a:r>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PC">
            <a:extLst>
              <a:ext uri="{FF2B5EF4-FFF2-40B4-BE49-F238E27FC236}">
                <a16:creationId xmlns:a16="http://schemas.microsoft.com/office/drawing/2014/main" id="{61C6DC00-63CD-F034-EDDB-4C9CCB878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84991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D5953-5B24-E937-7E54-A0CBCE2873A2}"/>
              </a:ext>
            </a:extLst>
          </p:cNvPr>
          <p:cNvSpPr>
            <a:spLocks noGrp="1"/>
          </p:cNvSpPr>
          <p:nvPr>
            <p:ph type="title"/>
          </p:nvPr>
        </p:nvSpPr>
        <p:spPr>
          <a:xfrm>
            <a:off x="466722" y="586855"/>
            <a:ext cx="3201366" cy="3387497"/>
          </a:xfrm>
        </p:spPr>
        <p:txBody>
          <a:bodyPr anchor="b">
            <a:normAutofit/>
          </a:bodyPr>
          <a:lstStyle/>
          <a:p>
            <a:pPr algn="r"/>
            <a:r>
              <a:rPr lang="en-GB" sz="4000" b="0" i="0" dirty="0">
                <a:solidFill>
                  <a:srgbClr val="FFFFFF"/>
                </a:solidFill>
                <a:effectLst/>
                <a:latin typeface="Söhne"/>
              </a:rPr>
              <a:t>Program Overview</a:t>
            </a:r>
            <a:endParaRPr lang="en-SA" sz="4000" dirty="0">
              <a:solidFill>
                <a:srgbClr val="FFFFFF"/>
              </a:solidFill>
            </a:endParaRPr>
          </a:p>
        </p:txBody>
      </p:sp>
      <p:graphicFrame>
        <p:nvGraphicFramePr>
          <p:cNvPr id="24" name="Content Placeholder 2">
            <a:extLst>
              <a:ext uri="{FF2B5EF4-FFF2-40B4-BE49-F238E27FC236}">
                <a16:creationId xmlns:a16="http://schemas.microsoft.com/office/drawing/2014/main" id="{525D5226-AA5D-0136-EBE3-87752C699829}"/>
              </a:ext>
            </a:extLst>
          </p:cNvPr>
          <p:cNvGraphicFramePr>
            <a:graphicFrameLocks noGrp="1"/>
          </p:cNvGraphicFramePr>
          <p:nvPr>
            <p:ph idx="1"/>
            <p:extLst>
              <p:ext uri="{D42A27DB-BD31-4B8C-83A1-F6EECF244321}">
                <p14:modId xmlns:p14="http://schemas.microsoft.com/office/powerpoint/2010/main" val="215408669"/>
              </p:ext>
            </p:extLst>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11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9D93491-8BC3-B7F4-6D20-D44F48901ADB}"/>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Main Class Overview</a:t>
            </a:r>
          </a:p>
        </p:txBody>
      </p:sp>
      <p:sp>
        <p:nvSpPr>
          <p:cNvPr id="7" name="Text Placeholder 6">
            <a:extLst>
              <a:ext uri="{FF2B5EF4-FFF2-40B4-BE49-F238E27FC236}">
                <a16:creationId xmlns:a16="http://schemas.microsoft.com/office/drawing/2014/main" id="{3F44E5AE-2CA8-8574-F1DF-A639D35034EB}"/>
              </a:ext>
            </a:extLst>
          </p:cNvPr>
          <p:cNvSpPr>
            <a:spLocks noGrp="1"/>
          </p:cNvSpPr>
          <p:nvPr>
            <p:ph type="body" sz="half" idx="2"/>
          </p:nvPr>
        </p:nvSpPr>
        <p:spPr>
          <a:xfrm>
            <a:off x="1144923" y="2405894"/>
            <a:ext cx="5323715" cy="3950086"/>
          </a:xfrm>
        </p:spPr>
        <p:txBody>
          <a:bodyPr vert="horz" lIns="91440" tIns="45720" rIns="91440" bIns="45720" rtlCol="0" anchor="t">
            <a:normAutofit lnSpcReduction="10000"/>
          </a:bodyPr>
          <a:lstStyle/>
          <a:p>
            <a:r>
              <a:rPr lang="en-US" dirty="0"/>
              <a:t>The Main class in the ATM program serves as the main window and entry point for the application, The Main class is responsible for managing the overall functionality of the program</a:t>
            </a:r>
            <a:r>
              <a:rPr lang="en-US" sz="1400" dirty="0"/>
              <a:t>.</a:t>
            </a:r>
          </a:p>
          <a:p>
            <a:r>
              <a:rPr lang="en-US" b="1" dirty="0"/>
              <a:t>Key Components:</a:t>
            </a:r>
          </a:p>
          <a:p>
            <a:pPr indent="-228600">
              <a:buFont typeface="Arial" panose="020B0604020202020204" pitchFamily="34" charset="0"/>
              <a:buChar char="•"/>
            </a:pPr>
            <a:r>
              <a:rPr lang="en-US" sz="1400" dirty="0" err="1"/>
              <a:t>WelcomeL</a:t>
            </a:r>
            <a:r>
              <a:rPr lang="en-US" sz="1400" dirty="0"/>
              <a:t>: Displays the welcome message.</a:t>
            </a:r>
          </a:p>
          <a:p>
            <a:pPr indent="-228600">
              <a:buFont typeface="Arial" panose="020B0604020202020204" pitchFamily="34" charset="0"/>
              <a:buChar char="•"/>
            </a:pPr>
            <a:r>
              <a:rPr lang="en-US" sz="1400" dirty="0" err="1"/>
              <a:t>RegisterB</a:t>
            </a:r>
            <a:r>
              <a:rPr lang="en-US" sz="1400" dirty="0"/>
              <a:t>: Button for user registration.</a:t>
            </a:r>
          </a:p>
          <a:p>
            <a:pPr indent="-228600">
              <a:buFont typeface="Arial" panose="020B0604020202020204" pitchFamily="34" charset="0"/>
              <a:buChar char="•"/>
            </a:pPr>
            <a:r>
              <a:rPr lang="en-US" sz="1400" dirty="0"/>
              <a:t>Login: Button for user login.</a:t>
            </a:r>
          </a:p>
          <a:p>
            <a:pPr indent="-228600">
              <a:buFont typeface="Arial" panose="020B0604020202020204" pitchFamily="34" charset="0"/>
              <a:buChar char="•"/>
            </a:pPr>
            <a:r>
              <a:rPr lang="en-US" sz="1400" dirty="0"/>
              <a:t>Background: Displays the background image.</a:t>
            </a:r>
          </a:p>
          <a:p>
            <a:r>
              <a:rPr lang="en-US" b="1" dirty="0"/>
              <a:t>Key Methods</a:t>
            </a:r>
            <a:r>
              <a:rPr lang="en-US" dirty="0"/>
              <a:t>:</a:t>
            </a:r>
          </a:p>
          <a:p>
            <a:pPr indent="-228600">
              <a:buFont typeface="Arial" panose="020B0604020202020204" pitchFamily="34" charset="0"/>
              <a:buChar char="•"/>
            </a:pPr>
            <a:r>
              <a:rPr lang="en-US" sz="1500" dirty="0" err="1"/>
              <a:t>getConnection</a:t>
            </a:r>
            <a:r>
              <a:rPr lang="en-US" sz="1500" dirty="0"/>
              <a:t>(): Establishes a connection to a MySQL database.</a:t>
            </a:r>
          </a:p>
          <a:p>
            <a:pPr indent="-228600">
              <a:buFont typeface="Arial" panose="020B0604020202020204" pitchFamily="34" charset="0"/>
              <a:buChar char="•"/>
            </a:pPr>
            <a:r>
              <a:rPr lang="en-US" sz="1500" dirty="0" err="1"/>
              <a:t>RegisterBActionPerformed</a:t>
            </a:r>
            <a:r>
              <a:rPr lang="en-US" sz="1500" dirty="0"/>
              <a:t>(): Handles registration button clicks.</a:t>
            </a:r>
          </a:p>
          <a:p>
            <a:pPr indent="-228600">
              <a:buFont typeface="Arial" panose="020B0604020202020204" pitchFamily="34" charset="0"/>
              <a:buChar char="•"/>
            </a:pPr>
            <a:r>
              <a:rPr lang="en-US" sz="1500" dirty="0" err="1"/>
              <a:t>LoginActionPerformed</a:t>
            </a:r>
            <a:r>
              <a:rPr lang="en-US" sz="1500" dirty="0"/>
              <a:t>(): Handles login button clicks.</a:t>
            </a:r>
          </a:p>
          <a:p>
            <a:pPr indent="-228600">
              <a:buFont typeface="Arial" panose="020B0604020202020204" pitchFamily="34" charset="0"/>
              <a:buChar char="•"/>
            </a:pPr>
            <a:endParaRPr lang="en-US" sz="13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 shot of a computer&#10;&#10;Description automatically generated with low confidence">
            <a:extLst>
              <a:ext uri="{FF2B5EF4-FFF2-40B4-BE49-F238E27FC236}">
                <a16:creationId xmlns:a16="http://schemas.microsoft.com/office/drawing/2014/main" id="{738D13F3-A192-77FD-6B56-BB5E55901429}"/>
              </a:ext>
            </a:extLst>
          </p:cNvPr>
          <p:cNvPicPr>
            <a:picLocks noGrp="1" noChangeAspect="1"/>
          </p:cNvPicPr>
          <p:nvPr>
            <p:ph type="pic" idx="1"/>
          </p:nvPr>
        </p:nvPicPr>
        <p:blipFill rotWithShape="1">
          <a:blip r:embed="rId2"/>
          <a:srcRect l="9122" r="9123" b="1"/>
          <a:stretch/>
        </p:blipFill>
        <p:spPr>
          <a:xfrm>
            <a:off x="7075967" y="1111148"/>
            <a:ext cx="4170530" cy="4667597"/>
          </a:xfrm>
          <a:prstGeom prst="rect">
            <a:avLst/>
          </a:prstGeom>
        </p:spPr>
      </p:pic>
    </p:spTree>
    <p:extLst>
      <p:ext uri="{BB962C8B-B14F-4D97-AF65-F5344CB8AC3E}">
        <p14:creationId xmlns:p14="http://schemas.microsoft.com/office/powerpoint/2010/main" val="257746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26059-65D0-20C7-4732-DEF58B2B61B5}"/>
              </a:ext>
            </a:extLst>
          </p:cNvPr>
          <p:cNvSpPr>
            <a:spLocks noGrp="1"/>
          </p:cNvSpPr>
          <p:nvPr>
            <p:ph type="title"/>
          </p:nvPr>
        </p:nvSpPr>
        <p:spPr>
          <a:xfrm>
            <a:off x="1136397" y="502020"/>
            <a:ext cx="5323715" cy="1642970"/>
          </a:xfrm>
        </p:spPr>
        <p:txBody>
          <a:bodyPr anchor="b">
            <a:normAutofit/>
          </a:bodyPr>
          <a:lstStyle/>
          <a:p>
            <a:r>
              <a:rPr lang="en-GB" sz="4000"/>
              <a:t>Registration Class Overview</a:t>
            </a:r>
            <a:endParaRPr lang="en-SA" sz="4000"/>
          </a:p>
        </p:txBody>
      </p:sp>
      <p:sp>
        <p:nvSpPr>
          <p:cNvPr id="3" name="Content Placeholder 2">
            <a:extLst>
              <a:ext uri="{FF2B5EF4-FFF2-40B4-BE49-F238E27FC236}">
                <a16:creationId xmlns:a16="http://schemas.microsoft.com/office/drawing/2014/main" id="{BDB84CA0-FEB9-2DE0-5D3F-8BEEB30491F8}"/>
              </a:ext>
            </a:extLst>
          </p:cNvPr>
          <p:cNvSpPr>
            <a:spLocks noGrp="1"/>
          </p:cNvSpPr>
          <p:nvPr>
            <p:ph idx="1"/>
          </p:nvPr>
        </p:nvSpPr>
        <p:spPr>
          <a:xfrm>
            <a:off x="1144923" y="2405894"/>
            <a:ext cx="5315189" cy="3950086"/>
          </a:xfrm>
        </p:spPr>
        <p:txBody>
          <a:bodyPr anchor="t">
            <a:normAutofit fontScale="92500" lnSpcReduction="10000"/>
          </a:bodyPr>
          <a:lstStyle/>
          <a:p>
            <a:pPr marL="0" indent="0">
              <a:buNone/>
            </a:pPr>
            <a:r>
              <a:rPr lang="en-GB" sz="1700" dirty="0"/>
              <a:t>The Registration class handles the user registration process in the ATM program. It collects user information and stores it in a MySQL database.</a:t>
            </a:r>
          </a:p>
          <a:p>
            <a:pPr marL="0" indent="0">
              <a:buNone/>
            </a:pPr>
            <a:r>
              <a:rPr lang="en-US" sz="1800" dirty="0"/>
              <a:t>The key aspects are </a:t>
            </a:r>
            <a:r>
              <a:rPr lang="ar-SA" sz="1800" dirty="0"/>
              <a:t>:</a:t>
            </a:r>
          </a:p>
          <a:p>
            <a:pPr marL="0" indent="0">
              <a:buNone/>
            </a:pPr>
            <a:r>
              <a:rPr lang="en-GB" sz="1400" dirty="0" err="1"/>
              <a:t>WelcomeL</a:t>
            </a:r>
            <a:r>
              <a:rPr lang="en-GB" sz="1400" dirty="0"/>
              <a:t>: Displays the welcome message.</a:t>
            </a:r>
          </a:p>
          <a:p>
            <a:r>
              <a:rPr lang="en-GB" sz="1400" dirty="0" err="1"/>
              <a:t>LoginL</a:t>
            </a:r>
            <a:r>
              <a:rPr lang="en-GB" sz="1400" dirty="0"/>
              <a:t>: Displays the registration form title.</a:t>
            </a:r>
          </a:p>
          <a:p>
            <a:r>
              <a:rPr lang="en-GB" sz="1400" dirty="0" err="1"/>
              <a:t>FnameF</a:t>
            </a:r>
            <a:r>
              <a:rPr lang="en-GB" sz="1400" dirty="0"/>
              <a:t>: Text field for entering the first name.</a:t>
            </a:r>
          </a:p>
          <a:p>
            <a:r>
              <a:rPr lang="en-GB" sz="1400" dirty="0" err="1"/>
              <a:t>LnameF</a:t>
            </a:r>
            <a:r>
              <a:rPr lang="en-GB" sz="1400" dirty="0"/>
              <a:t>: Text field for entering the last name.</a:t>
            </a:r>
          </a:p>
          <a:p>
            <a:r>
              <a:rPr lang="en-GB" sz="1400" dirty="0" err="1"/>
              <a:t>MaleRB</a:t>
            </a:r>
            <a:r>
              <a:rPr lang="en-GB" sz="1400" dirty="0"/>
              <a:t>: Radio button for selecting male gender.</a:t>
            </a:r>
          </a:p>
          <a:p>
            <a:r>
              <a:rPr lang="en-GB" sz="1400" dirty="0" err="1"/>
              <a:t>FemaleRB</a:t>
            </a:r>
            <a:r>
              <a:rPr lang="en-GB" sz="1400" dirty="0"/>
              <a:t>: Radio button for selecting female gender.</a:t>
            </a:r>
          </a:p>
          <a:p>
            <a:r>
              <a:rPr lang="en-GB" sz="1400" dirty="0" err="1"/>
              <a:t>IdF</a:t>
            </a:r>
            <a:r>
              <a:rPr lang="en-GB" sz="1400" dirty="0"/>
              <a:t>: Text field for entering the ID number.</a:t>
            </a:r>
          </a:p>
          <a:p>
            <a:r>
              <a:rPr lang="en-GB" sz="1400" dirty="0" err="1"/>
              <a:t>birthdateComponent</a:t>
            </a:r>
            <a:r>
              <a:rPr lang="en-GB" sz="1400" dirty="0"/>
              <a:t>: Birthdate selection component.</a:t>
            </a:r>
          </a:p>
          <a:p>
            <a:r>
              <a:rPr lang="en-GB" sz="1400" dirty="0" err="1"/>
              <a:t>NextB</a:t>
            </a:r>
            <a:r>
              <a:rPr lang="en-GB" sz="1400" dirty="0"/>
              <a:t>: Button for proceeding to the next registration step.</a:t>
            </a:r>
          </a:p>
          <a:p>
            <a:r>
              <a:rPr lang="en-GB" sz="1400" dirty="0" err="1"/>
              <a:t>BackB</a:t>
            </a:r>
            <a:r>
              <a:rPr lang="en-GB" sz="1400" dirty="0"/>
              <a:t>: Button for going back to the main menu.</a:t>
            </a:r>
          </a:p>
          <a:p>
            <a:endParaRPr lang="en-SA" sz="1100" dirty="0"/>
          </a:p>
        </p:txBody>
      </p:sp>
      <p:sp>
        <p:nvSpPr>
          <p:cNvPr id="32" name="Rectangle 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Id Badge">
            <a:extLst>
              <a:ext uri="{FF2B5EF4-FFF2-40B4-BE49-F238E27FC236}">
                <a16:creationId xmlns:a16="http://schemas.microsoft.com/office/drawing/2014/main" id="{19669BFB-56EF-084A-24FB-16CA18581E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32902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A1D79C4-BEA4-46B8-C8FF-2B91FDCEF826}"/>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Key Methods:</a:t>
            </a:r>
          </a:p>
        </p:txBody>
      </p:sp>
      <p:sp>
        <p:nvSpPr>
          <p:cNvPr id="6" name="Text Placeholder 5">
            <a:extLst>
              <a:ext uri="{FF2B5EF4-FFF2-40B4-BE49-F238E27FC236}">
                <a16:creationId xmlns:a16="http://schemas.microsoft.com/office/drawing/2014/main" id="{C7FAE3F8-ACAE-DCE1-58D4-B8FE622086FE}"/>
              </a:ext>
            </a:extLst>
          </p:cNvPr>
          <p:cNvSpPr>
            <a:spLocks noGrp="1"/>
          </p:cNvSpPr>
          <p:nvPr>
            <p:ph type="body" sz="half" idx="2"/>
          </p:nvPr>
        </p:nvSpPr>
        <p:spPr>
          <a:xfrm>
            <a:off x="1144923" y="2405894"/>
            <a:ext cx="5315189" cy="3535083"/>
          </a:xfrm>
        </p:spPr>
        <p:txBody>
          <a:bodyPr vert="horz" lIns="91440" tIns="45720" rIns="91440" bIns="45720" rtlCol="0" anchor="t">
            <a:normAutofit/>
          </a:bodyPr>
          <a:lstStyle/>
          <a:p>
            <a:pPr indent="-228600">
              <a:buFont typeface="Arial" panose="020B0604020202020204" pitchFamily="34" charset="0"/>
              <a:buChar char="•"/>
            </a:pPr>
            <a:r>
              <a:rPr lang="en-US" sz="1700" dirty="0" err="1"/>
              <a:t>getConnection</a:t>
            </a:r>
            <a:r>
              <a:rPr lang="en-US" sz="1700" dirty="0"/>
              <a:t>(): Establishes a connection to the MySQL database.</a:t>
            </a:r>
          </a:p>
          <a:p>
            <a:pPr indent="-228600">
              <a:buFont typeface="Arial" panose="020B0604020202020204" pitchFamily="34" charset="0"/>
              <a:buChar char="•"/>
            </a:pPr>
            <a:r>
              <a:rPr lang="en-US" sz="1700" dirty="0" err="1"/>
              <a:t>insertRegistrationData</a:t>
            </a:r>
            <a:r>
              <a:rPr lang="en-US" sz="1700" dirty="0"/>
              <a:t>(): Inserts the registration data into the database.</a:t>
            </a:r>
          </a:p>
          <a:p>
            <a:pPr indent="-228600">
              <a:buFont typeface="Arial" panose="020B0604020202020204" pitchFamily="34" charset="0"/>
              <a:buChar char="•"/>
            </a:pPr>
            <a:r>
              <a:rPr lang="en-US" sz="1700" dirty="0" err="1"/>
              <a:t>NextBActionPerformed</a:t>
            </a:r>
            <a:r>
              <a:rPr lang="en-US" sz="1700" dirty="0"/>
              <a:t>(): Handles the next button click event.</a:t>
            </a:r>
          </a:p>
          <a:p>
            <a:pPr indent="-228600">
              <a:buFont typeface="Arial" panose="020B0604020202020204" pitchFamily="34" charset="0"/>
              <a:buChar char="•"/>
            </a:pPr>
            <a:r>
              <a:rPr lang="en-US" sz="1700" dirty="0" err="1"/>
              <a:t>BackBActionPerformed</a:t>
            </a:r>
            <a:r>
              <a:rPr lang="en-US" sz="1700" dirty="0"/>
              <a:t>(): Handles the back button click event.</a:t>
            </a:r>
          </a:p>
          <a:p>
            <a:pPr indent="-228600">
              <a:buFont typeface="Arial" panose="020B0604020202020204" pitchFamily="34" charset="0"/>
              <a:buChar char="•"/>
            </a:pPr>
            <a:r>
              <a:rPr lang="en-US" sz="1700" dirty="0"/>
              <a:t>The Registration class allows users to enter their personal information, such as their name, gender, ID number, and birthdate. The entered data is stored in the database for further processing.</a:t>
            </a:r>
          </a:p>
          <a:p>
            <a:pPr indent="-228600">
              <a:buFont typeface="Arial" panose="020B0604020202020204" pitchFamily="34" charset="0"/>
              <a:buChar char="•"/>
            </a:pPr>
            <a:endParaRPr lang="en-US" sz="1700" dirty="0"/>
          </a:p>
        </p:txBody>
      </p:sp>
      <p:sp>
        <p:nvSpPr>
          <p:cNvPr id="15" name="Rectangle 1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A picture containing text, screenshot, design&#10;&#10;Description automatically generated">
            <a:extLst>
              <a:ext uri="{FF2B5EF4-FFF2-40B4-BE49-F238E27FC236}">
                <a16:creationId xmlns:a16="http://schemas.microsoft.com/office/drawing/2014/main" id="{DEBDFF9B-E595-AB37-0505-3B58F3035F09}"/>
              </a:ext>
            </a:extLst>
          </p:cNvPr>
          <p:cNvPicPr>
            <a:picLocks noGrp="1" noChangeAspect="1"/>
          </p:cNvPicPr>
          <p:nvPr>
            <p:ph type="pic" idx="1"/>
          </p:nvPr>
        </p:nvPicPr>
        <p:blipFill>
          <a:blip r:embed="rId2"/>
          <a:srcRect t="6901" b="6901"/>
          <a:stretch>
            <a:fillRect/>
          </a:stretch>
        </p:blipFill>
        <p:spPr>
          <a:xfrm>
            <a:off x="6857319" y="1330037"/>
            <a:ext cx="4997650" cy="4433454"/>
          </a:xfrm>
          <a:prstGeom prst="rect">
            <a:avLst/>
          </a:prstGeom>
        </p:spPr>
      </p:pic>
    </p:spTree>
    <p:extLst>
      <p:ext uri="{BB962C8B-B14F-4D97-AF65-F5344CB8AC3E}">
        <p14:creationId xmlns:p14="http://schemas.microsoft.com/office/powerpoint/2010/main" val="100651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4C87B5-FDD4-00DA-9D66-12162DA40F4B}"/>
              </a:ext>
            </a:extLst>
          </p:cNvPr>
          <p:cNvSpPr>
            <a:spLocks noGrp="1"/>
          </p:cNvSpPr>
          <p:nvPr>
            <p:ph type="title"/>
          </p:nvPr>
        </p:nvSpPr>
        <p:spPr>
          <a:xfrm>
            <a:off x="826396" y="586855"/>
            <a:ext cx="4230100" cy="3387497"/>
          </a:xfrm>
        </p:spPr>
        <p:txBody>
          <a:bodyPr anchor="b">
            <a:normAutofit/>
          </a:bodyPr>
          <a:lstStyle/>
          <a:p>
            <a:pPr algn="r"/>
            <a:r>
              <a:rPr lang="en-GB" sz="4000" dirty="0" err="1">
                <a:solidFill>
                  <a:srgbClr val="FFFFFF"/>
                </a:solidFill>
              </a:rPr>
              <a:t>DateCo</a:t>
            </a:r>
            <a:r>
              <a:rPr lang="en-GB" sz="4000" dirty="0">
                <a:solidFill>
                  <a:srgbClr val="FFFFFF"/>
                </a:solidFill>
              </a:rPr>
              <a:t> Class Overview</a:t>
            </a:r>
            <a:endParaRPr lang="en-SA" sz="4000" dirty="0">
              <a:solidFill>
                <a:srgbClr val="FFFFFF"/>
              </a:solidFill>
            </a:endParaRPr>
          </a:p>
        </p:txBody>
      </p:sp>
      <p:sp>
        <p:nvSpPr>
          <p:cNvPr id="3" name="Content Placeholder 2">
            <a:extLst>
              <a:ext uri="{FF2B5EF4-FFF2-40B4-BE49-F238E27FC236}">
                <a16:creationId xmlns:a16="http://schemas.microsoft.com/office/drawing/2014/main" id="{0AC32DEC-9356-FCC4-3F6A-2D84270167F7}"/>
              </a:ext>
            </a:extLst>
          </p:cNvPr>
          <p:cNvSpPr>
            <a:spLocks noGrp="1"/>
          </p:cNvSpPr>
          <p:nvPr>
            <p:ph idx="1"/>
          </p:nvPr>
        </p:nvSpPr>
        <p:spPr>
          <a:xfrm>
            <a:off x="6503158" y="649480"/>
            <a:ext cx="4862447" cy="5546047"/>
          </a:xfrm>
        </p:spPr>
        <p:txBody>
          <a:bodyPr anchor="ctr">
            <a:normAutofit/>
          </a:bodyPr>
          <a:lstStyle/>
          <a:p>
            <a:pPr marL="0" indent="0">
              <a:buNone/>
            </a:pPr>
            <a:r>
              <a:rPr lang="en-GB" sz="1600" dirty="0"/>
              <a:t>The </a:t>
            </a:r>
            <a:r>
              <a:rPr lang="en-GB" sz="1600" dirty="0" err="1"/>
              <a:t>DateCo</a:t>
            </a:r>
            <a:r>
              <a:rPr lang="en-GB" sz="1600" dirty="0"/>
              <a:t> class is a </a:t>
            </a:r>
            <a:r>
              <a:rPr lang="en-GB" sz="1600" dirty="0" err="1"/>
              <a:t>JPanel</a:t>
            </a:r>
            <a:r>
              <a:rPr lang="en-GB" sz="1600" dirty="0"/>
              <a:t> component that provides a user-friendly interface for selecting a date. It consists of three combo boxes: </a:t>
            </a:r>
            <a:r>
              <a:rPr lang="en-GB" sz="1600" dirty="0" err="1"/>
              <a:t>dayComboBox</a:t>
            </a:r>
            <a:r>
              <a:rPr lang="en-GB" sz="1600" dirty="0"/>
              <a:t>, </a:t>
            </a:r>
            <a:r>
              <a:rPr lang="en-GB" sz="1600" dirty="0" err="1"/>
              <a:t>monthComboBox</a:t>
            </a:r>
            <a:r>
              <a:rPr lang="en-GB" sz="1600" dirty="0"/>
              <a:t>, and </a:t>
            </a:r>
            <a:r>
              <a:rPr lang="en-GB" sz="1600" dirty="0" err="1"/>
              <a:t>yearComboBox</a:t>
            </a:r>
            <a:r>
              <a:rPr lang="en-GB" sz="1600" dirty="0"/>
              <a:t>.</a:t>
            </a:r>
          </a:p>
          <a:p>
            <a:pPr marL="0" indent="0">
              <a:buNone/>
            </a:pPr>
            <a:r>
              <a:rPr lang="en-GB" sz="1600" dirty="0"/>
              <a:t>The key aspects are </a:t>
            </a:r>
            <a:r>
              <a:rPr lang="ar-SA" sz="1600" dirty="0"/>
              <a:t>:</a:t>
            </a:r>
          </a:p>
          <a:p>
            <a:r>
              <a:rPr lang="en-GB" sz="1600" dirty="0" err="1"/>
              <a:t>dayComboBox</a:t>
            </a:r>
            <a:r>
              <a:rPr lang="en-GB" sz="1600" dirty="0"/>
              <a:t>: </a:t>
            </a:r>
            <a:r>
              <a:rPr lang="en-GB" sz="1600" dirty="0" err="1"/>
              <a:t>ComboBox</a:t>
            </a:r>
            <a:r>
              <a:rPr lang="en-GB" sz="1600" dirty="0"/>
              <a:t> for selecting the day of the month.</a:t>
            </a:r>
          </a:p>
          <a:p>
            <a:r>
              <a:rPr lang="en-GB" sz="1600" dirty="0" err="1"/>
              <a:t>monthComboBox</a:t>
            </a:r>
            <a:r>
              <a:rPr lang="en-GB" sz="1600" dirty="0"/>
              <a:t>: </a:t>
            </a:r>
            <a:r>
              <a:rPr lang="en-GB" sz="1600" dirty="0" err="1"/>
              <a:t>ComboBox</a:t>
            </a:r>
            <a:r>
              <a:rPr lang="en-GB" sz="1600" dirty="0"/>
              <a:t> for selecting the month.</a:t>
            </a:r>
          </a:p>
          <a:p>
            <a:r>
              <a:rPr lang="en-GB" sz="1600" dirty="0" err="1"/>
              <a:t>yearComboBox</a:t>
            </a:r>
            <a:r>
              <a:rPr lang="en-GB" sz="1600" dirty="0"/>
              <a:t>: </a:t>
            </a:r>
            <a:r>
              <a:rPr lang="en-GB" sz="1600" dirty="0" err="1"/>
              <a:t>ComboBox</a:t>
            </a:r>
            <a:r>
              <a:rPr lang="en-GB" sz="1600" dirty="0"/>
              <a:t> for selecting the year.</a:t>
            </a:r>
          </a:p>
          <a:p>
            <a:r>
              <a:rPr lang="en-GB" sz="1600" dirty="0" err="1"/>
              <a:t>DateCo</a:t>
            </a:r>
            <a:r>
              <a:rPr lang="en-GB" sz="1600" dirty="0"/>
              <a:t>(): Constructor that sets up the layout and initializes the combo boxes with appropriate values.</a:t>
            </a:r>
          </a:p>
          <a:p>
            <a:r>
              <a:rPr lang="en-GB" sz="1600" dirty="0" err="1"/>
              <a:t>getSelectedDate</a:t>
            </a:r>
            <a:r>
              <a:rPr lang="en-GB" sz="1600" dirty="0"/>
              <a:t>(): Retrieves the selected date from the combo boxes and returns it as a Date object.</a:t>
            </a:r>
          </a:p>
          <a:p>
            <a:endParaRPr lang="en-SA" sz="1900" dirty="0"/>
          </a:p>
        </p:txBody>
      </p:sp>
    </p:spTree>
    <p:extLst>
      <p:ext uri="{BB962C8B-B14F-4D97-AF65-F5344CB8AC3E}">
        <p14:creationId xmlns:p14="http://schemas.microsoft.com/office/powerpoint/2010/main" val="174806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A14AC95-22AD-CA0F-ACAA-9BC0C970167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400" b="1" i="0">
                <a:solidFill>
                  <a:srgbClr val="FFFFFF"/>
                </a:solidFill>
                <a:effectLst/>
              </a:rPr>
              <a:t>RegistrationPart2 Class Overview</a:t>
            </a:r>
            <a:endParaRPr lang="en-US" sz="3400">
              <a:solidFill>
                <a:srgbClr val="FFFFFF"/>
              </a:solidFill>
            </a:endParaRPr>
          </a:p>
        </p:txBody>
      </p:sp>
      <p:sp>
        <p:nvSpPr>
          <p:cNvPr id="6" name="Text Placeholder 5">
            <a:extLst>
              <a:ext uri="{FF2B5EF4-FFF2-40B4-BE49-F238E27FC236}">
                <a16:creationId xmlns:a16="http://schemas.microsoft.com/office/drawing/2014/main" id="{DFDA0063-4885-431D-49F3-8A574B29DBB8}"/>
              </a:ext>
            </a:extLst>
          </p:cNvPr>
          <p:cNvSpPr>
            <a:spLocks noGrp="1"/>
          </p:cNvSpPr>
          <p:nvPr>
            <p:ph type="body" sz="half" idx="2"/>
          </p:nvPr>
        </p:nvSpPr>
        <p:spPr>
          <a:xfrm>
            <a:off x="4581727" y="649480"/>
            <a:ext cx="3025303" cy="6121434"/>
          </a:xfrm>
        </p:spPr>
        <p:txBody>
          <a:bodyPr vert="horz" lIns="91440" tIns="45720" rIns="91440" bIns="45720" rtlCol="0" anchor="ctr">
            <a:normAutofit fontScale="92500" lnSpcReduction="10000"/>
          </a:bodyPr>
          <a:lstStyle/>
          <a:p>
            <a:r>
              <a:rPr lang="en-US" b="0" i="0" dirty="0">
                <a:effectLst/>
              </a:rPr>
              <a:t>The RegistrationPart2 class enables users to register for the ATM system by entering a username, PIN, and re-entering the PIN for verification. It validates input, checks username existence, and inserts user data into the database. After successful registration, the Login window is displayed for users to log in.</a:t>
            </a:r>
          </a:p>
          <a:p>
            <a:pPr indent="-228600">
              <a:buFont typeface="Arial" panose="020B0604020202020204" pitchFamily="34" charset="0"/>
              <a:buChar char="•"/>
            </a:pPr>
            <a:endParaRPr lang="en-US" b="0" i="0" dirty="0">
              <a:effectLst/>
            </a:endParaRPr>
          </a:p>
          <a:p>
            <a:pPr marL="57150"/>
            <a:r>
              <a:rPr lang="en-US" dirty="0"/>
              <a:t>The key aspects are </a:t>
            </a:r>
            <a:r>
              <a:rPr lang="ar-SA" dirty="0"/>
              <a:t>:</a:t>
            </a:r>
          </a:p>
          <a:p>
            <a:pPr marL="285750" indent="-228600">
              <a:buFont typeface="Arial" panose="020B0604020202020204" pitchFamily="34" charset="0"/>
              <a:buChar char="•"/>
            </a:pPr>
            <a:r>
              <a:rPr lang="en-US" sz="1400" dirty="0"/>
              <a:t>Components: </a:t>
            </a:r>
            <a:r>
              <a:rPr lang="en-US" sz="1400" dirty="0" err="1"/>
              <a:t>UserF</a:t>
            </a:r>
            <a:r>
              <a:rPr lang="en-US" sz="1400" dirty="0"/>
              <a:t> (username field), </a:t>
            </a:r>
            <a:r>
              <a:rPr lang="en-US" sz="1400" dirty="0" err="1"/>
              <a:t>PassF</a:t>
            </a:r>
            <a:r>
              <a:rPr lang="en-US" sz="1400" dirty="0"/>
              <a:t> (PIN field), </a:t>
            </a:r>
            <a:r>
              <a:rPr lang="en-US" sz="1400" dirty="0" err="1"/>
              <a:t>RePassF</a:t>
            </a:r>
            <a:r>
              <a:rPr lang="en-US" sz="1400" dirty="0"/>
              <a:t> (re-enter PIN field), </a:t>
            </a:r>
            <a:r>
              <a:rPr lang="en-US" sz="1400" dirty="0" err="1"/>
              <a:t>SubmitB</a:t>
            </a:r>
            <a:r>
              <a:rPr lang="en-US" sz="1400" dirty="0"/>
              <a:t> (submit button).</a:t>
            </a:r>
          </a:p>
          <a:p>
            <a:pPr marL="285750" indent="-228600">
              <a:buFont typeface="Arial" panose="020B0604020202020204" pitchFamily="34" charset="0"/>
              <a:buChar char="•"/>
            </a:pPr>
            <a:r>
              <a:rPr lang="en-US" sz="1400" dirty="0" err="1"/>
              <a:t>getConnection</a:t>
            </a:r>
            <a:r>
              <a:rPr lang="en-US" sz="1400" dirty="0"/>
              <a:t>() establishes a database connection.</a:t>
            </a:r>
          </a:p>
          <a:p>
            <a:pPr marL="285750" indent="-228600">
              <a:buFont typeface="Arial" panose="020B0604020202020204" pitchFamily="34" charset="0"/>
              <a:buChar char="•"/>
            </a:pPr>
            <a:r>
              <a:rPr lang="en-US" sz="1400" dirty="0" err="1"/>
              <a:t>initComponents</a:t>
            </a:r>
            <a:r>
              <a:rPr lang="en-US" sz="1400" dirty="0"/>
              <a:t>() initializes GUI components.</a:t>
            </a:r>
          </a:p>
          <a:p>
            <a:pPr marL="285750" indent="-228600">
              <a:buFont typeface="Arial" panose="020B0604020202020204" pitchFamily="34" charset="0"/>
              <a:buChar char="•"/>
            </a:pPr>
            <a:r>
              <a:rPr lang="en-US" sz="1400" dirty="0" err="1"/>
              <a:t>isUsernameExist</a:t>
            </a:r>
            <a:r>
              <a:rPr lang="en-US" sz="1400" dirty="0"/>
              <a:t>(String username) checks if username already exists in the database.</a:t>
            </a:r>
          </a:p>
          <a:p>
            <a:pPr marL="285750" indent="-228600">
              <a:buFont typeface="Arial" panose="020B0604020202020204" pitchFamily="34" charset="0"/>
              <a:buChar char="•"/>
            </a:pPr>
            <a:r>
              <a:rPr lang="en-US" sz="1400" dirty="0" err="1"/>
              <a:t>insertUserData</a:t>
            </a:r>
            <a:r>
              <a:rPr lang="en-US" sz="1400" dirty="0"/>
              <a:t>(String username, String password) inserts user data into the database.</a:t>
            </a:r>
          </a:p>
          <a:p>
            <a:pPr marL="285750" indent="-228600">
              <a:buFont typeface="Arial" panose="020B0604020202020204" pitchFamily="34" charset="0"/>
              <a:buChar char="•"/>
            </a:pPr>
            <a:r>
              <a:rPr lang="en-US" sz="1400" dirty="0" err="1"/>
              <a:t>SubmitBActionPerformed</a:t>
            </a:r>
            <a:r>
              <a:rPr lang="en-US" sz="1400" dirty="0"/>
              <a:t>(</a:t>
            </a:r>
            <a:r>
              <a:rPr lang="en-US" sz="1400" dirty="0" err="1"/>
              <a:t>ActionEvent</a:t>
            </a:r>
            <a:r>
              <a:rPr lang="en-US" sz="1400" dirty="0"/>
              <a:t> </a:t>
            </a:r>
            <a:r>
              <a:rPr lang="en-US" sz="1400" dirty="0" err="1"/>
              <a:t>evt</a:t>
            </a:r>
            <a:r>
              <a:rPr lang="en-US" sz="1400" dirty="0"/>
              <a:t>) validates input, inserts data, and opens the Login window.</a:t>
            </a:r>
          </a:p>
        </p:txBody>
      </p:sp>
      <p:pic>
        <p:nvPicPr>
          <p:cNvPr id="8" name="Picture Placeholder 7" descr="A screen shot of a computer&#10;&#10;Description automatically generated with low confidence">
            <a:extLst>
              <a:ext uri="{FF2B5EF4-FFF2-40B4-BE49-F238E27FC236}">
                <a16:creationId xmlns:a16="http://schemas.microsoft.com/office/drawing/2014/main" id="{9DBA2E04-40B8-5173-CC41-EF391187CBDD}"/>
              </a:ext>
            </a:extLst>
          </p:cNvPr>
          <p:cNvPicPr>
            <a:picLocks noGrp="1" noChangeAspect="1"/>
          </p:cNvPicPr>
          <p:nvPr>
            <p:ph type="pic" idx="1"/>
          </p:nvPr>
        </p:nvPicPr>
        <p:blipFill rotWithShape="1">
          <a:blip r:embed="rId2"/>
          <a:srcRect l="23494" r="21739" b="1"/>
          <a:stretch/>
        </p:blipFill>
        <p:spPr>
          <a:xfrm>
            <a:off x="8109502" y="10"/>
            <a:ext cx="4082498" cy="6857990"/>
          </a:xfrm>
          <a:prstGeom prst="rect">
            <a:avLst/>
          </a:prstGeom>
        </p:spPr>
      </p:pic>
    </p:spTree>
    <p:extLst>
      <p:ext uri="{BB962C8B-B14F-4D97-AF65-F5344CB8AC3E}">
        <p14:creationId xmlns:p14="http://schemas.microsoft.com/office/powerpoint/2010/main" val="289846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C8B7992-8A02-4133-5BC2-D334DC50E2F4}"/>
              </a:ext>
            </a:extLst>
          </p:cNvPr>
          <p:cNvSpPr>
            <a:spLocks noGrp="1"/>
          </p:cNvSpPr>
          <p:nvPr>
            <p:ph type="title"/>
          </p:nvPr>
        </p:nvSpPr>
        <p:spPr>
          <a:xfrm>
            <a:off x="5596501" y="501594"/>
            <a:ext cx="5754896" cy="1655483"/>
          </a:xfrm>
        </p:spPr>
        <p:txBody>
          <a:bodyPr vert="horz" lIns="91440" tIns="45720" rIns="91440" bIns="45720" rtlCol="0" anchor="b">
            <a:normAutofit/>
          </a:bodyPr>
          <a:lstStyle/>
          <a:p>
            <a:r>
              <a:rPr lang="en-US" sz="4000" b="1" i="0" dirty="0">
                <a:effectLst/>
              </a:rPr>
              <a:t>Login Class Overview</a:t>
            </a:r>
            <a:endParaRPr lang="en-US" sz="4000" dirty="0"/>
          </a:p>
        </p:txBody>
      </p:sp>
      <p:pic>
        <p:nvPicPr>
          <p:cNvPr id="8" name="Picture Placeholder 7" descr="A screen shot of a computer&#10;&#10;Description automatically generated with low confidence">
            <a:extLst>
              <a:ext uri="{FF2B5EF4-FFF2-40B4-BE49-F238E27FC236}">
                <a16:creationId xmlns:a16="http://schemas.microsoft.com/office/drawing/2014/main" id="{73724F54-9166-9034-3A65-32DC0DF01567}"/>
              </a:ext>
            </a:extLst>
          </p:cNvPr>
          <p:cNvPicPr>
            <a:picLocks noGrp="1" noChangeAspect="1"/>
          </p:cNvPicPr>
          <p:nvPr>
            <p:ph type="pic" idx="1"/>
          </p:nvPr>
        </p:nvPicPr>
        <p:blipFill rotWithShape="1">
          <a:blip r:embed="rId2"/>
          <a:srcRect l="8787" r="8791" b="4"/>
          <a:stretch/>
        </p:blipFill>
        <p:spPr>
          <a:xfrm>
            <a:off x="1068130" y="1028701"/>
            <a:ext cx="4158040" cy="4653642"/>
          </a:xfrm>
          <a:prstGeom prst="rect">
            <a:avLst/>
          </a:prstGeom>
        </p:spPr>
      </p:pic>
      <p:sp>
        <p:nvSpPr>
          <p:cNvPr id="6" name="Text Placeholder 5">
            <a:extLst>
              <a:ext uri="{FF2B5EF4-FFF2-40B4-BE49-F238E27FC236}">
                <a16:creationId xmlns:a16="http://schemas.microsoft.com/office/drawing/2014/main" id="{96162EB1-3589-8C69-28D1-9A8C8C15B555}"/>
              </a:ext>
            </a:extLst>
          </p:cNvPr>
          <p:cNvSpPr>
            <a:spLocks noGrp="1"/>
          </p:cNvSpPr>
          <p:nvPr>
            <p:ph type="body" sz="half" idx="2"/>
          </p:nvPr>
        </p:nvSpPr>
        <p:spPr>
          <a:xfrm>
            <a:off x="5596502" y="2405894"/>
            <a:ext cx="6082880" cy="3579270"/>
          </a:xfrm>
        </p:spPr>
        <p:txBody>
          <a:bodyPr vert="horz" lIns="91440" tIns="45720" rIns="91440" bIns="45720" rtlCol="0" anchor="t">
            <a:normAutofit lnSpcReduction="10000"/>
          </a:bodyPr>
          <a:lstStyle/>
          <a:p>
            <a:r>
              <a:rPr lang="en-US" dirty="0"/>
              <a:t>The Login class is responsible for user authentication in an ATM system. It extends the </a:t>
            </a:r>
            <a:r>
              <a:rPr lang="en-US" dirty="0" err="1"/>
              <a:t>JFrame</a:t>
            </a:r>
            <a:r>
              <a:rPr lang="en-US" dirty="0"/>
              <a:t> class and includes components such as username and PIN fields, login button, and a "Forgot PIN" button.</a:t>
            </a:r>
          </a:p>
          <a:p>
            <a:r>
              <a:rPr lang="en-US" dirty="0"/>
              <a:t>The key aspects are </a:t>
            </a:r>
            <a:r>
              <a:rPr lang="ar-SA" dirty="0"/>
              <a:t>:</a:t>
            </a:r>
          </a:p>
          <a:p>
            <a:pPr indent="-228600">
              <a:buFont typeface="Arial" panose="020B0604020202020204" pitchFamily="34" charset="0"/>
              <a:buChar char="•"/>
            </a:pPr>
            <a:r>
              <a:rPr lang="en-US" sz="1400" dirty="0" err="1"/>
              <a:t>getConnection</a:t>
            </a:r>
            <a:r>
              <a:rPr lang="en-US" sz="1400" dirty="0"/>
              <a:t>(): Establishes a connection to the database.</a:t>
            </a:r>
          </a:p>
          <a:p>
            <a:pPr marL="285750" indent="-228600">
              <a:buFont typeface="Arial" panose="020B0604020202020204" pitchFamily="34" charset="0"/>
              <a:buChar char="•"/>
            </a:pPr>
            <a:r>
              <a:rPr lang="en-US" sz="1400" dirty="0" err="1"/>
              <a:t>validateUser</a:t>
            </a:r>
            <a:r>
              <a:rPr lang="en-US" sz="1400" dirty="0"/>
              <a:t>(String username, String password): Validates the entered username and password against the database.</a:t>
            </a:r>
          </a:p>
          <a:p>
            <a:pPr marL="285750" indent="-228600">
              <a:buFont typeface="Arial" panose="020B0604020202020204" pitchFamily="34" charset="0"/>
              <a:buChar char="•"/>
            </a:pPr>
            <a:r>
              <a:rPr lang="en-US" sz="1400" dirty="0" err="1"/>
              <a:t>LoginBActionPerformed</a:t>
            </a:r>
            <a:r>
              <a:rPr lang="en-US" sz="1400" dirty="0"/>
              <a:t>(</a:t>
            </a:r>
            <a:r>
              <a:rPr lang="en-US" sz="1400" dirty="0" err="1"/>
              <a:t>ActionEvent</a:t>
            </a:r>
            <a:r>
              <a:rPr lang="en-US" sz="1400" dirty="0"/>
              <a:t> </a:t>
            </a:r>
            <a:r>
              <a:rPr lang="en-US" sz="1400" dirty="0" err="1"/>
              <a:t>evt</a:t>
            </a:r>
            <a:r>
              <a:rPr lang="en-US" sz="1400" dirty="0"/>
              <a:t>): Validates user credentials, displays a success message, and opens the Menu window upon successful login.</a:t>
            </a:r>
          </a:p>
          <a:p>
            <a:pPr marL="285750" indent="-228600">
              <a:buFont typeface="Arial" panose="020B0604020202020204" pitchFamily="34" charset="0"/>
              <a:buChar char="•"/>
            </a:pPr>
            <a:r>
              <a:rPr lang="en-US" sz="1400" dirty="0" err="1"/>
              <a:t>FpassBActionPerformed</a:t>
            </a:r>
            <a:r>
              <a:rPr lang="en-US" sz="1400" dirty="0"/>
              <a:t>(</a:t>
            </a:r>
            <a:r>
              <a:rPr lang="en-US" sz="1400" dirty="0" err="1"/>
              <a:t>ActionEvent</a:t>
            </a:r>
            <a:r>
              <a:rPr lang="en-US" sz="1400" dirty="0"/>
              <a:t> </a:t>
            </a:r>
            <a:r>
              <a:rPr lang="en-US" sz="1400" dirty="0" err="1"/>
              <a:t>evt</a:t>
            </a:r>
            <a:r>
              <a:rPr lang="en-US" sz="1400" dirty="0"/>
              <a:t>): Opens the Check window for PIN recovery.</a:t>
            </a:r>
          </a:p>
          <a:p>
            <a:pPr marL="285750" indent="-228600">
              <a:buFont typeface="Arial" panose="020B0604020202020204" pitchFamily="34" charset="0"/>
              <a:buChar char="•"/>
            </a:pPr>
            <a:r>
              <a:rPr lang="en-US" sz="1400" dirty="0"/>
              <a:t>Overall, the Login class provides a user-friendly interface for users to log in to the ATM system, perform authentication, and access the main functionality of the system.</a:t>
            </a:r>
          </a:p>
          <a:p>
            <a:pPr indent="-228600">
              <a:buFont typeface="Arial" panose="020B0604020202020204" pitchFamily="34" charset="0"/>
              <a:buChar char="•"/>
            </a:pPr>
            <a:endParaRPr lang="en-US" sz="1100" dirty="0"/>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16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1866</Words>
  <Application>Microsoft Macintosh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Office Theme</vt:lpstr>
      <vt:lpstr>ATM Interface </vt:lpstr>
      <vt:lpstr>Welcome to the ATM Program</vt:lpstr>
      <vt:lpstr>Program Overview</vt:lpstr>
      <vt:lpstr>Main Class Overview</vt:lpstr>
      <vt:lpstr>Registration Class Overview</vt:lpstr>
      <vt:lpstr>Key Methods:</vt:lpstr>
      <vt:lpstr>DateCo Class Overview</vt:lpstr>
      <vt:lpstr>RegistrationPart2 Class Overview</vt:lpstr>
      <vt:lpstr>Login Class Overview</vt:lpstr>
      <vt:lpstr>Check class Overview </vt:lpstr>
      <vt:lpstr>ForgotPass Class Overview</vt:lpstr>
      <vt:lpstr>Menu Class Overview </vt:lpstr>
      <vt:lpstr>Withdraw Class Overview</vt:lpstr>
      <vt:lpstr>Deposit Class Overview</vt:lpstr>
      <vt:lpstr>Transfer Class Overview</vt:lpstr>
      <vt:lpstr>Edit Class Overview</vt:lpstr>
      <vt:lpstr>UpdatePass Class Overview</vt:lpstr>
      <vt:lpstr>Our MySQL Database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Interface </dc:title>
  <dc:creator>عبدالاله خالد بن عبدالله الودعاني</dc:creator>
  <cp:lastModifiedBy>Mohamed hany omar badry</cp:lastModifiedBy>
  <cp:revision>7</cp:revision>
  <dcterms:created xsi:type="dcterms:W3CDTF">2023-06-06T17:12:54Z</dcterms:created>
  <dcterms:modified xsi:type="dcterms:W3CDTF">2023-06-07T19:43:11Z</dcterms:modified>
</cp:coreProperties>
</file>