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y Grotesk Key Bold" charset="1" panose="00000800000000000000"/>
      <p:regular r:id="rId15"/>
    </p:embeddedFont>
    <p:embeddedFont>
      <p:font typeface="DM Sans" charset="1" panose="00000000000000000000"/>
      <p:regular r:id="rId16"/>
    </p:embeddedFont>
    <p:embeddedFont>
      <p:font typeface="DM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639380"/>
            <a:ext cx="1810670" cy="618920"/>
          </a:xfrm>
          <a:custGeom>
            <a:avLst/>
            <a:gdLst/>
            <a:ahLst/>
            <a:cxnLst/>
            <a:rect r="r" b="b" t="t" l="l"/>
            <a:pathLst>
              <a:path h="618920" w="1810670">
                <a:moveTo>
                  <a:pt x="0" y="0"/>
                </a:moveTo>
                <a:lnTo>
                  <a:pt x="1810670" y="0"/>
                </a:lnTo>
                <a:lnTo>
                  <a:pt x="1810670" y="618920"/>
                </a:lnTo>
                <a:lnTo>
                  <a:pt x="0" y="61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48630" y="1028700"/>
            <a:ext cx="1810670" cy="618920"/>
          </a:xfrm>
          <a:custGeom>
            <a:avLst/>
            <a:gdLst/>
            <a:ahLst/>
            <a:cxnLst/>
            <a:rect r="r" b="b" t="t" l="l"/>
            <a:pathLst>
              <a:path h="618920" w="1810670">
                <a:moveTo>
                  <a:pt x="0" y="0"/>
                </a:moveTo>
                <a:lnTo>
                  <a:pt x="1810670" y="0"/>
                </a:lnTo>
                <a:lnTo>
                  <a:pt x="1810670" y="618920"/>
                </a:lnTo>
                <a:lnTo>
                  <a:pt x="0" y="61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144000" y="7238999"/>
            <a:ext cx="0" cy="786554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664900" y="3901229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589424" y="2806038"/>
            <a:ext cx="13109153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12000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Crypto Alpha Generation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89424" y="5815938"/>
            <a:ext cx="13109153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Hackathon Preliminary Round Presentation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800000">
            <a:off x="-665091" y="-1845972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290630" y="7238999"/>
            <a:ext cx="439465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</a:pPr>
            <a:r>
              <a:rPr lang="en-US" sz="1800" spc="35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PRESENTED BY: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10725" y="7238999"/>
            <a:ext cx="4394655" cy="266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</a:pPr>
            <a:r>
              <a:rPr lang="en-US" sz="1800" spc="35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PRESENTED TO: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90630" y="7619154"/>
            <a:ext cx="4394655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Mohammed Mohammed Musleh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90630" y="8559041"/>
            <a:ext cx="4394655" cy="816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Amro Adel Abdulrahman Rashed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11087" y="845185"/>
            <a:ext cx="3065826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0"/>
              </a:lnSpc>
            </a:pPr>
            <a:r>
              <a:rPr lang="en-US" b="true" sz="3200" spc="160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SPARK NEST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63125" y="7771554"/>
            <a:ext cx="4394655" cy="816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Balaena Quant &amp; UM Hackathon Committee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846036"/>
            <a:ext cx="1810670" cy="618920"/>
          </a:xfrm>
          <a:custGeom>
            <a:avLst/>
            <a:gdLst/>
            <a:ahLst/>
            <a:cxnLst/>
            <a:rect r="r" b="b" t="t" l="l"/>
            <a:pathLst>
              <a:path h="618920" w="1810670">
                <a:moveTo>
                  <a:pt x="0" y="0"/>
                </a:moveTo>
                <a:lnTo>
                  <a:pt x="1810670" y="0"/>
                </a:lnTo>
                <a:lnTo>
                  <a:pt x="1810670" y="618920"/>
                </a:lnTo>
                <a:lnTo>
                  <a:pt x="0" y="61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828856" y="5313680"/>
            <a:ext cx="4183253" cy="4114800"/>
          </a:xfrm>
          <a:custGeom>
            <a:avLst/>
            <a:gdLst/>
            <a:ahLst/>
            <a:cxnLst/>
            <a:rect r="r" b="b" t="t" l="l"/>
            <a:pathLst>
              <a:path h="4114800" w="4183253">
                <a:moveTo>
                  <a:pt x="0" y="0"/>
                </a:moveTo>
                <a:lnTo>
                  <a:pt x="4183253" y="0"/>
                </a:lnTo>
                <a:lnTo>
                  <a:pt x="41832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52974"/>
            <a:ext cx="14332204" cy="61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0"/>
              </a:lnSpc>
            </a:pPr>
            <a:r>
              <a:rPr lang="en-US" sz="4600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The Challenge: Finding Alpha in On-Chain Data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2082" y="3557958"/>
            <a:ext cx="421463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b="true" sz="3600" spc="17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OBJECTIVE:</a:t>
            </a:r>
          </a:p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234302" y="3519858"/>
            <a:ext cx="13024998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00"/>
              </a:lnSpc>
              <a:spcBef>
                <a:spcPct val="0"/>
              </a:spcBef>
            </a:pPr>
            <a:r>
              <a:rPr lang="en-US" b="true" sz="2000" spc="10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DEVELOP AN ML MODEL USING ON-CHAIN DATA (CRYPTOQUANT, GLASSNODE, COINGLASS) TO CREATE A PROFITABLE CRYPTO TRADING STRATEGY.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9225" y="4500933"/>
            <a:ext cx="13024998" cy="31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b="true" sz="2000" spc="100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CORE TASK: </a:t>
            </a:r>
            <a:r>
              <a:rPr lang="en-US" sz="2000" spc="100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EXTRACT IMPLICIT INDICATORS FROM NOISY DATA FOR ALPHA GENERATION.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76427" y="5234444"/>
            <a:ext cx="8298475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 spc="-4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Requirements: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Data Interval: ≤ 1 Day (e.g., 1h, 4h)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Sources: Multi-platform on-chain data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Fees: Account for 0.06% trading fees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Testing: Multi-year backtest, ≥ 1-year forward test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4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Success Metrics: SR ≥ 1.8, MDD ≥ -40%, Trade Freq. ≥ 3%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034996" y="8358950"/>
            <a:ext cx="2566139" cy="4114800"/>
          </a:xfrm>
          <a:custGeom>
            <a:avLst/>
            <a:gdLst/>
            <a:ahLst/>
            <a:cxnLst/>
            <a:rect r="r" b="b" t="t" l="l"/>
            <a:pathLst>
              <a:path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37566" y="8154214"/>
            <a:ext cx="2555173" cy="1217192"/>
          </a:xfrm>
          <a:custGeom>
            <a:avLst/>
            <a:gdLst/>
            <a:ahLst/>
            <a:cxnLst/>
            <a:rect r="r" b="b" t="t" l="l"/>
            <a:pathLst>
              <a:path h="1217192" w="2555173">
                <a:moveTo>
                  <a:pt x="0" y="0"/>
                </a:moveTo>
                <a:lnTo>
                  <a:pt x="2555173" y="0"/>
                </a:lnTo>
                <a:lnTo>
                  <a:pt x="2555173" y="1217191"/>
                </a:lnTo>
                <a:lnTo>
                  <a:pt x="0" y="12171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740717"/>
            <a:ext cx="15486452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Two-Pronged Approach: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Robust Backtesting Framework (MVP - COMPLETED)</a:t>
            </a: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A flexible Python library providing the essential tools for strategy simulation and evaluation.</a:t>
            </a:r>
          </a:p>
          <a:p>
            <a:pPr algn="l">
              <a:lnSpc>
                <a:spcPts val="3919"/>
              </a:lnSpc>
            </a:pP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Innovative ML Alpha Strategy </a:t>
            </a: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Leveraging the framework to develop, test, and deploy a model focused on capturing implicit market patterns.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62050"/>
            <a:ext cx="7341800" cy="1079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 Our Solution: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1265911" y="-2057400"/>
            <a:ext cx="2566139" cy="4114800"/>
          </a:xfrm>
          <a:custGeom>
            <a:avLst/>
            <a:gdLst/>
            <a:ahLst/>
            <a:cxnLst/>
            <a:rect r="r" b="b" t="t" l="l"/>
            <a:pathLst>
              <a:path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79647" y="8806113"/>
            <a:ext cx="1810670" cy="618920"/>
          </a:xfrm>
          <a:custGeom>
            <a:avLst/>
            <a:gdLst/>
            <a:ahLst/>
            <a:cxnLst/>
            <a:rect r="r" b="b" t="t" l="l"/>
            <a:pathLst>
              <a:path h="618920" w="1810670">
                <a:moveTo>
                  <a:pt x="0" y="0"/>
                </a:moveTo>
                <a:lnTo>
                  <a:pt x="1810671" y="0"/>
                </a:lnTo>
                <a:lnTo>
                  <a:pt x="1810671" y="618920"/>
                </a:lnTo>
                <a:lnTo>
                  <a:pt x="0" y="61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86875" y="1385570"/>
            <a:ext cx="7539227" cy="4648722"/>
            <a:chOff x="0" y="0"/>
            <a:chExt cx="1985640" cy="12243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85640" cy="1224355"/>
            </a:xfrm>
            <a:custGeom>
              <a:avLst/>
              <a:gdLst/>
              <a:ahLst/>
              <a:cxnLst/>
              <a:rect r="r" b="b" t="t" l="l"/>
              <a:pathLst>
                <a:path h="1224355" w="1985640">
                  <a:moveTo>
                    <a:pt x="0" y="0"/>
                  </a:moveTo>
                  <a:lnTo>
                    <a:pt x="1985640" y="0"/>
                  </a:lnTo>
                  <a:lnTo>
                    <a:pt x="1985640" y="1224355"/>
                  </a:lnTo>
                  <a:lnTo>
                    <a:pt x="0" y="1224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985640" cy="1271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540879" y="1028700"/>
            <a:ext cx="5271423" cy="586039"/>
            <a:chOff x="0" y="0"/>
            <a:chExt cx="1388358" cy="1543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88358" cy="154348"/>
            </a:xfrm>
            <a:custGeom>
              <a:avLst/>
              <a:gdLst/>
              <a:ahLst/>
              <a:cxnLst/>
              <a:rect r="r" b="b" t="t" l="l"/>
              <a:pathLst>
                <a:path h="154348" w="1388358">
                  <a:moveTo>
                    <a:pt x="0" y="0"/>
                  </a:moveTo>
                  <a:lnTo>
                    <a:pt x="1388358" y="0"/>
                  </a:lnTo>
                  <a:lnTo>
                    <a:pt x="1388358" y="154348"/>
                  </a:lnTo>
                  <a:lnTo>
                    <a:pt x="0" y="15434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88358" cy="201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9540879" y="1238250"/>
            <a:ext cx="5748042" cy="342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b="true" sz="2600" spc="13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CORE MODULES DEVELOPED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1377" y="3470592"/>
            <a:ext cx="8115300" cy="3517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9100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The Python Backtesting Framework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22265" y="1600816"/>
            <a:ext cx="7201748" cy="397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835" indent="-242918" lvl="1">
              <a:lnSpc>
                <a:spcPts val="3150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fetch_data.py: Automated data acquisition &amp; merging from sources.</a:t>
            </a:r>
          </a:p>
          <a:p>
            <a:pPr algn="l" marL="485835" indent="-242918" lvl="1">
              <a:lnSpc>
                <a:spcPts val="3150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data_loader.py: Standardized data loading, cleaning, and validation.</a:t>
            </a:r>
          </a:p>
          <a:p>
            <a:pPr algn="l" marL="485835" indent="-242918" lvl="1">
              <a:lnSpc>
                <a:spcPts val="3150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portfolio.py: Realistic portfolio simulation (cash, positions, 0.06% fees).</a:t>
            </a:r>
          </a:p>
          <a:p>
            <a:pPr algn="l" marL="485835" indent="-242918" lvl="1">
              <a:lnSpc>
                <a:spcPts val="3150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backtester.py: Orchestrates the event-driven simulation loop.</a:t>
            </a:r>
          </a:p>
          <a:p>
            <a:pPr algn="l" marL="485835" indent="-242918" lvl="1">
              <a:lnSpc>
                <a:spcPts val="3150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performance.py: Calculates key metrics (Sharpe, MDD, PnL, Trades).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286875" y="6512938"/>
            <a:ext cx="7539227" cy="2745362"/>
            <a:chOff x="0" y="0"/>
            <a:chExt cx="1985640" cy="7230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85640" cy="723058"/>
            </a:xfrm>
            <a:custGeom>
              <a:avLst/>
              <a:gdLst/>
              <a:ahLst/>
              <a:cxnLst/>
              <a:rect r="r" b="b" t="t" l="l"/>
              <a:pathLst>
                <a:path h="723058" w="1985640">
                  <a:moveTo>
                    <a:pt x="0" y="0"/>
                  </a:moveTo>
                  <a:lnTo>
                    <a:pt x="1985640" y="0"/>
                  </a:lnTo>
                  <a:lnTo>
                    <a:pt x="1985640" y="723058"/>
                  </a:lnTo>
                  <a:lnTo>
                    <a:pt x="0" y="7230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985640" cy="770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836604" y="6181468"/>
            <a:ext cx="3219885" cy="690814"/>
            <a:chOff x="0" y="0"/>
            <a:chExt cx="848036" cy="1819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48036" cy="181943"/>
            </a:xfrm>
            <a:custGeom>
              <a:avLst/>
              <a:gdLst/>
              <a:ahLst/>
              <a:cxnLst/>
              <a:rect r="r" b="b" t="t" l="l"/>
              <a:pathLst>
                <a:path h="181943" w="848036">
                  <a:moveTo>
                    <a:pt x="0" y="0"/>
                  </a:moveTo>
                  <a:lnTo>
                    <a:pt x="848036" y="0"/>
                  </a:lnTo>
                  <a:lnTo>
                    <a:pt x="848036" y="181943"/>
                  </a:lnTo>
                  <a:lnTo>
                    <a:pt x="0" y="18194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48036" cy="229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196230" y="6388609"/>
            <a:ext cx="5092691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b="true" sz="2600" spc="13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FEATURES:</a:t>
            </a:r>
          </a:p>
          <a:p>
            <a:pPr algn="l">
              <a:lnSpc>
                <a:spcPts val="26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476379" y="6900856"/>
            <a:ext cx="7160220" cy="174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54" indent="-215877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Modularity:</a:t>
            </a:r>
            <a:r>
              <a:rPr lang="en-US" sz="19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Easily plug in different strategies (AbstractStrategy interface).</a:t>
            </a:r>
          </a:p>
          <a:p>
            <a:pPr algn="l" marL="431754" indent="-215877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Realism:</a:t>
            </a:r>
            <a:r>
              <a:rPr lang="en-US" sz="19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Accurate fee calculation, time-series handling.</a:t>
            </a:r>
          </a:p>
          <a:p>
            <a:pPr algn="l" marL="431754" indent="-215877" lvl="1">
              <a:lnSpc>
                <a:spcPts val="2799"/>
              </a:lnSpc>
              <a:buFont typeface="Arial"/>
              <a:buChar char="•"/>
            </a:pPr>
            <a:r>
              <a:rPr lang="en-US" b="true" sz="1999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Extensibility:</a:t>
            </a:r>
            <a:r>
              <a:rPr lang="en-US" sz="19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Designed for adding new data sources, strategies, and metrics.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5400000">
            <a:off x="1265911" y="-2057400"/>
            <a:ext cx="2566139" cy="4114800"/>
          </a:xfrm>
          <a:custGeom>
            <a:avLst/>
            <a:gdLst/>
            <a:ahLst/>
            <a:cxnLst/>
            <a:rect r="r" b="b" t="t" l="l"/>
            <a:pathLst>
              <a:path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4357" y="0"/>
            <a:ext cx="2247220" cy="2247220"/>
          </a:xfrm>
          <a:custGeom>
            <a:avLst/>
            <a:gdLst/>
            <a:ahLst/>
            <a:cxnLst/>
            <a:rect r="r" b="b" t="t" l="l"/>
            <a:pathLst>
              <a:path h="2247220" w="2247220">
                <a:moveTo>
                  <a:pt x="0" y="0"/>
                </a:moveTo>
                <a:lnTo>
                  <a:pt x="2247220" y="0"/>
                </a:lnTo>
                <a:lnTo>
                  <a:pt x="2247220" y="2247220"/>
                </a:lnTo>
                <a:lnTo>
                  <a:pt x="0" y="2247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81577" y="1332295"/>
            <a:ext cx="8955209" cy="7622410"/>
          </a:xfrm>
          <a:custGeom>
            <a:avLst/>
            <a:gdLst/>
            <a:ahLst/>
            <a:cxnLst/>
            <a:rect r="r" b="b" t="t" l="l"/>
            <a:pathLst>
              <a:path h="7622410" w="8955209">
                <a:moveTo>
                  <a:pt x="0" y="0"/>
                </a:moveTo>
                <a:lnTo>
                  <a:pt x="8955209" y="0"/>
                </a:lnTo>
                <a:lnTo>
                  <a:pt x="8955209" y="7622410"/>
                </a:lnTo>
                <a:lnTo>
                  <a:pt x="0" y="76224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4386" y="3212539"/>
            <a:ext cx="7695249" cy="5803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6821" indent="-273410" lvl="1">
              <a:lnSpc>
                <a:spcPts val="3545"/>
              </a:lnSpc>
              <a:buFont typeface="Arial"/>
              <a:buChar char="•"/>
            </a:pPr>
            <a:r>
              <a:rPr lang="en-US" sz="253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253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Pipeline: </a:t>
            </a:r>
            <a:r>
              <a:rPr lang="en-US" sz="253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Fetch -&gt; Load -&gt; Feature Engineering (ML Focus Here).</a:t>
            </a:r>
          </a:p>
          <a:p>
            <a:pPr algn="l" marL="546821" indent="-273410" lvl="1">
              <a:lnSpc>
                <a:spcPts val="3545"/>
              </a:lnSpc>
              <a:buFont typeface="Arial"/>
              <a:buChar char="•"/>
            </a:pPr>
            <a:r>
              <a:rPr lang="en-US" b="true" sz="253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ML Development (Offline)</a:t>
            </a:r>
            <a:r>
              <a:rPr lang="en-US" sz="253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Train Model (LSTM Autoencoder planned) -&gt; Save Model Artifact. Optional NLP path shown.</a:t>
            </a:r>
          </a:p>
          <a:p>
            <a:pPr algn="l" marL="546821" indent="-273410" lvl="1">
              <a:lnSpc>
                <a:spcPts val="3545"/>
              </a:lnSpc>
              <a:buFont typeface="Arial"/>
              <a:buChar char="•"/>
            </a:pPr>
            <a:r>
              <a:rPr lang="en-US" b="true" sz="253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Backtesting Engine </a:t>
            </a:r>
            <a:r>
              <a:rPr lang="en-US" sz="253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: Config -&gt; Backtester uses Loaded Model via MLStrategy -&gt; Portfolio simulates trades (with fees) -&gt; Performance Calculator evaluates.</a:t>
            </a:r>
          </a:p>
          <a:p>
            <a:pPr algn="l" marL="546821" indent="-273410" lvl="1">
              <a:lnSpc>
                <a:spcPts val="3545"/>
              </a:lnSpc>
              <a:buFont typeface="Arial"/>
              <a:buChar char="•"/>
            </a:pPr>
            <a:r>
              <a:rPr lang="en-US" b="true" sz="253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Results &amp; Feedback:</a:t>
            </a:r>
            <a:r>
              <a:rPr lang="en-US" sz="253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Metrics Report -&gt; Analysis -&gt; Loop back to refine Features/Model.</a:t>
            </a:r>
          </a:p>
          <a:p>
            <a:pPr algn="l" marL="546821" indent="-273410" lvl="1">
              <a:lnSpc>
                <a:spcPts val="3545"/>
              </a:lnSpc>
              <a:buFont typeface="Arial"/>
              <a:buChar char="•"/>
            </a:pPr>
            <a:r>
              <a:rPr lang="en-US" b="true" sz="253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Future:</a:t>
            </a:r>
            <a:r>
              <a:rPr lang="en-US" sz="2532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Forward Test -&gt; Deploy -&gt; Monitor.</a:t>
            </a:r>
          </a:p>
          <a:p>
            <a:pPr algn="l">
              <a:lnSpc>
                <a:spcPts val="354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21110" y="963459"/>
            <a:ext cx="7341800" cy="2089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Syst</a:t>
            </a:r>
            <a:r>
              <a:rPr lang="en-US" sz="8000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em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6044505" y="7695413"/>
            <a:ext cx="1810670" cy="618920"/>
          </a:xfrm>
          <a:custGeom>
            <a:avLst/>
            <a:gdLst/>
            <a:ahLst/>
            <a:cxnLst/>
            <a:rect r="r" b="b" t="t" l="l"/>
            <a:pathLst>
              <a:path h="618920" w="1810670">
                <a:moveTo>
                  <a:pt x="0" y="0"/>
                </a:moveTo>
                <a:lnTo>
                  <a:pt x="1810670" y="0"/>
                </a:lnTo>
                <a:lnTo>
                  <a:pt x="1810670" y="618920"/>
                </a:lnTo>
                <a:lnTo>
                  <a:pt x="0" y="61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53519" y="37302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0467" y="4810125"/>
            <a:ext cx="15318669" cy="2289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2541" indent="-471271" lvl="1">
              <a:lnSpc>
                <a:spcPts val="6111"/>
              </a:lnSpc>
              <a:buFont typeface="Arial"/>
              <a:buChar char="•"/>
            </a:pPr>
            <a:r>
              <a:rPr lang="en-US" b="true" sz="436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now we are going to show a live demonistration of how our backtesting library is evaluating the Strategies</a:t>
            </a:r>
            <a:r>
              <a:rPr lang="en-US" b="true" sz="436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 using sample strategy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93482" y="1052476"/>
            <a:ext cx="4932640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 spc="-160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Live Demo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1265911" y="-2057400"/>
            <a:ext cx="2566139" cy="4114800"/>
          </a:xfrm>
          <a:custGeom>
            <a:avLst/>
            <a:gdLst/>
            <a:ahLst/>
            <a:cxnLst/>
            <a:rect r="r" b="b" t="t" l="l"/>
            <a:pathLst>
              <a:path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365" y="9668080"/>
            <a:ext cx="1810670" cy="618920"/>
          </a:xfrm>
          <a:custGeom>
            <a:avLst/>
            <a:gdLst/>
            <a:ahLst/>
            <a:cxnLst/>
            <a:rect r="r" b="b" t="t" l="l"/>
            <a:pathLst>
              <a:path h="618920" w="1810670">
                <a:moveTo>
                  <a:pt x="0" y="0"/>
                </a:moveTo>
                <a:lnTo>
                  <a:pt x="1810670" y="0"/>
                </a:lnTo>
                <a:lnTo>
                  <a:pt x="1810670" y="618920"/>
                </a:lnTo>
                <a:lnTo>
                  <a:pt x="0" y="61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73205" y="7300153"/>
            <a:ext cx="2997748" cy="2986847"/>
          </a:xfrm>
          <a:custGeom>
            <a:avLst/>
            <a:gdLst/>
            <a:ahLst/>
            <a:cxnLst/>
            <a:rect r="r" b="b" t="t" l="l"/>
            <a:pathLst>
              <a:path h="2986847" w="2997748">
                <a:moveTo>
                  <a:pt x="0" y="0"/>
                </a:moveTo>
                <a:lnTo>
                  <a:pt x="2997748" y="0"/>
                </a:lnTo>
                <a:lnTo>
                  <a:pt x="2997748" y="2986847"/>
                </a:lnTo>
                <a:lnTo>
                  <a:pt x="0" y="2986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85850"/>
            <a:ext cx="8379420" cy="779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1"/>
              </a:lnSpc>
            </a:pPr>
            <a:r>
              <a:rPr lang="en-US" sz="3011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Planned ML Strategy: Capturing Market Regimes/</a:t>
            </a:r>
            <a:r>
              <a:rPr lang="en-US" sz="3011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Anomalies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97400"/>
            <a:ext cx="14144505" cy="5435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Model Candidates: Two approaches: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Hidden Markov Models (HMMs): Models unobserved market states using on-chain data. Provides interpretable states like Bull, Bear, and Volatile.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 Autoencoders (LSTM AE): Captures complex time dependencies and identifies anomalies when market behavior deviates from normal patterns.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Feature Focus: Key on-chain metrics (SOPR, Exchange Flows, OI, Active Addresses) and derived features (momentum, ratios, lagged values). Optional: NLP Sentiment score.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Signal Generation Logic:</a:t>
            </a:r>
          </a:p>
          <a:p>
            <a:pPr algn="l" marL="1209039" indent="-403013" lvl="2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HMM: Trade based on market state transitions or probabilities.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LSTM AE: Trade based on anomaly score changes, with careful interpretation.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265911" y="-2057400"/>
            <a:ext cx="2566139" cy="4114800"/>
          </a:xfrm>
          <a:custGeom>
            <a:avLst/>
            <a:gdLst/>
            <a:ahLst/>
            <a:cxnLst/>
            <a:rect r="r" b="b" t="t" l="l"/>
            <a:pathLst>
              <a:path h="4114800" w="2566139">
                <a:moveTo>
                  <a:pt x="0" y="0"/>
                </a:moveTo>
                <a:lnTo>
                  <a:pt x="2566139" y="0"/>
                </a:lnTo>
                <a:lnTo>
                  <a:pt x="25661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20943" y="2775227"/>
            <a:ext cx="6539102" cy="2451508"/>
            <a:chOff x="0" y="0"/>
            <a:chExt cx="1722233" cy="6456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22233" cy="645665"/>
            </a:xfrm>
            <a:custGeom>
              <a:avLst/>
              <a:gdLst/>
              <a:ahLst/>
              <a:cxnLst/>
              <a:rect r="r" b="b" t="t" l="l"/>
              <a:pathLst>
                <a:path h="645665" w="1722233">
                  <a:moveTo>
                    <a:pt x="0" y="0"/>
                  </a:moveTo>
                  <a:lnTo>
                    <a:pt x="1722233" y="0"/>
                  </a:lnTo>
                  <a:lnTo>
                    <a:pt x="1722233" y="645665"/>
                  </a:lnTo>
                  <a:lnTo>
                    <a:pt x="0" y="645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722233" cy="693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863748" y="2396132"/>
            <a:ext cx="3453493" cy="690814"/>
            <a:chOff x="0" y="0"/>
            <a:chExt cx="909562" cy="1819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9562" cy="181943"/>
            </a:xfrm>
            <a:custGeom>
              <a:avLst/>
              <a:gdLst/>
              <a:ahLst/>
              <a:cxnLst/>
              <a:rect r="r" b="b" t="t" l="l"/>
              <a:pathLst>
                <a:path h="181943" w="909562">
                  <a:moveTo>
                    <a:pt x="0" y="0"/>
                  </a:moveTo>
                  <a:lnTo>
                    <a:pt x="909562" y="0"/>
                  </a:lnTo>
                  <a:lnTo>
                    <a:pt x="909562" y="181943"/>
                  </a:lnTo>
                  <a:lnTo>
                    <a:pt x="0" y="18194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909562" cy="229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736550" y="2539007"/>
            <a:ext cx="3707890" cy="58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b="true" sz="2246" spc="11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ENGINEERING IMPLEMENTATION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26320" y="3215545"/>
            <a:ext cx="5328350" cy="148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Translate key on-chain concepts (SOPR dynamics, flow</a:t>
            </a: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ratios, OI momentum) into concrete numerical features for the model.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427954" y="2775227"/>
            <a:ext cx="6538912" cy="2451508"/>
            <a:chOff x="0" y="0"/>
            <a:chExt cx="1722183" cy="6456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722183" cy="645665"/>
            </a:xfrm>
            <a:custGeom>
              <a:avLst/>
              <a:gdLst/>
              <a:ahLst/>
              <a:cxnLst/>
              <a:rect r="r" b="b" t="t" l="l"/>
              <a:pathLst>
                <a:path h="645665" w="1722183">
                  <a:moveTo>
                    <a:pt x="0" y="0"/>
                  </a:moveTo>
                  <a:lnTo>
                    <a:pt x="1722183" y="0"/>
                  </a:lnTo>
                  <a:lnTo>
                    <a:pt x="1722183" y="645665"/>
                  </a:lnTo>
                  <a:lnTo>
                    <a:pt x="0" y="645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722183" cy="693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818306" y="2396132"/>
            <a:ext cx="3758208" cy="690814"/>
            <a:chOff x="0" y="0"/>
            <a:chExt cx="989816" cy="1819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89816" cy="181943"/>
            </a:xfrm>
            <a:custGeom>
              <a:avLst/>
              <a:gdLst/>
              <a:ahLst/>
              <a:cxnLst/>
              <a:rect r="r" b="b" t="t" l="l"/>
              <a:pathLst>
                <a:path h="181943" w="989816">
                  <a:moveTo>
                    <a:pt x="0" y="0"/>
                  </a:moveTo>
                  <a:lnTo>
                    <a:pt x="989816" y="0"/>
                  </a:lnTo>
                  <a:lnTo>
                    <a:pt x="989816" y="181943"/>
                  </a:lnTo>
                  <a:lnTo>
                    <a:pt x="0" y="18194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989816" cy="229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0818306" y="2539007"/>
            <a:ext cx="3808994" cy="58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b="true" sz="2246" spc="11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FINAL MODEL SELECTION &amp; TRAINING: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661336" y="3215545"/>
            <a:ext cx="6072150" cy="110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Compare between HMM or LSTM</a:t>
            </a: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AE and Train the chosen model on the historical feature set (multi-year data). Tune hyperparameters.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69043" y="1162050"/>
            <a:ext cx="10949913" cy="107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Next Steps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320943" y="5863004"/>
            <a:ext cx="6539102" cy="2996767"/>
            <a:chOff x="0" y="0"/>
            <a:chExt cx="1722233" cy="78927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722233" cy="789272"/>
            </a:xfrm>
            <a:custGeom>
              <a:avLst/>
              <a:gdLst/>
              <a:ahLst/>
              <a:cxnLst/>
              <a:rect r="r" b="b" t="t" l="l"/>
              <a:pathLst>
                <a:path h="789272" w="1722233">
                  <a:moveTo>
                    <a:pt x="0" y="0"/>
                  </a:moveTo>
                  <a:lnTo>
                    <a:pt x="1722233" y="0"/>
                  </a:lnTo>
                  <a:lnTo>
                    <a:pt x="1722233" y="789272"/>
                  </a:lnTo>
                  <a:lnTo>
                    <a:pt x="0" y="7892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722233" cy="8368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341295" y="5483909"/>
            <a:ext cx="4498399" cy="690814"/>
            <a:chOff x="0" y="0"/>
            <a:chExt cx="1184763" cy="18194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84763" cy="181943"/>
            </a:xfrm>
            <a:custGeom>
              <a:avLst/>
              <a:gdLst/>
              <a:ahLst/>
              <a:cxnLst/>
              <a:rect r="r" b="b" t="t" l="l"/>
              <a:pathLst>
                <a:path h="181943" w="1184763">
                  <a:moveTo>
                    <a:pt x="0" y="0"/>
                  </a:moveTo>
                  <a:lnTo>
                    <a:pt x="1184763" y="0"/>
                  </a:lnTo>
                  <a:lnTo>
                    <a:pt x="1184763" y="181943"/>
                  </a:lnTo>
                  <a:lnTo>
                    <a:pt x="0" y="18194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184763" cy="229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235611" y="5626784"/>
            <a:ext cx="4709768" cy="304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1"/>
              </a:lnSpc>
            </a:pPr>
            <a:r>
              <a:rPr lang="en-US" b="true" sz="2251" spc="11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ML STRATEGY INTEGRATION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87706" y="6303323"/>
            <a:ext cx="5605577" cy="1851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Implement the chosen model within MlAlphaStrategy, including the specific logic to</a:t>
            </a: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translate model output (states/anomaly scores) into BUY/SELL/HOLD signals respecting the ≥3% frequency target.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427954" y="5863004"/>
            <a:ext cx="6538912" cy="2996767"/>
            <a:chOff x="0" y="0"/>
            <a:chExt cx="1722183" cy="78927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22183" cy="789272"/>
            </a:xfrm>
            <a:custGeom>
              <a:avLst/>
              <a:gdLst/>
              <a:ahLst/>
              <a:cxnLst/>
              <a:rect r="r" b="b" t="t" l="l"/>
              <a:pathLst>
                <a:path h="789272" w="1722183">
                  <a:moveTo>
                    <a:pt x="0" y="0"/>
                  </a:moveTo>
                  <a:lnTo>
                    <a:pt x="1722183" y="0"/>
                  </a:lnTo>
                  <a:lnTo>
                    <a:pt x="1722183" y="789272"/>
                  </a:lnTo>
                  <a:lnTo>
                    <a:pt x="0" y="7892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722183" cy="8368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560252" y="5483909"/>
            <a:ext cx="4067049" cy="690814"/>
            <a:chOff x="0" y="0"/>
            <a:chExt cx="1071157" cy="18194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71157" cy="181943"/>
            </a:xfrm>
            <a:custGeom>
              <a:avLst/>
              <a:gdLst/>
              <a:ahLst/>
              <a:cxnLst/>
              <a:rect r="r" b="b" t="t" l="l"/>
              <a:pathLst>
                <a:path h="181943" w="1071157">
                  <a:moveTo>
                    <a:pt x="0" y="0"/>
                  </a:moveTo>
                  <a:lnTo>
                    <a:pt x="1071157" y="0"/>
                  </a:lnTo>
                  <a:lnTo>
                    <a:pt x="1071157" y="181943"/>
                  </a:lnTo>
                  <a:lnTo>
                    <a:pt x="0" y="18194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071157" cy="2295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0499019" y="5553663"/>
            <a:ext cx="4189514" cy="589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b="true" sz="2246" spc="112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POTENTIAL ADDITIONS (TIME PERMITTING)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512922" y="6146148"/>
            <a:ext cx="6453945" cy="2594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Integrate sentiment scores from crypto news and social media into the primary ML model to capture short-term sentiment shifts.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Combine model outputs with simpler classifiers or rule-based systems for signal confirmation.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Validate the tuned model on over a year of unseen data before deployment.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-10800000">
            <a:off x="16040780" y="8039780"/>
            <a:ext cx="2247220" cy="2247220"/>
          </a:xfrm>
          <a:custGeom>
            <a:avLst/>
            <a:gdLst/>
            <a:ahLst/>
            <a:cxnLst/>
            <a:rect r="r" b="b" t="t" l="l"/>
            <a:pathLst>
              <a:path h="2247220" w="2247220">
                <a:moveTo>
                  <a:pt x="0" y="0"/>
                </a:moveTo>
                <a:lnTo>
                  <a:pt x="2247220" y="0"/>
                </a:lnTo>
                <a:lnTo>
                  <a:pt x="2247220" y="2247220"/>
                </a:lnTo>
                <a:lnTo>
                  <a:pt x="0" y="2247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620049" y="7826470"/>
            <a:ext cx="1810670" cy="618920"/>
          </a:xfrm>
          <a:custGeom>
            <a:avLst/>
            <a:gdLst/>
            <a:ahLst/>
            <a:cxnLst/>
            <a:rect r="r" b="b" t="t" l="l"/>
            <a:pathLst>
              <a:path h="618920" w="1810670">
                <a:moveTo>
                  <a:pt x="0" y="0"/>
                </a:moveTo>
                <a:lnTo>
                  <a:pt x="1810671" y="0"/>
                </a:lnTo>
                <a:lnTo>
                  <a:pt x="1810671" y="618920"/>
                </a:lnTo>
                <a:lnTo>
                  <a:pt x="0" y="618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6860806" y="-2102219"/>
            <a:ext cx="2566139" cy="4114800"/>
          </a:xfrm>
          <a:custGeom>
            <a:avLst/>
            <a:gdLst/>
            <a:ahLst/>
            <a:cxnLst/>
            <a:rect r="r" b="b" t="t" l="l"/>
            <a:pathLst>
              <a:path h="4114800" w="2566139">
                <a:moveTo>
                  <a:pt x="0" y="0"/>
                </a:moveTo>
                <a:lnTo>
                  <a:pt x="2566138" y="0"/>
                </a:lnTo>
                <a:lnTo>
                  <a:pt x="25661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08205" y="6798159"/>
            <a:ext cx="3071589" cy="432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9"/>
              </a:lnSpc>
            </a:pPr>
            <a:r>
              <a:rPr lang="en-US" sz="2699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Team: SparkNest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21787" y="3054342"/>
            <a:ext cx="5844426" cy="1079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39898" y="4415969"/>
            <a:ext cx="3208204" cy="53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FFFFF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DAGkbV8E4KE</dc:identifier>
  <dcterms:modified xsi:type="dcterms:W3CDTF">2011-08-01T06:04:30Z</dcterms:modified>
  <cp:revision>1</cp:revision>
  <dc:title>Black Modern Geometric Business Case Presentation</dc:title>
</cp:coreProperties>
</file>