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276" r:id="rId6"/>
    <p:sldId id="257" r:id="rId7"/>
    <p:sldId id="298" r:id="rId8"/>
    <p:sldId id="258" r:id="rId9"/>
    <p:sldId id="315" r:id="rId10"/>
    <p:sldId id="259" r:id="rId11"/>
    <p:sldId id="260" r:id="rId12"/>
    <p:sldId id="271" r:id="rId13"/>
    <p:sldId id="278" r:id="rId14"/>
    <p:sldId id="279" r:id="rId15"/>
    <p:sldId id="314" r:id="rId16"/>
    <p:sldId id="297" r:id="rId17"/>
    <p:sldId id="294" r:id="rId18"/>
    <p:sldId id="265" r:id="rId19"/>
    <p:sldId id="266" r:id="rId20"/>
    <p:sldId id="281" r:id="rId21"/>
    <p:sldId id="283" r:id="rId22"/>
    <p:sldId id="287" r:id="rId23"/>
    <p:sldId id="305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02" r:id="rId32"/>
    <p:sldId id="285" r:id="rId33"/>
    <p:sldId id="316" r:id="rId34"/>
    <p:sldId id="303" r:id="rId35"/>
    <p:sldId id="304" r:id="rId36"/>
    <p:sldId id="293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5E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commentAuthors" Target="commentAuthors.xml" /><Relationship Id="rId45" Type="http://schemas.microsoft.com/office/2018/10/relationships/authors" Target="author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8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639" y="1256349"/>
            <a:ext cx="5638749" cy="887533"/>
          </a:xfrm>
        </p:spPr>
        <p:txBody>
          <a:bodyPr/>
          <a:lstStyle/>
          <a:p>
            <a:r>
              <a:rPr lang="en-US" dirty="0"/>
              <a:t>Job Fit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639" y="2162170"/>
            <a:ext cx="3887586" cy="806675"/>
          </a:xfrm>
        </p:spPr>
        <p:txBody>
          <a:bodyPr/>
          <a:lstStyle/>
          <a:p>
            <a:r>
              <a:rPr lang="en-US" dirty="0"/>
              <a:t>Graduation Project</a:t>
            </a:r>
          </a:p>
          <a:p>
            <a:r>
              <a:rPr lang="en-US" dirty="0"/>
              <a:t>2023-2024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D88782-3C90-FC81-9211-8E1D91918B85}"/>
              </a:ext>
            </a:extLst>
          </p:cNvPr>
          <p:cNvSpPr txBox="1">
            <a:spLocks/>
          </p:cNvSpPr>
          <p:nvPr/>
        </p:nvSpPr>
        <p:spPr>
          <a:xfrm>
            <a:off x="1136639" y="3907443"/>
            <a:ext cx="4845117" cy="767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The Egyptian E-Learning University (EELU) Faculty of Information Technology </a:t>
            </a: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F46E79-AC2D-10AC-3DE7-0A14C01FB769}"/>
              </a:ext>
            </a:extLst>
          </p:cNvPr>
          <p:cNvSpPr/>
          <p:nvPr/>
        </p:nvSpPr>
        <p:spPr>
          <a:xfrm>
            <a:off x="463137" y="4747116"/>
            <a:ext cx="1828801" cy="1841060"/>
          </a:xfrm>
          <a:prstGeom prst="ellipse">
            <a:avLst/>
          </a:prstGeom>
          <a:solidFill>
            <a:srgbClr val="DAE5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9883CE9-0E81-9CC8-9048-00EBFF0D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2528" y="3538847"/>
            <a:ext cx="4326710" cy="43267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31C85D-63AD-EEBF-9517-DDCFAAB501BC}"/>
              </a:ext>
            </a:extLst>
          </p:cNvPr>
          <p:cNvSpPr txBox="1">
            <a:spLocks/>
          </p:cNvSpPr>
          <p:nvPr/>
        </p:nvSpPr>
        <p:spPr>
          <a:xfrm>
            <a:off x="6011076" y="4051337"/>
            <a:ext cx="277674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Supervisors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F47B3A-E1C8-E4FF-029E-9A0C12193956}"/>
              </a:ext>
            </a:extLst>
          </p:cNvPr>
          <p:cNvSpPr txBox="1">
            <a:spLocks/>
          </p:cNvSpPr>
          <p:nvPr/>
        </p:nvSpPr>
        <p:spPr>
          <a:xfrm>
            <a:off x="6011076" y="5686692"/>
            <a:ext cx="4212565" cy="984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/>
              <a:t>Prof. Dr. Khaled T. Wassif</a:t>
            </a:r>
          </a:p>
          <a:p>
            <a:r>
              <a:rPr lang="en-US" sz="2400" dirty="0"/>
              <a:t>Eng. </a:t>
            </a:r>
            <a:r>
              <a:rPr lang="en-US" sz="2400" dirty="0" err="1"/>
              <a:t>Engy</a:t>
            </a:r>
            <a:r>
              <a:rPr lang="en-US" sz="2400" dirty="0"/>
              <a:t> Emad </a:t>
            </a:r>
            <a:r>
              <a:rPr lang="en-US" sz="2400" dirty="0" err="1"/>
              <a:t>Beshara</a:t>
            </a:r>
            <a:r>
              <a:rPr lang="en-US" sz="2400" dirty="0"/>
              <a:t> </a:t>
            </a:r>
            <a:r>
              <a:rPr lang="en-US" sz="2400" dirty="0" err="1"/>
              <a:t>Salib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97" y="15755"/>
            <a:ext cx="8401624" cy="902869"/>
          </a:xfrm>
        </p:spPr>
        <p:txBody>
          <a:bodyPr/>
          <a:lstStyle/>
          <a:p>
            <a:r>
              <a:rPr lang="en-US" dirty="0"/>
              <a:t>System Design &amp;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467AB-94E9-4418-2276-99D67B946FAB}"/>
              </a:ext>
            </a:extLst>
          </p:cNvPr>
          <p:cNvSpPr txBox="1"/>
          <p:nvPr/>
        </p:nvSpPr>
        <p:spPr>
          <a:xfrm>
            <a:off x="475397" y="878105"/>
            <a:ext cx="83820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Architecture Diagram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C81CA5E6-D8A1-8FEE-4434-5F6B4FEE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04" y="1145870"/>
            <a:ext cx="7540447" cy="52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1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97" y="15755"/>
            <a:ext cx="8401624" cy="902869"/>
          </a:xfrm>
        </p:spPr>
        <p:txBody>
          <a:bodyPr/>
          <a:lstStyle/>
          <a:p>
            <a:r>
              <a:rPr lang="en-US" dirty="0"/>
              <a:t>System Design &amp;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467AB-94E9-4418-2276-99D67B946FAB}"/>
              </a:ext>
            </a:extLst>
          </p:cNvPr>
          <p:cNvSpPr txBox="1"/>
          <p:nvPr/>
        </p:nvSpPr>
        <p:spPr>
          <a:xfrm>
            <a:off x="475397" y="878105"/>
            <a:ext cx="83820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Use Case Diagram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4631E-95E5-00CB-2E6F-EC89E958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96" y="1316836"/>
            <a:ext cx="7746128" cy="51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4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467AB-94E9-4418-2276-99D67B946FAB}"/>
              </a:ext>
            </a:extLst>
          </p:cNvPr>
          <p:cNvSpPr txBox="1"/>
          <p:nvPr/>
        </p:nvSpPr>
        <p:spPr>
          <a:xfrm>
            <a:off x="0" y="2450271"/>
            <a:ext cx="220636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Sequence Diagram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F117ADC-3594-2AF6-89C0-19C6875F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5" y="0"/>
            <a:ext cx="10297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3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93601-AB91-9AE2-01F0-E4B63E421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5E76-9174-70AA-E739-A97A35D2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57" y="-390896"/>
            <a:ext cx="8401624" cy="1325563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010D9A2-586E-B89E-EEE9-8B0519B0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5ECEF106-CCA3-4B38-CB53-42BE8D82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77" y="934667"/>
            <a:ext cx="10579828" cy="5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0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966-E8DA-7D63-EE89-A237F3DD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57" y="-390896"/>
            <a:ext cx="8401624" cy="1325563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28FC16F-9971-77B6-8CB1-B9590B2C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6" name="Picture 2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A5D22EB-3866-B0CC-6E3A-10CF52B4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92"/>
          <a:stretch/>
        </p:blipFill>
        <p:spPr>
          <a:xfrm>
            <a:off x="5113279" y="555255"/>
            <a:ext cx="7078721" cy="5801095"/>
          </a:xfrm>
          <a:prstGeom prst="rect">
            <a:avLst/>
          </a:prstGeom>
        </p:spPr>
      </p:pic>
      <p:pic>
        <p:nvPicPr>
          <p:cNvPr id="28" name="Picture 2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4289C3-2DC8-F014-41F1-97C00D4D3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1" r="41622"/>
          <a:stretch/>
        </p:blipFill>
        <p:spPr>
          <a:xfrm>
            <a:off x="-123283" y="3892118"/>
            <a:ext cx="5088782" cy="24642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BD99233-214F-C72A-1826-90F5CC67A6A3}"/>
              </a:ext>
            </a:extLst>
          </p:cNvPr>
          <p:cNvSpPr txBox="1"/>
          <p:nvPr/>
        </p:nvSpPr>
        <p:spPr>
          <a:xfrm>
            <a:off x="235488" y="3132636"/>
            <a:ext cx="303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Enums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438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988542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31" y="1703081"/>
            <a:ext cx="4663440" cy="1197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Front-end &amp; Back-end</a:t>
            </a:r>
            <a:br>
              <a:rPr lang="ar-EG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NextJs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(React), TypeScript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18697" y="1706564"/>
            <a:ext cx="4663440" cy="159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integration</a:t>
            </a:r>
            <a:br>
              <a:rPr lang="ar-EG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Python, Flask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A2C8-BC72-522D-3417-1D93DD65DB18}"/>
              </a:ext>
            </a:extLst>
          </p:cNvPr>
          <p:cNvSpPr txBox="1"/>
          <p:nvPr/>
        </p:nvSpPr>
        <p:spPr>
          <a:xfrm>
            <a:off x="5861429" y="3043094"/>
            <a:ext cx="6097554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br>
              <a:rPr lang="ar-EG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MySQL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5EF0815-B6C5-7071-BFD2-7767AAA7A3A5}"/>
              </a:ext>
            </a:extLst>
          </p:cNvPr>
          <p:cNvSpPr txBox="1">
            <a:spLocks/>
          </p:cNvSpPr>
          <p:nvPr/>
        </p:nvSpPr>
        <p:spPr>
          <a:xfrm>
            <a:off x="532331" y="3043094"/>
            <a:ext cx="4663440" cy="11977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Tools</a:t>
            </a:r>
            <a:br>
              <a:rPr lang="ar-EG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LucidChart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Draw.io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7B0D5-1B4F-618C-A833-16A159CD98BD}"/>
              </a:ext>
            </a:extLst>
          </p:cNvPr>
          <p:cNvSpPr txBox="1"/>
          <p:nvPr/>
        </p:nvSpPr>
        <p:spPr>
          <a:xfrm>
            <a:off x="83127" y="4179277"/>
            <a:ext cx="6097554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 &amp; UX</a:t>
            </a:r>
            <a:br>
              <a:rPr lang="ar-EG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Figma, Photoshop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50166"/>
            <a:ext cx="7364033" cy="697272"/>
          </a:xfrm>
        </p:spPr>
        <p:txBody>
          <a:bodyPr/>
          <a:lstStyle/>
          <a:p>
            <a:r>
              <a:rPr lang="en-US" dirty="0"/>
              <a:t>Server-side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1520724"/>
            <a:ext cx="9934704" cy="39397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Core Functions:</a:t>
            </a:r>
          </a:p>
          <a:p>
            <a:r>
              <a:rPr lang="en-GB" sz="2000" b="0" spc="-150" dirty="0"/>
              <a:t>This part manages the essential features and tools the system needs, including the recommendation engine.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Recommendation Engine Area:</a:t>
            </a:r>
          </a:p>
          <a:p>
            <a:r>
              <a:rPr lang="en-GB" sz="1800" b="0" dirty="0"/>
              <a:t>I</a:t>
            </a:r>
            <a:r>
              <a:rPr lang="en-GB" sz="2000" b="0" spc="-150" dirty="0"/>
              <a:t>nside the Core Functions, there's a specific area for the recommendation engine.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API Endpoints:</a:t>
            </a:r>
          </a:p>
          <a:p>
            <a:r>
              <a:rPr lang="en-GB" sz="2000" b="0" spc="-150" dirty="0"/>
              <a:t>Dependent on the Core Functions, API Endpoints handle external interactions.</a:t>
            </a:r>
          </a:p>
          <a:p>
            <a:r>
              <a:rPr lang="en-US" dirty="0"/>
              <a:t>	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50166"/>
            <a:ext cx="7364033" cy="697272"/>
          </a:xfrm>
        </p:spPr>
        <p:txBody>
          <a:bodyPr/>
          <a:lstStyle/>
          <a:p>
            <a:r>
              <a:rPr lang="en-US" dirty="0"/>
              <a:t>Client-side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1141161"/>
            <a:ext cx="9934704" cy="457086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Fetching data from the server:</a:t>
            </a:r>
          </a:p>
          <a:p>
            <a:r>
              <a:rPr lang="en-GB" sz="2000" b="0" spc="-150" dirty="0"/>
              <a:t>Instead of the traditional model, many websites use JavaScript APIs to request data from the server and update the page content without a page load. So, when the user searches for a new product, the browser only requests the data which is needed to update the page.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AJAX:</a:t>
            </a:r>
          </a:p>
          <a:p>
            <a:r>
              <a:rPr lang="en-GB" sz="2400" b="0" spc="-150" dirty="0"/>
              <a:t>Is a technology that allows web developers to create dynamic, interactive websites without having to reload the page each time a user interacts with the website.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7DBAFA0D-4BA0-091E-1829-042A5460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69" y="3793412"/>
            <a:ext cx="5477639" cy="3064588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6AD7081B-B65A-BFCA-3CF0-0B30F0152AC9}"/>
              </a:ext>
            </a:extLst>
          </p:cNvPr>
          <p:cNvSpPr txBox="1">
            <a:spLocks/>
          </p:cNvSpPr>
          <p:nvPr/>
        </p:nvSpPr>
        <p:spPr>
          <a:xfrm>
            <a:off x="1167492" y="3793412"/>
            <a:ext cx="3956599" cy="167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API Integration in React:</a:t>
            </a:r>
          </a:p>
          <a:p>
            <a:r>
              <a:rPr lang="en-GB" sz="2000" b="0" spc="-150" dirty="0"/>
              <a:t>Integrating an API in React.js involves making HTTP requests to the API endpoints and handling the data received in your React components. </a:t>
            </a:r>
            <a:endParaRPr lang="en-US" sz="2000" b="0" spc="-150" dirty="0"/>
          </a:p>
        </p:txBody>
      </p:sp>
    </p:spTree>
    <p:extLst>
      <p:ext uri="{BB962C8B-B14F-4D97-AF65-F5344CB8AC3E}">
        <p14:creationId xmlns:p14="http://schemas.microsoft.com/office/powerpoint/2010/main" val="259972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98" y="15756"/>
            <a:ext cx="4122482" cy="665732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467AB-94E9-4418-2276-99D67B946FAB}"/>
              </a:ext>
            </a:extLst>
          </p:cNvPr>
          <p:cNvSpPr txBox="1"/>
          <p:nvPr/>
        </p:nvSpPr>
        <p:spPr>
          <a:xfrm>
            <a:off x="490461" y="1109000"/>
            <a:ext cx="75385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latin typeface="+mj-lt"/>
                <a:ea typeface="+mj-ea"/>
                <a:cs typeface="+mj-cs"/>
              </a:rPr>
              <a:t>JWT(Json Web Token) Auth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1D4468C1-38BE-9B02-F333-EB4614DE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1" y="1947553"/>
            <a:ext cx="8698623" cy="36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UI Design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3B6867-455D-B494-B346-463B56C8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A Prototype of the Website</a:t>
            </a:r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C5F8-DE7B-FD52-0135-1701DFE3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/>
              <a:t>Team Members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3A31-3ECD-6A45-F618-9269F887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rmAutofit/>
          </a:bodyPr>
          <a:lstStyle/>
          <a:p>
            <a:r>
              <a:rPr lang="en-US" sz="2600" dirty="0"/>
              <a:t>Mohamed Khaled Mohamed </a:t>
            </a:r>
            <a:r>
              <a:rPr lang="en-US" sz="2600" dirty="0" err="1"/>
              <a:t>Moghraby</a:t>
            </a:r>
            <a:endParaRPr lang="en-US" sz="2600" dirty="0"/>
          </a:p>
          <a:p>
            <a:r>
              <a:rPr lang="en-US" sz="2600" dirty="0"/>
              <a:t>Mohammad Atef Nasr Labib</a:t>
            </a:r>
          </a:p>
          <a:p>
            <a:r>
              <a:rPr lang="en-US" sz="2600" dirty="0"/>
              <a:t>Ahmed Mohamed </a:t>
            </a:r>
            <a:r>
              <a:rPr lang="en-US" sz="2600" dirty="0" err="1"/>
              <a:t>Tawab</a:t>
            </a:r>
            <a:endParaRPr lang="en-US" sz="2600" dirty="0"/>
          </a:p>
          <a:p>
            <a:r>
              <a:rPr lang="en-US" sz="2600" dirty="0" err="1"/>
              <a:t>Makarious</a:t>
            </a:r>
            <a:r>
              <a:rPr lang="en-US" sz="2600" dirty="0"/>
              <a:t> Ayman </a:t>
            </a:r>
            <a:r>
              <a:rPr lang="en-US" sz="2600" dirty="0" err="1"/>
              <a:t>Shafek</a:t>
            </a:r>
            <a:endParaRPr lang="en-US" sz="2600" dirty="0"/>
          </a:p>
          <a:p>
            <a:r>
              <a:rPr lang="en-US" sz="2600" dirty="0"/>
              <a:t>Mohamed </a:t>
            </a:r>
            <a:r>
              <a:rPr lang="en-US" sz="2600" dirty="0" err="1"/>
              <a:t>Montser</a:t>
            </a:r>
            <a:r>
              <a:rPr lang="en-US" sz="2600" dirty="0"/>
              <a:t> Mohamed</a:t>
            </a:r>
          </a:p>
          <a:p>
            <a:r>
              <a:rPr lang="en-US" sz="2600" dirty="0"/>
              <a:t>Sandy </a:t>
            </a:r>
            <a:r>
              <a:rPr lang="en-US" sz="2600" dirty="0" err="1"/>
              <a:t>Nashaat</a:t>
            </a:r>
            <a:r>
              <a:rPr lang="en-US" sz="2600" dirty="0"/>
              <a:t> </a:t>
            </a:r>
            <a:r>
              <a:rPr lang="en-US" sz="2600" dirty="0" err="1"/>
              <a:t>Wadea</a:t>
            </a:r>
            <a:endParaRPr lang="en-US" sz="2600" dirty="0"/>
          </a:p>
          <a:p>
            <a:r>
              <a:rPr lang="en-US" sz="2600" dirty="0"/>
              <a:t>Ziad Mamdouh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673C0-8831-1989-3C9D-F7D42F384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6C4D36-93A2-1A03-DA4A-92470044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653" y="9236"/>
            <a:ext cx="4122482" cy="665732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Picture 3" descr="A person looking at a mirror&#10;&#10;Description automatically generated">
            <a:extLst>
              <a:ext uri="{FF2B5EF4-FFF2-40B4-BE49-F238E27FC236}">
                <a16:creationId xmlns:a16="http://schemas.microsoft.com/office/drawing/2014/main" id="{02F98045-98CB-3731-11B9-C55DB8E5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38" y="724454"/>
            <a:ext cx="11125124" cy="54090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8983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image8.png">
            <a:extLst>
              <a:ext uri="{FF2B5EF4-FFF2-40B4-BE49-F238E27FC236}">
                <a16:creationId xmlns:a16="http://schemas.microsoft.com/office/drawing/2014/main" id="{FBC4660F-332F-D328-F5D9-2DD8FD749343}"/>
              </a:ext>
            </a:extLst>
          </p:cNvPr>
          <p:cNvPicPr/>
          <p:nvPr/>
        </p:nvPicPr>
        <p:blipFill rotWithShape="1">
          <a:blip r:embed="rId2"/>
          <a:srcRect l="29161" t="17164" r="28818"/>
          <a:stretch/>
        </p:blipFill>
        <p:spPr>
          <a:xfrm>
            <a:off x="1235159" y="1200180"/>
            <a:ext cx="3953165" cy="44576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3" name="image7.png">
            <a:extLst>
              <a:ext uri="{FF2B5EF4-FFF2-40B4-BE49-F238E27FC236}">
                <a16:creationId xmlns:a16="http://schemas.microsoft.com/office/drawing/2014/main" id="{45F1A9BA-1B09-7A08-7278-851C05006E07}"/>
              </a:ext>
            </a:extLst>
          </p:cNvPr>
          <p:cNvPicPr/>
          <p:nvPr/>
        </p:nvPicPr>
        <p:blipFill rotWithShape="1">
          <a:blip r:embed="rId3"/>
          <a:srcRect l="28182" t="20254" r="27273" b="17163"/>
          <a:stretch/>
        </p:blipFill>
        <p:spPr>
          <a:xfrm>
            <a:off x="6816437" y="1857222"/>
            <a:ext cx="3953165" cy="336774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2EAA7F-88CF-49F4-5707-C528802A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01" y="534638"/>
            <a:ext cx="4122482" cy="665732"/>
          </a:xfrm>
        </p:spPr>
        <p:txBody>
          <a:bodyPr/>
          <a:lstStyle/>
          <a:p>
            <a:r>
              <a:rPr lang="en-GB" dirty="0"/>
              <a:t>SIGN UP PAGE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CA4B10-8AFB-0C4B-DCCD-5221DE261FA8}"/>
              </a:ext>
            </a:extLst>
          </p:cNvPr>
          <p:cNvSpPr txBox="1">
            <a:spLocks/>
          </p:cNvSpPr>
          <p:nvPr/>
        </p:nvSpPr>
        <p:spPr>
          <a:xfrm>
            <a:off x="6919019" y="1074538"/>
            <a:ext cx="4122482" cy="665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 IN/SIGN IN PAGE</a:t>
            </a:r>
          </a:p>
        </p:txBody>
      </p:sp>
    </p:spTree>
    <p:extLst>
      <p:ext uri="{BB962C8B-B14F-4D97-AF65-F5344CB8AC3E}">
        <p14:creationId xmlns:p14="http://schemas.microsoft.com/office/powerpoint/2010/main" val="377837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image9.png">
            <a:extLst>
              <a:ext uri="{FF2B5EF4-FFF2-40B4-BE49-F238E27FC236}">
                <a16:creationId xmlns:a16="http://schemas.microsoft.com/office/drawing/2014/main" id="{CDF41006-8E4D-1526-AF0E-4B5EE0E53F0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93164" y="1427581"/>
            <a:ext cx="4673600" cy="400283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BC681F-CAC2-4129-21EB-F1C3FB1C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923" y="314036"/>
            <a:ext cx="4122482" cy="665732"/>
          </a:xfrm>
        </p:spPr>
        <p:txBody>
          <a:bodyPr/>
          <a:lstStyle/>
          <a:p>
            <a:r>
              <a:rPr lang="en-US" dirty="0"/>
              <a:t>PROFILE PAGE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C644D7A-293E-E78E-6269-0F8CD39C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1427582"/>
            <a:ext cx="5043055" cy="40028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962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5F6075CA-EE7C-9A7A-7E00-EC3B4622893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42108"/>
            <a:ext cx="5980922" cy="463759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528BEFE2-D29A-D0F0-DE30-51D5EA9D5DC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942107"/>
            <a:ext cx="6096002" cy="463759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A1715CB-8AD1-8D8C-D0AE-CD798074F6E6}"/>
              </a:ext>
            </a:extLst>
          </p:cNvPr>
          <p:cNvCxnSpPr/>
          <p:nvPr/>
        </p:nvCxnSpPr>
        <p:spPr>
          <a:xfrm>
            <a:off x="2697018" y="2890982"/>
            <a:ext cx="5680364" cy="9698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12E390A-4225-B6E8-DDAC-C3E00BC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550" y="165462"/>
            <a:ext cx="4122482" cy="665732"/>
          </a:xfrm>
        </p:spPr>
        <p:txBody>
          <a:bodyPr/>
          <a:lstStyle/>
          <a:p>
            <a:r>
              <a:rPr lang="en-GB" dirty="0"/>
              <a:t>JOBS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261309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image4.png">
            <a:extLst>
              <a:ext uri="{FF2B5EF4-FFF2-40B4-BE49-F238E27FC236}">
                <a16:creationId xmlns:a16="http://schemas.microsoft.com/office/drawing/2014/main" id="{F69A3F88-5839-9234-9A80-09AB3038DE25}"/>
              </a:ext>
            </a:extLst>
          </p:cNvPr>
          <p:cNvPicPr/>
          <p:nvPr/>
        </p:nvPicPr>
        <p:blipFill rotWithShape="1">
          <a:blip r:embed="rId2"/>
          <a:srcRect t="5246" b="22942"/>
          <a:stretch/>
        </p:blipFill>
        <p:spPr>
          <a:xfrm>
            <a:off x="1614577" y="1854679"/>
            <a:ext cx="8824823" cy="33211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0CE2FA-4B91-B8B8-BB94-36344D2C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843" y="659092"/>
            <a:ext cx="6816922" cy="665732"/>
          </a:xfrm>
        </p:spPr>
        <p:txBody>
          <a:bodyPr/>
          <a:lstStyle/>
          <a:p>
            <a:r>
              <a:rPr lang="en-GB" dirty="0"/>
              <a:t>ADMIN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23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19136386-DC71-B373-9A07-56F17EB4EA5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19687" y="953888"/>
            <a:ext cx="8945592" cy="45742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A79E7EE-CA92-BE2C-D926-8A2D8D96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232" y="288156"/>
            <a:ext cx="6532251" cy="665732"/>
          </a:xfrm>
        </p:spPr>
        <p:txBody>
          <a:bodyPr/>
          <a:lstStyle/>
          <a:p>
            <a:r>
              <a:rPr lang="en-US" dirty="0"/>
              <a:t>RECRUITER PAGE</a:t>
            </a:r>
          </a:p>
        </p:txBody>
      </p:sp>
    </p:spTree>
    <p:extLst>
      <p:ext uri="{BB962C8B-B14F-4D97-AF65-F5344CB8AC3E}">
        <p14:creationId xmlns:p14="http://schemas.microsoft.com/office/powerpoint/2010/main" val="118188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0CE9204D-F3C6-86CF-1D41-51342F6A8F7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49083" y="1889184"/>
            <a:ext cx="8893834" cy="3388598"/>
          </a:xfrm>
          <a:prstGeom prst="rect">
            <a:avLst/>
          </a:prstGeom>
          <a:ln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C61B0B-DA45-6395-0E53-D5A97BA2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55" y="719477"/>
            <a:ext cx="6816922" cy="665732"/>
          </a:xfrm>
        </p:spPr>
        <p:txBody>
          <a:bodyPr/>
          <a:lstStyle/>
          <a:p>
            <a:r>
              <a:rPr lang="en-GB" dirty="0"/>
              <a:t>APPLICATION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9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41" y="1214438"/>
            <a:ext cx="7096933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3B6867-455D-B494-B346-463B56C8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041" y="3602038"/>
            <a:ext cx="9500507" cy="806675"/>
          </a:xfrm>
        </p:spPr>
        <p:txBody>
          <a:bodyPr/>
          <a:lstStyle/>
          <a:p>
            <a:r>
              <a:rPr lang="en-GB" dirty="0"/>
              <a:t>Machine Learning</a:t>
            </a:r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2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370" y="250165"/>
            <a:ext cx="7364033" cy="697272"/>
          </a:xfrm>
        </p:spPr>
        <p:txBody>
          <a:bodyPr/>
          <a:lstStyle/>
          <a:p>
            <a:r>
              <a:rPr lang="en-US" dirty="0"/>
              <a:t>AI Integration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81768" y="1750859"/>
            <a:ext cx="5180493" cy="3356281"/>
          </a:xfrm>
        </p:spPr>
        <p:txBody>
          <a:bodyPr/>
          <a:lstStyle/>
          <a:p>
            <a:r>
              <a:rPr lang="en-US" sz="3600" dirty="0"/>
              <a:t>Key Highlights: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Smart Candidate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Enhanced Employer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User-Centric Experience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02406FE6-60B5-C272-4C7A-ED1DE98450C3}"/>
              </a:ext>
            </a:extLst>
          </p:cNvPr>
          <p:cNvSpPr txBox="1">
            <a:spLocks/>
          </p:cNvSpPr>
          <p:nvPr/>
        </p:nvSpPr>
        <p:spPr>
          <a:xfrm>
            <a:off x="6096000" y="1750859"/>
            <a:ext cx="6096000" cy="3356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Recommendation Systems: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Content-based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Collaborative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12331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3" y="436778"/>
            <a:ext cx="7364033" cy="697272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4A481F44-EE52-D932-C858-691874915E6C}"/>
              </a:ext>
            </a:extLst>
          </p:cNvPr>
          <p:cNvSpPr txBox="1">
            <a:spLocks/>
          </p:cNvSpPr>
          <p:nvPr/>
        </p:nvSpPr>
        <p:spPr>
          <a:xfrm>
            <a:off x="955940" y="2382044"/>
            <a:ext cx="4993881" cy="3412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Natural Language Processing (NLP)</a:t>
            </a:r>
            <a:endParaRPr lang="en-US" sz="40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630BE28-54F3-ED3F-8EB1-E966E021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80" y="136525"/>
            <a:ext cx="5568819" cy="65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1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45" y="0"/>
            <a:ext cx="3801323" cy="1223513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00" y="1869570"/>
            <a:ext cx="3801322" cy="41775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spc="-150" dirty="0"/>
              <a:t>Abstract</a:t>
            </a:r>
          </a:p>
          <a:p>
            <a:r>
              <a:rPr lang="en-US" sz="3200" spc="-150" dirty="0"/>
              <a:t>Problem Definition</a:t>
            </a:r>
          </a:p>
          <a:p>
            <a:r>
              <a:rPr lang="en-US" sz="3200" spc="-150" dirty="0"/>
              <a:t>Objective</a:t>
            </a:r>
          </a:p>
          <a:p>
            <a:r>
              <a:rPr lang="en-US" sz="3200" spc="-150" dirty="0"/>
              <a:t>System Requirements</a:t>
            </a:r>
          </a:p>
          <a:p>
            <a:r>
              <a:rPr lang="en-US" sz="3200" spc="-150" dirty="0"/>
              <a:t>System Design &amp; Architecture</a:t>
            </a:r>
          </a:p>
          <a:p>
            <a:r>
              <a:rPr lang="en-US" sz="3200" spc="-150" dirty="0"/>
              <a:t>Database Schema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212DF6-89B0-1562-DB0C-ED6D88B763E8}"/>
              </a:ext>
            </a:extLst>
          </p:cNvPr>
          <p:cNvSpPr txBox="1">
            <a:spLocks/>
          </p:cNvSpPr>
          <p:nvPr/>
        </p:nvSpPr>
        <p:spPr>
          <a:xfrm>
            <a:off x="6096000" y="1869570"/>
            <a:ext cx="4475570" cy="36536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150" dirty="0"/>
              <a:t>Authentication</a:t>
            </a:r>
          </a:p>
          <a:p>
            <a:r>
              <a:rPr lang="en-US" sz="3200" spc="-150" dirty="0"/>
              <a:t>Technology Stack</a:t>
            </a:r>
          </a:p>
          <a:p>
            <a:r>
              <a:rPr lang="en-US" sz="3200" spc="-150" dirty="0"/>
              <a:t>AI Integration</a:t>
            </a:r>
          </a:p>
          <a:p>
            <a:r>
              <a:rPr lang="en-US" sz="3200" spc="-150" dirty="0"/>
              <a:t>UI Design</a:t>
            </a:r>
          </a:p>
          <a:p>
            <a:r>
              <a:rPr lang="en-US" sz="3200" spc="-150" dirty="0"/>
              <a:t>Future Work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00" y="436778"/>
            <a:ext cx="7364033" cy="697272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90400" y="1495637"/>
            <a:ext cx="5531497" cy="3206029"/>
          </a:xfrm>
        </p:spPr>
        <p:txBody>
          <a:bodyPr/>
          <a:lstStyle/>
          <a:p>
            <a:r>
              <a:rPr lang="en-US" sz="3600" dirty="0"/>
              <a:t>Supervised Learning:</a:t>
            </a:r>
            <a:r>
              <a:rPr lang="en-US" sz="4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Support Vector Machines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/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pc="-150" dirty="0">
                <a:solidFill>
                  <a:srgbClr val="FF0000"/>
                </a:solidFill>
              </a:rPr>
              <a:t>Random Forest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5B7DED-F789-CA2D-1092-EFC5BE35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449" y="1579109"/>
            <a:ext cx="6873551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87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35" y="114462"/>
            <a:ext cx="4710794" cy="697272"/>
          </a:xfrm>
        </p:spPr>
        <p:txBody>
          <a:bodyPr/>
          <a:lstStyle/>
          <a:p>
            <a:r>
              <a:rPr lang="en-US" dirty="0"/>
              <a:t>Current 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2755B5E6-4C83-3A81-473D-F2EF3E45335F}"/>
              </a:ext>
            </a:extLst>
          </p:cNvPr>
          <p:cNvSpPr txBox="1">
            <a:spLocks/>
          </p:cNvSpPr>
          <p:nvPr/>
        </p:nvSpPr>
        <p:spPr>
          <a:xfrm>
            <a:off x="784937" y="811734"/>
            <a:ext cx="6271353" cy="5005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/>
              <a:t>Contains 5500 Records and 9 Features</a:t>
            </a:r>
            <a:endParaRPr lang="en-US" sz="2800" dirty="0"/>
          </a:p>
          <a:p>
            <a:r>
              <a:rPr lang="en-US" sz="2800" dirty="0"/>
              <a:t>Dataset used in our system: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Job Title – </a:t>
            </a:r>
            <a:r>
              <a:rPr lang="en-US" sz="2000" b="0" spc="-150" dirty="0"/>
              <a:t>Applied as an output</a:t>
            </a:r>
            <a:endParaRPr lang="en-US" sz="2000" spc="-15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Job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Key Skills – </a:t>
            </a:r>
            <a:r>
              <a:rPr lang="en-US" sz="2000" b="0" spc="-150" dirty="0"/>
              <a:t>Applied as an input where we applied our recommendation system</a:t>
            </a:r>
            <a:endParaRPr lang="en-US" sz="2000" spc="-15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Role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Location – </a:t>
            </a:r>
            <a:r>
              <a:rPr lang="en-US" sz="2000" b="0" spc="-150" dirty="0"/>
              <a:t>Applied as an output</a:t>
            </a:r>
            <a:endParaRPr lang="en-US" sz="2000" spc="-15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Functional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Industry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/>
              <a:t>Roles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spc="-150" dirty="0" err="1"/>
              <a:t>sal</a:t>
            </a:r>
            <a:r>
              <a:rPr lang="en-US" sz="2000" spc="-150" dirty="0"/>
              <a:t>(Job Salary)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spc="-150" dirty="0"/>
          </a:p>
          <a:p>
            <a:endParaRPr lang="en-US" sz="2000" b="0" spc="-15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40366-F080-FF28-F66A-AC40A0D97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" t="60065" r="11798" b="-28249"/>
          <a:stretch/>
        </p:blipFill>
        <p:spPr>
          <a:xfrm>
            <a:off x="6923314" y="4708525"/>
            <a:ext cx="5268686" cy="4298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D83CE4-BC4A-007F-AD7E-0BAA1E46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0"/>
            <a:ext cx="5268686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42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50166"/>
            <a:ext cx="7364033" cy="697272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US" dirty="0"/>
              <a:t>I Endpoint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8C38909C-7AF4-1676-6F28-7E8CF21A5B4A}"/>
              </a:ext>
            </a:extLst>
          </p:cNvPr>
          <p:cNvSpPr txBox="1">
            <a:spLocks/>
          </p:cNvSpPr>
          <p:nvPr/>
        </p:nvSpPr>
        <p:spPr>
          <a:xfrm>
            <a:off x="830833" y="1116190"/>
            <a:ext cx="4993881" cy="399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Flask Implementation:</a:t>
            </a:r>
            <a:r>
              <a:rPr lang="en-US" sz="4000" dirty="0"/>
              <a:t> </a:t>
            </a:r>
          </a:p>
          <a:p>
            <a:r>
              <a:rPr lang="en-US" sz="2800" b="0" spc="-150" dirty="0"/>
              <a:t>One Endpoint was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Focus</a:t>
            </a:r>
          </a:p>
          <a:p>
            <a:endParaRPr lang="en-US" sz="2800" b="0" spc="-150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D7C4605C-9C02-D669-3E9A-AB7A188CF343}"/>
              </a:ext>
            </a:extLst>
          </p:cNvPr>
          <p:cNvSpPr txBox="1">
            <a:spLocks/>
          </p:cNvSpPr>
          <p:nvPr/>
        </p:nvSpPr>
        <p:spPr>
          <a:xfrm>
            <a:off x="6367286" y="1704021"/>
            <a:ext cx="4993881" cy="3409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Endpoint: /predict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Skills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spc="-150" dirty="0"/>
              <a:t>Similarity Check</a:t>
            </a:r>
            <a:endParaRPr lang="en-US" sz="4000" b="0" spc="-150" dirty="0"/>
          </a:p>
          <a:p>
            <a:endParaRPr lang="en-US" sz="2800" b="0" spc="-150" dirty="0"/>
          </a:p>
        </p:txBody>
      </p:sp>
    </p:spTree>
    <p:extLst>
      <p:ext uri="{BB962C8B-B14F-4D97-AF65-F5344CB8AC3E}">
        <p14:creationId xmlns:p14="http://schemas.microsoft.com/office/powerpoint/2010/main" val="2050257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68D8-2C0B-0A9B-DF18-ED485B6E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-76201"/>
            <a:ext cx="9779183" cy="132556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1B9A-4115-1F00-E77C-76CC7617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529281"/>
            <a:ext cx="9779182" cy="413140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Long-Term Vision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Enhancements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Frontend Improvements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 Development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Expansion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C2C4D-DD17-E388-563B-BD8D55CBC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6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BD5037-7597-37AC-AA32-41545DAA5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467580-A4CB-6861-33A8-7956CB660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1620D-8B7A-73F3-35B9-76786486CDAB}"/>
              </a:ext>
            </a:extLst>
          </p:cNvPr>
          <p:cNvSpPr txBox="1"/>
          <p:nvPr/>
        </p:nvSpPr>
        <p:spPr>
          <a:xfrm>
            <a:off x="371475" y="285750"/>
            <a:ext cx="248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Planning</a:t>
            </a:r>
            <a:endParaRPr lang="en-US" sz="4000" b="1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D0E0B61-7AAC-B01D-F07B-4136193B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145148"/>
            <a:ext cx="9620250" cy="57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 dirty="0"/>
              <a:t>This project addresses the current challenges in job matching, such as complexity and inefficiency, leading to job dissatisfaction and resource-intensive hiring processes. Our solution is the Job Fit Analyzer, a web-based application powered by AI models. This innovative tool aims to optimize the job matching process, providing a user-friendly experience for both job seekers and employers. By leveraging state-of-the-art artificial intelligence techniques, the Job Fit Analyzer revolutionizes how individuals find suitable employment opportunities and organizations identify qualified candidates.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3421-59B6-1297-F1E7-04D7A9A7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7A87-0EE9-9FA8-603D-31A6B9C9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870818"/>
            <a:ext cx="9779182" cy="3366815"/>
          </a:xfrm>
        </p:spPr>
        <p:txBody>
          <a:bodyPr/>
          <a:lstStyle/>
          <a:p>
            <a:r>
              <a:rPr lang="en-GB" dirty="0"/>
              <a:t>According to our research on alternative Job portal websites, common problems that job portal websites encounter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Job Matching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Poor Search Relevance and User Experience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Privacy and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Internationalization and Localization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A9353-B776-0852-6136-48A086D2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18189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Our goal is to use AI models, Machine Learning and modern software to create a comprehensive Job Fit Analyzer web application, improving the process of connecting job seekers with suitable employment opportunities and enhancing the overall job search and recruitment experience.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DD17FA2-1903-8707-3106-4521C1D13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068" y="194309"/>
            <a:ext cx="5802651" cy="921559"/>
          </a:xfrm>
        </p:spPr>
        <p:txBody>
          <a:bodyPr/>
          <a:lstStyle/>
          <a:p>
            <a:r>
              <a:rPr lang="en-US" sz="4800" spc="-150" dirty="0"/>
              <a:t>System 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BD56A-FED9-ED65-3CBE-50758B9C909B}"/>
              </a:ext>
            </a:extLst>
          </p:cNvPr>
          <p:cNvSpPr txBox="1"/>
          <p:nvPr/>
        </p:nvSpPr>
        <p:spPr>
          <a:xfrm>
            <a:off x="399743" y="2005751"/>
            <a:ext cx="580265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50" dirty="0">
                <a:latin typeface="+mj-lt"/>
                <a:ea typeface="+mj-ea"/>
                <a:cs typeface="+mj-cs"/>
              </a:rPr>
              <a:t>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User Different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Common Login Functionality for All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/>
              <a:t>Job Search and Filters </a:t>
            </a:r>
            <a:endParaRPr lang="en-GB" sz="2400" spc="-150" dirty="0"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/>
              <a:t>AI-Powered Job Recommendation and Search</a:t>
            </a:r>
            <a:endParaRPr lang="en-GB" sz="2400" spc="-150" dirty="0"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/>
              <a:t>Feedback and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>
                <a:latin typeface="+mj-lt"/>
                <a:ea typeface="+mj-ea"/>
                <a:cs typeface="+mj-cs"/>
              </a:rPr>
              <a:t>Post Job, Apply, CV Upload/Download</a:t>
            </a:r>
            <a:endParaRPr lang="en-GB" sz="2400" spc="-150" dirty="0">
              <a:latin typeface="+mj-lt"/>
              <a:ea typeface="+mj-ea"/>
              <a:cs typeface="+mj-cs"/>
            </a:endParaRPr>
          </a:p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CFB15-8BB3-72F2-5685-FF76E2C4997A}"/>
              </a:ext>
            </a:extLst>
          </p:cNvPr>
          <p:cNvSpPr txBox="1"/>
          <p:nvPr/>
        </p:nvSpPr>
        <p:spPr>
          <a:xfrm>
            <a:off x="6662518" y="2005751"/>
            <a:ext cx="462083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50" dirty="0">
                <a:latin typeface="+mj-lt"/>
                <a:ea typeface="+mj-ea"/>
                <a:cs typeface="+mj-cs"/>
              </a:rPr>
              <a:t>Non-Functional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latin typeface="+mj-lt"/>
                <a:ea typeface="+mj-ea"/>
                <a:cs typeface="+mj-cs"/>
              </a:rPr>
              <a:t>Integration</a:t>
            </a:r>
          </a:p>
          <a:p>
            <a:pPr lvl="3"/>
            <a:r>
              <a:rPr lang="en-GB" sz="2400" b="1" spc="-150" dirty="0">
                <a:latin typeface="+mj-lt"/>
                <a:ea typeface="+mj-ea"/>
                <a:cs typeface="+mj-cs"/>
              </a:rPr>
              <a:t>	</a:t>
            </a:r>
            <a:r>
              <a:rPr lang="en-GB" sz="2400" spc="-150" dirty="0">
                <a:latin typeface="+mj-lt"/>
                <a:ea typeface="+mj-ea"/>
                <a:cs typeface="+mj-cs"/>
              </a:rPr>
              <a:t>		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57" y="633145"/>
            <a:ext cx="8401624" cy="902869"/>
          </a:xfrm>
        </p:spPr>
        <p:txBody>
          <a:bodyPr/>
          <a:lstStyle/>
          <a:p>
            <a:r>
              <a:rPr lang="en-US" dirty="0"/>
              <a:t>System Design &amp;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467AB-94E9-4418-2276-99D67B946FAB}"/>
              </a:ext>
            </a:extLst>
          </p:cNvPr>
          <p:cNvSpPr txBox="1"/>
          <p:nvPr/>
        </p:nvSpPr>
        <p:spPr>
          <a:xfrm>
            <a:off x="533987" y="2080070"/>
            <a:ext cx="8382094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Three-Tier Architecture: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spc="-150" dirty="0">
                <a:latin typeface="+mj-lt"/>
                <a:ea typeface="+mj-ea"/>
                <a:cs typeface="+mj-cs"/>
              </a:rPr>
              <a:t>Our system architecture is organized into three distinct tiers, each serving specific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spc="-150" dirty="0">
                <a:latin typeface="+mj-lt"/>
                <a:ea typeface="+mj-ea"/>
                <a:cs typeface="+mj-cs"/>
              </a:rPr>
              <a:t>functions:</a:t>
            </a:r>
          </a:p>
          <a:p>
            <a:pPr marL="1257300" lvl="2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1" spc="-150" dirty="0">
                <a:latin typeface="+mj-lt"/>
                <a:ea typeface="+mj-ea"/>
                <a:cs typeface="+mj-cs"/>
              </a:rPr>
              <a:t>Presentation Tier </a:t>
            </a:r>
            <a:r>
              <a:rPr lang="en-GB" sz="2400" spc="-150" dirty="0">
                <a:latin typeface="+mj-lt"/>
                <a:ea typeface="+mj-ea"/>
                <a:cs typeface="+mj-cs"/>
              </a:rPr>
              <a:t>- This tier is responsible for the user interface and interaction</a:t>
            </a:r>
          </a:p>
          <a:p>
            <a:pPr marL="1257300" lvl="2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1" spc="-150" dirty="0">
                <a:latin typeface="+mj-lt"/>
                <a:ea typeface="+mj-ea"/>
                <a:cs typeface="+mj-cs"/>
              </a:rPr>
              <a:t>Application Tier </a:t>
            </a:r>
            <a:r>
              <a:rPr lang="en-GB" sz="2400" spc="-150" dirty="0">
                <a:latin typeface="+mj-lt"/>
                <a:ea typeface="+mj-ea"/>
                <a:cs typeface="+mj-cs"/>
              </a:rPr>
              <a:t>- The application tier houses the core logic and functionality of the job portal.</a:t>
            </a:r>
          </a:p>
          <a:p>
            <a:pPr marL="1257300" lvl="2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spc="-150" dirty="0"/>
              <a:t>Data Tier </a:t>
            </a:r>
            <a:r>
              <a:rPr lang="en-US" sz="2400" spc="-150" dirty="0"/>
              <a:t>- </a:t>
            </a:r>
            <a:r>
              <a:rPr lang="en-GB" sz="2400" spc="-150" dirty="0"/>
              <a:t>The data tier handles the storage and retrieval of information.</a:t>
            </a:r>
            <a:endParaRPr lang="en-GB" sz="2400" b="1" spc="-15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2055</TotalTime>
  <Words>801</Words>
  <Application>Microsoft Office PowerPoint</Application>
  <PresentationFormat>Widescreen</PresentationFormat>
  <Paragraphs>188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Job Fit Analyzer</vt:lpstr>
      <vt:lpstr>Team Members</vt:lpstr>
      <vt:lpstr>Agenda</vt:lpstr>
      <vt:lpstr>PowerPoint Presentation</vt:lpstr>
      <vt:lpstr>Abstract</vt:lpstr>
      <vt:lpstr>Problem Definition</vt:lpstr>
      <vt:lpstr>Objective</vt:lpstr>
      <vt:lpstr>System Requirements</vt:lpstr>
      <vt:lpstr>System Design &amp; Architecture</vt:lpstr>
      <vt:lpstr>System Design &amp; Architecture</vt:lpstr>
      <vt:lpstr>System Design &amp; Architecture</vt:lpstr>
      <vt:lpstr>PowerPoint Presentation</vt:lpstr>
      <vt:lpstr>Database Design</vt:lpstr>
      <vt:lpstr>Database Design</vt:lpstr>
      <vt:lpstr>Technologies</vt:lpstr>
      <vt:lpstr>Server-side Architecture</vt:lpstr>
      <vt:lpstr>Client-side Architecture</vt:lpstr>
      <vt:lpstr>Authentication</vt:lpstr>
      <vt:lpstr>UI Design</vt:lpstr>
      <vt:lpstr>Home Page</vt:lpstr>
      <vt:lpstr>SIGN UP PAGE</vt:lpstr>
      <vt:lpstr>PROFILE PAGE</vt:lpstr>
      <vt:lpstr>JOBS PAGE</vt:lpstr>
      <vt:lpstr>ADMIN PAGE</vt:lpstr>
      <vt:lpstr>RECRUITER PAGE</vt:lpstr>
      <vt:lpstr>APPLICATION PAGE</vt:lpstr>
      <vt:lpstr>Artificial Intelligence</vt:lpstr>
      <vt:lpstr>AI Integration</vt:lpstr>
      <vt:lpstr>Machine Learning</vt:lpstr>
      <vt:lpstr>Machine Learning</vt:lpstr>
      <vt:lpstr>Current Dataset</vt:lpstr>
      <vt:lpstr>AI Endpoint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Fit Analyzer</dc:title>
  <dc:creator>Moe Achieve</dc:creator>
  <cp:lastModifiedBy>Moe Achieve</cp:lastModifiedBy>
  <cp:revision>32</cp:revision>
  <dcterms:created xsi:type="dcterms:W3CDTF">2023-12-29T13:34:11Z</dcterms:created>
  <dcterms:modified xsi:type="dcterms:W3CDTF">2025-01-07T03:54:17Z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