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241" r:id="rId2"/>
    <p:sldId id="1359" r:id="rId3"/>
    <p:sldId id="2240" r:id="rId4"/>
    <p:sldId id="2629" r:id="rId5"/>
    <p:sldId id="2631" r:id="rId6"/>
    <p:sldId id="2679" r:id="rId7"/>
    <p:sldId id="2630" r:id="rId8"/>
    <p:sldId id="1371" r:id="rId9"/>
    <p:sldId id="2632" r:id="rId10"/>
    <p:sldId id="2243" r:id="rId11"/>
    <p:sldId id="2244" r:id="rId12"/>
    <p:sldId id="2245" r:id="rId13"/>
    <p:sldId id="2246" r:id="rId14"/>
    <p:sldId id="2247" r:id="rId15"/>
    <p:sldId id="2260" r:id="rId16"/>
    <p:sldId id="2640" r:id="rId17"/>
    <p:sldId id="2642" r:id="rId18"/>
    <p:sldId id="2641" r:id="rId19"/>
    <p:sldId id="2643" r:id="rId20"/>
    <p:sldId id="2644" r:id="rId21"/>
    <p:sldId id="2647" r:id="rId22"/>
    <p:sldId id="2645" r:id="rId23"/>
    <p:sldId id="1197" r:id="rId24"/>
    <p:sldId id="1200" r:id="rId25"/>
    <p:sldId id="2242" r:id="rId26"/>
    <p:sldId id="1116" r:id="rId27"/>
    <p:sldId id="2648" r:id="rId28"/>
    <p:sldId id="2656" r:id="rId29"/>
    <p:sldId id="1117" r:id="rId30"/>
    <p:sldId id="2674" r:id="rId31"/>
    <p:sldId id="2676" r:id="rId32"/>
    <p:sldId id="2657" r:id="rId33"/>
    <p:sldId id="2658" r:id="rId34"/>
    <p:sldId id="2677" r:id="rId35"/>
    <p:sldId id="2659" r:id="rId36"/>
    <p:sldId id="2653" r:id="rId37"/>
    <p:sldId id="2654" r:id="rId38"/>
    <p:sldId id="2675" r:id="rId39"/>
    <p:sldId id="2253" r:id="rId40"/>
    <p:sldId id="2254" r:id="rId41"/>
    <p:sldId id="2662" r:id="rId42"/>
    <p:sldId id="2661" r:id="rId43"/>
    <p:sldId id="2256" r:id="rId44"/>
    <p:sldId id="1272" r:id="rId45"/>
    <p:sldId id="2660" r:id="rId46"/>
    <p:sldId id="2259" r:id="rId47"/>
    <p:sldId id="2663" r:id="rId48"/>
    <p:sldId id="2666" r:id="rId49"/>
    <p:sldId id="2665" r:id="rId50"/>
    <p:sldId id="2667" r:id="rId51"/>
    <p:sldId id="1125" r:id="rId52"/>
    <p:sldId id="1128" r:id="rId53"/>
    <p:sldId id="1130" r:id="rId54"/>
    <p:sldId id="1134" r:id="rId55"/>
    <p:sldId id="2668" r:id="rId56"/>
    <p:sldId id="1157" r:id="rId57"/>
    <p:sldId id="1158" r:id="rId58"/>
    <p:sldId id="1159" r:id="rId59"/>
    <p:sldId id="2671" r:id="rId60"/>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0" userDrawn="1">
          <p15:clr>
            <a:srgbClr val="A4A3A4"/>
          </p15:clr>
        </p15:guide>
        <p15:guide id="2" pos="340" userDrawn="1">
          <p15:clr>
            <a:srgbClr val="A4A3A4"/>
          </p15:clr>
        </p15:guide>
        <p15:guide id="3"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384A"/>
    <a:srgbClr val="E9CED1"/>
    <a:srgbClr val="0432FF"/>
    <a:srgbClr val="73FEFF"/>
    <a:srgbClr val="941100"/>
    <a:srgbClr val="212121"/>
    <a:srgbClr val="005493"/>
    <a:srgbClr val="FF2F92"/>
    <a:srgbClr val="9437FF"/>
    <a:srgbClr val="ED3C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26" autoAdjust="0"/>
    <p:restoredTop sz="87650" autoAdjust="0"/>
  </p:normalViewPr>
  <p:slideViewPr>
    <p:cSldViewPr>
      <p:cViewPr>
        <p:scale>
          <a:sx n="95" d="100"/>
          <a:sy n="95" d="100"/>
        </p:scale>
        <p:origin x="1288" y="928"/>
      </p:cViewPr>
      <p:guideLst>
        <p:guide orient="horz" pos="2480"/>
        <p:guide pos="340"/>
        <p:guide pos="2880"/>
      </p:guideLst>
    </p:cSldViewPr>
  </p:slideViewPr>
  <p:outlineViewPr>
    <p:cViewPr>
      <p:scale>
        <a:sx n="33" d="100"/>
        <a:sy n="33" d="100"/>
      </p:scale>
      <p:origin x="0" y="-572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2023/9/15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2023/9/14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22964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B98C992-4B62-406B-A261-F29CD0517A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6B21AF5-D80B-48A9-A3A6-7652D214D4A2}" type="slidenum">
              <a:rPr lang="zh-CN" altLang="en-US" sz="1200" b="0" smtClean="0">
                <a:latin typeface="Times New Roman" panose="02020603050405020304" pitchFamily="18" charset="0"/>
              </a:rPr>
              <a:pPr/>
              <a:t>23</a:t>
            </a:fld>
            <a:endParaRPr lang="en-US" altLang="zh-CN" sz="1200" b="0">
              <a:latin typeface="Times New Roman" panose="02020603050405020304" pitchFamily="18" charset="0"/>
            </a:endParaRPr>
          </a:p>
        </p:txBody>
      </p:sp>
      <p:sp>
        <p:nvSpPr>
          <p:cNvPr id="11267" name="Rectangle 2">
            <a:extLst>
              <a:ext uri="{FF2B5EF4-FFF2-40B4-BE49-F238E27FC236}">
                <a16:creationId xmlns:a16="http://schemas.microsoft.com/office/drawing/2014/main" id="{534B8ED6-0B83-4C66-AD0B-31204E7C2FDD}"/>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A0ED4FC-F465-4A5C-AECB-DAA253044E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3DCE4F5-27A0-4B94-AB56-1703B9BF0C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EBA687F-AC71-4690-8C95-F494C60FD83C}" type="slidenum">
              <a:rPr lang="zh-CN" altLang="en-US" sz="1200" b="0" smtClean="0">
                <a:latin typeface="Times New Roman" panose="02020603050405020304" pitchFamily="18" charset="0"/>
              </a:rPr>
              <a:pPr/>
              <a:t>24</a:t>
            </a:fld>
            <a:endParaRPr lang="en-US" altLang="zh-CN" sz="1200" b="0">
              <a:latin typeface="Times New Roman" panose="02020603050405020304" pitchFamily="18" charset="0"/>
            </a:endParaRPr>
          </a:p>
        </p:txBody>
      </p:sp>
      <p:sp>
        <p:nvSpPr>
          <p:cNvPr id="13315" name="Rectangle 2">
            <a:extLst>
              <a:ext uri="{FF2B5EF4-FFF2-40B4-BE49-F238E27FC236}">
                <a16:creationId xmlns:a16="http://schemas.microsoft.com/office/drawing/2014/main" id="{A7CE44A6-EBF4-45BE-ABD6-2208113C7ACB}"/>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029ADCB9-4227-445A-A1E5-8B1C06863E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dirty="0">
                <a:solidFill>
                  <a:srgbClr val="006FC0"/>
                </a:solidFill>
                <a:latin typeface="+mj-ea"/>
                <a:ea typeface="+mj-ea"/>
                <a:cs typeface="Consolas" panose="020B0609020204030204" pitchFamily="49" charset="0"/>
              </a:rPr>
              <a:t>注意：高</a:t>
            </a:r>
            <a:r>
              <a:rPr lang="en-US" altLang="zh-CN" sz="1200" dirty="0">
                <a:solidFill>
                  <a:srgbClr val="006FC0"/>
                </a:solidFill>
                <a:latin typeface="+mj-ea"/>
                <a:ea typeface="+mj-ea"/>
                <a:cs typeface="Consolas" panose="020B0609020204030204" pitchFamily="49" charset="0"/>
              </a:rPr>
              <a:t>32</a:t>
            </a:r>
            <a:r>
              <a:rPr lang="zh-CN" altLang="en-US" sz="1200" dirty="0">
                <a:solidFill>
                  <a:srgbClr val="006FC0"/>
                </a:solidFill>
                <a:latin typeface="+mj-ea"/>
                <a:ea typeface="+mj-ea"/>
                <a:cs typeface="Consolas" panose="020B0609020204030204" pitchFamily="49" charset="0"/>
              </a:rPr>
              <a:t>位清</a:t>
            </a:r>
            <a:r>
              <a:rPr lang="en-US" altLang="zh-CN" sz="1200" dirty="0">
                <a:solidFill>
                  <a:srgbClr val="006FC0"/>
                </a:solidFill>
                <a:latin typeface="+mj-ea"/>
                <a:ea typeface="+mj-ea"/>
                <a:cs typeface="Consolas" panose="020B0609020204030204" pitchFamily="49" charset="0"/>
              </a:rPr>
              <a:t>0</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3082580-61B5-48D7-86D8-956387CB68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80443A4-89C2-4DBC-A318-5BF12F36DFFC}" type="slidenum">
              <a:rPr lang="zh-CN" altLang="en-US" sz="1200" b="0" smtClean="0">
                <a:latin typeface="Times New Roman" panose="02020603050405020304" pitchFamily="18" charset="0"/>
              </a:rPr>
              <a:pPr/>
              <a:t>26</a:t>
            </a:fld>
            <a:endParaRPr lang="en-US" altLang="zh-CN" sz="1200" b="0">
              <a:latin typeface="Times New Roman" panose="02020603050405020304" pitchFamily="18" charset="0"/>
            </a:endParaRPr>
          </a:p>
        </p:txBody>
      </p:sp>
      <p:sp>
        <p:nvSpPr>
          <p:cNvPr id="27651" name="Rectangle 2">
            <a:extLst>
              <a:ext uri="{FF2B5EF4-FFF2-40B4-BE49-F238E27FC236}">
                <a16:creationId xmlns:a16="http://schemas.microsoft.com/office/drawing/2014/main" id="{02D8694D-B886-4B50-91D1-354C419B1C9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F462B7F1-FB14-485F-90A4-EF45CAE9B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加减法不区分</a:t>
            </a:r>
            <a:r>
              <a:rPr lang="en-US" altLang="zh-CN" dirty="0"/>
              <a:t>signed</a:t>
            </a:r>
            <a:r>
              <a:rPr lang="zh-CN" altLang="en-US" dirty="0"/>
              <a:t>、</a:t>
            </a:r>
            <a:r>
              <a:rPr lang="en-US" altLang="zh-CN" dirty="0"/>
              <a:t>unsigned</a:t>
            </a:r>
          </a:p>
          <a:p>
            <a:pPr eaLnBrk="1" hangingPunct="1"/>
            <a:r>
              <a:rPr lang="zh-CN" altLang="en-US" dirty="0"/>
              <a:t>乘除法区分。留个大家课后思考。</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8FC6D93-DE40-459A-9E42-B78DF1F30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5B2FC53-03C8-4935-A6FF-631753C99E1A}" type="slidenum">
              <a:rPr lang="zh-CN" altLang="en-US" sz="1200" b="0" smtClean="0">
                <a:latin typeface="Times New Roman" panose="02020603050405020304" pitchFamily="18" charset="0"/>
              </a:rPr>
              <a:pPr/>
              <a:t>27</a:t>
            </a:fld>
            <a:endParaRPr lang="en-US" altLang="zh-CN"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D740E4E2-32F7-4E92-9935-FB368D2393C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882C80C-9EE9-49F1-A976-A4947B3923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36352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8FC6D93-DE40-459A-9E42-B78DF1F30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5B2FC53-03C8-4935-A6FF-631753C99E1A}" type="slidenum">
              <a:rPr lang="zh-CN" altLang="en-US" sz="1200" b="0" smtClean="0">
                <a:latin typeface="Times New Roman" panose="02020603050405020304" pitchFamily="18" charset="0"/>
              </a:rPr>
              <a:pPr/>
              <a:t>28</a:t>
            </a:fld>
            <a:endParaRPr lang="en-US" altLang="zh-CN"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D740E4E2-32F7-4E92-9935-FB368D2393C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882C80C-9EE9-49F1-A976-A4947B3923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694739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8FC6D93-DE40-459A-9E42-B78DF1F30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45B2FC53-03C8-4935-A6FF-631753C99E1A}" type="slidenum">
              <a:rPr lang="zh-CN" altLang="en-US" sz="1200" b="0" smtClean="0">
                <a:latin typeface="Times New Roman" panose="02020603050405020304" pitchFamily="18" charset="0"/>
              </a:rPr>
              <a:pPr/>
              <a:t>29</a:t>
            </a:fld>
            <a:endParaRPr lang="en-US" altLang="zh-CN"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D740E4E2-32F7-4E92-9935-FB368D2393C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882C80C-9EE9-49F1-A976-A4947B3923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E86ACF2-50F2-46A8-8155-6216E45123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047BDA7A-D3DF-4E0C-9825-BFE519F55023}" type="slidenum">
              <a:rPr lang="zh-CN" altLang="en-US" sz="1200" b="0" smtClean="0">
                <a:latin typeface="Times New Roman" panose="02020603050405020304" pitchFamily="18" charset="0"/>
              </a:rPr>
              <a:pPr/>
              <a:t>30</a:t>
            </a:fld>
            <a:endParaRPr lang="en-US" altLang="zh-CN" sz="1200" b="0">
              <a:latin typeface="Times New Roman" panose="02020603050405020304" pitchFamily="18" charset="0"/>
            </a:endParaRPr>
          </a:p>
        </p:txBody>
      </p:sp>
      <p:sp>
        <p:nvSpPr>
          <p:cNvPr id="31747" name="Rectangle 2">
            <a:extLst>
              <a:ext uri="{FF2B5EF4-FFF2-40B4-BE49-F238E27FC236}">
                <a16:creationId xmlns:a16="http://schemas.microsoft.com/office/drawing/2014/main" id="{3311987E-3842-4507-B803-E239E8730A8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9CF7D91C-33AC-4F4F-A900-50D4854088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60CE7A6-67EA-472D-9AAB-46621C49B0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D91C714-6489-4660-9085-773309890E89}" type="slidenum">
              <a:rPr lang="zh-CN" altLang="en-US" sz="1200" b="0" smtClean="0">
                <a:latin typeface="Times New Roman" panose="02020603050405020304" pitchFamily="18" charset="0"/>
              </a:rPr>
              <a:pPr/>
              <a:t>31</a:t>
            </a:fld>
            <a:endParaRPr lang="en-US" altLang="zh-CN" sz="1200" b="0">
              <a:latin typeface="Times New Roman" panose="02020603050405020304" pitchFamily="18" charset="0"/>
            </a:endParaRPr>
          </a:p>
        </p:txBody>
      </p:sp>
      <p:sp>
        <p:nvSpPr>
          <p:cNvPr id="33795" name="Rectangle 2">
            <a:extLst>
              <a:ext uri="{FF2B5EF4-FFF2-40B4-BE49-F238E27FC236}">
                <a16:creationId xmlns:a16="http://schemas.microsoft.com/office/drawing/2014/main" id="{9D86283A-FAC5-4A00-A964-E26DA539FF9D}"/>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DE22E0F-7374-4E00-B0BD-EB2D6F700E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0" i="0" dirty="0">
                <a:effectLst/>
                <a:latin typeface="Lato" panose="020F0502020204030203" pitchFamily="34" charset="0"/>
              </a:rPr>
              <a:t>为什么没有乘法？而是用了位移运算和加法？因为乘法指令慢</a:t>
            </a:r>
            <a:endParaRPr lang="zh-CN" altLang="en-US" dirty="0"/>
          </a:p>
        </p:txBody>
      </p:sp>
    </p:spTree>
    <p:extLst>
      <p:ext uri="{BB962C8B-B14F-4D97-AF65-F5344CB8AC3E}">
        <p14:creationId xmlns:p14="http://schemas.microsoft.com/office/powerpoint/2010/main" val="3626698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0CF5603-EB4A-4636-BAD1-3A2196C7CC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EA6C9D4-7068-4B85-B089-6541F09D628B}" type="slidenum">
              <a:rPr lang="zh-CN" altLang="en-US" sz="1200" b="0" smtClean="0">
                <a:latin typeface="Times New Roman" panose="02020603050405020304" pitchFamily="18" charset="0"/>
              </a:rPr>
              <a:pPr/>
              <a:t>33</a:t>
            </a:fld>
            <a:endParaRPr lang="en-US" altLang="zh-CN" sz="1200" b="0">
              <a:latin typeface="Times New Roman" panose="02020603050405020304" pitchFamily="18" charset="0"/>
            </a:endParaRPr>
          </a:p>
        </p:txBody>
      </p:sp>
      <p:sp>
        <p:nvSpPr>
          <p:cNvPr id="21507" name="Rectangle 2">
            <a:extLst>
              <a:ext uri="{FF2B5EF4-FFF2-40B4-BE49-F238E27FC236}">
                <a16:creationId xmlns:a16="http://schemas.microsoft.com/office/drawing/2014/main" id="{A31A57E6-023E-4F6E-B085-60D440DB3027}"/>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DCB25B6-13F9-40FA-B720-EC130E5ED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B</a:t>
            </a:r>
            <a:r>
              <a:rPr lang="zh-CN" altLang="en-US" dirty="0"/>
              <a:t> </a:t>
            </a:r>
            <a:r>
              <a:rPr lang="en-US" altLang="zh-CN" dirty="0"/>
              <a:t>8</a:t>
            </a:r>
            <a:r>
              <a:rPr lang="zh-CN" altLang="en-US" dirty="0"/>
              <a:t> </a:t>
            </a:r>
            <a:endParaRPr lang="en-US" altLang="zh-CN" dirty="0"/>
          </a:p>
          <a:p>
            <a:pPr eaLnBrk="1" hangingPunct="1"/>
            <a:r>
              <a:rPr lang="en-US" altLang="zh-CN" dirty="0"/>
              <a:t>H</a:t>
            </a:r>
            <a:r>
              <a:rPr lang="zh-CN" altLang="en-US" dirty="0"/>
              <a:t> </a:t>
            </a:r>
            <a:r>
              <a:rPr lang="en-US" altLang="zh-CN" dirty="0"/>
              <a:t>16</a:t>
            </a:r>
          </a:p>
          <a:p>
            <a:pPr eaLnBrk="1" hangingPunct="1"/>
            <a:r>
              <a:rPr lang="en-US" altLang="zh-CN" dirty="0"/>
              <a:t>W</a:t>
            </a:r>
            <a:r>
              <a:rPr lang="zh-CN" altLang="en-US" dirty="0"/>
              <a:t> </a:t>
            </a:r>
            <a:r>
              <a:rPr lang="en-US" altLang="zh-CN" dirty="0"/>
              <a:t>32</a:t>
            </a:r>
            <a:endParaRPr lang="zh-CN" altLang="en-US" dirty="0"/>
          </a:p>
        </p:txBody>
      </p:sp>
    </p:spTree>
    <p:extLst>
      <p:ext uri="{BB962C8B-B14F-4D97-AF65-F5344CB8AC3E}">
        <p14:creationId xmlns:p14="http://schemas.microsoft.com/office/powerpoint/2010/main" val="279679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60CE7A6-67EA-472D-9AAB-46621C49B0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5D91C714-6489-4660-9085-773309890E89}" type="slidenum">
              <a:rPr lang="zh-CN" altLang="en-US" sz="1200" b="0" smtClean="0">
                <a:latin typeface="Times New Roman" panose="02020603050405020304" pitchFamily="18" charset="0"/>
              </a:rPr>
              <a:pPr/>
              <a:t>34</a:t>
            </a:fld>
            <a:endParaRPr lang="en-US" altLang="zh-CN" sz="1200" b="0">
              <a:latin typeface="Times New Roman" panose="02020603050405020304" pitchFamily="18" charset="0"/>
            </a:endParaRPr>
          </a:p>
        </p:txBody>
      </p:sp>
      <p:sp>
        <p:nvSpPr>
          <p:cNvPr id="33795" name="Rectangle 2">
            <a:extLst>
              <a:ext uri="{FF2B5EF4-FFF2-40B4-BE49-F238E27FC236}">
                <a16:creationId xmlns:a16="http://schemas.microsoft.com/office/drawing/2014/main" id="{9D86283A-FAC5-4A00-A964-E26DA539FF9D}"/>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DE22E0F-7374-4E00-B0BD-EB2D6F700E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0" i="0" dirty="0">
                <a:effectLst/>
                <a:latin typeface="Lato" panose="020F0502020204030203" pitchFamily="34" charset="0"/>
              </a:rPr>
              <a:t>When a W register is written, as in the example above, the top 32 bits of the 64-bit register are zeroed.</a:t>
            </a:r>
            <a:endParaRPr lang="zh-CN" altLang="en-US" dirty="0"/>
          </a:p>
        </p:txBody>
      </p:sp>
    </p:spTree>
    <p:extLst>
      <p:ext uri="{BB962C8B-B14F-4D97-AF65-F5344CB8AC3E}">
        <p14:creationId xmlns:p14="http://schemas.microsoft.com/office/powerpoint/2010/main" val="198388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当应用程序运行在</a:t>
            </a:r>
            <a:r>
              <a:rPr kumimoji="1" lang="en-US" altLang="zh-CN" dirty="0"/>
              <a:t>CPU</a:t>
            </a:r>
            <a:r>
              <a:rPr kumimoji="1" lang="zh-CN" altLang="en-US" dirty="0"/>
              <a:t>上时，</a:t>
            </a:r>
            <a:r>
              <a:rPr kumimoji="1" lang="en-US" altLang="zh-CN" dirty="0"/>
              <a:t>CPU</a:t>
            </a:r>
            <a:r>
              <a:rPr kumimoji="1" lang="zh-CN" altLang="en-US" dirty="0"/>
              <a:t>会保存诸多状态，比如，程序当前执行到哪条指令</a:t>
            </a:r>
            <a:br>
              <a:rPr kumimoji="1" lang="en-US" altLang="zh-CN" dirty="0"/>
            </a:br>
            <a:br>
              <a:rPr kumimoji="1" lang="en-US" altLang="zh-CN" dirty="0"/>
            </a:br>
            <a:r>
              <a:rPr kumimoji="1" lang="en-US" altLang="zh-CN" dirty="0"/>
              <a:t>SP </a:t>
            </a:r>
            <a:r>
              <a:rPr kumimoji="1" lang="zh-CN" altLang="en-US" dirty="0"/>
              <a:t>寄存器也没有初始化</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5</a:t>
            </a:fld>
            <a:endParaRPr lang="zh-CN" altLang="en-US"/>
          </a:p>
        </p:txBody>
      </p:sp>
    </p:spTree>
    <p:extLst>
      <p:ext uri="{BB962C8B-B14F-4D97-AF65-F5344CB8AC3E}">
        <p14:creationId xmlns:p14="http://schemas.microsoft.com/office/powerpoint/2010/main" val="3107011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73BEA93-771B-4262-B494-0E7C34A02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92E1FC18-2725-43AB-B779-F62AE4343C87}" type="slidenum">
              <a:rPr lang="zh-CN" altLang="en-US" sz="1200" b="0" smtClean="0">
                <a:latin typeface="Times New Roman" panose="02020603050405020304" pitchFamily="18" charset="0"/>
              </a:rPr>
              <a:pPr/>
              <a:t>35</a:t>
            </a:fld>
            <a:endParaRPr lang="en-US" altLang="zh-CN" sz="1200" b="0">
              <a:latin typeface="Times New Roman" panose="02020603050405020304" pitchFamily="18" charset="0"/>
            </a:endParaRPr>
          </a:p>
        </p:txBody>
      </p:sp>
      <p:sp>
        <p:nvSpPr>
          <p:cNvPr id="23555" name="Rectangle 2">
            <a:extLst>
              <a:ext uri="{FF2B5EF4-FFF2-40B4-BE49-F238E27FC236}">
                <a16:creationId xmlns:a16="http://schemas.microsoft.com/office/drawing/2014/main" id="{AE455E28-74FC-4DBB-AC98-4898B5F44BF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5E33F3E-1703-4299-825A-C951CA3875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709287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程序的数据和代码一样，也会从存储加载到内存中。</a:t>
            </a:r>
            <a:endParaRPr kumimoji="1" lang="en-US" altLang="zh-CN" dirty="0"/>
          </a:p>
          <a:p>
            <a:r>
              <a:rPr kumimoji="1" lang="en-US" altLang="zh-CN" dirty="0"/>
              <a:t>CPU</a:t>
            </a:r>
            <a:r>
              <a:rPr kumimoji="1" lang="zh-CN" altLang="en-US" dirty="0"/>
              <a:t>负责计算、内存负责存放数据（</a:t>
            </a:r>
            <a:r>
              <a:rPr kumimoji="1" lang="en-US" altLang="zh-CN" dirty="0"/>
              <a:t>CPU</a:t>
            </a:r>
            <a:r>
              <a:rPr kumimoji="1" lang="zh-CN" altLang="en-US" dirty="0"/>
              <a:t>不能直接访问存储中的数据）。</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37</a:t>
            </a:fld>
            <a:endParaRPr lang="zh-CN" altLang="en-US"/>
          </a:p>
        </p:txBody>
      </p:sp>
    </p:spTree>
    <p:extLst>
      <p:ext uri="{BB962C8B-B14F-4D97-AF65-F5344CB8AC3E}">
        <p14:creationId xmlns:p14="http://schemas.microsoft.com/office/powerpoint/2010/main" val="1917164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A6DE8F0-A7B8-4F55-9410-4DD412B21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1339DF6-80D5-4124-8EF6-9F5339C6C996}" type="slidenum">
              <a:rPr lang="zh-CN" altLang="en-US" sz="1200" b="0" smtClean="0">
                <a:latin typeface="Times New Roman" panose="02020603050405020304" pitchFamily="18" charset="0"/>
              </a:rPr>
              <a:pPr/>
              <a:t>38</a:t>
            </a:fld>
            <a:endParaRPr lang="en-US" altLang="zh-CN" sz="1200" b="0">
              <a:latin typeface="Times New Roman" panose="02020603050405020304" pitchFamily="18" charset="0"/>
            </a:endParaRPr>
          </a:p>
        </p:txBody>
      </p:sp>
      <p:sp>
        <p:nvSpPr>
          <p:cNvPr id="15363" name="Rectangle 2">
            <a:extLst>
              <a:ext uri="{FF2B5EF4-FFF2-40B4-BE49-F238E27FC236}">
                <a16:creationId xmlns:a16="http://schemas.microsoft.com/office/drawing/2014/main" id="{7BE82D11-2877-4289-B6CA-987CEF149CA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AB3C686-E92C-48F4-B446-772CB7342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22338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39</a:t>
            </a:fld>
            <a:endParaRPr lang="zh-CN" altLang="en-US"/>
          </a:p>
        </p:txBody>
      </p:sp>
    </p:spTree>
    <p:extLst>
      <p:ext uri="{BB962C8B-B14F-4D97-AF65-F5344CB8AC3E}">
        <p14:creationId xmlns:p14="http://schemas.microsoft.com/office/powerpoint/2010/main" val="3317731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40</a:t>
            </a:fld>
            <a:endParaRPr lang="zh-CN" altLang="en-US"/>
          </a:p>
        </p:txBody>
      </p:sp>
    </p:spTree>
    <p:extLst>
      <p:ext uri="{BB962C8B-B14F-4D97-AF65-F5344CB8AC3E}">
        <p14:creationId xmlns:p14="http://schemas.microsoft.com/office/powerpoint/2010/main" val="997488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思考：</a:t>
            </a:r>
            <a:endParaRPr kumimoji="1" lang="en-US" altLang="zh-CN" dirty="0"/>
          </a:p>
          <a:p>
            <a:r>
              <a:rPr kumimoji="1" lang="en-US" altLang="zh-CN" dirty="0" err="1"/>
              <a:t>imm</a:t>
            </a:r>
            <a:r>
              <a:rPr kumimoji="1" lang="zh-CN" altLang="en-US" dirty="0"/>
              <a:t>位数不是任意的</a:t>
            </a:r>
            <a:endParaRPr kumimoji="1" lang="en-US" altLang="zh-CN" dirty="0"/>
          </a:p>
          <a:p>
            <a:r>
              <a:rPr kumimoji="1" lang="en-US" altLang="zh-CN" dirty="0" err="1"/>
              <a:t>lsl</a:t>
            </a:r>
            <a:r>
              <a:rPr kumimoji="1" lang="zh-CN" altLang="en-US" dirty="0"/>
              <a:t> 位数不是任意的，只能是</a:t>
            </a:r>
            <a:r>
              <a:rPr kumimoji="1" lang="en-US" altLang="zh-CN" dirty="0"/>
              <a:t>0</a:t>
            </a:r>
            <a:r>
              <a:rPr kumimoji="1" lang="zh-CN" altLang="en-US" dirty="0"/>
              <a:t>或</a:t>
            </a:r>
            <a:r>
              <a:rPr kumimoji="1" lang="en-US" altLang="zh-CN" dirty="0"/>
              <a:t>2/3</a:t>
            </a:r>
          </a:p>
          <a:p>
            <a:endParaRPr kumimoji="1" lang="en-US" altLang="zh-CN" dirty="0"/>
          </a:p>
          <a:p>
            <a:r>
              <a:rPr kumimoji="1" lang="en-US" altLang="zh-CN" dirty="0"/>
              <a:t>Why</a:t>
            </a:r>
            <a:r>
              <a:rPr kumimoji="1" lang="zh-CN" altLang="en-US" dirty="0"/>
              <a:t>？</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43</a:t>
            </a:fld>
            <a:endParaRPr lang="zh-CN" altLang="en-US"/>
          </a:p>
        </p:txBody>
      </p:sp>
    </p:spTree>
    <p:extLst>
      <p:ext uri="{BB962C8B-B14F-4D97-AF65-F5344CB8AC3E}">
        <p14:creationId xmlns:p14="http://schemas.microsoft.com/office/powerpoint/2010/main" val="2458483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3D5207A-E9E8-4789-9316-E1E0859713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106A9A49-9A62-4AA0-85A4-459E97C60388}" type="slidenum">
              <a:rPr lang="zh-CN" altLang="en-US" sz="1200" b="0" smtClean="0">
                <a:latin typeface="Times New Roman" panose="02020603050405020304" pitchFamily="18" charset="0"/>
              </a:rPr>
              <a:pPr/>
              <a:t>44</a:t>
            </a:fld>
            <a:endParaRPr lang="en-US" altLang="zh-CN" sz="1200" b="0">
              <a:latin typeface="Times New Roman" panose="02020603050405020304" pitchFamily="18" charset="0"/>
            </a:endParaRPr>
          </a:p>
        </p:txBody>
      </p:sp>
      <p:sp>
        <p:nvSpPr>
          <p:cNvPr id="68611" name="Rectangle 2">
            <a:extLst>
              <a:ext uri="{FF2B5EF4-FFF2-40B4-BE49-F238E27FC236}">
                <a16:creationId xmlns:a16="http://schemas.microsoft.com/office/drawing/2014/main" id="{EC7C17D8-714A-41B4-A1B6-EA4A2651A229}"/>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D6ADCCBC-E6E7-4063-B88E-CF4EB86BAE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hex(256)</a:t>
            </a:r>
            <a:r>
              <a:rPr kumimoji="1" lang="zh-CN" altLang="en-US" dirty="0"/>
              <a:t> </a:t>
            </a:r>
            <a:r>
              <a:rPr kumimoji="1" lang="en-US" altLang="zh-CN" dirty="0"/>
              <a:t>=</a:t>
            </a:r>
            <a:r>
              <a:rPr kumimoji="1" lang="zh-CN" altLang="en-US" dirty="0"/>
              <a:t> </a:t>
            </a:r>
            <a:r>
              <a:rPr kumimoji="1" lang="en-US" altLang="zh-CN" dirty="0"/>
              <a:t>0x100</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46</a:t>
            </a:fld>
            <a:endParaRPr lang="zh-CN" altLang="en-US"/>
          </a:p>
        </p:txBody>
      </p:sp>
    </p:spTree>
    <p:extLst>
      <p:ext uri="{BB962C8B-B14F-4D97-AF65-F5344CB8AC3E}">
        <p14:creationId xmlns:p14="http://schemas.microsoft.com/office/powerpoint/2010/main" val="1498388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Label</a:t>
            </a:r>
            <a:r>
              <a:rPr kumimoji="1" lang="zh-CN" altLang="en-US" dirty="0"/>
              <a:t>出现在汇编中，不会出现二进制代码中。</a:t>
            </a:r>
            <a:endParaRPr kumimoji="1" lang="en-US" altLang="zh-CN" dirty="0"/>
          </a:p>
          <a:p>
            <a:r>
              <a:rPr kumimoji="1" lang="zh-CN" altLang="en-US" dirty="0"/>
              <a:t>“</a:t>
            </a:r>
            <a:r>
              <a:rPr kumimoji="1" lang="en-US" altLang="zh-CN" dirty="0"/>
              <a:t>.L3’’ </a:t>
            </a:r>
            <a:r>
              <a:rPr kumimoji="1" lang="zh-CN" altLang="en-US" dirty="0"/>
              <a:t>指示的是 “</a:t>
            </a:r>
            <a:r>
              <a:rPr kumimoji="1" lang="en-US" altLang="zh-CN" dirty="0" err="1"/>
              <a:t>mul</a:t>
            </a:r>
            <a:r>
              <a:rPr kumimoji="1" lang="en-US" altLang="zh-CN" dirty="0"/>
              <a:t> w0, w0, w2’’ </a:t>
            </a:r>
            <a:r>
              <a:rPr kumimoji="1" lang="zh-CN" altLang="en-US" dirty="0"/>
              <a:t>指令的地址， “</a:t>
            </a:r>
            <a:r>
              <a:rPr kumimoji="1" lang="en-US" altLang="zh-CN" dirty="0"/>
              <a:t>.L1’’ </a:t>
            </a:r>
            <a:r>
              <a:rPr kumimoji="1" lang="zh-CN" altLang="en-US" dirty="0"/>
              <a:t>指示的是 “</a:t>
            </a:r>
            <a:r>
              <a:rPr kumimoji="1" lang="en-US" altLang="zh-CN" dirty="0"/>
              <a:t>ret’’ </a:t>
            </a:r>
            <a:r>
              <a:rPr kumimoji="1" lang="zh-CN" altLang="en-US" dirty="0"/>
              <a:t>指令的地址。</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49</a:t>
            </a:fld>
            <a:endParaRPr lang="zh-CN" altLang="en-US"/>
          </a:p>
        </p:txBody>
      </p:sp>
    </p:spTree>
    <p:extLst>
      <p:ext uri="{BB962C8B-B14F-4D97-AF65-F5344CB8AC3E}">
        <p14:creationId xmlns:p14="http://schemas.microsoft.com/office/powerpoint/2010/main" val="2693301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cbz</a:t>
            </a:r>
            <a:r>
              <a:rPr kumimoji="1" lang="en-US" altLang="zh-CN" dirty="0"/>
              <a:t> w1, .L1</a:t>
            </a:r>
            <a:r>
              <a:rPr kumimoji="1" lang="zh-CN" altLang="en-US" dirty="0"/>
              <a:t>：</a:t>
            </a:r>
            <a:r>
              <a:rPr kumimoji="1" lang="en-US" altLang="zh-CN" dirty="0"/>
              <a:t> </a:t>
            </a:r>
            <a:r>
              <a:rPr lang="en-US" altLang="zh-CN" b="0" i="0" dirty="0">
                <a:solidFill>
                  <a:srgbClr val="24292F"/>
                </a:solidFill>
                <a:effectLst/>
                <a:latin typeface="Noto Sans SC"/>
              </a:rPr>
              <a:t>Compare and Branch on Zero</a:t>
            </a:r>
            <a:r>
              <a:rPr lang="zh-CN" altLang="en-US" b="0" i="0" dirty="0">
                <a:solidFill>
                  <a:srgbClr val="24292F"/>
                </a:solidFill>
                <a:effectLst/>
                <a:latin typeface="Noto Sans SC"/>
              </a:rPr>
              <a:t> </a:t>
            </a:r>
            <a:r>
              <a:rPr kumimoji="1" lang="zh-CN" altLang="en-US" dirty="0"/>
              <a:t>根据本条指令内置计算的执行状态而非前一条指令的执行状态进行条件判断</a:t>
            </a:r>
          </a:p>
          <a:p>
            <a:endParaRPr kumimoji="1" lang="en-US" altLang="zh-CN" dirty="0"/>
          </a:p>
          <a:p>
            <a:r>
              <a:rPr kumimoji="1" lang="en-US" altLang="zh-CN" dirty="0" err="1"/>
              <a:t>bne</a:t>
            </a:r>
            <a:r>
              <a:rPr kumimoji="1" lang="en-US" altLang="zh-CN" dirty="0"/>
              <a:t> .L3</a:t>
            </a:r>
            <a:r>
              <a:rPr kumimoji="1" lang="zh-CN" altLang="en-US" dirty="0"/>
              <a:t>：它们根据之前指令执行的状态（如结果是否为零、计算过程中是否产 生溢出）来判定自己的条件是否满足，若满足则进行跳转</a:t>
            </a:r>
            <a:br>
              <a:rPr kumimoji="1" lang="en-US" altLang="zh-CN" dirty="0"/>
            </a:br>
            <a:br>
              <a:rPr kumimoji="1" lang="en-US" altLang="zh-CN" dirty="0"/>
            </a:b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50</a:t>
            </a:fld>
            <a:endParaRPr lang="zh-CN" altLang="en-US"/>
          </a:p>
        </p:txBody>
      </p:sp>
    </p:spTree>
    <p:extLst>
      <p:ext uri="{BB962C8B-B14F-4D97-AF65-F5344CB8AC3E}">
        <p14:creationId xmlns:p14="http://schemas.microsoft.com/office/powerpoint/2010/main" val="361180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94</a:t>
            </a:r>
            <a:r>
              <a:rPr kumimoji="1" lang="zh-CN" altLang="en-US" dirty="0"/>
              <a:t> （前</a:t>
            </a:r>
            <a:r>
              <a:rPr kumimoji="1" lang="en-US" altLang="zh-CN" dirty="0"/>
              <a:t>6</a:t>
            </a:r>
            <a:r>
              <a:rPr kumimoji="1" lang="zh-CN" altLang="en-US" dirty="0"/>
              <a:t>个</a:t>
            </a:r>
            <a:r>
              <a:rPr kumimoji="1" lang="en-US" altLang="zh-CN" dirty="0"/>
              <a:t>bit</a:t>
            </a:r>
            <a:r>
              <a:rPr kumimoji="1" lang="zh-CN" altLang="en-US" dirty="0"/>
              <a:t>表示</a:t>
            </a:r>
            <a:r>
              <a:rPr kumimoji="1" lang="en-US" altLang="zh-CN" dirty="0"/>
              <a:t>bl</a:t>
            </a:r>
            <a:r>
              <a:rPr kumimoji="1" lang="zh-CN" altLang="en-US" dirty="0"/>
              <a:t>），后面</a:t>
            </a:r>
            <a:r>
              <a:rPr kumimoji="1" lang="en-US" altLang="zh-CN" dirty="0"/>
              <a:t>26</a:t>
            </a:r>
            <a:r>
              <a:rPr kumimoji="1" lang="zh-CN" altLang="en-US" dirty="0"/>
              <a:t>位表示偏移</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12</a:t>
            </a:fld>
            <a:endParaRPr lang="zh-CN" altLang="en-US"/>
          </a:p>
        </p:txBody>
      </p:sp>
    </p:spTree>
    <p:extLst>
      <p:ext uri="{BB962C8B-B14F-4D97-AF65-F5344CB8AC3E}">
        <p14:creationId xmlns:p14="http://schemas.microsoft.com/office/powerpoint/2010/main" val="1894584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C70B235-0FF3-4B90-BC36-E8DDF92BE7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62DFFE3-0CBE-4D62-A010-B1396B9E9CD2}" type="slidenum">
              <a:rPr lang="zh-CN" altLang="en-US" sz="1200" b="0" smtClean="0">
                <a:latin typeface="Times New Roman" panose="02020603050405020304" pitchFamily="18" charset="0"/>
              </a:rPr>
              <a:pPr/>
              <a:t>51</a:t>
            </a:fld>
            <a:endParaRPr lang="en-US" altLang="zh-CN" sz="1200" b="0">
              <a:latin typeface="Times New Roman" panose="02020603050405020304" pitchFamily="18" charset="0"/>
            </a:endParaRPr>
          </a:p>
        </p:txBody>
      </p:sp>
      <p:sp>
        <p:nvSpPr>
          <p:cNvPr id="37891" name="Rectangle 2">
            <a:extLst>
              <a:ext uri="{FF2B5EF4-FFF2-40B4-BE49-F238E27FC236}">
                <a16:creationId xmlns:a16="http://schemas.microsoft.com/office/drawing/2014/main" id="{B1C65559-F091-42BF-AA20-885CC6F9910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DECEC7A-F7A4-4416-87B1-224CDF2540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40000"/>
              </a:lnSpc>
            </a:pPr>
            <a:r>
              <a:rPr lang="zh-CN" altLang="en-US" b="1" dirty="0"/>
              <a:t>零标志 </a:t>
            </a:r>
            <a:r>
              <a:rPr lang="en-US" altLang="zh-CN" dirty="0">
                <a:ea typeface="宋体" panose="02010600030101010101" pitchFamily="2" charset="-122"/>
              </a:rPr>
              <a:t>Z (Zero)</a:t>
            </a:r>
          </a:p>
          <a:p>
            <a:pPr lvl="2">
              <a:lnSpc>
                <a:spcPct val="140000"/>
              </a:lnSpc>
            </a:pPr>
            <a:r>
              <a:rPr lang="zh-CN" altLang="en-US" dirty="0"/>
              <a:t>上一条指令结果为</a:t>
            </a:r>
            <a:r>
              <a:rPr lang="en-US" altLang="zh-CN" dirty="0"/>
              <a:t>0</a:t>
            </a:r>
            <a:endParaRPr lang="en-US" altLang="zh-CN" dirty="0">
              <a:ea typeface="宋体" panose="02010600030101010101" pitchFamily="2" charset="-122"/>
            </a:endParaRPr>
          </a:p>
          <a:p>
            <a:pPr lvl="1">
              <a:lnSpc>
                <a:spcPct val="140000"/>
              </a:lnSpc>
            </a:pPr>
            <a:r>
              <a:rPr lang="zh-CN" altLang="en-US" b="1" dirty="0"/>
              <a:t>负数标志</a:t>
            </a:r>
            <a:r>
              <a:rPr lang="zh-CN" altLang="en-US" dirty="0"/>
              <a:t> </a:t>
            </a:r>
            <a:r>
              <a:rPr lang="en-US" altLang="zh-CN" dirty="0">
                <a:ea typeface="宋体" panose="02010600030101010101" pitchFamily="2" charset="-122"/>
              </a:rPr>
              <a:t>N (Negative)</a:t>
            </a:r>
          </a:p>
          <a:p>
            <a:pPr lvl="2">
              <a:lnSpc>
                <a:spcPct val="140000"/>
              </a:lnSpc>
            </a:pPr>
            <a:r>
              <a:rPr lang="zh-CN" altLang="en-US" dirty="0"/>
              <a:t>上一条指令结果为负数</a:t>
            </a:r>
            <a:br>
              <a:rPr lang="en-US" altLang="zh-CN" dirty="0"/>
            </a:br>
            <a:br>
              <a:rPr lang="en-US" altLang="zh-CN" dirty="0"/>
            </a:br>
            <a:r>
              <a:rPr lang="en-US" altLang="zh-CN" dirty="0"/>
              <a:t>AArch64 </a:t>
            </a:r>
            <a:r>
              <a:rPr lang="zh-CN" altLang="en-US" dirty="0"/>
              <a:t>还支持 “</a:t>
            </a:r>
            <a:r>
              <a:rPr lang="en-US" altLang="zh-CN" dirty="0" err="1"/>
              <a:t>cmp</a:t>
            </a:r>
            <a:r>
              <a:rPr lang="en-US" altLang="zh-CN" dirty="0"/>
              <a:t>’’</a:t>
            </a:r>
            <a:r>
              <a:rPr lang="zh-CN" altLang="en-US" dirty="0"/>
              <a:t>、“</a:t>
            </a:r>
            <a:r>
              <a:rPr lang="en-US" altLang="zh-CN" dirty="0" err="1"/>
              <a:t>cmn</a:t>
            </a:r>
            <a:r>
              <a:rPr lang="en-US" altLang="zh-CN" dirty="0"/>
              <a:t>’’ </a:t>
            </a:r>
            <a:r>
              <a:rPr lang="zh-CN" altLang="en-US" dirty="0"/>
              <a:t>和 “</a:t>
            </a:r>
            <a:r>
              <a:rPr lang="en-US" altLang="zh-CN" dirty="0" err="1"/>
              <a:t>tst</a:t>
            </a:r>
            <a:r>
              <a:rPr lang="en-US" altLang="zh-CN" dirty="0"/>
              <a:t>’’ </a:t>
            </a:r>
            <a:r>
              <a:rPr lang="zh-CN" altLang="en-US" dirty="0"/>
              <a:t>三个专门的比较指令，它们分别根据操作数之差、操作数之和 和操作数相与的结果修改条件码。</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D63AAD4-9705-4F67-8AE0-0A4EF16BDE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229ED086-34EE-4E24-8BF9-EAD19C0F10A6}" type="slidenum">
              <a:rPr lang="zh-CN" altLang="en-US" sz="1200" b="0" smtClean="0">
                <a:latin typeface="Times New Roman" panose="02020603050405020304" pitchFamily="18" charset="0"/>
              </a:rPr>
              <a:pPr/>
              <a:t>52</a:t>
            </a:fld>
            <a:endParaRPr lang="en-US" altLang="zh-CN" sz="1200" b="0">
              <a:latin typeface="Times New Roman" panose="02020603050405020304" pitchFamily="18" charset="0"/>
            </a:endParaRPr>
          </a:p>
        </p:txBody>
      </p:sp>
      <p:sp>
        <p:nvSpPr>
          <p:cNvPr id="44035" name="Rectangle 2">
            <a:extLst>
              <a:ext uri="{FF2B5EF4-FFF2-40B4-BE49-F238E27FC236}">
                <a16:creationId xmlns:a16="http://schemas.microsoft.com/office/drawing/2014/main" id="{1D7DC4AF-E878-4224-885C-A9DD5CFD91C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667CEE5-EDE0-4C9A-AC96-04617709D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AD8E617-2EC1-4A0C-BEE4-7ABC2143A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EA849548-282E-4D28-A9E4-5D3014461AEC}" type="slidenum">
              <a:rPr lang="zh-CN" altLang="en-US" sz="1200" b="0" smtClean="0">
                <a:latin typeface="Times New Roman" panose="02020603050405020304" pitchFamily="18" charset="0"/>
              </a:rPr>
              <a:pPr/>
              <a:t>53</a:t>
            </a:fld>
            <a:endParaRPr lang="en-US" altLang="zh-CN" sz="1200" b="0">
              <a:latin typeface="Times New Roman" panose="02020603050405020304" pitchFamily="18" charset="0"/>
            </a:endParaRPr>
          </a:p>
        </p:txBody>
      </p:sp>
      <p:sp>
        <p:nvSpPr>
          <p:cNvPr id="46083" name="Rectangle 2">
            <a:extLst>
              <a:ext uri="{FF2B5EF4-FFF2-40B4-BE49-F238E27FC236}">
                <a16:creationId xmlns:a16="http://schemas.microsoft.com/office/drawing/2014/main" id="{8366E49A-8C28-48C9-8FA9-CC36164EA5AC}"/>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31903312-25CD-447D-B206-3EBA20B51F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1BF1D1A-0943-4B45-9AE4-3BDB9CBFB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F9D2A1BA-0958-42D7-AE65-4535B1B10FC5}" type="slidenum">
              <a:rPr lang="zh-CN" altLang="en-US" sz="1200" b="0" smtClean="0">
                <a:latin typeface="Times New Roman" panose="02020603050405020304" pitchFamily="18" charset="0"/>
              </a:rPr>
              <a:pPr/>
              <a:t>54</a:t>
            </a:fld>
            <a:endParaRPr lang="en-US" altLang="zh-CN" sz="1200" b="0">
              <a:latin typeface="Times New Roman" panose="02020603050405020304" pitchFamily="18" charset="0"/>
            </a:endParaRPr>
          </a:p>
        </p:txBody>
      </p:sp>
      <p:sp>
        <p:nvSpPr>
          <p:cNvPr id="52227" name="Rectangle 2">
            <a:extLst>
              <a:ext uri="{FF2B5EF4-FFF2-40B4-BE49-F238E27FC236}">
                <a16:creationId xmlns:a16="http://schemas.microsoft.com/office/drawing/2014/main" id="{77276A83-8DB1-406F-BC7D-B20F10F79963}"/>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9E399C3F-A6BC-40F2-84CE-C9081E89CA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顾名思义、按需查询、无需死记硬背</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，直接分支指令以标签对应的地址作为 跳转目标，又进一步分为无条件分支指令</a:t>
            </a:r>
            <a:r>
              <a:rPr kumimoji="1" lang="en-US" altLang="zh-CN" dirty="0"/>
              <a:t>b</a:t>
            </a:r>
            <a:r>
              <a:rPr kumimoji="1" lang="zh-CN" altLang="en-US" dirty="0"/>
              <a:t>和条件分支指令 </a:t>
            </a:r>
            <a:r>
              <a:rPr kumimoji="1" lang="en-US" altLang="zh-CN" dirty="0" err="1"/>
              <a:t>bcond</a:t>
            </a:r>
            <a:r>
              <a:rPr kumimoji="1" lang="zh-CN" altLang="en-US" dirty="0"/>
              <a:t>（</a:t>
            </a:r>
            <a:r>
              <a:rPr kumimoji="1" lang="en-US" altLang="zh-CN" dirty="0" err="1"/>
              <a:t>cond</a:t>
            </a:r>
            <a:r>
              <a:rPr kumimoji="1" lang="en-US" altLang="zh-CN" dirty="0"/>
              <a:t> </a:t>
            </a:r>
            <a:r>
              <a:rPr kumimoji="1" lang="zh-CN" altLang="en-US" dirty="0"/>
              <a:t>代表具体的条件，例如</a:t>
            </a:r>
            <a:r>
              <a:rPr kumimoji="1" lang="en-US" altLang="zh-CN" dirty="0" err="1"/>
              <a:t>beq</a:t>
            </a:r>
            <a:r>
              <a:rPr kumimoji="1" lang="zh-CN" altLang="en-US" dirty="0"/>
              <a:t>，具体参见表</a:t>
            </a:r>
            <a:r>
              <a:rPr kumimoji="1" lang="en-US" altLang="zh-CN" dirty="0"/>
              <a:t>3.3</a:t>
            </a:r>
            <a:r>
              <a:rPr kumimoji="1" lang="zh-CN" altLang="en-US" dirty="0"/>
              <a:t>）</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55</a:t>
            </a:fld>
            <a:endParaRPr lang="zh-CN" altLang="en-US"/>
          </a:p>
        </p:txBody>
      </p:sp>
    </p:spTree>
    <p:extLst>
      <p:ext uri="{BB962C8B-B14F-4D97-AF65-F5344CB8AC3E}">
        <p14:creationId xmlns:p14="http://schemas.microsoft.com/office/powerpoint/2010/main" val="3154325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4DE7404-F0B2-4D6F-B67F-12E76B22A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None/>
            </a:pPr>
            <a:fld id="{8209A8BD-EDE4-40A8-BDE5-B49BC3813EE2}" type="slidenum">
              <a:rPr lang="zh-CN" altLang="en-US" sz="1200" b="0" smtClean="0">
                <a:latin typeface="Times New Roman" panose="02020603050405020304" pitchFamily="18" charset="0"/>
              </a:rPr>
              <a:pPr eaLnBrk="1" hangingPunct="1">
                <a:buFont typeface="Arial" panose="020B0604020202020204" pitchFamily="34" charset="0"/>
                <a:buNone/>
              </a:pPr>
              <a:t>56</a:t>
            </a:fld>
            <a:endParaRPr lang="zh-CN" altLang="en-US" sz="1200" b="0">
              <a:latin typeface="Times New Roman" panose="02020603050405020304" pitchFamily="18" charset="0"/>
            </a:endParaRPr>
          </a:p>
        </p:txBody>
      </p:sp>
      <p:sp>
        <p:nvSpPr>
          <p:cNvPr id="37891" name="Rectangle 2">
            <a:extLst>
              <a:ext uri="{FF2B5EF4-FFF2-40B4-BE49-F238E27FC236}">
                <a16:creationId xmlns:a16="http://schemas.microsoft.com/office/drawing/2014/main" id="{21DD7366-AC2C-469E-8FE8-F9E95416B4EF}"/>
              </a:ext>
            </a:extLst>
          </p:cNvPr>
          <p:cNvSpPr>
            <a:spLocks noGrp="1" noRot="1" noChangeAspect="1" noChangeArrowheads="1" noTextEdit="1"/>
          </p:cNvSpPr>
          <p:nvPr>
            <p:ph type="sldImg" idx="4294967295"/>
          </p:nvPr>
        </p:nvSpPr>
        <p:spPr>
          <a:ln/>
        </p:spPr>
      </p:sp>
      <p:sp>
        <p:nvSpPr>
          <p:cNvPr id="37892" name="Rectangle 3">
            <a:extLst>
              <a:ext uri="{FF2B5EF4-FFF2-40B4-BE49-F238E27FC236}">
                <a16:creationId xmlns:a16="http://schemas.microsoft.com/office/drawing/2014/main" id="{C772B813-4D14-475B-B61E-D1632E2A6098}"/>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87C1A0C-FBCE-4326-B922-543EE23553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None/>
            </a:pPr>
            <a:fld id="{C2ABEACC-4B25-482F-8465-9A12C7FD86AC}" type="slidenum">
              <a:rPr lang="zh-CN" altLang="en-US" sz="1200" b="0" smtClean="0">
                <a:latin typeface="Times New Roman" panose="02020603050405020304" pitchFamily="18" charset="0"/>
              </a:rPr>
              <a:pPr eaLnBrk="1" hangingPunct="1">
                <a:buFont typeface="Arial" panose="020B0604020202020204" pitchFamily="34" charset="0"/>
                <a:buNone/>
              </a:pPr>
              <a:t>57</a:t>
            </a:fld>
            <a:endParaRPr lang="zh-CN" altLang="en-US" sz="1200" b="0">
              <a:latin typeface="Times New Roman" panose="02020603050405020304" pitchFamily="18" charset="0"/>
            </a:endParaRPr>
          </a:p>
        </p:txBody>
      </p:sp>
      <p:sp>
        <p:nvSpPr>
          <p:cNvPr id="39939" name="Rectangle 2">
            <a:extLst>
              <a:ext uri="{FF2B5EF4-FFF2-40B4-BE49-F238E27FC236}">
                <a16:creationId xmlns:a16="http://schemas.microsoft.com/office/drawing/2014/main" id="{BAB067B1-866F-48B0-AF91-9D5747C81751}"/>
              </a:ext>
            </a:extLst>
          </p:cNvPr>
          <p:cNvSpPr>
            <a:spLocks noGrp="1" noRot="1" noChangeAspect="1" noChangeArrowheads="1" noTextEdit="1"/>
          </p:cNvSpPr>
          <p:nvPr>
            <p:ph type="sldImg" idx="4294967295"/>
          </p:nvPr>
        </p:nvSpPr>
        <p:spPr>
          <a:ln/>
        </p:spPr>
      </p:sp>
      <p:sp>
        <p:nvSpPr>
          <p:cNvPr id="39940" name="Rectangle 3">
            <a:extLst>
              <a:ext uri="{FF2B5EF4-FFF2-40B4-BE49-F238E27FC236}">
                <a16:creationId xmlns:a16="http://schemas.microsoft.com/office/drawing/2014/main" id="{5BD3ABB7-3453-4E2A-BD69-EA77B257B054}"/>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4A23A60-53B8-4128-BEF8-26455C0DDE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eaLnBrk="1" hangingPunct="1">
              <a:buFont typeface="Arial" panose="020B0604020202020204" pitchFamily="34" charset="0"/>
              <a:buNone/>
            </a:pPr>
            <a:fld id="{8F7BF449-3790-41CD-B361-349F3B8DF27C}" type="slidenum">
              <a:rPr lang="zh-CN" altLang="en-US" sz="1200" b="0" smtClean="0">
                <a:latin typeface="Times New Roman" panose="02020603050405020304" pitchFamily="18" charset="0"/>
              </a:rPr>
              <a:pPr eaLnBrk="1" hangingPunct="1">
                <a:buFont typeface="Arial" panose="020B0604020202020204" pitchFamily="34" charset="0"/>
                <a:buNone/>
              </a:pPr>
              <a:t>58</a:t>
            </a:fld>
            <a:endParaRPr lang="zh-CN" altLang="en-US" sz="1200" b="0">
              <a:latin typeface="Times New Roman" panose="02020603050405020304" pitchFamily="18" charset="0"/>
            </a:endParaRPr>
          </a:p>
        </p:txBody>
      </p:sp>
      <p:sp>
        <p:nvSpPr>
          <p:cNvPr id="41987" name="Rectangle 2">
            <a:extLst>
              <a:ext uri="{FF2B5EF4-FFF2-40B4-BE49-F238E27FC236}">
                <a16:creationId xmlns:a16="http://schemas.microsoft.com/office/drawing/2014/main" id="{9BF0502C-C613-4AC8-A8ED-AAB0616F986D}"/>
              </a:ext>
            </a:extLst>
          </p:cNvPr>
          <p:cNvSpPr>
            <a:spLocks noGrp="1" noRot="1" noChangeAspect="1" noChangeArrowheads="1" noTextEdit="1"/>
          </p:cNvSpPr>
          <p:nvPr>
            <p:ph type="sldImg" idx="4294967295"/>
          </p:nvPr>
        </p:nvSpPr>
        <p:spPr>
          <a:ln/>
        </p:spPr>
      </p:sp>
      <p:sp>
        <p:nvSpPr>
          <p:cNvPr id="41988" name="Rectangle 3">
            <a:extLst>
              <a:ext uri="{FF2B5EF4-FFF2-40B4-BE49-F238E27FC236}">
                <a16:creationId xmlns:a16="http://schemas.microsoft.com/office/drawing/2014/main" id="{9631F98B-5231-4E53-AEF9-0B4A44DCA9BB}"/>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16</a:t>
            </a:fld>
            <a:endParaRPr lang="zh-CN" altLang="en-US"/>
          </a:p>
        </p:txBody>
      </p:sp>
    </p:spTree>
    <p:extLst>
      <p:ext uri="{BB962C8B-B14F-4D97-AF65-F5344CB8AC3E}">
        <p14:creationId xmlns:p14="http://schemas.microsoft.com/office/powerpoint/2010/main" val="33598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CPU</a:t>
            </a:r>
            <a:r>
              <a:rPr kumimoji="1" lang="zh-CN" altLang="en-US" dirty="0"/>
              <a:t>不能运行位于存储上的程序</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17</a:t>
            </a:fld>
            <a:endParaRPr lang="zh-CN" altLang="en-US"/>
          </a:p>
        </p:txBody>
      </p:sp>
    </p:spTree>
    <p:extLst>
      <p:ext uri="{BB962C8B-B14F-4D97-AF65-F5344CB8AC3E}">
        <p14:creationId xmlns:p14="http://schemas.microsoft.com/office/powerpoint/2010/main" val="261462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CPU</a:t>
            </a:r>
            <a:r>
              <a:rPr kumimoji="1" lang="zh-CN" altLang="en-US" dirty="0"/>
              <a:t> </a:t>
            </a:r>
            <a:r>
              <a:rPr kumimoji="1" lang="en-US" altLang="zh-CN" dirty="0"/>
              <a:t>Cache</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18</a:t>
            </a:fld>
            <a:endParaRPr lang="zh-CN" altLang="en-US"/>
          </a:p>
        </p:txBody>
      </p:sp>
    </p:spTree>
    <p:extLst>
      <p:ext uri="{BB962C8B-B14F-4D97-AF65-F5344CB8AC3E}">
        <p14:creationId xmlns:p14="http://schemas.microsoft.com/office/powerpoint/2010/main" val="276325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ARM</a:t>
            </a:r>
            <a:r>
              <a:rPr kumimoji="1" lang="zh-CN" altLang="en-US" dirty="0"/>
              <a:t> </a:t>
            </a:r>
            <a:r>
              <a:rPr kumimoji="1" lang="en-US" altLang="zh-CN" dirty="0"/>
              <a:t>RISCV</a:t>
            </a:r>
            <a:r>
              <a:rPr kumimoji="1" lang="zh-CN" altLang="en-US" dirty="0"/>
              <a:t> 等长指令</a:t>
            </a:r>
            <a:endParaRPr kumimoji="1" lang="en-US" altLang="zh-CN" dirty="0"/>
          </a:p>
          <a:p>
            <a:endParaRPr kumimoji="1" lang="en-US" altLang="zh-CN" dirty="0"/>
          </a:p>
          <a:p>
            <a:r>
              <a:rPr kumimoji="1" lang="en-US" altLang="zh-CN" dirty="0"/>
              <a:t>x86</a:t>
            </a:r>
            <a:r>
              <a:rPr kumimoji="1" lang="zh-CN" altLang="en-US" dirty="0"/>
              <a:t>加多少呢？</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19</a:t>
            </a:fld>
            <a:endParaRPr lang="zh-CN" altLang="en-US"/>
          </a:p>
        </p:txBody>
      </p:sp>
    </p:spTree>
    <p:extLst>
      <p:ext uri="{BB962C8B-B14F-4D97-AF65-F5344CB8AC3E}">
        <p14:creationId xmlns:p14="http://schemas.microsoft.com/office/powerpoint/2010/main" val="315628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程序的数据和代码一样，也会从存储加载到内存中。</a:t>
            </a:r>
            <a:endParaRPr kumimoji="1" lang="en-US" altLang="zh-CN" dirty="0"/>
          </a:p>
          <a:p>
            <a:r>
              <a:rPr kumimoji="1" lang="en-US" altLang="zh-CN" dirty="0"/>
              <a:t>CPU</a:t>
            </a:r>
            <a:r>
              <a:rPr kumimoji="1" lang="zh-CN" altLang="en-US" dirty="0"/>
              <a:t>负责计算、内存负责存放数据（</a:t>
            </a:r>
            <a:r>
              <a:rPr kumimoji="1" lang="en-US" altLang="zh-CN" dirty="0"/>
              <a:t>CPU</a:t>
            </a:r>
            <a:r>
              <a:rPr kumimoji="1" lang="zh-CN" altLang="en-US" dirty="0"/>
              <a:t>不能直接访问存储中的数据）。</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20</a:t>
            </a:fld>
            <a:endParaRPr lang="zh-CN" altLang="en-US"/>
          </a:p>
        </p:txBody>
      </p:sp>
    </p:spTree>
    <p:extLst>
      <p:ext uri="{BB962C8B-B14F-4D97-AF65-F5344CB8AC3E}">
        <p14:creationId xmlns:p14="http://schemas.microsoft.com/office/powerpoint/2010/main" val="22252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寄存器是</a:t>
            </a:r>
            <a:r>
              <a:rPr kumimoji="1" lang="zh-CN" altLang="en-US" dirty="0"/>
              <a:t>处理器内部的高速存储单元。</a:t>
            </a:r>
            <a:endParaRPr kumimoji="1" lang="en-US" altLang="zh-CN" dirty="0"/>
          </a:p>
          <a:p>
            <a:endParaRPr kumimoji="1" lang="en-US" altLang="zh-CN" dirty="0"/>
          </a:p>
          <a:p>
            <a:r>
              <a:rPr kumimoji="1" lang="en-US" altLang="zh-CN" dirty="0"/>
              <a:t>X</a:t>
            </a:r>
            <a:r>
              <a:rPr kumimoji="1" lang="zh-CN" altLang="en-US" dirty="0"/>
              <a:t>：</a:t>
            </a:r>
            <a:r>
              <a:rPr kumimoji="1" lang="en-US" altLang="zh-CN" dirty="0"/>
              <a:t>64</a:t>
            </a:r>
            <a:r>
              <a:rPr kumimoji="1" lang="zh-CN" altLang="en-US" dirty="0"/>
              <a:t>位</a:t>
            </a:r>
            <a:endParaRPr kumimoji="1" lang="en-US" altLang="zh-CN" dirty="0"/>
          </a:p>
          <a:p>
            <a:r>
              <a:rPr kumimoji="1" lang="en-US" altLang="zh-CN" dirty="0"/>
              <a:t>W</a:t>
            </a:r>
            <a:r>
              <a:rPr kumimoji="1" lang="zh-CN" altLang="en-US" dirty="0"/>
              <a:t>：</a:t>
            </a:r>
            <a:r>
              <a:rPr kumimoji="1" lang="en-US" altLang="zh-CN" dirty="0"/>
              <a:t>32</a:t>
            </a:r>
            <a:r>
              <a:rPr kumimoji="1" lang="zh-CN" altLang="en-US" dirty="0"/>
              <a:t>位</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22</a:t>
            </a:fld>
            <a:endParaRPr lang="zh-CN" altLang="en-US"/>
          </a:p>
        </p:txBody>
      </p:sp>
    </p:spTree>
    <p:extLst>
      <p:ext uri="{BB962C8B-B14F-4D97-AF65-F5344CB8AC3E}">
        <p14:creationId xmlns:p14="http://schemas.microsoft.com/office/powerpoint/2010/main" val="242376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60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ea typeface="宋体" pitchFamily="2" charset="-122"/>
              </a:defRPr>
            </a:lvl1pPr>
          </a:lstStyle>
          <a:p>
            <a:fld id="{54F3100C-EB21-4948-BC96-CAC85E4C60BF}" type="datetimeFigureOut">
              <a:rPr kumimoji="1" lang="zh-CN" altLang="en-US" smtClean="0"/>
              <a:t>2023/9/14</a:t>
            </a:fld>
            <a:endParaRPr kumimoji="1" lang="zh-CN" altLang="en-US"/>
          </a:p>
        </p:txBody>
      </p:sp>
    </p:spTree>
    <p:extLst>
      <p:ext uri="{BB962C8B-B14F-4D97-AF65-F5344CB8AC3E}">
        <p14:creationId xmlns:p14="http://schemas.microsoft.com/office/powerpoint/2010/main" val="355604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077200" cy="762000"/>
          </a:xfrm>
        </p:spPr>
        <p:txBody>
          <a:bodyPr/>
          <a:lstStyle/>
          <a:p>
            <a:r>
              <a:rPr lang="zh-CN" altLang="en-US"/>
              <a:t>单击此处编辑母版标题样式</a:t>
            </a:r>
          </a:p>
        </p:txBody>
      </p:sp>
      <p:sp>
        <p:nvSpPr>
          <p:cNvPr id="3" name="表格占位符 2"/>
          <p:cNvSpPr>
            <a:spLocks noGrp="1"/>
          </p:cNvSpPr>
          <p:nvPr>
            <p:ph type="tbl" idx="1"/>
          </p:nvPr>
        </p:nvSpPr>
        <p:spPr>
          <a:xfrm>
            <a:off x="457200" y="1333500"/>
            <a:ext cx="8305800" cy="3683000"/>
          </a:xfrm>
        </p:spPr>
        <p:txBody>
          <a:bodyPr/>
          <a:lstStyle/>
          <a:p>
            <a:pPr lvl="0"/>
            <a:endParaRPr lang="zh-CN" altLang="en-US" noProof="0"/>
          </a:p>
        </p:txBody>
      </p:sp>
      <p:sp>
        <p:nvSpPr>
          <p:cNvPr id="4" name="Rectangle 4">
            <a:extLst>
              <a:ext uri="{FF2B5EF4-FFF2-40B4-BE49-F238E27FC236}">
                <a16:creationId xmlns:a16="http://schemas.microsoft.com/office/drawing/2014/main" id="{EBADBEE7-F07F-4F17-B469-9D8E2C6C570A}"/>
              </a:ext>
            </a:extLst>
          </p:cNvPr>
          <p:cNvSpPr>
            <a:spLocks noGrp="1" noChangeArrowheads="1"/>
          </p:cNvSpPr>
          <p:nvPr>
            <p:ph type="dt" sz="half" idx="10"/>
          </p:nvPr>
        </p:nvSpPr>
        <p:spPr>
          <a:ln/>
        </p:spPr>
        <p:txBody>
          <a:bodyPr/>
          <a:lstStyle>
            <a:lvl1pPr>
              <a:defRPr/>
            </a:lvl1pPr>
          </a:lstStyle>
          <a:p>
            <a:pPr>
              <a:defRPr/>
            </a:pPr>
            <a:fld id="{07C83ADD-AF08-4246-BEC2-8C2986ACBC71}" type="datetime1">
              <a:rPr lang="zh-CN" altLang="en-US"/>
              <a:pPr>
                <a:defRPr/>
              </a:pPr>
              <a:t>2023/9/14</a:t>
            </a:fld>
            <a:endParaRPr lang="en-US" altLang="zh-CN"/>
          </a:p>
        </p:txBody>
      </p:sp>
      <p:sp>
        <p:nvSpPr>
          <p:cNvPr id="5" name="Rectangle 5">
            <a:extLst>
              <a:ext uri="{FF2B5EF4-FFF2-40B4-BE49-F238E27FC236}">
                <a16:creationId xmlns:a16="http://schemas.microsoft.com/office/drawing/2014/main" id="{56BBBEF7-D178-45B6-8BF6-DBA481F98722}"/>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9A59D779-CBA4-43B3-B610-7BE8A88FFF0A}"/>
              </a:ext>
            </a:extLst>
          </p:cNvPr>
          <p:cNvSpPr>
            <a:spLocks noGrp="1" noChangeArrowheads="1"/>
          </p:cNvSpPr>
          <p:nvPr>
            <p:ph type="sldNum" sz="quarter" idx="12"/>
          </p:nvPr>
        </p:nvSpPr>
        <p:spPr>
          <a:ln/>
        </p:spPr>
        <p:txBody>
          <a:bodyPr/>
          <a:lstStyle>
            <a:lvl1pPr>
              <a:defRPr/>
            </a:lvl1pPr>
          </a:lstStyle>
          <a:p>
            <a:pPr>
              <a:defRPr/>
            </a:pPr>
            <a:fld id="{5E03629B-B32B-4F92-90FE-77D30D0C6448}" type="slidenum">
              <a:rPr lang="zh-CN" altLang="en-US"/>
              <a:pPr>
                <a:defRPr/>
              </a:pPr>
              <a:t>‹#›</a:t>
            </a:fld>
            <a:endParaRPr lang="en-US" altLang="zh-CN"/>
          </a:p>
        </p:txBody>
      </p:sp>
    </p:spTree>
    <p:extLst>
      <p:ext uri="{BB962C8B-B14F-4D97-AF65-F5344CB8AC3E}">
        <p14:creationId xmlns:p14="http://schemas.microsoft.com/office/powerpoint/2010/main" val="1822228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93204"/>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1"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reativecommons.org/licenses/by/4.0/legalcod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685800" y="1720996"/>
            <a:ext cx="7772400" cy="1225021"/>
          </a:xfrm>
        </p:spPr>
        <p:txBody>
          <a:bodyPr>
            <a:normAutofit/>
          </a:bodyPr>
          <a:lstStyle/>
          <a:p>
            <a:pPr>
              <a:lnSpc>
                <a:spcPct val="110000"/>
              </a:lnSpc>
            </a:pPr>
            <a:r>
              <a:rPr kumimoji="1" lang="en-US" altLang="zh-CN" sz="4800" dirty="0"/>
              <a:t>ARM</a:t>
            </a:r>
            <a:r>
              <a:rPr kumimoji="1" lang="zh-CN" altLang="en-US" sz="4800" dirty="0"/>
              <a:t>汇编 </a:t>
            </a:r>
            <a:r>
              <a:rPr kumimoji="1" lang="en-US" altLang="zh-CN" sz="4800" dirty="0"/>
              <a:t>– </a:t>
            </a:r>
            <a:r>
              <a:rPr kumimoji="1" lang="zh-CN" altLang="en-US" sz="4800" dirty="0"/>
              <a:t>基础</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zh-CN" altLang="en-US" sz="1800" dirty="0">
                <a:solidFill>
                  <a:schemeClr val="tx1">
                    <a:lumMod val="75000"/>
                    <a:lumOff val="25000"/>
                  </a:schemeClr>
                </a:solidFill>
              </a:rPr>
              <a:t>上海交通大学</a:t>
            </a:r>
            <a:endParaRPr kumimoji="1" lang="en-US" altLang="zh-CN" sz="1800" dirty="0">
              <a:solidFill>
                <a:schemeClr val="tx1">
                  <a:lumMod val="75000"/>
                  <a:lumOff val="25000"/>
                </a:schemeClr>
              </a:solidFill>
            </a:endParaRPr>
          </a:p>
          <a:p>
            <a:pPr>
              <a:lnSpc>
                <a:spcPct val="150000"/>
              </a:lnSpc>
              <a:spcBef>
                <a:spcPts val="0"/>
              </a:spcBef>
            </a:pPr>
            <a:r>
              <a:rPr kumimoji="1" lang="en-US" altLang="zh-CN" sz="1800" dirty="0">
                <a:solidFill>
                  <a:schemeClr val="tx1">
                    <a:lumMod val="50000"/>
                    <a:lumOff val="50000"/>
                  </a:schemeClr>
                </a:solidFill>
              </a:rPr>
              <a:t>https://</a:t>
            </a:r>
            <a:r>
              <a:rPr kumimoji="1" lang="en-US" altLang="zh-CN" sz="1800" dirty="0" err="1">
                <a:solidFill>
                  <a:schemeClr val="tx1">
                    <a:lumMod val="50000"/>
                    <a:lumOff val="50000"/>
                  </a:schemeClr>
                </a:solidFill>
              </a:rPr>
              <a:t>www.sjtu.edu.cn</a:t>
            </a:r>
            <a:endParaRPr kumimoji="1" lang="en" altLang="zh-CN" sz="1800" dirty="0">
              <a:solidFill>
                <a:schemeClr val="tx1">
                  <a:lumMod val="50000"/>
                  <a:lumOff val="50000"/>
                </a:schemeClr>
              </a:solidFill>
            </a:endParaRPr>
          </a:p>
        </p:txBody>
      </p:sp>
      <p:pic>
        <p:nvPicPr>
          <p:cNvPr id="9" name="图片 8">
            <a:extLst>
              <a:ext uri="{FF2B5EF4-FFF2-40B4-BE49-F238E27FC236}">
                <a16:creationId xmlns:a16="http://schemas.microsoft.com/office/drawing/2014/main" id="{23A70DCB-3E4D-4449-82B8-441C200ABD69}"/>
              </a:ext>
            </a:extLst>
          </p:cNvPr>
          <p:cNvPicPr>
            <a:picLocks noChangeAspect="1"/>
          </p:cNvPicPr>
          <p:nvPr/>
        </p:nvPicPr>
        <p:blipFill>
          <a:blip r:embed="rId3">
            <a:duotone>
              <a:schemeClr val="accent1">
                <a:shade val="45000"/>
                <a:satMod val="135000"/>
              </a:schemeClr>
              <a:prstClr val="white"/>
            </a:duotone>
          </a:blip>
          <a:stretch>
            <a:fillRect/>
          </a:stretch>
        </p:blipFill>
        <p:spPr>
          <a:xfrm>
            <a:off x="5652120" y="252561"/>
            <a:ext cx="1362088" cy="492009"/>
          </a:xfrm>
          <a:prstGeom prst="rect">
            <a:avLst/>
          </a:prstGeom>
        </p:spPr>
      </p:pic>
      <p:pic>
        <p:nvPicPr>
          <p:cNvPr id="8" name="Picture 6" descr="http://korean.onlinesjtu.com/%E6%A0%A1%E5%BE%BD%E7%B3%BB%E5%88%97/%E7%BC%A9%E5%B0%8F%E7%89%88/%E8%93%9D%E8%89%B2%E7%B3%BB%20%E5%B0%8F%E5%B0%BA%E5%AF%B8%E6%A0%A1%E5%BE%BD%E5%B1%95%E5%BC%80%E5%BC%8F%20(10mm%E4%BB%A5%E4%B8%8B%E4%BD%BF%E7%94%A8)%20%5b%E8%BD%AC%E6%8D%A2%5d.png">
            <a:extLst>
              <a:ext uri="{FF2B5EF4-FFF2-40B4-BE49-F238E27FC236}">
                <a16:creationId xmlns:a16="http://schemas.microsoft.com/office/drawing/2014/main" id="{9D0C1772-9C9E-534B-9410-16BA28CA6EB4}"/>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58568309"/>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07B13-ED16-47D0-95C9-B973FA2201BC}"/>
              </a:ext>
            </a:extLst>
          </p:cNvPr>
          <p:cNvSpPr>
            <a:spLocks noGrp="1"/>
          </p:cNvSpPr>
          <p:nvPr>
            <p:ph type="title"/>
          </p:nvPr>
        </p:nvSpPr>
        <p:spPr/>
        <p:txBody>
          <a:bodyPr/>
          <a:lstStyle/>
          <a:p>
            <a:r>
              <a:rPr lang="en-US" altLang="zh-CN" dirty="0"/>
              <a:t>C</a:t>
            </a:r>
            <a:r>
              <a:rPr lang="zh-CN" altLang="en-US" dirty="0"/>
              <a:t>代码示例</a:t>
            </a:r>
          </a:p>
        </p:txBody>
      </p:sp>
      <p:sp>
        <p:nvSpPr>
          <p:cNvPr id="4" name="灯片编号占位符 3">
            <a:extLst>
              <a:ext uri="{FF2B5EF4-FFF2-40B4-BE49-F238E27FC236}">
                <a16:creationId xmlns:a16="http://schemas.microsoft.com/office/drawing/2014/main" id="{914907AB-5055-4282-B49B-D8ED2E4E3DFC}"/>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3" name="矩形 2">
            <a:extLst>
              <a:ext uri="{FF2B5EF4-FFF2-40B4-BE49-F238E27FC236}">
                <a16:creationId xmlns:a16="http://schemas.microsoft.com/office/drawing/2014/main" id="{1D9BEC5E-6F7C-DD44-B959-542AAA5DC031}"/>
              </a:ext>
            </a:extLst>
          </p:cNvPr>
          <p:cNvSpPr/>
          <p:nvPr/>
        </p:nvSpPr>
        <p:spPr>
          <a:xfrm>
            <a:off x="899592" y="1380172"/>
            <a:ext cx="7344816" cy="2954655"/>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0"/>
              </a:spcBef>
              <a:spcAft>
                <a:spcPct val="0"/>
              </a:spcAft>
            </a:pPr>
            <a:r>
              <a:rPr lang="en-US" altLang="zh-CN" sz="2400" dirty="0">
                <a:solidFill>
                  <a:srgbClr val="006FC0"/>
                </a:solidFill>
                <a:latin typeface="Consolas" panose="020B0609020204030204" pitchFamily="49" charset="0"/>
                <a:ea typeface="宋体" pitchFamily="2" charset="-122"/>
                <a:cs typeface="Consolas" panose="020B0609020204030204" pitchFamily="49" charset="0"/>
              </a:rPr>
              <a:t>//C code in </a:t>
            </a:r>
            <a:r>
              <a:rPr lang="en-US" altLang="zh-CN" sz="2400" dirty="0" err="1">
                <a:solidFill>
                  <a:srgbClr val="006FC0"/>
                </a:solidFill>
                <a:latin typeface="Consolas" panose="020B0609020204030204" pitchFamily="49" charset="0"/>
                <a:ea typeface="宋体" pitchFamily="2" charset="-122"/>
                <a:cs typeface="Consolas" panose="020B0609020204030204" pitchFamily="49" charset="0"/>
              </a:rPr>
              <a:t>mstore.c</a:t>
            </a:r>
            <a:endParaRPr lang="en-US" altLang="zh-CN" sz="2400" dirty="0">
              <a:solidFill>
                <a:srgbClr val="006FC0"/>
              </a:solidFill>
              <a:latin typeface="Consolas" panose="020B0609020204030204" pitchFamily="49" charset="0"/>
              <a:ea typeface="宋体" pitchFamily="2" charset="-122"/>
              <a:cs typeface="Consolas" panose="020B0609020204030204" pitchFamily="49" charset="0"/>
            </a:endParaRPr>
          </a:p>
          <a:p>
            <a:pPr lvl="0" eaLnBrk="0" fontAlgn="base" hangingPunct="0">
              <a:spcBef>
                <a:spcPct val="0"/>
              </a:spcBef>
              <a:spcAft>
                <a:spcPct val="0"/>
              </a:spcAft>
            </a:pP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long mult2(long, long);</a:t>
            </a:r>
          </a:p>
          <a:p>
            <a:pPr lvl="0" eaLnBrk="0" fontAlgn="base" hangingPunct="0">
              <a:spcBef>
                <a:spcPct val="0"/>
              </a:spcBef>
              <a:spcAft>
                <a:spcPct val="0"/>
              </a:spcAft>
            </a:pPr>
            <a:endParaRPr lang="en-US" altLang="zh-CN" dirty="0">
              <a:solidFill>
                <a:srgbClr val="000000"/>
              </a:solidFill>
              <a:latin typeface="Consolas" panose="020B0609020204030204" pitchFamily="49" charset="0"/>
              <a:ea typeface="宋体" pitchFamily="2" charset="-122"/>
              <a:cs typeface="Consolas" panose="020B0609020204030204" pitchFamily="49" charset="0"/>
            </a:endParaRPr>
          </a:p>
          <a:p>
            <a:pPr lvl="0" eaLnBrk="0" fontAlgn="base" hangingPunct="0">
              <a:spcBef>
                <a:spcPct val="0"/>
              </a:spcBef>
              <a:spcAft>
                <a:spcPct val="0"/>
              </a:spcAft>
            </a:pP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void </a:t>
            </a:r>
            <a:r>
              <a:rPr lang="en-US" altLang="zh-CN" sz="2400" dirty="0" err="1">
                <a:solidFill>
                  <a:srgbClr val="000000"/>
                </a:solidFill>
                <a:latin typeface="Consolas" panose="020B0609020204030204" pitchFamily="49" charset="0"/>
                <a:ea typeface="宋体" pitchFamily="2" charset="-122"/>
                <a:cs typeface="Consolas" panose="020B0609020204030204" pitchFamily="49" charset="0"/>
              </a:rPr>
              <a:t>multstore</a:t>
            </a: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(long x, long y, long *</a:t>
            </a:r>
            <a:r>
              <a:rPr lang="en-US" altLang="zh-CN" sz="2400" dirty="0" err="1">
                <a:solidFill>
                  <a:srgbClr val="000000"/>
                </a:solidFill>
                <a:latin typeface="Consolas" panose="020B0609020204030204" pitchFamily="49" charset="0"/>
                <a:ea typeface="宋体" pitchFamily="2" charset="-122"/>
                <a:cs typeface="Consolas" panose="020B0609020204030204" pitchFamily="49" charset="0"/>
              </a:rPr>
              <a:t>dest</a:t>
            </a: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a:t>
            </a:r>
          </a:p>
          <a:p>
            <a:pPr lvl="0" eaLnBrk="0" fontAlgn="base" hangingPunct="0">
              <a:spcBef>
                <a:spcPct val="0"/>
              </a:spcBef>
              <a:spcAft>
                <a:spcPct val="0"/>
              </a:spcAft>
            </a:pP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a:t>
            </a:r>
          </a:p>
          <a:p>
            <a:pPr lvl="0" eaLnBrk="0" fontAlgn="base" hangingPunct="0">
              <a:spcBef>
                <a:spcPct val="0"/>
              </a:spcBef>
              <a:spcAft>
                <a:spcPct val="0"/>
              </a:spcAft>
            </a:pP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  long t = mult2(x, y);</a:t>
            </a:r>
          </a:p>
          <a:p>
            <a:pPr lvl="0" eaLnBrk="0" fontAlgn="base" hangingPunct="0">
              <a:spcBef>
                <a:spcPct val="0"/>
              </a:spcBef>
              <a:spcAft>
                <a:spcPct val="0"/>
              </a:spcAft>
            </a:pP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  *</a:t>
            </a:r>
            <a:r>
              <a:rPr lang="en-US" altLang="zh-CN" sz="2400" dirty="0" err="1">
                <a:solidFill>
                  <a:srgbClr val="000000"/>
                </a:solidFill>
                <a:latin typeface="Consolas" panose="020B0609020204030204" pitchFamily="49" charset="0"/>
                <a:ea typeface="宋体" pitchFamily="2" charset="-122"/>
                <a:cs typeface="Consolas" panose="020B0609020204030204" pitchFamily="49" charset="0"/>
              </a:rPr>
              <a:t>dest</a:t>
            </a: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 = t;</a:t>
            </a:r>
          </a:p>
          <a:p>
            <a:pPr lvl="0" eaLnBrk="0" fontAlgn="base" hangingPunct="0">
              <a:spcBef>
                <a:spcPct val="0"/>
              </a:spcBef>
              <a:spcAft>
                <a:spcPct val="0"/>
              </a:spcAft>
            </a:pPr>
            <a:r>
              <a:rPr lang="en-US" altLang="zh-CN" sz="2400" dirty="0">
                <a:solidFill>
                  <a:srgbClr val="000000"/>
                </a:solidFill>
                <a:latin typeface="Consolas" panose="020B0609020204030204" pitchFamily="49" charset="0"/>
                <a:ea typeface="宋体" pitchFamily="2" charset="-122"/>
                <a:cs typeface="Consolas" panose="020B0609020204030204" pitchFamily="49" charset="0"/>
              </a:rPr>
              <a:t>}</a:t>
            </a:r>
            <a:endParaRPr lang="zh-CN" altLang="en-US" sz="2400" dirty="0">
              <a:solidFill>
                <a:srgbClr val="000000"/>
              </a:solidFill>
              <a:latin typeface="Consolas" panose="020B0609020204030204" pitchFamily="49" charset="0"/>
              <a:ea typeface="宋体" pitchFamily="2" charset="-122"/>
              <a:cs typeface="Consolas" panose="020B0609020204030204" pitchFamily="49" charset="0"/>
            </a:endParaRPr>
          </a:p>
        </p:txBody>
      </p:sp>
      <p:sp>
        <p:nvSpPr>
          <p:cNvPr id="5" name="矩形 4">
            <a:extLst>
              <a:ext uri="{FF2B5EF4-FFF2-40B4-BE49-F238E27FC236}">
                <a16:creationId xmlns:a16="http://schemas.microsoft.com/office/drawing/2014/main" id="{4992F033-F66B-EECB-20FE-2C559A788CC6}"/>
              </a:ext>
            </a:extLst>
          </p:cNvPr>
          <p:cNvSpPr/>
          <p:nvPr/>
        </p:nvSpPr>
        <p:spPr>
          <a:xfrm>
            <a:off x="5220072" y="410046"/>
            <a:ext cx="3600400" cy="1200329"/>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0"/>
              </a:spcBef>
              <a:spcAft>
                <a:spcPct val="0"/>
              </a:spcAft>
            </a:pPr>
            <a:r>
              <a:rPr lang="en-US" altLang="zh-CN" dirty="0">
                <a:solidFill>
                  <a:srgbClr val="000000"/>
                </a:solidFill>
                <a:latin typeface="Consolas" panose="020B0609020204030204" pitchFamily="49" charset="0"/>
                <a:ea typeface="宋体" pitchFamily="2" charset="-122"/>
                <a:cs typeface="Consolas" panose="020B0609020204030204" pitchFamily="49" charset="0"/>
              </a:rPr>
              <a:t>long mult2(long</a:t>
            </a:r>
            <a:r>
              <a:rPr lang="zh-CN" altLang="en-US" dirty="0">
                <a:solidFill>
                  <a:srgbClr val="000000"/>
                </a:solidFill>
                <a:latin typeface="Consolas" panose="020B0609020204030204" pitchFamily="49" charset="0"/>
                <a:ea typeface="宋体" pitchFamily="2" charset="-122"/>
                <a:cs typeface="Consolas" panose="020B0609020204030204" pitchFamily="49" charset="0"/>
              </a:rPr>
              <a:t> </a:t>
            </a:r>
            <a:r>
              <a:rPr lang="en-US" altLang="zh-CN" dirty="0">
                <a:solidFill>
                  <a:srgbClr val="000000"/>
                </a:solidFill>
                <a:latin typeface="Consolas" panose="020B0609020204030204" pitchFamily="49" charset="0"/>
                <a:ea typeface="宋体" pitchFamily="2" charset="-122"/>
                <a:cs typeface="Consolas" panose="020B0609020204030204" pitchFamily="49" charset="0"/>
              </a:rPr>
              <a:t>a, long</a:t>
            </a:r>
            <a:r>
              <a:rPr lang="zh-CN" altLang="en-US" dirty="0">
                <a:solidFill>
                  <a:srgbClr val="000000"/>
                </a:solidFill>
                <a:latin typeface="Consolas" panose="020B0609020204030204" pitchFamily="49" charset="0"/>
                <a:ea typeface="宋体" pitchFamily="2" charset="-122"/>
                <a:cs typeface="Consolas" panose="020B0609020204030204" pitchFamily="49" charset="0"/>
              </a:rPr>
              <a:t> </a:t>
            </a:r>
            <a:r>
              <a:rPr lang="en-US" altLang="zh-CN" dirty="0">
                <a:solidFill>
                  <a:srgbClr val="000000"/>
                </a:solidFill>
                <a:latin typeface="Consolas" panose="020B0609020204030204" pitchFamily="49" charset="0"/>
                <a:ea typeface="宋体" pitchFamily="2" charset="-122"/>
                <a:cs typeface="Consolas" panose="020B0609020204030204" pitchFamily="49" charset="0"/>
              </a:rPr>
              <a:t>b)</a:t>
            </a:r>
          </a:p>
          <a:p>
            <a:pPr lvl="0" eaLnBrk="0" fontAlgn="base" hangingPunct="0">
              <a:spcBef>
                <a:spcPct val="0"/>
              </a:spcBef>
              <a:spcAft>
                <a:spcPct val="0"/>
              </a:spcAft>
            </a:pPr>
            <a:r>
              <a:rPr lang="en-US" altLang="zh-CN" dirty="0">
                <a:solidFill>
                  <a:srgbClr val="000000"/>
                </a:solidFill>
                <a:latin typeface="Consolas" panose="020B0609020204030204" pitchFamily="49" charset="0"/>
                <a:ea typeface="宋体" pitchFamily="2" charset="-122"/>
                <a:cs typeface="Consolas" panose="020B0609020204030204" pitchFamily="49" charset="0"/>
              </a:rPr>
              <a:t>{</a:t>
            </a:r>
          </a:p>
          <a:p>
            <a:pPr lvl="0" eaLnBrk="0" fontAlgn="base" hangingPunct="0">
              <a:spcBef>
                <a:spcPct val="0"/>
              </a:spcBef>
              <a:spcAft>
                <a:spcPct val="0"/>
              </a:spcAft>
            </a:pPr>
            <a:r>
              <a:rPr lang="zh-CN" altLang="en-US" dirty="0">
                <a:solidFill>
                  <a:srgbClr val="000000"/>
                </a:solidFill>
                <a:latin typeface="Consolas" panose="020B0609020204030204" pitchFamily="49" charset="0"/>
                <a:ea typeface="宋体" pitchFamily="2" charset="-122"/>
                <a:cs typeface="Consolas" panose="020B0609020204030204" pitchFamily="49" charset="0"/>
              </a:rPr>
              <a:t>  </a:t>
            </a:r>
            <a:r>
              <a:rPr lang="en-US" altLang="zh-CN" dirty="0">
                <a:solidFill>
                  <a:srgbClr val="000000"/>
                </a:solidFill>
                <a:latin typeface="Consolas" panose="020B0609020204030204" pitchFamily="49" charset="0"/>
                <a:ea typeface="宋体" pitchFamily="2" charset="-122"/>
                <a:cs typeface="Consolas" panose="020B0609020204030204" pitchFamily="49" charset="0"/>
              </a:rPr>
              <a:t>return</a:t>
            </a:r>
            <a:r>
              <a:rPr lang="zh-CN" altLang="en-US" dirty="0">
                <a:solidFill>
                  <a:srgbClr val="000000"/>
                </a:solidFill>
                <a:latin typeface="Consolas" panose="020B0609020204030204" pitchFamily="49" charset="0"/>
                <a:ea typeface="宋体" pitchFamily="2" charset="-122"/>
                <a:cs typeface="Consolas" panose="020B0609020204030204" pitchFamily="49" charset="0"/>
              </a:rPr>
              <a:t> </a:t>
            </a:r>
            <a:r>
              <a:rPr lang="en-US" altLang="zh-CN" dirty="0">
                <a:solidFill>
                  <a:srgbClr val="000000"/>
                </a:solidFill>
                <a:latin typeface="Consolas" panose="020B0609020204030204" pitchFamily="49" charset="0"/>
                <a:ea typeface="宋体" pitchFamily="2" charset="-122"/>
                <a:cs typeface="Consolas" panose="020B0609020204030204" pitchFamily="49" charset="0"/>
              </a:rPr>
              <a:t>a</a:t>
            </a:r>
            <a:r>
              <a:rPr lang="zh-CN" altLang="en-US" dirty="0">
                <a:solidFill>
                  <a:srgbClr val="000000"/>
                </a:solidFill>
                <a:latin typeface="Consolas" panose="020B0609020204030204" pitchFamily="49" charset="0"/>
                <a:ea typeface="宋体" pitchFamily="2" charset="-122"/>
                <a:cs typeface="Consolas" panose="020B0609020204030204" pitchFamily="49" charset="0"/>
              </a:rPr>
              <a:t> * </a:t>
            </a:r>
            <a:r>
              <a:rPr lang="en-US" altLang="zh-CN" dirty="0">
                <a:solidFill>
                  <a:srgbClr val="000000"/>
                </a:solidFill>
                <a:latin typeface="Consolas" panose="020B0609020204030204" pitchFamily="49" charset="0"/>
                <a:ea typeface="宋体" pitchFamily="2" charset="-122"/>
                <a:cs typeface="Consolas" panose="020B0609020204030204" pitchFamily="49" charset="0"/>
              </a:rPr>
              <a:t>b;</a:t>
            </a:r>
          </a:p>
          <a:p>
            <a:pPr lvl="0" eaLnBrk="0" fontAlgn="base" hangingPunct="0">
              <a:spcBef>
                <a:spcPct val="0"/>
              </a:spcBef>
              <a:spcAft>
                <a:spcPct val="0"/>
              </a:spcAft>
            </a:pPr>
            <a:r>
              <a:rPr lang="en-US" altLang="zh-CN" dirty="0">
                <a:solidFill>
                  <a:srgbClr val="000000"/>
                </a:solidFill>
                <a:latin typeface="Consolas" panose="020B0609020204030204" pitchFamily="49" charset="0"/>
                <a:ea typeface="宋体" pitchFamily="2" charset="-122"/>
                <a:cs typeface="Consolas" panose="020B0609020204030204" pitchFamily="49" charset="0"/>
              </a:rPr>
              <a:t>}</a:t>
            </a:r>
            <a:endParaRPr lang="zh-CN" altLang="en-US" dirty="0">
              <a:solidFill>
                <a:srgbClr val="000000"/>
              </a:solidFill>
              <a:latin typeface="Consolas" panose="020B0609020204030204" pitchFamily="49" charset="0"/>
              <a:ea typeface="宋体" pitchFamily="2" charset="-122"/>
              <a:cs typeface="Consolas" panose="020B0609020204030204" pitchFamily="49" charset="0"/>
            </a:endParaRPr>
          </a:p>
        </p:txBody>
      </p:sp>
    </p:spTree>
    <p:extLst>
      <p:ext uri="{BB962C8B-B14F-4D97-AF65-F5344CB8AC3E}">
        <p14:creationId xmlns:p14="http://schemas.microsoft.com/office/powerpoint/2010/main" val="94082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4ED69-E29B-44DE-9DF6-815707CD6EA1}"/>
              </a:ext>
            </a:extLst>
          </p:cNvPr>
          <p:cNvSpPr>
            <a:spLocks noGrp="1"/>
          </p:cNvSpPr>
          <p:nvPr>
            <p:ph type="title"/>
          </p:nvPr>
        </p:nvSpPr>
        <p:spPr/>
        <p:txBody>
          <a:bodyPr/>
          <a:lstStyle/>
          <a:p>
            <a:r>
              <a:rPr lang="zh-CN" altLang="en-US" dirty="0"/>
              <a:t>编译过程</a:t>
            </a:r>
          </a:p>
        </p:txBody>
      </p:sp>
      <p:sp>
        <p:nvSpPr>
          <p:cNvPr id="4" name="灯片编号占位符 3">
            <a:extLst>
              <a:ext uri="{FF2B5EF4-FFF2-40B4-BE49-F238E27FC236}">
                <a16:creationId xmlns:a16="http://schemas.microsoft.com/office/drawing/2014/main" id="{B6A13167-ACD3-47B4-93ED-A18242D2ABFB}"/>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76" name="矩形 75">
            <a:extLst>
              <a:ext uri="{FF2B5EF4-FFF2-40B4-BE49-F238E27FC236}">
                <a16:creationId xmlns:a16="http://schemas.microsoft.com/office/drawing/2014/main" id="{1F66BDF4-2701-4B3D-9F93-A94C38CDB5A8}"/>
              </a:ext>
            </a:extLst>
          </p:cNvPr>
          <p:cNvSpPr/>
          <p:nvPr/>
        </p:nvSpPr>
        <p:spPr>
          <a:xfrm>
            <a:off x="3455877" y="1489348"/>
            <a:ext cx="1800200" cy="51286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预处理器</a:t>
            </a:r>
            <a:r>
              <a:rPr lang="en-US" altLang="zh-CN" dirty="0"/>
              <a:t> (</a:t>
            </a:r>
            <a:r>
              <a:rPr lang="en-US" altLang="zh-CN" b="1" dirty="0" err="1"/>
              <a:t>cpp</a:t>
            </a:r>
            <a:r>
              <a:rPr lang="en-US" altLang="zh-CN" dirty="0"/>
              <a:t>)</a:t>
            </a:r>
            <a:endParaRPr lang="zh-CN" altLang="en-US" dirty="0"/>
          </a:p>
        </p:txBody>
      </p:sp>
      <p:cxnSp>
        <p:nvCxnSpPr>
          <p:cNvPr id="87" name="直接箭头连接符 86">
            <a:extLst>
              <a:ext uri="{FF2B5EF4-FFF2-40B4-BE49-F238E27FC236}">
                <a16:creationId xmlns:a16="http://schemas.microsoft.com/office/drawing/2014/main" id="{DB1B9B10-50FB-4BFF-987E-7A54A44F1FA3}"/>
              </a:ext>
            </a:extLst>
          </p:cNvPr>
          <p:cNvCxnSpPr>
            <a:cxnSpLocks/>
            <a:stCxn id="76" idx="2"/>
            <a:endCxn id="89" idx="0"/>
          </p:cNvCxnSpPr>
          <p:nvPr/>
        </p:nvCxnSpPr>
        <p:spPr>
          <a:xfrm>
            <a:off x="4355977" y="2002214"/>
            <a:ext cx="0" cy="423238"/>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cxnSp>
      <p:sp>
        <p:nvSpPr>
          <p:cNvPr id="88" name="文本框 87">
            <a:extLst>
              <a:ext uri="{FF2B5EF4-FFF2-40B4-BE49-F238E27FC236}">
                <a16:creationId xmlns:a16="http://schemas.microsoft.com/office/drawing/2014/main" id="{FEAC3BC6-9A2E-4657-8BF2-CC382CC598CD}"/>
              </a:ext>
            </a:extLst>
          </p:cNvPr>
          <p:cNvSpPr txBox="1"/>
          <p:nvPr/>
        </p:nvSpPr>
        <p:spPr>
          <a:xfrm>
            <a:off x="4392156" y="1069976"/>
            <a:ext cx="1656184" cy="338554"/>
          </a:xfrm>
          <a:prstGeom prst="rect">
            <a:avLst/>
          </a:prstGeom>
          <a:noFill/>
        </p:spPr>
        <p:txBody>
          <a:bodyPr wrap="square" rtlCol="0">
            <a:spAutoFit/>
          </a:bodyPr>
          <a:lstStyle/>
          <a:p>
            <a:r>
              <a:rPr lang="zh-CN" altLang="en-US" sz="1600" dirty="0"/>
              <a:t>源程序（文本）</a:t>
            </a:r>
          </a:p>
        </p:txBody>
      </p:sp>
      <p:sp>
        <p:nvSpPr>
          <p:cNvPr id="89" name="矩形 88">
            <a:extLst>
              <a:ext uri="{FF2B5EF4-FFF2-40B4-BE49-F238E27FC236}">
                <a16:creationId xmlns:a16="http://schemas.microsoft.com/office/drawing/2014/main" id="{138BE691-CBE4-492B-9380-B0F50F1DD874}"/>
              </a:ext>
            </a:extLst>
          </p:cNvPr>
          <p:cNvSpPr/>
          <p:nvPr/>
        </p:nvSpPr>
        <p:spPr>
          <a:xfrm>
            <a:off x="3455877" y="2425452"/>
            <a:ext cx="1800200" cy="51286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编译器</a:t>
            </a:r>
            <a:r>
              <a:rPr lang="en-US" altLang="zh-CN" dirty="0"/>
              <a:t> (</a:t>
            </a:r>
            <a:r>
              <a:rPr lang="en-US" altLang="zh-CN" b="1" dirty="0"/>
              <a:t>cc1</a:t>
            </a:r>
            <a:r>
              <a:rPr lang="en-US" altLang="zh-CN" dirty="0"/>
              <a:t>)</a:t>
            </a:r>
            <a:endParaRPr lang="zh-CN" altLang="en-US" dirty="0"/>
          </a:p>
        </p:txBody>
      </p:sp>
      <p:sp>
        <p:nvSpPr>
          <p:cNvPr id="90" name="矩形 89">
            <a:extLst>
              <a:ext uri="{FF2B5EF4-FFF2-40B4-BE49-F238E27FC236}">
                <a16:creationId xmlns:a16="http://schemas.microsoft.com/office/drawing/2014/main" id="{43B2E872-DE57-43D0-86DF-83558DBEB528}"/>
              </a:ext>
            </a:extLst>
          </p:cNvPr>
          <p:cNvSpPr/>
          <p:nvPr/>
        </p:nvSpPr>
        <p:spPr>
          <a:xfrm>
            <a:off x="3455877" y="3361556"/>
            <a:ext cx="1800200" cy="51286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汇编器</a:t>
            </a:r>
            <a:r>
              <a:rPr lang="en-US" altLang="zh-CN" dirty="0"/>
              <a:t> (</a:t>
            </a:r>
            <a:r>
              <a:rPr lang="en-US" altLang="zh-CN" b="1" dirty="0"/>
              <a:t>as</a:t>
            </a:r>
            <a:r>
              <a:rPr lang="en-US" altLang="zh-CN" dirty="0"/>
              <a:t>)</a:t>
            </a:r>
            <a:endParaRPr lang="zh-CN" altLang="en-US" dirty="0"/>
          </a:p>
        </p:txBody>
      </p:sp>
      <p:sp>
        <p:nvSpPr>
          <p:cNvPr id="91" name="矩形 90">
            <a:extLst>
              <a:ext uri="{FF2B5EF4-FFF2-40B4-BE49-F238E27FC236}">
                <a16:creationId xmlns:a16="http://schemas.microsoft.com/office/drawing/2014/main" id="{FCE8B6EA-F875-416A-902B-4149FBB58A67}"/>
              </a:ext>
            </a:extLst>
          </p:cNvPr>
          <p:cNvSpPr/>
          <p:nvPr/>
        </p:nvSpPr>
        <p:spPr>
          <a:xfrm>
            <a:off x="3455877" y="4297660"/>
            <a:ext cx="1800200" cy="51286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链接器</a:t>
            </a:r>
            <a:r>
              <a:rPr lang="en-US" altLang="zh-CN" dirty="0"/>
              <a:t> (</a:t>
            </a:r>
            <a:r>
              <a:rPr lang="en-US" altLang="zh-CN" b="1" dirty="0" err="1"/>
              <a:t>ld</a:t>
            </a:r>
            <a:r>
              <a:rPr lang="en-US" altLang="zh-CN" dirty="0"/>
              <a:t>)</a:t>
            </a:r>
            <a:endParaRPr lang="zh-CN" altLang="en-US" dirty="0"/>
          </a:p>
        </p:txBody>
      </p:sp>
      <p:cxnSp>
        <p:nvCxnSpPr>
          <p:cNvPr id="94" name="直接箭头连接符 93">
            <a:extLst>
              <a:ext uri="{FF2B5EF4-FFF2-40B4-BE49-F238E27FC236}">
                <a16:creationId xmlns:a16="http://schemas.microsoft.com/office/drawing/2014/main" id="{8DB6501B-346A-4F69-9DAC-4EB92093B4CA}"/>
              </a:ext>
            </a:extLst>
          </p:cNvPr>
          <p:cNvCxnSpPr>
            <a:cxnSpLocks/>
          </p:cNvCxnSpPr>
          <p:nvPr/>
        </p:nvCxnSpPr>
        <p:spPr>
          <a:xfrm>
            <a:off x="4355977" y="2938318"/>
            <a:ext cx="0" cy="423238"/>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cxnSp>
      <p:cxnSp>
        <p:nvCxnSpPr>
          <p:cNvPr id="95" name="直接箭头连接符 94">
            <a:extLst>
              <a:ext uri="{FF2B5EF4-FFF2-40B4-BE49-F238E27FC236}">
                <a16:creationId xmlns:a16="http://schemas.microsoft.com/office/drawing/2014/main" id="{2F957C7B-8D83-4BCE-A803-5867DC1216E1}"/>
              </a:ext>
            </a:extLst>
          </p:cNvPr>
          <p:cNvCxnSpPr>
            <a:cxnSpLocks/>
          </p:cNvCxnSpPr>
          <p:nvPr/>
        </p:nvCxnSpPr>
        <p:spPr>
          <a:xfrm>
            <a:off x="4355977" y="3874422"/>
            <a:ext cx="0" cy="423238"/>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cxnSp>
      <p:cxnSp>
        <p:nvCxnSpPr>
          <p:cNvPr id="96" name="直接箭头连接符 95">
            <a:extLst>
              <a:ext uri="{FF2B5EF4-FFF2-40B4-BE49-F238E27FC236}">
                <a16:creationId xmlns:a16="http://schemas.microsoft.com/office/drawing/2014/main" id="{24E2591F-23D8-4589-B16F-55B5F27FEA8C}"/>
              </a:ext>
            </a:extLst>
          </p:cNvPr>
          <p:cNvCxnSpPr>
            <a:cxnSpLocks/>
          </p:cNvCxnSpPr>
          <p:nvPr/>
        </p:nvCxnSpPr>
        <p:spPr>
          <a:xfrm>
            <a:off x="4355977" y="4810526"/>
            <a:ext cx="0" cy="423238"/>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cxnSp>
      <p:cxnSp>
        <p:nvCxnSpPr>
          <p:cNvPr id="97" name="直接箭头连接符 96">
            <a:extLst>
              <a:ext uri="{FF2B5EF4-FFF2-40B4-BE49-F238E27FC236}">
                <a16:creationId xmlns:a16="http://schemas.microsoft.com/office/drawing/2014/main" id="{6F389494-2DCF-4C36-A096-8799DA724382}"/>
              </a:ext>
            </a:extLst>
          </p:cNvPr>
          <p:cNvCxnSpPr>
            <a:cxnSpLocks/>
          </p:cNvCxnSpPr>
          <p:nvPr/>
        </p:nvCxnSpPr>
        <p:spPr>
          <a:xfrm>
            <a:off x="4355977" y="1066110"/>
            <a:ext cx="0" cy="423238"/>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cxnSp>
      <p:sp>
        <p:nvSpPr>
          <p:cNvPr id="99" name="Text Box 5">
            <a:extLst>
              <a:ext uri="{FF2B5EF4-FFF2-40B4-BE49-F238E27FC236}">
                <a16:creationId xmlns:a16="http://schemas.microsoft.com/office/drawing/2014/main" id="{1C69FAEC-881C-441C-B020-C1D687C1D1FB}"/>
              </a:ext>
            </a:extLst>
          </p:cNvPr>
          <p:cNvSpPr txBox="1">
            <a:spLocks noChangeArrowheads="1"/>
          </p:cNvSpPr>
          <p:nvPr/>
        </p:nvSpPr>
        <p:spPr bwMode="auto">
          <a:xfrm>
            <a:off x="3095837" y="1032890"/>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zh-CN" sz="2000"/>
              <a:t>mstore.c</a:t>
            </a:r>
          </a:p>
        </p:txBody>
      </p:sp>
      <p:sp>
        <p:nvSpPr>
          <p:cNvPr id="100" name="Text Box 5">
            <a:extLst>
              <a:ext uri="{FF2B5EF4-FFF2-40B4-BE49-F238E27FC236}">
                <a16:creationId xmlns:a16="http://schemas.microsoft.com/office/drawing/2014/main" id="{8CFD9362-3381-48B8-BAFC-34564BFB9C5D}"/>
              </a:ext>
            </a:extLst>
          </p:cNvPr>
          <p:cNvSpPr txBox="1">
            <a:spLocks noChangeArrowheads="1"/>
          </p:cNvSpPr>
          <p:nvPr/>
        </p:nvSpPr>
        <p:spPr bwMode="auto">
          <a:xfrm>
            <a:off x="3094214" y="1987966"/>
            <a:ext cx="11641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zh-CN" sz="2000" dirty="0" err="1"/>
              <a:t>mstore.i</a:t>
            </a:r>
            <a:endParaRPr lang="en-US" altLang="zh-CN" sz="2000" dirty="0"/>
          </a:p>
        </p:txBody>
      </p:sp>
      <p:sp>
        <p:nvSpPr>
          <p:cNvPr id="101" name="Text Box 5">
            <a:extLst>
              <a:ext uri="{FF2B5EF4-FFF2-40B4-BE49-F238E27FC236}">
                <a16:creationId xmlns:a16="http://schemas.microsoft.com/office/drawing/2014/main" id="{D9FCBB0F-764A-4AC7-BB4C-5F65D758AC76}"/>
              </a:ext>
            </a:extLst>
          </p:cNvPr>
          <p:cNvSpPr txBox="1">
            <a:spLocks noChangeArrowheads="1"/>
          </p:cNvSpPr>
          <p:nvPr/>
        </p:nvSpPr>
        <p:spPr bwMode="auto">
          <a:xfrm>
            <a:off x="3092591" y="2943042"/>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zh-CN" sz="2000" dirty="0" err="1"/>
              <a:t>mstore.s</a:t>
            </a:r>
            <a:endParaRPr lang="en-US" altLang="zh-CN" sz="2000" dirty="0"/>
          </a:p>
        </p:txBody>
      </p:sp>
      <p:sp>
        <p:nvSpPr>
          <p:cNvPr id="102" name="Text Box 5">
            <a:extLst>
              <a:ext uri="{FF2B5EF4-FFF2-40B4-BE49-F238E27FC236}">
                <a16:creationId xmlns:a16="http://schemas.microsoft.com/office/drawing/2014/main" id="{DC248D8D-C718-4B24-B1BB-931FBDABD482}"/>
              </a:ext>
            </a:extLst>
          </p:cNvPr>
          <p:cNvSpPr txBox="1">
            <a:spLocks noChangeArrowheads="1"/>
          </p:cNvSpPr>
          <p:nvPr/>
        </p:nvSpPr>
        <p:spPr bwMode="auto">
          <a:xfrm>
            <a:off x="3090968" y="3898118"/>
            <a:ext cx="12266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zh-CN" sz="2000" dirty="0" err="1"/>
              <a:t>mstore.o</a:t>
            </a:r>
            <a:endParaRPr lang="en-US" altLang="zh-CN" sz="2000" dirty="0"/>
          </a:p>
        </p:txBody>
      </p:sp>
      <p:sp>
        <p:nvSpPr>
          <p:cNvPr id="103" name="Text Box 5">
            <a:extLst>
              <a:ext uri="{FF2B5EF4-FFF2-40B4-BE49-F238E27FC236}">
                <a16:creationId xmlns:a16="http://schemas.microsoft.com/office/drawing/2014/main" id="{54978856-B336-48E4-B0D0-81CA2CC4FFB7}"/>
              </a:ext>
            </a:extLst>
          </p:cNvPr>
          <p:cNvSpPr txBox="1">
            <a:spLocks noChangeArrowheads="1"/>
          </p:cNvSpPr>
          <p:nvPr/>
        </p:nvSpPr>
        <p:spPr bwMode="auto">
          <a:xfrm>
            <a:off x="3129359" y="4809958"/>
            <a:ext cx="10278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zh-CN" sz="2000" dirty="0" err="1"/>
              <a:t>mstore</a:t>
            </a:r>
            <a:endParaRPr lang="en-US" altLang="zh-CN" sz="2000" dirty="0"/>
          </a:p>
        </p:txBody>
      </p:sp>
      <p:sp>
        <p:nvSpPr>
          <p:cNvPr id="104" name="文本框 103">
            <a:extLst>
              <a:ext uri="{FF2B5EF4-FFF2-40B4-BE49-F238E27FC236}">
                <a16:creationId xmlns:a16="http://schemas.microsoft.com/office/drawing/2014/main" id="{9C82BA8F-602A-496B-B678-006A3B3E9C82}"/>
              </a:ext>
            </a:extLst>
          </p:cNvPr>
          <p:cNvSpPr txBox="1"/>
          <p:nvPr/>
        </p:nvSpPr>
        <p:spPr>
          <a:xfrm>
            <a:off x="4392155" y="2018744"/>
            <a:ext cx="2556109" cy="338554"/>
          </a:xfrm>
          <a:prstGeom prst="rect">
            <a:avLst/>
          </a:prstGeom>
          <a:noFill/>
        </p:spPr>
        <p:txBody>
          <a:bodyPr wrap="square" rtlCol="0">
            <a:spAutoFit/>
          </a:bodyPr>
          <a:lstStyle/>
          <a:p>
            <a:r>
              <a:rPr lang="zh-CN" altLang="en-US" sz="1600" dirty="0"/>
              <a:t>经预处理的源程序（文本）</a:t>
            </a:r>
          </a:p>
        </p:txBody>
      </p:sp>
      <p:sp>
        <p:nvSpPr>
          <p:cNvPr id="105" name="文本框 104">
            <a:extLst>
              <a:ext uri="{FF2B5EF4-FFF2-40B4-BE49-F238E27FC236}">
                <a16:creationId xmlns:a16="http://schemas.microsoft.com/office/drawing/2014/main" id="{0FA5F714-EFFE-4FEE-B541-04FFC8474E78}"/>
              </a:ext>
            </a:extLst>
          </p:cNvPr>
          <p:cNvSpPr txBox="1"/>
          <p:nvPr/>
        </p:nvSpPr>
        <p:spPr>
          <a:xfrm>
            <a:off x="4392156" y="2967512"/>
            <a:ext cx="1656184" cy="338554"/>
          </a:xfrm>
          <a:prstGeom prst="rect">
            <a:avLst/>
          </a:prstGeom>
          <a:noFill/>
        </p:spPr>
        <p:txBody>
          <a:bodyPr wrap="square" rtlCol="0">
            <a:spAutoFit/>
          </a:bodyPr>
          <a:lstStyle/>
          <a:p>
            <a:r>
              <a:rPr lang="zh-CN" altLang="en-US" sz="1600" dirty="0"/>
              <a:t>汇编程序（文本）</a:t>
            </a:r>
          </a:p>
        </p:txBody>
      </p:sp>
      <p:sp>
        <p:nvSpPr>
          <p:cNvPr id="109" name="文本框 108">
            <a:extLst>
              <a:ext uri="{FF2B5EF4-FFF2-40B4-BE49-F238E27FC236}">
                <a16:creationId xmlns:a16="http://schemas.microsoft.com/office/drawing/2014/main" id="{6E389B6B-6800-4AC4-9B66-79E15A3FE003}"/>
              </a:ext>
            </a:extLst>
          </p:cNvPr>
          <p:cNvSpPr txBox="1"/>
          <p:nvPr/>
        </p:nvSpPr>
        <p:spPr>
          <a:xfrm>
            <a:off x="4392155" y="3916764"/>
            <a:ext cx="2628117" cy="338554"/>
          </a:xfrm>
          <a:prstGeom prst="rect">
            <a:avLst/>
          </a:prstGeom>
          <a:noFill/>
        </p:spPr>
        <p:txBody>
          <a:bodyPr wrap="square" rtlCol="0">
            <a:spAutoFit/>
          </a:bodyPr>
          <a:lstStyle/>
          <a:p>
            <a:r>
              <a:rPr lang="zh-CN" altLang="en-US" sz="1600" dirty="0"/>
              <a:t>可重定向目标程序（二进制）</a:t>
            </a:r>
          </a:p>
        </p:txBody>
      </p:sp>
      <p:sp>
        <p:nvSpPr>
          <p:cNvPr id="110" name="文本框 109">
            <a:extLst>
              <a:ext uri="{FF2B5EF4-FFF2-40B4-BE49-F238E27FC236}">
                <a16:creationId xmlns:a16="http://schemas.microsoft.com/office/drawing/2014/main" id="{C3A0B9F0-31BF-4A49-8FE9-38816AEA4A2B}"/>
              </a:ext>
            </a:extLst>
          </p:cNvPr>
          <p:cNvSpPr txBox="1"/>
          <p:nvPr/>
        </p:nvSpPr>
        <p:spPr>
          <a:xfrm>
            <a:off x="4392155" y="4866016"/>
            <a:ext cx="2484101" cy="338554"/>
          </a:xfrm>
          <a:prstGeom prst="rect">
            <a:avLst/>
          </a:prstGeom>
          <a:noFill/>
        </p:spPr>
        <p:txBody>
          <a:bodyPr wrap="square" rtlCol="0">
            <a:spAutoFit/>
          </a:bodyPr>
          <a:lstStyle/>
          <a:p>
            <a:r>
              <a:rPr lang="zh-CN" altLang="en-US" sz="1600" dirty="0"/>
              <a:t>可执行目标程序（二进制）</a:t>
            </a:r>
          </a:p>
        </p:txBody>
      </p:sp>
    </p:spTree>
    <p:extLst>
      <p:ext uri="{BB962C8B-B14F-4D97-AF65-F5344CB8AC3E}">
        <p14:creationId xmlns:p14="http://schemas.microsoft.com/office/powerpoint/2010/main" val="23377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2585C-3848-44F2-8220-6BE81BEB6333}"/>
              </a:ext>
            </a:extLst>
          </p:cNvPr>
          <p:cNvSpPr>
            <a:spLocks noGrp="1"/>
          </p:cNvSpPr>
          <p:nvPr>
            <p:ph type="title"/>
          </p:nvPr>
        </p:nvSpPr>
        <p:spPr/>
        <p:txBody>
          <a:bodyPr/>
          <a:lstStyle/>
          <a:p>
            <a:r>
              <a:rPr lang="zh-CN" altLang="en-US" dirty="0"/>
              <a:t>从</a:t>
            </a:r>
            <a:r>
              <a:rPr lang="en-US" altLang="zh-CN" dirty="0"/>
              <a:t>C</a:t>
            </a:r>
            <a:r>
              <a:rPr lang="zh-CN" altLang="en-US" dirty="0"/>
              <a:t>程序到二进制编码</a:t>
            </a:r>
          </a:p>
        </p:txBody>
      </p:sp>
      <p:sp>
        <p:nvSpPr>
          <p:cNvPr id="4" name="灯片编号占位符 3">
            <a:extLst>
              <a:ext uri="{FF2B5EF4-FFF2-40B4-BE49-F238E27FC236}">
                <a16:creationId xmlns:a16="http://schemas.microsoft.com/office/drawing/2014/main" id="{258BC520-25EA-4208-8584-72DF0B1AA23A}"/>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p:graphicFrame>
        <p:nvGraphicFramePr>
          <p:cNvPr id="5" name="Group 14">
            <a:extLst>
              <a:ext uri="{FF2B5EF4-FFF2-40B4-BE49-F238E27FC236}">
                <a16:creationId xmlns:a16="http://schemas.microsoft.com/office/drawing/2014/main" id="{C8B76323-6740-4951-B989-730D7CB57C58}"/>
              </a:ext>
            </a:extLst>
          </p:cNvPr>
          <p:cNvGraphicFramePr>
            <a:graphicFrameLocks noGrp="1"/>
          </p:cNvGraphicFramePr>
          <p:nvPr>
            <p:ph idx="1"/>
            <p:extLst>
              <p:ext uri="{D42A27DB-BD31-4B8C-83A1-F6EECF244321}">
                <p14:modId xmlns:p14="http://schemas.microsoft.com/office/powerpoint/2010/main" val="1817152286"/>
              </p:ext>
            </p:extLst>
          </p:nvPr>
        </p:nvGraphicFramePr>
        <p:xfrm>
          <a:off x="467544" y="1321600"/>
          <a:ext cx="8280000" cy="3840156"/>
        </p:xfrm>
        <a:graphic>
          <a:graphicData uri="http://schemas.openxmlformats.org/drawingml/2006/table">
            <a:tbl>
              <a:tblPr>
                <a:effectLst>
                  <a:outerShdw blurRad="50800" dist="38100" dir="2700000" algn="tl" rotWithShape="0">
                    <a:prstClr val="black">
                      <a:alpha val="40000"/>
                    </a:prstClr>
                  </a:outerShdw>
                </a:effectLst>
              </a:tblPr>
              <a:tblGrid>
                <a:gridCol w="4140000">
                  <a:extLst>
                    <a:ext uri="{9D8B030D-6E8A-4147-A177-3AD203B41FA5}">
                      <a16:colId xmlns:a16="http://schemas.microsoft.com/office/drawing/2014/main" val="20000"/>
                    </a:ext>
                  </a:extLst>
                </a:gridCol>
                <a:gridCol w="4140000">
                  <a:extLst>
                    <a:ext uri="{9D8B030D-6E8A-4147-A177-3AD203B41FA5}">
                      <a16:colId xmlns:a16="http://schemas.microsoft.com/office/drawing/2014/main" val="20001"/>
                    </a:ext>
                  </a:extLst>
                </a:gridCol>
              </a:tblGrid>
              <a:tr h="1645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//C code in </a:t>
                      </a:r>
                      <a:r>
                        <a:rPr kumimoji="0" lang="en-US" altLang="zh-CN" sz="1600" b="0" i="0" u="none" strike="noStrike"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mstore.c</a:t>
                      </a:r>
                      <a:endPar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long mult2(long, 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void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(long x, </a:t>
                      </a:r>
                      <a:b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b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long y, long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dest</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long t = </a:t>
                      </a: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mult2(x,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dest</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 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endParaRPr kumimoji="0" lang="zh-CN" altLang="en-US"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altLang="zh-CN" sz="1600" b="0" i="0" u="none" strike="noStrike" kern="1200"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//Assembly file in </a:t>
                      </a:r>
                      <a:r>
                        <a:rPr kumimoji="0" lang="en-US" altLang="zh-CN" sz="1600" b="0" i="0" u="none" strike="noStrike" kern="1200"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mstore.s</a:t>
                      </a:r>
                      <a:endParaRPr kumimoji="0" lang="en-US" altLang="zh-CN" sz="1600" b="0" i="0" u="none" strike="noStrike" kern="1200"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stp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x29,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endPar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x19,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x19, 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  bl      mult2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x0, [x19]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x19,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ret</a:t>
                      </a: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042906">
                <a:tc>
                  <a: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//Binary code in </a:t>
                      </a:r>
                      <a:r>
                        <a:rPr kumimoji="0" lang="en-US" altLang="zh-CN" sz="1600" b="0" i="0" u="none" strike="noStrike"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mstore.o</a:t>
                      </a:r>
                      <a:endParaRPr kumimoji="0" lang="en"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f3 0b 00 f9 f3 03 02 aa </a:t>
                      </a:r>
                      <a:r>
                        <a:rPr kumimoji="0" lang="en" altLang="zh-CN" sz="1600" b="0" i="0" u="none" strike="noStrike" kern="1200"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00 00 00 94 </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60 02 00 f9 f3 0b 40 f9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c2 a8 c0 03 5f d6</a:t>
                      </a:r>
                      <a:endParaRPr kumimoji="0" lang="zh-CN" altLang="en-US"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//Binary code in </a:t>
                      </a:r>
                      <a:r>
                        <a:rPr kumimoji="0" lang="en-US" altLang="zh-CN" sz="1600" b="0" i="0" u="none" strike="noStrike"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a:t>
                      </a:r>
                      <a:endParaRPr kumimoji="0" lang="en"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f3 0b 00 f9 f3 03 02 aa </a:t>
                      </a:r>
                      <a:r>
                        <a:rPr kumimoji="0" lang="en" altLang="zh-CN" sz="1600" b="0" i="0" u="none" strike="noStrike" kern="1200"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f0 ff ff 97 </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60 02 00 f9 f3 0b 40 f9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c2 a8 c0 03 5f d6</a:t>
                      </a:r>
                      <a:endParaRPr kumimoji="0" lang="zh-CN" altLang="en-US"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565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2585C-3848-44F2-8220-6BE81BEB6333}"/>
              </a:ext>
            </a:extLst>
          </p:cNvPr>
          <p:cNvSpPr>
            <a:spLocks noGrp="1"/>
          </p:cNvSpPr>
          <p:nvPr>
            <p:ph type="title"/>
          </p:nvPr>
        </p:nvSpPr>
        <p:spPr/>
        <p:txBody>
          <a:bodyPr/>
          <a:lstStyle/>
          <a:p>
            <a:r>
              <a:rPr lang="zh-CN" altLang="en-US" dirty="0"/>
              <a:t>从</a:t>
            </a:r>
            <a:r>
              <a:rPr lang="en-US" altLang="zh-CN" dirty="0"/>
              <a:t>C</a:t>
            </a:r>
            <a:r>
              <a:rPr lang="zh-CN" altLang="en-US" dirty="0"/>
              <a:t>程序到二进制编码</a:t>
            </a:r>
          </a:p>
        </p:txBody>
      </p:sp>
      <p:sp>
        <p:nvSpPr>
          <p:cNvPr id="4" name="灯片编号占位符 3">
            <a:extLst>
              <a:ext uri="{FF2B5EF4-FFF2-40B4-BE49-F238E27FC236}">
                <a16:creationId xmlns:a16="http://schemas.microsoft.com/office/drawing/2014/main" id="{258BC520-25EA-4208-8584-72DF0B1AA23A}"/>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graphicFrame>
        <p:nvGraphicFramePr>
          <p:cNvPr id="9" name="Group 14">
            <a:extLst>
              <a:ext uri="{FF2B5EF4-FFF2-40B4-BE49-F238E27FC236}">
                <a16:creationId xmlns:a16="http://schemas.microsoft.com/office/drawing/2014/main" id="{739D3EA2-941E-4FA8-BFDA-7D85A59BCE89}"/>
              </a:ext>
            </a:extLst>
          </p:cNvPr>
          <p:cNvGraphicFramePr>
            <a:graphicFrameLocks noGrp="1"/>
          </p:cNvGraphicFramePr>
          <p:nvPr>
            <p:ph idx="1"/>
            <p:extLst>
              <p:ext uri="{D42A27DB-BD31-4B8C-83A1-F6EECF244321}">
                <p14:modId xmlns:p14="http://schemas.microsoft.com/office/powerpoint/2010/main" val="4000096953"/>
              </p:ext>
            </p:extLst>
          </p:nvPr>
        </p:nvGraphicFramePr>
        <p:xfrm>
          <a:off x="467544" y="1321600"/>
          <a:ext cx="8280920" cy="3840156"/>
        </p:xfrm>
        <a:graphic>
          <a:graphicData uri="http://schemas.openxmlformats.org/drawingml/2006/table">
            <a:tbl>
              <a:tblPr>
                <a:effectLst>
                  <a:outerShdw blurRad="50800" dist="38100" dir="2700000" algn="tl" rotWithShape="0">
                    <a:prstClr val="black">
                      <a:alpha val="40000"/>
                    </a:prstClr>
                  </a:outerShdw>
                </a:effectLst>
              </a:tblPr>
              <a:tblGrid>
                <a:gridCol w="4140460">
                  <a:extLst>
                    <a:ext uri="{9D8B030D-6E8A-4147-A177-3AD203B41FA5}">
                      <a16:colId xmlns:a16="http://schemas.microsoft.com/office/drawing/2014/main" val="20000"/>
                    </a:ext>
                  </a:extLst>
                </a:gridCol>
                <a:gridCol w="4140460">
                  <a:extLst>
                    <a:ext uri="{9D8B030D-6E8A-4147-A177-3AD203B41FA5}">
                      <a16:colId xmlns:a16="http://schemas.microsoft.com/office/drawing/2014/main" val="20001"/>
                    </a:ext>
                  </a:extLst>
                </a:gridCol>
              </a:tblGrid>
              <a:tr h="27595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//C code in </a:t>
                      </a:r>
                      <a:r>
                        <a:rPr kumimoji="0" lang="en-US" altLang="zh-CN" sz="1600" b="0" i="0" u="none" strike="noStrike"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mstore.c</a:t>
                      </a:r>
                      <a:endPar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long mult2(long, 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void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(long x, </a:t>
                      </a:r>
                      <a:b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b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long y, long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dest</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long t = mult2(x,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a:t>
                      </a:r>
                      <a:r>
                        <a:rPr kumimoji="0" lang="en-US" altLang="zh-CN" sz="1600" b="0" i="0" u="none" strike="noStrike" cap="none" normalizeH="0" baseline="0" dirty="0" err="1">
                          <a:ln>
                            <a:noFill/>
                          </a:ln>
                          <a:solidFill>
                            <a:srgbClr val="FF0000"/>
                          </a:solidFill>
                          <a:effectLst/>
                          <a:latin typeface="Consolas" panose="020B0609020204030204" pitchFamily="49" charset="0"/>
                          <a:ea typeface="宋体" pitchFamily="2" charset="-122"/>
                          <a:cs typeface="Consolas" panose="020B0609020204030204" pitchFamily="49" charset="0"/>
                        </a:rPr>
                        <a:t>dest</a:t>
                      </a: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 = 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endParaRPr kumimoji="0" lang="zh-CN" altLang="en-US"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altLang="zh-CN" sz="1600" b="0" i="0" u="none" strike="noStrike" kern="1200"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//Assembly file in </a:t>
                      </a:r>
                      <a:r>
                        <a:rPr kumimoji="0" lang="en-US" altLang="zh-CN" sz="1600" b="0" i="0" u="none" strike="noStrike" kern="1200"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mstore.s</a:t>
                      </a:r>
                      <a:endParaRPr kumimoji="0" lang="en-US" altLang="zh-CN" sz="1600" b="0" i="0" u="none" strike="noStrike" kern="1200"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stp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x29,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endPar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x19,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x19, 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bl      mult2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str     x0, [x19]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x19,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ret</a:t>
                      </a: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066138">
                <a:tc>
                  <a: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//Binary code in </a:t>
                      </a:r>
                      <a:r>
                        <a:rPr kumimoji="0" lang="en-US" altLang="zh-CN" sz="1600" b="0" i="0" u="none" strike="noStrike"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mstore.o</a:t>
                      </a:r>
                      <a:endParaRPr kumimoji="0" lang="en"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f3 0b 00 f9 f3 03 02 aa </a:t>
                      </a:r>
                      <a:r>
                        <a:rPr kumimoji="0" lang="en" altLang="zh-CN" sz="1600" b="0" i="0" u="none" strike="noStrike" kern="1200"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00 00 00 94 </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60 02 00 f9 f3 0b 40 f9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c2 a8 c0 03 5f d6</a:t>
                      </a:r>
                      <a:endParaRPr kumimoji="0" lang="zh-CN" altLang="en-US"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//Binary code in </a:t>
                      </a:r>
                      <a:r>
                        <a:rPr kumimoji="0" lang="en-US" altLang="zh-CN" sz="1600" b="0" i="0" u="none" strike="noStrike"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a:t>
                      </a:r>
                      <a:endParaRPr kumimoji="0" lang="en"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f3 0b 00 f9 f3 03 02 aa </a:t>
                      </a:r>
                      <a:r>
                        <a:rPr kumimoji="0" lang="en" altLang="zh-CN" sz="1600" b="0" i="0" u="none" strike="noStrike" kern="1200"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f0 ff ff 97 </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60 02 00 f9 f3 0b 40 f9 </a:t>
                      </a:r>
                      <a:r>
                        <a:rPr kumimoji="0" lang="en" altLang="zh-CN" sz="16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c2 a8 c0 03 5f d6</a:t>
                      </a:r>
                      <a:endParaRPr kumimoji="0" lang="zh-CN" altLang="en-US" sz="16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0" name="Rectangle 1">
            <a:extLst>
              <a:ext uri="{FF2B5EF4-FFF2-40B4-BE49-F238E27FC236}">
                <a16:creationId xmlns:a16="http://schemas.microsoft.com/office/drawing/2014/main" id="{667B38C5-2F84-44EA-9788-EC7D71DFF2B7}"/>
              </a:ext>
            </a:extLst>
          </p:cNvPr>
          <p:cNvSpPr>
            <a:spLocks noChangeArrowheads="1"/>
          </p:cNvSpPr>
          <p:nvPr/>
        </p:nvSpPr>
        <p:spPr bwMode="auto">
          <a:xfrm>
            <a:off x="531839" y="4116805"/>
            <a:ext cx="8100442" cy="972443"/>
          </a:xfrm>
          <a:prstGeom prst="rect">
            <a:avLst/>
          </a:prstGeom>
          <a:solidFill>
            <a:srgbClr val="FFFFFF">
              <a:alpha val="79999"/>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algn="ctr"/>
            <a:endParaRPr lang="zh-CN" altLang="zh-CN"/>
          </a:p>
        </p:txBody>
      </p:sp>
      <p:sp>
        <p:nvSpPr>
          <p:cNvPr id="11" name="TextBox 5">
            <a:extLst>
              <a:ext uri="{FF2B5EF4-FFF2-40B4-BE49-F238E27FC236}">
                <a16:creationId xmlns:a16="http://schemas.microsoft.com/office/drawing/2014/main" id="{5188E2BF-9853-4306-8D09-51E1A9CD01E2}"/>
              </a:ext>
            </a:extLst>
          </p:cNvPr>
          <p:cNvSpPr txBox="1"/>
          <p:nvPr/>
        </p:nvSpPr>
        <p:spPr bwMode="auto">
          <a:xfrm>
            <a:off x="2684303" y="4375625"/>
            <a:ext cx="3416320" cy="523220"/>
          </a:xfrm>
          <a:prstGeom prst="rect">
            <a:avLst/>
          </a:prstGeom>
          <a:solidFill>
            <a:schemeClr val="bg2"/>
          </a:solidFill>
        </p:spPr>
        <p:txBody>
          <a:bodyPr wrap="none">
            <a:spAutoFit/>
          </a:bodyPr>
          <a:lstStyle/>
          <a:p>
            <a:pPr>
              <a:defRPr/>
            </a:pPr>
            <a:r>
              <a:rPr lang="zh-CN" altLang="en-US" sz="2800" dirty="0">
                <a:solidFill>
                  <a:sysClr val="windowText" lastClr="000000"/>
                </a:solidFill>
                <a:latin typeface="Times New Roman" panose="02020603050405020304" pitchFamily="18" charset="0"/>
                <a:cs typeface="Times New Roman" panose="02020603050405020304" pitchFamily="18" charset="0"/>
              </a:rPr>
              <a:t>机器码</a:t>
            </a:r>
            <a:r>
              <a:rPr lang="zh-CN" altLang="en-US" sz="2800" dirty="0">
                <a:solidFill>
                  <a:srgbClr val="BE384A"/>
                </a:solidFill>
                <a:latin typeface="Times New Roman" panose="02020603050405020304" pitchFamily="18" charset="0"/>
                <a:cs typeface="Times New Roman" panose="02020603050405020304" pitchFamily="18" charset="0"/>
              </a:rPr>
              <a:t>不能直接阅读</a:t>
            </a:r>
            <a:endParaRPr lang="zh-CN" altLang="en-US" sz="2000" dirty="0">
              <a:solidFill>
                <a:srgbClr val="BE384A"/>
              </a:solidFill>
              <a:latin typeface="Times New Roman" panose="02020603050405020304" pitchFamily="18" charset="0"/>
              <a:cs typeface="Times New Roman" panose="02020603050405020304" pitchFamily="18" charset="0"/>
            </a:endParaRPr>
          </a:p>
        </p:txBody>
      </p:sp>
      <p:sp>
        <p:nvSpPr>
          <p:cNvPr id="12" name="弧形 1">
            <a:extLst>
              <a:ext uri="{FF2B5EF4-FFF2-40B4-BE49-F238E27FC236}">
                <a16:creationId xmlns:a16="http://schemas.microsoft.com/office/drawing/2014/main" id="{9510BFE8-FD9B-4EC3-9FF8-1A47D85F8F52}"/>
              </a:ext>
            </a:extLst>
          </p:cNvPr>
          <p:cNvSpPr/>
          <p:nvPr/>
        </p:nvSpPr>
        <p:spPr bwMode="auto">
          <a:xfrm>
            <a:off x="6189688" y="2650711"/>
            <a:ext cx="2138363" cy="685800"/>
          </a:xfrm>
          <a:prstGeom prst="arc">
            <a:avLst>
              <a:gd name="adj1" fmla="val 20974696"/>
              <a:gd name="adj2" fmla="val 8673988"/>
            </a:avLst>
          </a:prstGeom>
          <a:noFill/>
          <a:ln w="9525" cap="flat" cmpd="sng" algn="ctr">
            <a:solidFill>
              <a:schemeClr val="accent1"/>
            </a:solidFill>
            <a:prstDash val="solid"/>
            <a:round/>
            <a:headEnd type="none" w="med" len="med"/>
            <a:tailEnd type="triangle" w="med" len="med"/>
          </a:ln>
          <a:effectLst/>
        </p:spPr>
        <p:txBody>
          <a:bodyPr wrap="none"/>
          <a:lstStyle/>
          <a:p>
            <a:pPr algn="ctr">
              <a:defRPr/>
            </a:pPr>
            <a:endParaRPr lang="zh-CN" altLang="en-US"/>
          </a:p>
        </p:txBody>
      </p:sp>
      <p:sp>
        <p:nvSpPr>
          <p:cNvPr id="13" name="TextBox 5">
            <a:extLst>
              <a:ext uri="{FF2B5EF4-FFF2-40B4-BE49-F238E27FC236}">
                <a16:creationId xmlns:a16="http://schemas.microsoft.com/office/drawing/2014/main" id="{BD4C2DB5-BF74-4773-A01B-AFD8F06A8524}"/>
              </a:ext>
            </a:extLst>
          </p:cNvPr>
          <p:cNvSpPr txBox="1">
            <a:spLocks noChangeArrowheads="1"/>
          </p:cNvSpPr>
          <p:nvPr/>
        </p:nvSpPr>
        <p:spPr bwMode="auto">
          <a:xfrm>
            <a:off x="7512991" y="2417349"/>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r>
              <a:rPr lang="zh-CN" altLang="en-US" sz="2400" b="0" dirty="0">
                <a:solidFill>
                  <a:srgbClr val="BE384A"/>
                </a:solidFill>
                <a:latin typeface="+mn-ea"/>
                <a:ea typeface="+mn-ea"/>
                <a:cs typeface="Times New Roman" panose="02020603050405020304" pitchFamily="18" charset="0"/>
              </a:rPr>
              <a:t>指令</a:t>
            </a:r>
            <a:endParaRPr lang="zh-CN" altLang="en-US" sz="1800" b="0" dirty="0">
              <a:solidFill>
                <a:srgbClr val="BE384A"/>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53213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2585C-3848-44F2-8220-6BE81BEB6333}"/>
              </a:ext>
            </a:extLst>
          </p:cNvPr>
          <p:cNvSpPr>
            <a:spLocks noGrp="1"/>
          </p:cNvSpPr>
          <p:nvPr>
            <p:ph type="title"/>
          </p:nvPr>
        </p:nvSpPr>
        <p:spPr/>
        <p:txBody>
          <a:bodyPr/>
          <a:lstStyle/>
          <a:p>
            <a:r>
              <a:rPr lang="zh-CN" altLang="en-US" dirty="0"/>
              <a:t>从</a:t>
            </a:r>
            <a:r>
              <a:rPr lang="en-US" altLang="zh-CN" dirty="0"/>
              <a:t>C</a:t>
            </a:r>
            <a:r>
              <a:rPr lang="zh-CN" altLang="en-US" dirty="0"/>
              <a:t>程序到二进制编码</a:t>
            </a:r>
          </a:p>
        </p:txBody>
      </p:sp>
      <p:sp>
        <p:nvSpPr>
          <p:cNvPr id="4" name="灯片编号占位符 3">
            <a:extLst>
              <a:ext uri="{FF2B5EF4-FFF2-40B4-BE49-F238E27FC236}">
                <a16:creationId xmlns:a16="http://schemas.microsoft.com/office/drawing/2014/main" id="{258BC520-25EA-4208-8584-72DF0B1AA23A}"/>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graphicFrame>
        <p:nvGraphicFramePr>
          <p:cNvPr id="9" name="Group 14">
            <a:extLst>
              <a:ext uri="{FF2B5EF4-FFF2-40B4-BE49-F238E27FC236}">
                <a16:creationId xmlns:a16="http://schemas.microsoft.com/office/drawing/2014/main" id="{739D3EA2-941E-4FA8-BFDA-7D85A59BCE89}"/>
              </a:ext>
            </a:extLst>
          </p:cNvPr>
          <p:cNvGraphicFramePr>
            <a:graphicFrameLocks noGrp="1"/>
          </p:cNvGraphicFramePr>
          <p:nvPr>
            <p:ph idx="1"/>
            <p:extLst>
              <p:ext uri="{D42A27DB-BD31-4B8C-83A1-F6EECF244321}">
                <p14:modId xmlns:p14="http://schemas.microsoft.com/office/powerpoint/2010/main" val="3094917569"/>
              </p:ext>
            </p:extLst>
          </p:nvPr>
        </p:nvGraphicFramePr>
        <p:xfrm>
          <a:off x="467544" y="1321600"/>
          <a:ext cx="8280920" cy="2773518"/>
        </p:xfrm>
        <a:graphic>
          <a:graphicData uri="http://schemas.openxmlformats.org/drawingml/2006/table">
            <a:tbl>
              <a:tblPr/>
              <a:tblGrid>
                <a:gridCol w="4140460">
                  <a:extLst>
                    <a:ext uri="{9D8B030D-6E8A-4147-A177-3AD203B41FA5}">
                      <a16:colId xmlns:a16="http://schemas.microsoft.com/office/drawing/2014/main" val="20000"/>
                    </a:ext>
                  </a:extLst>
                </a:gridCol>
                <a:gridCol w="4140460">
                  <a:extLst>
                    <a:ext uri="{9D8B030D-6E8A-4147-A177-3AD203B41FA5}">
                      <a16:colId xmlns:a16="http://schemas.microsoft.com/office/drawing/2014/main" val="20001"/>
                    </a:ext>
                  </a:extLst>
                </a:gridCol>
              </a:tblGrid>
              <a:tr h="27595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//C code in </a:t>
                      </a:r>
                      <a:r>
                        <a:rPr kumimoji="0" lang="en-US" altLang="zh-CN" sz="1600" b="0" i="0" u="none" strike="noStrike"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mstore.c</a:t>
                      </a:r>
                      <a:endParaRPr kumimoji="0" lang="en-US" altLang="zh-CN" sz="1600" b="0" i="0" u="none" strike="noStrike"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long mult2(long, 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void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(long x, </a:t>
                      </a:r>
                      <a:b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b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long y, long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dest</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long t = mult2(x,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a:t>
                      </a:r>
                      <a:r>
                        <a:rPr kumimoji="0" lang="en-US" altLang="zh-CN" sz="1600" b="0" i="0" u="none" strike="noStrike" cap="none" normalizeH="0" baseline="0" dirty="0" err="1">
                          <a:ln>
                            <a:noFill/>
                          </a:ln>
                          <a:solidFill>
                            <a:srgbClr val="FF0000"/>
                          </a:solidFill>
                          <a:effectLst/>
                          <a:latin typeface="Consolas" panose="020B0609020204030204" pitchFamily="49" charset="0"/>
                          <a:ea typeface="宋体" pitchFamily="2" charset="-122"/>
                          <a:cs typeface="Consolas" panose="020B0609020204030204" pitchFamily="49" charset="0"/>
                        </a:rPr>
                        <a:t>dest</a:t>
                      </a: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 = 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endParaRPr kumimoji="0" lang="zh-CN" altLang="en-US"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altLang="zh-CN" sz="1600" b="0" i="0" u="none" strike="noStrike" kern="1200"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rPr>
                        <a:t>//Assembly file in </a:t>
                      </a:r>
                      <a:r>
                        <a:rPr kumimoji="0" lang="en-US" altLang="zh-CN" sz="1600" b="0" i="0" u="none" strike="noStrike" kern="1200" cap="none" normalizeH="0" baseline="0" dirty="0" err="1">
                          <a:ln>
                            <a:noFill/>
                          </a:ln>
                          <a:solidFill>
                            <a:srgbClr val="006FC0"/>
                          </a:solidFill>
                          <a:effectLst/>
                          <a:latin typeface="Consolas" panose="020B0609020204030204" pitchFamily="49" charset="0"/>
                          <a:ea typeface="宋体" pitchFamily="2" charset="-122"/>
                          <a:cs typeface="Consolas" panose="020B0609020204030204" pitchFamily="49" charset="0"/>
                        </a:rPr>
                        <a:t>mstore.s</a:t>
                      </a:r>
                      <a:endParaRPr kumimoji="0" lang="en-US" altLang="zh-CN" sz="1600" b="0" i="0" u="none" strike="noStrike" kern="1200" cap="none" normalizeH="0" baseline="0" dirty="0">
                        <a:ln>
                          <a:noFill/>
                        </a:ln>
                        <a:solidFill>
                          <a:srgbClr val="006FC0"/>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stp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x29,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endPar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x19,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x19, 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bl      mult2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str     x0, [x19]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x19,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ret</a:t>
                      </a:r>
                    </a:p>
                  </a:txBody>
                  <a:tcPr marT="45639" marB="45639"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弧形 1">
            <a:extLst>
              <a:ext uri="{FF2B5EF4-FFF2-40B4-BE49-F238E27FC236}">
                <a16:creationId xmlns:a16="http://schemas.microsoft.com/office/drawing/2014/main" id="{9510BFE8-FD9B-4EC3-9FF8-1A47D85F8F52}"/>
              </a:ext>
            </a:extLst>
          </p:cNvPr>
          <p:cNvSpPr/>
          <p:nvPr/>
        </p:nvSpPr>
        <p:spPr bwMode="auto">
          <a:xfrm>
            <a:off x="6189688" y="2650711"/>
            <a:ext cx="2138363" cy="685800"/>
          </a:xfrm>
          <a:prstGeom prst="arc">
            <a:avLst>
              <a:gd name="adj1" fmla="val 20974696"/>
              <a:gd name="adj2" fmla="val 8673988"/>
            </a:avLst>
          </a:prstGeom>
          <a:noFill/>
          <a:ln w="9525" cap="flat" cmpd="sng" algn="ctr">
            <a:solidFill>
              <a:schemeClr val="accent1"/>
            </a:solidFill>
            <a:prstDash val="solid"/>
            <a:round/>
            <a:headEnd type="none" w="med" len="med"/>
            <a:tailEnd type="triangle" w="med" len="med"/>
          </a:ln>
          <a:effectLst/>
        </p:spPr>
        <p:txBody>
          <a:bodyPr wrap="none"/>
          <a:lstStyle/>
          <a:p>
            <a:pPr algn="ctr">
              <a:defRPr/>
            </a:pPr>
            <a:endParaRPr lang="zh-CN" altLang="en-US">
              <a:solidFill>
                <a:srgbClr val="BE384A"/>
              </a:solidFill>
            </a:endParaRPr>
          </a:p>
        </p:txBody>
      </p:sp>
      <p:sp>
        <p:nvSpPr>
          <p:cNvPr id="13" name="TextBox 5">
            <a:extLst>
              <a:ext uri="{FF2B5EF4-FFF2-40B4-BE49-F238E27FC236}">
                <a16:creationId xmlns:a16="http://schemas.microsoft.com/office/drawing/2014/main" id="{BD4C2DB5-BF74-4773-A01B-AFD8F06A8524}"/>
              </a:ext>
            </a:extLst>
          </p:cNvPr>
          <p:cNvSpPr txBox="1">
            <a:spLocks noChangeArrowheads="1"/>
          </p:cNvSpPr>
          <p:nvPr/>
        </p:nvSpPr>
        <p:spPr bwMode="auto">
          <a:xfrm>
            <a:off x="7512991" y="2417349"/>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r>
              <a:rPr lang="zh-CN" altLang="en-US" sz="2400" b="0" dirty="0">
                <a:solidFill>
                  <a:srgbClr val="BE384A"/>
                </a:solidFill>
                <a:latin typeface="+mn-ea"/>
                <a:ea typeface="+mn-ea"/>
                <a:cs typeface="Times New Roman" panose="02020603050405020304" pitchFamily="18" charset="0"/>
              </a:rPr>
              <a:t>指令</a:t>
            </a:r>
            <a:endParaRPr lang="zh-CN" altLang="en-US" sz="1800" b="0" dirty="0">
              <a:solidFill>
                <a:srgbClr val="BE384A"/>
              </a:solidFill>
              <a:latin typeface="+mn-ea"/>
              <a:ea typeface="+mn-ea"/>
              <a:cs typeface="Times New Roman" panose="02020603050405020304" pitchFamily="18" charset="0"/>
            </a:endParaRPr>
          </a:p>
        </p:txBody>
      </p:sp>
      <p:sp>
        <p:nvSpPr>
          <p:cNvPr id="8" name="TextBox 5">
            <a:extLst>
              <a:ext uri="{FF2B5EF4-FFF2-40B4-BE49-F238E27FC236}">
                <a16:creationId xmlns:a16="http://schemas.microsoft.com/office/drawing/2014/main" id="{340725F6-CBD2-F54E-969D-DF6343E68B2D}"/>
              </a:ext>
            </a:extLst>
          </p:cNvPr>
          <p:cNvSpPr txBox="1"/>
          <p:nvPr/>
        </p:nvSpPr>
        <p:spPr bwMode="auto">
          <a:xfrm>
            <a:off x="3797525" y="2482677"/>
            <a:ext cx="1620957" cy="523220"/>
          </a:xfrm>
          <a:prstGeom prst="rect">
            <a:avLst/>
          </a:prstGeom>
          <a:solidFill>
            <a:schemeClr val="bg2"/>
          </a:solidFill>
        </p:spPr>
        <p:txBody>
          <a:bodyPr wrap="none">
            <a:spAutoFit/>
          </a:bodyPr>
          <a:lstStyle/>
          <a:p>
            <a:pPr>
              <a:defRPr/>
            </a:pPr>
            <a:r>
              <a:rPr lang="zh-CN" altLang="en-US" sz="2800" dirty="0">
                <a:latin typeface="Times New Roman" panose="02020603050405020304" pitchFamily="18" charset="0"/>
                <a:cs typeface="Times New Roman" panose="02020603050405020304" pitchFamily="18" charset="0"/>
              </a:rPr>
              <a:t>适合阅读</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20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理解</a:t>
            </a:r>
            <a:r>
              <a:rPr kumimoji="1" lang="en-US" altLang="zh-CN" dirty="0"/>
              <a:t>ARM</a:t>
            </a:r>
            <a:r>
              <a:rPr kumimoji="1" lang="zh-CN" altLang="en-US" dirty="0"/>
              <a:t>汇编</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58908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368BF-E6A2-5AEE-E93C-7DFBBEFFE5DA}"/>
              </a:ext>
            </a:extLst>
          </p:cNvPr>
          <p:cNvSpPr>
            <a:spLocks noGrp="1"/>
          </p:cNvSpPr>
          <p:nvPr>
            <p:ph type="title"/>
          </p:nvPr>
        </p:nvSpPr>
        <p:spPr/>
        <p:txBody>
          <a:bodyPr/>
          <a:lstStyle/>
          <a:p>
            <a:r>
              <a:rPr kumimoji="1" lang="zh-CN" altLang="en-US" dirty="0"/>
              <a:t>俯瞰指令执行：程序代码在哪</a:t>
            </a:r>
          </a:p>
        </p:txBody>
      </p:sp>
      <p:sp>
        <p:nvSpPr>
          <p:cNvPr id="4" name="灯片编号占位符 3">
            <a:extLst>
              <a:ext uri="{FF2B5EF4-FFF2-40B4-BE49-F238E27FC236}">
                <a16:creationId xmlns:a16="http://schemas.microsoft.com/office/drawing/2014/main" id="{2D44FBAC-77CB-B4FF-EBE0-CD2E426D7217}"/>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sp>
        <p:nvSpPr>
          <p:cNvPr id="5" name="矩形 4">
            <a:extLst>
              <a:ext uri="{FF2B5EF4-FFF2-40B4-BE49-F238E27FC236}">
                <a16:creationId xmlns:a16="http://schemas.microsoft.com/office/drawing/2014/main" id="{F42EE242-6386-07AE-E20B-3DB70D0F62EB}"/>
              </a:ext>
            </a:extLst>
          </p:cNvPr>
          <p:cNvSpPr/>
          <p:nvPr/>
        </p:nvSpPr>
        <p:spPr>
          <a:xfrm>
            <a:off x="1043608"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76E0052A-FE6D-CBAF-2BC9-281B915DF096}"/>
              </a:ext>
            </a:extLst>
          </p:cNvPr>
          <p:cNvSpPr/>
          <p:nvPr/>
        </p:nvSpPr>
        <p:spPr>
          <a:xfrm>
            <a:off x="3779912"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E23AFAB4-AD19-2F8F-7B59-3034E91BC66E}"/>
              </a:ext>
            </a:extLst>
          </p:cNvPr>
          <p:cNvSpPr/>
          <p:nvPr/>
        </p:nvSpPr>
        <p:spPr>
          <a:xfrm>
            <a:off x="6516216"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8B1DF304-EF09-E2E8-FDC4-E46E5BF3B7C9}"/>
              </a:ext>
            </a:extLst>
          </p:cNvPr>
          <p:cNvSpPr txBox="1"/>
          <p:nvPr/>
        </p:nvSpPr>
        <p:spPr>
          <a:xfrm>
            <a:off x="1571714" y="5017348"/>
            <a:ext cx="671979" cy="369332"/>
          </a:xfrm>
          <a:prstGeom prst="rect">
            <a:avLst/>
          </a:prstGeom>
          <a:noFill/>
        </p:spPr>
        <p:txBody>
          <a:bodyPr wrap="none" rtlCol="0">
            <a:spAutoFit/>
          </a:bodyPr>
          <a:lstStyle/>
          <a:p>
            <a:r>
              <a:rPr kumimoji="1" lang="en-US" altLang="zh-CN" dirty="0"/>
              <a:t>CPU</a:t>
            </a:r>
            <a:endParaRPr kumimoji="1" lang="zh-CN" altLang="en-US" dirty="0"/>
          </a:p>
        </p:txBody>
      </p:sp>
      <p:sp>
        <p:nvSpPr>
          <p:cNvPr id="10" name="文本框 9">
            <a:extLst>
              <a:ext uri="{FF2B5EF4-FFF2-40B4-BE49-F238E27FC236}">
                <a16:creationId xmlns:a16="http://schemas.microsoft.com/office/drawing/2014/main" id="{22E75DD7-1437-0ED6-24F8-D9DAA20F4126}"/>
              </a:ext>
            </a:extLst>
          </p:cNvPr>
          <p:cNvSpPr txBox="1"/>
          <p:nvPr/>
        </p:nvSpPr>
        <p:spPr>
          <a:xfrm>
            <a:off x="4319634" y="5017348"/>
            <a:ext cx="646331" cy="369332"/>
          </a:xfrm>
          <a:prstGeom prst="rect">
            <a:avLst/>
          </a:prstGeom>
          <a:noFill/>
        </p:spPr>
        <p:txBody>
          <a:bodyPr wrap="none" rtlCol="0">
            <a:spAutoFit/>
          </a:bodyPr>
          <a:lstStyle/>
          <a:p>
            <a:r>
              <a:rPr kumimoji="1" lang="zh-CN" altLang="en-US" dirty="0"/>
              <a:t>内存</a:t>
            </a:r>
          </a:p>
        </p:txBody>
      </p:sp>
      <p:sp>
        <p:nvSpPr>
          <p:cNvPr id="11" name="文本框 10">
            <a:extLst>
              <a:ext uri="{FF2B5EF4-FFF2-40B4-BE49-F238E27FC236}">
                <a16:creationId xmlns:a16="http://schemas.microsoft.com/office/drawing/2014/main" id="{EA7081EB-B181-CABA-D76B-6707696CF65E}"/>
              </a:ext>
            </a:extLst>
          </p:cNvPr>
          <p:cNvSpPr txBox="1"/>
          <p:nvPr/>
        </p:nvSpPr>
        <p:spPr>
          <a:xfrm>
            <a:off x="6674748" y="5016564"/>
            <a:ext cx="1569660" cy="369332"/>
          </a:xfrm>
          <a:prstGeom prst="rect">
            <a:avLst/>
          </a:prstGeom>
          <a:noFill/>
        </p:spPr>
        <p:txBody>
          <a:bodyPr wrap="none" rtlCol="0">
            <a:spAutoFit/>
          </a:bodyPr>
          <a:lstStyle/>
          <a:p>
            <a:r>
              <a:rPr kumimoji="1" lang="zh-CN" altLang="en-US" dirty="0"/>
              <a:t>存储（硬盘）</a:t>
            </a:r>
          </a:p>
        </p:txBody>
      </p:sp>
      <p:grpSp>
        <p:nvGrpSpPr>
          <p:cNvPr id="18" name="组合 17">
            <a:extLst>
              <a:ext uri="{FF2B5EF4-FFF2-40B4-BE49-F238E27FC236}">
                <a16:creationId xmlns:a16="http://schemas.microsoft.com/office/drawing/2014/main" id="{7168F08D-5BAF-EE63-5735-526D5453F10D}"/>
              </a:ext>
            </a:extLst>
          </p:cNvPr>
          <p:cNvGrpSpPr/>
          <p:nvPr/>
        </p:nvGrpSpPr>
        <p:grpSpPr>
          <a:xfrm>
            <a:off x="3707904" y="1057300"/>
            <a:ext cx="2160240" cy="1402436"/>
            <a:chOff x="6309208" y="1326649"/>
            <a:chExt cx="2160240" cy="1402436"/>
          </a:xfrm>
        </p:grpSpPr>
        <p:sp>
          <p:nvSpPr>
            <p:cNvPr id="8" name="竖卷形 7">
              <a:extLst>
                <a:ext uri="{FF2B5EF4-FFF2-40B4-BE49-F238E27FC236}">
                  <a16:creationId xmlns:a16="http://schemas.microsoft.com/office/drawing/2014/main" id="{687B2AFF-47BA-EA99-369E-39F1DD16C33A}"/>
                </a:ext>
              </a:extLst>
            </p:cNvPr>
            <p:cNvSpPr/>
            <p:nvPr/>
          </p:nvSpPr>
          <p:spPr>
            <a:xfrm>
              <a:off x="6309208" y="1657775"/>
              <a:ext cx="2160240" cy="107131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F2C0C2E-FBC6-E517-C15A-53819344A8FD}"/>
                </a:ext>
              </a:extLst>
            </p:cNvPr>
            <p:cNvSpPr txBox="1"/>
            <p:nvPr/>
          </p:nvSpPr>
          <p:spPr>
            <a:xfrm>
              <a:off x="6496456" y="1837291"/>
              <a:ext cx="1877437" cy="861774"/>
            </a:xfrm>
            <a:prstGeom prst="rect">
              <a:avLst/>
            </a:prstGeom>
            <a:noFill/>
          </p:spPr>
          <p:txBody>
            <a:bodyPr wrap="none" rtlCol="0">
              <a:spAutoFit/>
            </a:bodyPr>
            <a:lstStyle/>
            <a:p>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a:t>
              </a:r>
            </a:p>
            <a:p>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f3 0b 00 f9 f3 03 02 </a:t>
              </a:r>
              <a:r>
                <a:rPr lang="en" altLang="zh-CN" sz="1000" dirty="0">
                  <a:latin typeface="Consolas" panose="020B0609020204030204" pitchFamily="49" charset="0"/>
                  <a:ea typeface="宋体" pitchFamily="2" charset="-122"/>
                  <a:cs typeface="Consolas" panose="020B0609020204030204" pitchFamily="49" charset="0"/>
                </a:rPr>
                <a:t>aa </a:t>
              </a:r>
            </a:p>
            <a:p>
              <a:r>
                <a:rPr lang="en" altLang="zh-CN" sz="1000" dirty="0">
                  <a:latin typeface="Consolas" panose="020B0609020204030204" pitchFamily="49" charset="0"/>
                  <a:ea typeface="宋体" pitchFamily="2" charset="-122"/>
                  <a:cs typeface="Consolas" panose="020B0609020204030204" pitchFamily="49" charset="0"/>
                </a:rPr>
                <a:t>f0 ff ff 97 60 02 00 f9 </a:t>
              </a:r>
            </a:p>
            <a:p>
              <a:r>
                <a:rPr lang="en" altLang="zh-CN" sz="1000" dirty="0">
                  <a:latin typeface="Consolas" panose="020B0609020204030204" pitchFamily="49" charset="0"/>
                  <a:ea typeface="宋体" pitchFamily="2" charset="-122"/>
                  <a:cs typeface="Consolas" panose="020B0609020204030204" pitchFamily="49" charset="0"/>
                </a:rPr>
                <a:t>f3 0b 40 f9 </a:t>
              </a:r>
              <a:r>
                <a:rPr lang="en" altLang="zh-CN" sz="1000" dirty="0" err="1">
                  <a:latin typeface="Consolas" panose="020B0609020204030204" pitchFamily="49" charset="0"/>
                  <a:ea typeface="宋体" pitchFamily="2" charset="-122"/>
                  <a:cs typeface="Consolas" panose="020B0609020204030204" pitchFamily="49" charset="0"/>
                </a:rPr>
                <a:t>fd</a:t>
              </a:r>
              <a:r>
                <a:rPr lang="en" altLang="zh-CN" sz="1000" dirty="0">
                  <a:latin typeface="Consolas" panose="020B0609020204030204" pitchFamily="49" charset="0"/>
                  <a:ea typeface="宋体" pitchFamily="2" charset="-122"/>
                  <a:cs typeface="Consolas" panose="020B0609020204030204" pitchFamily="49" charset="0"/>
                </a:rPr>
                <a:t> 7b c2 a8 </a:t>
              </a:r>
            </a:p>
            <a:p>
              <a:r>
                <a:rPr lang="en" altLang="zh-CN" sz="1000" dirty="0">
                  <a:latin typeface="Consolas" panose="020B0609020204030204" pitchFamily="49" charset="0"/>
                  <a:ea typeface="宋体" pitchFamily="2" charset="-122"/>
                  <a:cs typeface="Consolas" panose="020B0609020204030204" pitchFamily="49" charset="0"/>
                </a:rPr>
                <a:t>c0 </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03 5f d6</a:t>
              </a:r>
              <a:endParaRPr kumimoji="0" lang="zh-CN" altLang="en-US"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7" name="文本框 16">
              <a:extLst>
                <a:ext uri="{FF2B5EF4-FFF2-40B4-BE49-F238E27FC236}">
                  <a16:creationId xmlns:a16="http://schemas.microsoft.com/office/drawing/2014/main" id="{7A0F7126-07E7-646E-8BC6-5667D69FB55A}"/>
                </a:ext>
              </a:extLst>
            </p:cNvPr>
            <p:cNvSpPr txBox="1"/>
            <p:nvPr/>
          </p:nvSpPr>
          <p:spPr>
            <a:xfrm>
              <a:off x="6876256" y="1326649"/>
              <a:ext cx="1229824" cy="307777"/>
            </a:xfrm>
            <a:prstGeom prst="rect">
              <a:avLst/>
            </a:prstGeom>
            <a:noFill/>
          </p:spPr>
          <p:txBody>
            <a:bodyPr wrap="none" rtlCol="0">
              <a:spAutoFit/>
            </a:bodyPr>
            <a:lstStyle/>
            <a:p>
              <a:r>
                <a:rPr kumimoji="1" lang="en-US" altLang="zh-CN" sz="1400" dirty="0" err="1"/>
                <a:t>Mulstore</a:t>
              </a:r>
              <a:r>
                <a:rPr kumimoji="1" lang="zh-CN" altLang="en-US" sz="1400" dirty="0"/>
                <a:t>程序</a:t>
              </a:r>
            </a:p>
          </p:txBody>
        </p:sp>
      </p:grpSp>
      <p:sp>
        <p:nvSpPr>
          <p:cNvPr id="14" name="竖卷形 13">
            <a:extLst>
              <a:ext uri="{FF2B5EF4-FFF2-40B4-BE49-F238E27FC236}">
                <a16:creationId xmlns:a16="http://schemas.microsoft.com/office/drawing/2014/main" id="{FA5C3236-57B5-1947-AEA8-A4AA2DDFC6B1}"/>
              </a:ext>
            </a:extLst>
          </p:cNvPr>
          <p:cNvSpPr/>
          <p:nvPr/>
        </p:nvSpPr>
        <p:spPr>
          <a:xfrm>
            <a:off x="6963878" y="4358949"/>
            <a:ext cx="832867" cy="4543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6323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5.55112E-17 L 0.28351 0.13528 " pathEditMode="relative" rAng="0" ptsTypes="AA">
                                      <p:cBhvr>
                                        <p:cTn id="6" dur="2000" fill="hold"/>
                                        <p:tgtEl>
                                          <p:spTgt spid="18"/>
                                        </p:tgtEl>
                                        <p:attrNameLst>
                                          <p:attrName>ppt_x</p:attrName>
                                          <p:attrName>ppt_y</p:attrName>
                                        </p:attrNameLst>
                                      </p:cBhvr>
                                      <p:rCtr x="14167" y="675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368BF-E6A2-5AEE-E93C-7DFBBEFFE5DA}"/>
              </a:ext>
            </a:extLst>
          </p:cNvPr>
          <p:cNvSpPr>
            <a:spLocks noGrp="1"/>
          </p:cNvSpPr>
          <p:nvPr>
            <p:ph type="title"/>
          </p:nvPr>
        </p:nvSpPr>
        <p:spPr/>
        <p:txBody>
          <a:bodyPr/>
          <a:lstStyle/>
          <a:p>
            <a:r>
              <a:rPr kumimoji="1" lang="zh-CN" altLang="en-US" dirty="0"/>
              <a:t>俯瞰指令执行：代码加载</a:t>
            </a:r>
          </a:p>
        </p:txBody>
      </p:sp>
      <p:sp>
        <p:nvSpPr>
          <p:cNvPr id="4" name="灯片编号占位符 3">
            <a:extLst>
              <a:ext uri="{FF2B5EF4-FFF2-40B4-BE49-F238E27FC236}">
                <a16:creationId xmlns:a16="http://schemas.microsoft.com/office/drawing/2014/main" id="{2D44FBAC-77CB-B4FF-EBE0-CD2E426D7217}"/>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p:sp>
        <p:nvSpPr>
          <p:cNvPr id="5" name="矩形 4">
            <a:extLst>
              <a:ext uri="{FF2B5EF4-FFF2-40B4-BE49-F238E27FC236}">
                <a16:creationId xmlns:a16="http://schemas.microsoft.com/office/drawing/2014/main" id="{F42EE242-6386-07AE-E20B-3DB70D0F62EB}"/>
              </a:ext>
            </a:extLst>
          </p:cNvPr>
          <p:cNvSpPr/>
          <p:nvPr/>
        </p:nvSpPr>
        <p:spPr>
          <a:xfrm>
            <a:off x="1043608"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76E0052A-FE6D-CBAF-2BC9-281B915DF096}"/>
              </a:ext>
            </a:extLst>
          </p:cNvPr>
          <p:cNvSpPr/>
          <p:nvPr/>
        </p:nvSpPr>
        <p:spPr>
          <a:xfrm>
            <a:off x="3779912"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E23AFAB4-AD19-2F8F-7B59-3034E91BC66E}"/>
              </a:ext>
            </a:extLst>
          </p:cNvPr>
          <p:cNvSpPr/>
          <p:nvPr/>
        </p:nvSpPr>
        <p:spPr>
          <a:xfrm>
            <a:off x="6516216"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8B1DF304-EF09-E2E8-FDC4-E46E5BF3B7C9}"/>
              </a:ext>
            </a:extLst>
          </p:cNvPr>
          <p:cNvSpPr txBox="1"/>
          <p:nvPr/>
        </p:nvSpPr>
        <p:spPr>
          <a:xfrm>
            <a:off x="1571714" y="5017348"/>
            <a:ext cx="671979" cy="369332"/>
          </a:xfrm>
          <a:prstGeom prst="rect">
            <a:avLst/>
          </a:prstGeom>
          <a:noFill/>
        </p:spPr>
        <p:txBody>
          <a:bodyPr wrap="none" rtlCol="0">
            <a:spAutoFit/>
          </a:bodyPr>
          <a:lstStyle/>
          <a:p>
            <a:r>
              <a:rPr kumimoji="1" lang="en-US" altLang="zh-CN" dirty="0"/>
              <a:t>CPU</a:t>
            </a:r>
            <a:endParaRPr kumimoji="1" lang="zh-CN" altLang="en-US" dirty="0"/>
          </a:p>
        </p:txBody>
      </p:sp>
      <p:sp>
        <p:nvSpPr>
          <p:cNvPr id="10" name="文本框 9">
            <a:extLst>
              <a:ext uri="{FF2B5EF4-FFF2-40B4-BE49-F238E27FC236}">
                <a16:creationId xmlns:a16="http://schemas.microsoft.com/office/drawing/2014/main" id="{22E75DD7-1437-0ED6-24F8-D9DAA20F4126}"/>
              </a:ext>
            </a:extLst>
          </p:cNvPr>
          <p:cNvSpPr txBox="1"/>
          <p:nvPr/>
        </p:nvSpPr>
        <p:spPr>
          <a:xfrm>
            <a:off x="4319634" y="5017348"/>
            <a:ext cx="646331" cy="369332"/>
          </a:xfrm>
          <a:prstGeom prst="rect">
            <a:avLst/>
          </a:prstGeom>
          <a:noFill/>
        </p:spPr>
        <p:txBody>
          <a:bodyPr wrap="none" rtlCol="0">
            <a:spAutoFit/>
          </a:bodyPr>
          <a:lstStyle/>
          <a:p>
            <a:r>
              <a:rPr kumimoji="1" lang="zh-CN" altLang="en-US" dirty="0"/>
              <a:t>内存</a:t>
            </a:r>
          </a:p>
        </p:txBody>
      </p:sp>
      <p:grpSp>
        <p:nvGrpSpPr>
          <p:cNvPr id="3" name="组合 2">
            <a:extLst>
              <a:ext uri="{FF2B5EF4-FFF2-40B4-BE49-F238E27FC236}">
                <a16:creationId xmlns:a16="http://schemas.microsoft.com/office/drawing/2014/main" id="{4FC1ED11-89A7-9D06-64F4-CDCF32D593D2}"/>
              </a:ext>
            </a:extLst>
          </p:cNvPr>
          <p:cNvGrpSpPr/>
          <p:nvPr/>
        </p:nvGrpSpPr>
        <p:grpSpPr>
          <a:xfrm>
            <a:off x="6300192" y="1815104"/>
            <a:ext cx="2160240" cy="1402436"/>
            <a:chOff x="6309208" y="1326649"/>
            <a:chExt cx="2160240" cy="1402436"/>
          </a:xfrm>
        </p:grpSpPr>
        <p:sp>
          <p:nvSpPr>
            <p:cNvPr id="12" name="竖卷形 11">
              <a:extLst>
                <a:ext uri="{FF2B5EF4-FFF2-40B4-BE49-F238E27FC236}">
                  <a16:creationId xmlns:a16="http://schemas.microsoft.com/office/drawing/2014/main" id="{3C92ADC2-0E00-866D-B320-FDE2DF319B13}"/>
                </a:ext>
              </a:extLst>
            </p:cNvPr>
            <p:cNvSpPr/>
            <p:nvPr/>
          </p:nvSpPr>
          <p:spPr>
            <a:xfrm>
              <a:off x="6309208" y="1657775"/>
              <a:ext cx="2160240" cy="107131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E5A7B815-B4C1-7420-292D-A69B8C39B662}"/>
                </a:ext>
              </a:extLst>
            </p:cNvPr>
            <p:cNvSpPr txBox="1"/>
            <p:nvPr/>
          </p:nvSpPr>
          <p:spPr>
            <a:xfrm>
              <a:off x="6496456" y="1837291"/>
              <a:ext cx="1877437" cy="861774"/>
            </a:xfrm>
            <a:prstGeom prst="rect">
              <a:avLst/>
            </a:prstGeom>
            <a:noFill/>
          </p:spPr>
          <p:txBody>
            <a:bodyPr wrap="none" rtlCol="0">
              <a:spAutoFit/>
            </a:bodyPr>
            <a:lstStyle/>
            <a:p>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a:t>
              </a:r>
            </a:p>
            <a:p>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f3 0b 00 f9 f3 03 02 </a:t>
              </a:r>
              <a:r>
                <a:rPr lang="en" altLang="zh-CN" sz="1000" dirty="0">
                  <a:latin typeface="Consolas" panose="020B0609020204030204" pitchFamily="49" charset="0"/>
                  <a:ea typeface="宋体" pitchFamily="2" charset="-122"/>
                  <a:cs typeface="Consolas" panose="020B0609020204030204" pitchFamily="49" charset="0"/>
                </a:rPr>
                <a:t>aa </a:t>
              </a:r>
            </a:p>
            <a:p>
              <a:r>
                <a:rPr lang="en" altLang="zh-CN" sz="1000" dirty="0">
                  <a:latin typeface="Consolas" panose="020B0609020204030204" pitchFamily="49" charset="0"/>
                  <a:ea typeface="宋体" pitchFamily="2" charset="-122"/>
                  <a:cs typeface="Consolas" panose="020B0609020204030204" pitchFamily="49" charset="0"/>
                </a:rPr>
                <a:t>f0 ff ff 97 60 02 00 f9 </a:t>
              </a:r>
            </a:p>
            <a:p>
              <a:r>
                <a:rPr lang="en" altLang="zh-CN" sz="1000" dirty="0">
                  <a:latin typeface="Consolas" panose="020B0609020204030204" pitchFamily="49" charset="0"/>
                  <a:ea typeface="宋体" pitchFamily="2" charset="-122"/>
                  <a:cs typeface="Consolas" panose="020B0609020204030204" pitchFamily="49" charset="0"/>
                </a:rPr>
                <a:t>f3 0b 40 f9 </a:t>
              </a:r>
              <a:r>
                <a:rPr lang="en" altLang="zh-CN" sz="1000" dirty="0" err="1">
                  <a:latin typeface="Consolas" panose="020B0609020204030204" pitchFamily="49" charset="0"/>
                  <a:ea typeface="宋体" pitchFamily="2" charset="-122"/>
                  <a:cs typeface="Consolas" panose="020B0609020204030204" pitchFamily="49" charset="0"/>
                </a:rPr>
                <a:t>fd</a:t>
              </a:r>
              <a:r>
                <a:rPr lang="en" altLang="zh-CN" sz="1000" dirty="0">
                  <a:latin typeface="Consolas" panose="020B0609020204030204" pitchFamily="49" charset="0"/>
                  <a:ea typeface="宋体" pitchFamily="2" charset="-122"/>
                  <a:cs typeface="Consolas" panose="020B0609020204030204" pitchFamily="49" charset="0"/>
                </a:rPr>
                <a:t> 7b c2 a8 </a:t>
              </a:r>
            </a:p>
            <a:p>
              <a:r>
                <a:rPr lang="en" altLang="zh-CN" sz="1000" dirty="0">
                  <a:latin typeface="Consolas" panose="020B0609020204030204" pitchFamily="49" charset="0"/>
                  <a:ea typeface="宋体" pitchFamily="2" charset="-122"/>
                  <a:cs typeface="Consolas" panose="020B0609020204030204" pitchFamily="49" charset="0"/>
                </a:rPr>
                <a:t>c0 </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03 5f d6</a:t>
              </a:r>
              <a:endParaRPr kumimoji="0" lang="zh-CN" altLang="en-US"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4" name="文本框 13">
              <a:extLst>
                <a:ext uri="{FF2B5EF4-FFF2-40B4-BE49-F238E27FC236}">
                  <a16:creationId xmlns:a16="http://schemas.microsoft.com/office/drawing/2014/main" id="{F9AD72D8-5A7C-0B93-C621-C598BB47F7D3}"/>
                </a:ext>
              </a:extLst>
            </p:cNvPr>
            <p:cNvSpPr txBox="1"/>
            <p:nvPr/>
          </p:nvSpPr>
          <p:spPr>
            <a:xfrm>
              <a:off x="6876256" y="1326649"/>
              <a:ext cx="1229824" cy="307777"/>
            </a:xfrm>
            <a:prstGeom prst="rect">
              <a:avLst/>
            </a:prstGeom>
            <a:noFill/>
          </p:spPr>
          <p:txBody>
            <a:bodyPr wrap="none" rtlCol="0">
              <a:spAutoFit/>
            </a:bodyPr>
            <a:lstStyle/>
            <a:p>
              <a:r>
                <a:rPr kumimoji="1" lang="en-US" altLang="zh-CN" sz="1400" dirty="0" err="1"/>
                <a:t>Mulstore</a:t>
              </a:r>
              <a:r>
                <a:rPr kumimoji="1" lang="zh-CN" altLang="en-US" sz="1400" dirty="0"/>
                <a:t>程序</a:t>
              </a:r>
            </a:p>
          </p:txBody>
        </p:sp>
      </p:grpSp>
      <p:sp>
        <p:nvSpPr>
          <p:cNvPr id="15" name="文本框 14">
            <a:extLst>
              <a:ext uri="{FF2B5EF4-FFF2-40B4-BE49-F238E27FC236}">
                <a16:creationId xmlns:a16="http://schemas.microsoft.com/office/drawing/2014/main" id="{E66E9152-2A21-CB6F-A406-D31BB0DA3D4B}"/>
              </a:ext>
            </a:extLst>
          </p:cNvPr>
          <p:cNvSpPr txBox="1"/>
          <p:nvPr/>
        </p:nvSpPr>
        <p:spPr>
          <a:xfrm>
            <a:off x="6235657" y="434867"/>
            <a:ext cx="2492990" cy="873957"/>
          </a:xfrm>
          <a:prstGeom prst="rect">
            <a:avLst/>
          </a:prstGeom>
          <a:noFill/>
        </p:spPr>
        <p:txBody>
          <a:bodyPr wrap="none" rtlCol="0">
            <a:spAutoFit/>
          </a:bodyPr>
          <a:lstStyle/>
          <a:p>
            <a:pPr>
              <a:lnSpc>
                <a:spcPct val="150000"/>
              </a:lnSpc>
            </a:pPr>
            <a:r>
              <a:rPr kumimoji="1" lang="zh-CN" altLang="en-US" dirty="0"/>
              <a:t>问：谁负责加载程序？</a:t>
            </a:r>
            <a:endParaRPr kumimoji="1" lang="en-US" altLang="zh-CN" dirty="0"/>
          </a:p>
          <a:p>
            <a:pPr>
              <a:lnSpc>
                <a:spcPct val="150000"/>
              </a:lnSpc>
            </a:pPr>
            <a:r>
              <a:rPr kumimoji="1" lang="zh-CN" altLang="en-US" dirty="0"/>
              <a:t>问：谁负责加载</a:t>
            </a:r>
            <a:r>
              <a:rPr kumimoji="1" lang="en-US" altLang="zh-CN" dirty="0"/>
              <a:t>OS</a:t>
            </a:r>
            <a:r>
              <a:rPr kumimoji="1" lang="zh-CN" altLang="en-US" dirty="0"/>
              <a:t>？</a:t>
            </a:r>
          </a:p>
        </p:txBody>
      </p:sp>
      <p:sp>
        <p:nvSpPr>
          <p:cNvPr id="16" name="文本框 15">
            <a:extLst>
              <a:ext uri="{FF2B5EF4-FFF2-40B4-BE49-F238E27FC236}">
                <a16:creationId xmlns:a16="http://schemas.microsoft.com/office/drawing/2014/main" id="{1288D2DA-B27D-A746-A2D4-9CB8AFFBA35E}"/>
              </a:ext>
            </a:extLst>
          </p:cNvPr>
          <p:cNvSpPr txBox="1"/>
          <p:nvPr/>
        </p:nvSpPr>
        <p:spPr>
          <a:xfrm>
            <a:off x="6674748" y="5016564"/>
            <a:ext cx="1569660" cy="369332"/>
          </a:xfrm>
          <a:prstGeom prst="rect">
            <a:avLst/>
          </a:prstGeom>
          <a:noFill/>
        </p:spPr>
        <p:txBody>
          <a:bodyPr wrap="none" rtlCol="0">
            <a:spAutoFit/>
          </a:bodyPr>
          <a:lstStyle/>
          <a:p>
            <a:r>
              <a:rPr kumimoji="1" lang="zh-CN" altLang="en-US" dirty="0"/>
              <a:t>存储（硬盘）</a:t>
            </a:r>
          </a:p>
        </p:txBody>
      </p:sp>
      <p:sp>
        <p:nvSpPr>
          <p:cNvPr id="17" name="竖卷形 16">
            <a:extLst>
              <a:ext uri="{FF2B5EF4-FFF2-40B4-BE49-F238E27FC236}">
                <a16:creationId xmlns:a16="http://schemas.microsoft.com/office/drawing/2014/main" id="{56E18F03-D0B9-5B46-A94C-B4BFF7E98E02}"/>
              </a:ext>
            </a:extLst>
          </p:cNvPr>
          <p:cNvSpPr/>
          <p:nvPr/>
        </p:nvSpPr>
        <p:spPr>
          <a:xfrm>
            <a:off x="6963878" y="4346887"/>
            <a:ext cx="832867" cy="4543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69217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94444E-6 2.22222E-6 L -0.29132 -0.00334 " pathEditMode="relative" rAng="0" ptsTypes="AA">
                                      <p:cBhvr>
                                        <p:cTn id="6" dur="2000" fill="hold"/>
                                        <p:tgtEl>
                                          <p:spTgt spid="3"/>
                                        </p:tgtEl>
                                        <p:attrNameLst>
                                          <p:attrName>ppt_x</p:attrName>
                                          <p:attrName>ppt_y</p:attrName>
                                        </p:attrNameLst>
                                      </p:cBhvr>
                                      <p:rCtr x="-14566" y="-167"/>
                                    </p:animMotion>
                                  </p:childTnLst>
                                </p:cTn>
                              </p:par>
                              <p:par>
                                <p:cTn id="7" presetID="42" presetClass="path" presetSubtype="0" accel="50000" decel="50000" fill="hold" grpId="0" nodeType="withEffect">
                                  <p:stCondLst>
                                    <p:cond delay="0"/>
                                  </p:stCondLst>
                                  <p:childTnLst>
                                    <p:animMotion origin="layout" path="M 1.94444E-6 2.22222E-6 L -0.26406 0.00222 " pathEditMode="relative" rAng="0" ptsTypes="AA">
                                      <p:cBhvr>
                                        <p:cTn id="8" dur="2000" fill="hold"/>
                                        <p:tgtEl>
                                          <p:spTgt spid="17"/>
                                        </p:tgtEl>
                                        <p:attrNameLst>
                                          <p:attrName>ppt_x</p:attrName>
                                          <p:attrName>ppt_y</p:attrName>
                                        </p:attrNameLst>
                                      </p:cBhvr>
                                      <p:rCtr x="-13212" y="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368BF-E6A2-5AEE-E93C-7DFBBEFFE5DA}"/>
              </a:ext>
            </a:extLst>
          </p:cNvPr>
          <p:cNvSpPr>
            <a:spLocks noGrp="1"/>
          </p:cNvSpPr>
          <p:nvPr>
            <p:ph type="title"/>
          </p:nvPr>
        </p:nvSpPr>
        <p:spPr/>
        <p:txBody>
          <a:bodyPr/>
          <a:lstStyle/>
          <a:p>
            <a:r>
              <a:rPr kumimoji="1" lang="zh-CN" altLang="en-US" dirty="0"/>
              <a:t>俯瞰指令执行：指令位置</a:t>
            </a:r>
          </a:p>
        </p:txBody>
      </p:sp>
      <p:sp>
        <p:nvSpPr>
          <p:cNvPr id="4" name="灯片编号占位符 3">
            <a:extLst>
              <a:ext uri="{FF2B5EF4-FFF2-40B4-BE49-F238E27FC236}">
                <a16:creationId xmlns:a16="http://schemas.microsoft.com/office/drawing/2014/main" id="{2D44FBAC-77CB-B4FF-EBE0-CD2E426D7217}"/>
              </a:ext>
            </a:extLst>
          </p:cNvPr>
          <p:cNvSpPr>
            <a:spLocks noGrp="1"/>
          </p:cNvSpPr>
          <p:nvPr>
            <p:ph type="sldNum" sz="quarter" idx="12"/>
          </p:nvPr>
        </p:nvSpPr>
        <p:spPr/>
        <p:txBody>
          <a:bodyPr/>
          <a:lstStyle/>
          <a:p>
            <a:fld id="{ADE361C3-C043-4A6E-BDCE-8DA1E7D90A3B}" type="slidenum">
              <a:rPr lang="zh-CN" altLang="en-US" smtClean="0"/>
              <a:t>18</a:t>
            </a:fld>
            <a:endParaRPr lang="zh-CN" altLang="en-US"/>
          </a:p>
        </p:txBody>
      </p:sp>
      <p:sp>
        <p:nvSpPr>
          <p:cNvPr id="5" name="矩形 4">
            <a:extLst>
              <a:ext uri="{FF2B5EF4-FFF2-40B4-BE49-F238E27FC236}">
                <a16:creationId xmlns:a16="http://schemas.microsoft.com/office/drawing/2014/main" id="{F42EE242-6386-07AE-E20B-3DB70D0F62EB}"/>
              </a:ext>
            </a:extLst>
          </p:cNvPr>
          <p:cNvSpPr/>
          <p:nvPr/>
        </p:nvSpPr>
        <p:spPr>
          <a:xfrm>
            <a:off x="1043608"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76E0052A-FE6D-CBAF-2BC9-281B915DF096}"/>
              </a:ext>
            </a:extLst>
          </p:cNvPr>
          <p:cNvSpPr/>
          <p:nvPr/>
        </p:nvSpPr>
        <p:spPr>
          <a:xfrm>
            <a:off x="3779912"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E23AFAB4-AD19-2F8F-7B59-3034E91BC66E}"/>
              </a:ext>
            </a:extLst>
          </p:cNvPr>
          <p:cNvSpPr/>
          <p:nvPr/>
        </p:nvSpPr>
        <p:spPr>
          <a:xfrm>
            <a:off x="6516216"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竖卷形 7">
            <a:extLst>
              <a:ext uri="{FF2B5EF4-FFF2-40B4-BE49-F238E27FC236}">
                <a16:creationId xmlns:a16="http://schemas.microsoft.com/office/drawing/2014/main" id="{687B2AFF-47BA-EA99-369E-39F1DD16C33A}"/>
              </a:ext>
            </a:extLst>
          </p:cNvPr>
          <p:cNvSpPr/>
          <p:nvPr/>
        </p:nvSpPr>
        <p:spPr>
          <a:xfrm>
            <a:off x="5076056" y="1657775"/>
            <a:ext cx="2160240" cy="107131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8B1DF304-EF09-E2E8-FDC4-E46E5BF3B7C9}"/>
              </a:ext>
            </a:extLst>
          </p:cNvPr>
          <p:cNvSpPr txBox="1"/>
          <p:nvPr/>
        </p:nvSpPr>
        <p:spPr>
          <a:xfrm>
            <a:off x="1571714" y="5017348"/>
            <a:ext cx="671979" cy="369332"/>
          </a:xfrm>
          <a:prstGeom prst="rect">
            <a:avLst/>
          </a:prstGeom>
          <a:noFill/>
        </p:spPr>
        <p:txBody>
          <a:bodyPr wrap="none" rtlCol="0">
            <a:spAutoFit/>
          </a:bodyPr>
          <a:lstStyle/>
          <a:p>
            <a:r>
              <a:rPr kumimoji="1" lang="en-US" altLang="zh-CN" dirty="0"/>
              <a:t>CPU</a:t>
            </a:r>
            <a:endParaRPr kumimoji="1" lang="zh-CN" altLang="en-US" dirty="0"/>
          </a:p>
        </p:txBody>
      </p:sp>
      <p:sp>
        <p:nvSpPr>
          <p:cNvPr id="10" name="文本框 9">
            <a:extLst>
              <a:ext uri="{FF2B5EF4-FFF2-40B4-BE49-F238E27FC236}">
                <a16:creationId xmlns:a16="http://schemas.microsoft.com/office/drawing/2014/main" id="{22E75DD7-1437-0ED6-24F8-D9DAA20F4126}"/>
              </a:ext>
            </a:extLst>
          </p:cNvPr>
          <p:cNvSpPr txBox="1"/>
          <p:nvPr/>
        </p:nvSpPr>
        <p:spPr>
          <a:xfrm>
            <a:off x="4319634" y="5017348"/>
            <a:ext cx="646331" cy="369332"/>
          </a:xfrm>
          <a:prstGeom prst="rect">
            <a:avLst/>
          </a:prstGeom>
          <a:noFill/>
        </p:spPr>
        <p:txBody>
          <a:bodyPr wrap="none" rtlCol="0">
            <a:spAutoFit/>
          </a:bodyPr>
          <a:lstStyle/>
          <a:p>
            <a:r>
              <a:rPr kumimoji="1" lang="zh-CN" altLang="en-US" dirty="0"/>
              <a:t>内存</a:t>
            </a:r>
          </a:p>
        </p:txBody>
      </p:sp>
      <p:sp>
        <p:nvSpPr>
          <p:cNvPr id="13" name="折角形 12">
            <a:extLst>
              <a:ext uri="{FF2B5EF4-FFF2-40B4-BE49-F238E27FC236}">
                <a16:creationId xmlns:a16="http://schemas.microsoft.com/office/drawing/2014/main" id="{FABE6E42-DDA3-2DE7-005C-D6CB2E905775}"/>
              </a:ext>
            </a:extLst>
          </p:cNvPr>
          <p:cNvSpPr/>
          <p:nvPr/>
        </p:nvSpPr>
        <p:spPr>
          <a:xfrm>
            <a:off x="1719760" y="1185684"/>
            <a:ext cx="2904371" cy="195072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en-US" sz="1400" dirty="0"/>
          </a:p>
        </p:txBody>
      </p:sp>
      <p:sp>
        <p:nvSpPr>
          <p:cNvPr id="15" name="文本框 14">
            <a:extLst>
              <a:ext uri="{FF2B5EF4-FFF2-40B4-BE49-F238E27FC236}">
                <a16:creationId xmlns:a16="http://schemas.microsoft.com/office/drawing/2014/main" id="{59613CCF-4302-52E7-C566-22F6ABBB1E42}"/>
              </a:ext>
            </a:extLst>
          </p:cNvPr>
          <p:cNvSpPr txBox="1"/>
          <p:nvPr/>
        </p:nvSpPr>
        <p:spPr>
          <a:xfrm>
            <a:off x="1719761" y="1185684"/>
            <a:ext cx="2733441" cy="2123658"/>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stp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x29,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endPar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x19, 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bl      mult2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x0, [x19]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ret</a:t>
            </a:r>
            <a:endParaRPr kumimoji="1" lang="zh-CN" altLang="en-US" sz="1200" dirty="0"/>
          </a:p>
          <a:p>
            <a:endParaRPr kumimoji="1" lang="zh-CN" altLang="en-US" sz="1200" dirty="0"/>
          </a:p>
        </p:txBody>
      </p:sp>
      <p:sp>
        <p:nvSpPr>
          <p:cNvPr id="16" name="文本框 15">
            <a:extLst>
              <a:ext uri="{FF2B5EF4-FFF2-40B4-BE49-F238E27FC236}">
                <a16:creationId xmlns:a16="http://schemas.microsoft.com/office/drawing/2014/main" id="{5F2C0C2E-FBC6-E517-C15A-53819344A8FD}"/>
              </a:ext>
            </a:extLst>
          </p:cNvPr>
          <p:cNvSpPr txBox="1"/>
          <p:nvPr/>
        </p:nvSpPr>
        <p:spPr>
          <a:xfrm>
            <a:off x="5263304" y="1837291"/>
            <a:ext cx="1877437" cy="861774"/>
          </a:xfrm>
          <a:prstGeom prst="rect">
            <a:avLst/>
          </a:prstGeom>
          <a:noFill/>
        </p:spPr>
        <p:txBody>
          <a:bodyPr wrap="none" rtlCol="0">
            <a:spAutoFit/>
          </a:bodyPr>
          <a:lstStyle/>
          <a:p>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a:t>
            </a:r>
          </a:p>
          <a:p>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f3 0b 00 f9 f3 03 02 </a:t>
            </a:r>
            <a:r>
              <a:rPr lang="en" altLang="zh-CN" sz="1000" dirty="0">
                <a:latin typeface="Consolas" panose="020B0609020204030204" pitchFamily="49" charset="0"/>
                <a:ea typeface="宋体" pitchFamily="2" charset="-122"/>
                <a:cs typeface="Consolas" panose="020B0609020204030204" pitchFamily="49" charset="0"/>
              </a:rPr>
              <a:t>aa </a:t>
            </a:r>
          </a:p>
          <a:p>
            <a:r>
              <a:rPr lang="en" altLang="zh-CN" sz="1000" dirty="0">
                <a:latin typeface="Consolas" panose="020B0609020204030204" pitchFamily="49" charset="0"/>
                <a:ea typeface="宋体" pitchFamily="2" charset="-122"/>
                <a:cs typeface="Consolas" panose="020B0609020204030204" pitchFamily="49" charset="0"/>
              </a:rPr>
              <a:t>f0 ff ff 97 60 02 00 f9 </a:t>
            </a:r>
          </a:p>
          <a:p>
            <a:r>
              <a:rPr lang="en" altLang="zh-CN" sz="1000" dirty="0">
                <a:latin typeface="Consolas" panose="020B0609020204030204" pitchFamily="49" charset="0"/>
                <a:ea typeface="宋体" pitchFamily="2" charset="-122"/>
                <a:cs typeface="Consolas" panose="020B0609020204030204" pitchFamily="49" charset="0"/>
              </a:rPr>
              <a:t>f3 0b 40 f9 </a:t>
            </a:r>
            <a:r>
              <a:rPr lang="en" altLang="zh-CN" sz="1000" dirty="0" err="1">
                <a:latin typeface="Consolas" panose="020B0609020204030204" pitchFamily="49" charset="0"/>
                <a:ea typeface="宋体" pitchFamily="2" charset="-122"/>
                <a:cs typeface="Consolas" panose="020B0609020204030204" pitchFamily="49" charset="0"/>
              </a:rPr>
              <a:t>fd</a:t>
            </a:r>
            <a:r>
              <a:rPr lang="en" altLang="zh-CN" sz="1000" dirty="0">
                <a:latin typeface="Consolas" panose="020B0609020204030204" pitchFamily="49" charset="0"/>
                <a:ea typeface="宋体" pitchFamily="2" charset="-122"/>
                <a:cs typeface="Consolas" panose="020B0609020204030204" pitchFamily="49" charset="0"/>
              </a:rPr>
              <a:t> 7b c2 a8 </a:t>
            </a:r>
          </a:p>
          <a:p>
            <a:r>
              <a:rPr lang="en" altLang="zh-CN" sz="1000" dirty="0">
                <a:latin typeface="Consolas" panose="020B0609020204030204" pitchFamily="49" charset="0"/>
                <a:ea typeface="宋体" pitchFamily="2" charset="-122"/>
                <a:cs typeface="Consolas" panose="020B0609020204030204" pitchFamily="49" charset="0"/>
              </a:rPr>
              <a:t>c0 </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03 5f d6</a:t>
            </a:r>
            <a:endParaRPr kumimoji="0" lang="zh-CN" altLang="en-US"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7" name="文本框 16">
            <a:extLst>
              <a:ext uri="{FF2B5EF4-FFF2-40B4-BE49-F238E27FC236}">
                <a16:creationId xmlns:a16="http://schemas.microsoft.com/office/drawing/2014/main" id="{7A0F7126-07E7-646E-8BC6-5667D69FB55A}"/>
              </a:ext>
            </a:extLst>
          </p:cNvPr>
          <p:cNvSpPr txBox="1"/>
          <p:nvPr/>
        </p:nvSpPr>
        <p:spPr>
          <a:xfrm>
            <a:off x="5643104" y="1326649"/>
            <a:ext cx="1229824" cy="307777"/>
          </a:xfrm>
          <a:prstGeom prst="rect">
            <a:avLst/>
          </a:prstGeom>
          <a:noFill/>
        </p:spPr>
        <p:txBody>
          <a:bodyPr wrap="none" rtlCol="0">
            <a:spAutoFit/>
          </a:bodyPr>
          <a:lstStyle/>
          <a:p>
            <a:r>
              <a:rPr kumimoji="1" lang="en-US" altLang="zh-CN" sz="1400" dirty="0" err="1"/>
              <a:t>Mulstore</a:t>
            </a:r>
            <a:r>
              <a:rPr kumimoji="1" lang="zh-CN" altLang="en-US" sz="1400" dirty="0"/>
              <a:t>程序</a:t>
            </a:r>
          </a:p>
        </p:txBody>
      </p:sp>
      <p:cxnSp>
        <p:nvCxnSpPr>
          <p:cNvPr id="12" name="直线连接符 11">
            <a:extLst>
              <a:ext uri="{FF2B5EF4-FFF2-40B4-BE49-F238E27FC236}">
                <a16:creationId xmlns:a16="http://schemas.microsoft.com/office/drawing/2014/main" id="{AE6ACCAC-89FF-1D27-D1F5-50FC9A8CE3AB}"/>
              </a:ext>
            </a:extLst>
          </p:cNvPr>
          <p:cNvCxnSpPr>
            <a:cxnSpLocks/>
          </p:cNvCxnSpPr>
          <p:nvPr/>
        </p:nvCxnSpPr>
        <p:spPr>
          <a:xfrm>
            <a:off x="4624131" y="1185684"/>
            <a:ext cx="595941" cy="47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A3045BFA-56F4-1DEA-CD28-A54C568436EF}"/>
              </a:ext>
            </a:extLst>
          </p:cNvPr>
          <p:cNvCxnSpPr>
            <a:cxnSpLocks/>
          </p:cNvCxnSpPr>
          <p:nvPr/>
        </p:nvCxnSpPr>
        <p:spPr>
          <a:xfrm flipV="1">
            <a:off x="4319634" y="2729085"/>
            <a:ext cx="828430" cy="4044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箭头 20">
            <a:extLst>
              <a:ext uri="{FF2B5EF4-FFF2-40B4-BE49-F238E27FC236}">
                <a16:creationId xmlns:a16="http://schemas.microsoft.com/office/drawing/2014/main" id="{DAEF20AE-48F9-CBAA-CE85-1D5697773DCD}"/>
              </a:ext>
            </a:extLst>
          </p:cNvPr>
          <p:cNvSpPr/>
          <p:nvPr/>
        </p:nvSpPr>
        <p:spPr>
          <a:xfrm>
            <a:off x="1105595" y="1480537"/>
            <a:ext cx="576064" cy="84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26098C4F-46C0-F765-80D5-0DF409385E1E}"/>
              </a:ext>
            </a:extLst>
          </p:cNvPr>
          <p:cNvSpPr txBox="1"/>
          <p:nvPr/>
        </p:nvSpPr>
        <p:spPr>
          <a:xfrm>
            <a:off x="1267835" y="3716129"/>
            <a:ext cx="468398" cy="338554"/>
          </a:xfrm>
          <a:prstGeom prst="rect">
            <a:avLst/>
          </a:prstGeom>
          <a:noFill/>
          <a:ln>
            <a:solidFill>
              <a:srgbClr val="C00000"/>
            </a:solidFill>
          </a:ln>
        </p:spPr>
        <p:txBody>
          <a:bodyPr wrap="none" rtlCol="0">
            <a:spAutoFit/>
          </a:bodyPr>
          <a:lstStyle/>
          <a:p>
            <a:r>
              <a:rPr kumimoji="1" lang="en-US" altLang="zh-CN" sz="1600" b="1" dirty="0">
                <a:solidFill>
                  <a:srgbClr val="C00000"/>
                </a:solidFill>
              </a:rPr>
              <a:t>PC</a:t>
            </a:r>
            <a:endParaRPr kumimoji="1" lang="zh-CN" altLang="en-US" sz="1600" b="1" dirty="0">
              <a:solidFill>
                <a:srgbClr val="C00000"/>
              </a:solidFill>
            </a:endParaRPr>
          </a:p>
        </p:txBody>
      </p:sp>
      <p:sp>
        <p:nvSpPr>
          <p:cNvPr id="25" name="任意形状 24">
            <a:extLst>
              <a:ext uri="{FF2B5EF4-FFF2-40B4-BE49-F238E27FC236}">
                <a16:creationId xmlns:a16="http://schemas.microsoft.com/office/drawing/2014/main" id="{C7B2D56C-6ED5-7983-09C2-8B0B98BB1221}"/>
              </a:ext>
            </a:extLst>
          </p:cNvPr>
          <p:cNvSpPr/>
          <p:nvPr/>
        </p:nvSpPr>
        <p:spPr>
          <a:xfrm>
            <a:off x="835491" y="1497311"/>
            <a:ext cx="432344" cy="2296293"/>
          </a:xfrm>
          <a:custGeom>
            <a:avLst/>
            <a:gdLst>
              <a:gd name="connsiteX0" fmla="*/ 368469 w 368469"/>
              <a:gd name="connsiteY0" fmla="*/ 2278380 h 2278380"/>
              <a:gd name="connsiteX1" fmla="*/ 2709 w 368469"/>
              <a:gd name="connsiteY1" fmla="*/ 632460 h 2278380"/>
              <a:gd name="connsiteX2" fmla="*/ 231309 w 368469"/>
              <a:gd name="connsiteY2" fmla="*/ 0 h 2278380"/>
            </a:gdLst>
            <a:ahLst/>
            <a:cxnLst>
              <a:cxn ang="0">
                <a:pos x="connsiteX0" y="connsiteY0"/>
              </a:cxn>
              <a:cxn ang="0">
                <a:pos x="connsiteX1" y="connsiteY1"/>
              </a:cxn>
              <a:cxn ang="0">
                <a:pos x="connsiteX2" y="connsiteY2"/>
              </a:cxn>
            </a:cxnLst>
            <a:rect l="l" t="t" r="r" b="b"/>
            <a:pathLst>
              <a:path w="368469" h="2278380">
                <a:moveTo>
                  <a:pt x="368469" y="2278380"/>
                </a:moveTo>
                <a:cubicBezTo>
                  <a:pt x="197019" y="1645285"/>
                  <a:pt x="25569" y="1012190"/>
                  <a:pt x="2709" y="632460"/>
                </a:cubicBezTo>
                <a:cubicBezTo>
                  <a:pt x="-20151" y="252730"/>
                  <a:pt x="105579" y="126365"/>
                  <a:pt x="23130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EF61E552-011D-244F-A438-4179DDA4B736}"/>
              </a:ext>
            </a:extLst>
          </p:cNvPr>
          <p:cNvSpPr txBox="1"/>
          <p:nvPr/>
        </p:nvSpPr>
        <p:spPr>
          <a:xfrm>
            <a:off x="6674748" y="5016564"/>
            <a:ext cx="1569660" cy="369332"/>
          </a:xfrm>
          <a:prstGeom prst="rect">
            <a:avLst/>
          </a:prstGeom>
          <a:noFill/>
        </p:spPr>
        <p:txBody>
          <a:bodyPr wrap="none" rtlCol="0">
            <a:spAutoFit/>
          </a:bodyPr>
          <a:lstStyle/>
          <a:p>
            <a:r>
              <a:rPr kumimoji="1" lang="zh-CN" altLang="en-US" dirty="0"/>
              <a:t>存储（硬盘）</a:t>
            </a:r>
          </a:p>
        </p:txBody>
      </p:sp>
      <p:sp>
        <p:nvSpPr>
          <p:cNvPr id="24" name="竖卷形 23">
            <a:extLst>
              <a:ext uri="{FF2B5EF4-FFF2-40B4-BE49-F238E27FC236}">
                <a16:creationId xmlns:a16="http://schemas.microsoft.com/office/drawing/2014/main" id="{B8E79605-EEE4-3440-9A7A-357581982AAE}"/>
              </a:ext>
            </a:extLst>
          </p:cNvPr>
          <p:cNvSpPr/>
          <p:nvPr/>
        </p:nvSpPr>
        <p:spPr>
          <a:xfrm>
            <a:off x="4531744" y="4358949"/>
            <a:ext cx="832867" cy="4543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26783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368BF-E6A2-5AEE-E93C-7DFBBEFFE5DA}"/>
              </a:ext>
            </a:extLst>
          </p:cNvPr>
          <p:cNvSpPr>
            <a:spLocks noGrp="1"/>
          </p:cNvSpPr>
          <p:nvPr>
            <p:ph type="title"/>
          </p:nvPr>
        </p:nvSpPr>
        <p:spPr/>
        <p:txBody>
          <a:bodyPr/>
          <a:lstStyle/>
          <a:p>
            <a:r>
              <a:rPr kumimoji="1" lang="zh-CN" altLang="en-US" dirty="0"/>
              <a:t>俯瞰指令执行：更新</a:t>
            </a:r>
            <a:r>
              <a:rPr kumimoji="1" lang="en-US" altLang="zh-CN" dirty="0"/>
              <a:t>PC</a:t>
            </a:r>
            <a:r>
              <a:rPr kumimoji="1" lang="zh-CN" altLang="en-US" dirty="0"/>
              <a:t>找到下一条指令</a:t>
            </a:r>
          </a:p>
        </p:txBody>
      </p:sp>
      <p:sp>
        <p:nvSpPr>
          <p:cNvPr id="4" name="灯片编号占位符 3">
            <a:extLst>
              <a:ext uri="{FF2B5EF4-FFF2-40B4-BE49-F238E27FC236}">
                <a16:creationId xmlns:a16="http://schemas.microsoft.com/office/drawing/2014/main" id="{2D44FBAC-77CB-B4FF-EBE0-CD2E426D7217}"/>
              </a:ext>
            </a:extLst>
          </p:cNvPr>
          <p:cNvSpPr>
            <a:spLocks noGrp="1"/>
          </p:cNvSpPr>
          <p:nvPr>
            <p:ph type="sldNum" sz="quarter" idx="12"/>
          </p:nvPr>
        </p:nvSpPr>
        <p:spPr/>
        <p:txBody>
          <a:bodyPr/>
          <a:lstStyle/>
          <a:p>
            <a:fld id="{ADE361C3-C043-4A6E-BDCE-8DA1E7D90A3B}" type="slidenum">
              <a:rPr lang="zh-CN" altLang="en-US" smtClean="0"/>
              <a:t>19</a:t>
            </a:fld>
            <a:endParaRPr lang="zh-CN" altLang="en-US"/>
          </a:p>
        </p:txBody>
      </p:sp>
      <p:sp>
        <p:nvSpPr>
          <p:cNvPr id="5" name="矩形 4">
            <a:extLst>
              <a:ext uri="{FF2B5EF4-FFF2-40B4-BE49-F238E27FC236}">
                <a16:creationId xmlns:a16="http://schemas.microsoft.com/office/drawing/2014/main" id="{F42EE242-6386-07AE-E20B-3DB70D0F62EB}"/>
              </a:ext>
            </a:extLst>
          </p:cNvPr>
          <p:cNvSpPr/>
          <p:nvPr/>
        </p:nvSpPr>
        <p:spPr>
          <a:xfrm>
            <a:off x="1043608"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76E0052A-FE6D-CBAF-2BC9-281B915DF096}"/>
              </a:ext>
            </a:extLst>
          </p:cNvPr>
          <p:cNvSpPr/>
          <p:nvPr/>
        </p:nvSpPr>
        <p:spPr>
          <a:xfrm>
            <a:off x="3779912"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E23AFAB4-AD19-2F8F-7B59-3034E91BC66E}"/>
              </a:ext>
            </a:extLst>
          </p:cNvPr>
          <p:cNvSpPr/>
          <p:nvPr/>
        </p:nvSpPr>
        <p:spPr>
          <a:xfrm>
            <a:off x="6516216"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竖卷形 7">
            <a:extLst>
              <a:ext uri="{FF2B5EF4-FFF2-40B4-BE49-F238E27FC236}">
                <a16:creationId xmlns:a16="http://schemas.microsoft.com/office/drawing/2014/main" id="{687B2AFF-47BA-EA99-369E-39F1DD16C33A}"/>
              </a:ext>
            </a:extLst>
          </p:cNvPr>
          <p:cNvSpPr/>
          <p:nvPr/>
        </p:nvSpPr>
        <p:spPr>
          <a:xfrm>
            <a:off x="5076056" y="1657775"/>
            <a:ext cx="2160240" cy="107131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8B1DF304-EF09-E2E8-FDC4-E46E5BF3B7C9}"/>
              </a:ext>
            </a:extLst>
          </p:cNvPr>
          <p:cNvSpPr txBox="1"/>
          <p:nvPr/>
        </p:nvSpPr>
        <p:spPr>
          <a:xfrm>
            <a:off x="1571714" y="5017348"/>
            <a:ext cx="671979" cy="369332"/>
          </a:xfrm>
          <a:prstGeom prst="rect">
            <a:avLst/>
          </a:prstGeom>
          <a:noFill/>
        </p:spPr>
        <p:txBody>
          <a:bodyPr wrap="none" rtlCol="0">
            <a:spAutoFit/>
          </a:bodyPr>
          <a:lstStyle/>
          <a:p>
            <a:r>
              <a:rPr kumimoji="1" lang="en-US" altLang="zh-CN" dirty="0"/>
              <a:t>CPU</a:t>
            </a:r>
            <a:endParaRPr kumimoji="1" lang="zh-CN" altLang="en-US" dirty="0"/>
          </a:p>
        </p:txBody>
      </p:sp>
      <p:sp>
        <p:nvSpPr>
          <p:cNvPr id="10" name="文本框 9">
            <a:extLst>
              <a:ext uri="{FF2B5EF4-FFF2-40B4-BE49-F238E27FC236}">
                <a16:creationId xmlns:a16="http://schemas.microsoft.com/office/drawing/2014/main" id="{22E75DD7-1437-0ED6-24F8-D9DAA20F4126}"/>
              </a:ext>
            </a:extLst>
          </p:cNvPr>
          <p:cNvSpPr txBox="1"/>
          <p:nvPr/>
        </p:nvSpPr>
        <p:spPr>
          <a:xfrm>
            <a:off x="4319634" y="5017348"/>
            <a:ext cx="646331" cy="369332"/>
          </a:xfrm>
          <a:prstGeom prst="rect">
            <a:avLst/>
          </a:prstGeom>
          <a:noFill/>
        </p:spPr>
        <p:txBody>
          <a:bodyPr wrap="none" rtlCol="0">
            <a:spAutoFit/>
          </a:bodyPr>
          <a:lstStyle/>
          <a:p>
            <a:r>
              <a:rPr kumimoji="1" lang="zh-CN" altLang="en-US" dirty="0"/>
              <a:t>内存</a:t>
            </a:r>
          </a:p>
        </p:txBody>
      </p:sp>
      <p:sp>
        <p:nvSpPr>
          <p:cNvPr id="13" name="折角形 12">
            <a:extLst>
              <a:ext uri="{FF2B5EF4-FFF2-40B4-BE49-F238E27FC236}">
                <a16:creationId xmlns:a16="http://schemas.microsoft.com/office/drawing/2014/main" id="{FABE6E42-DDA3-2DE7-005C-D6CB2E905775}"/>
              </a:ext>
            </a:extLst>
          </p:cNvPr>
          <p:cNvSpPr/>
          <p:nvPr/>
        </p:nvSpPr>
        <p:spPr>
          <a:xfrm>
            <a:off x="1719760" y="1185684"/>
            <a:ext cx="2904371" cy="195072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en-US" sz="1400" dirty="0"/>
          </a:p>
        </p:txBody>
      </p:sp>
      <p:sp>
        <p:nvSpPr>
          <p:cNvPr id="15" name="文本框 14">
            <a:extLst>
              <a:ext uri="{FF2B5EF4-FFF2-40B4-BE49-F238E27FC236}">
                <a16:creationId xmlns:a16="http://schemas.microsoft.com/office/drawing/2014/main" id="{59613CCF-4302-52E7-C566-22F6ABBB1E42}"/>
              </a:ext>
            </a:extLst>
          </p:cNvPr>
          <p:cNvSpPr txBox="1"/>
          <p:nvPr/>
        </p:nvSpPr>
        <p:spPr>
          <a:xfrm>
            <a:off x="1719761" y="1185684"/>
            <a:ext cx="2733441" cy="2123658"/>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stp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x29,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endPar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x19, 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bl      mult2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x0, [x19]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ret</a:t>
            </a:r>
            <a:endParaRPr kumimoji="1" lang="zh-CN" altLang="en-US" sz="1200" dirty="0"/>
          </a:p>
          <a:p>
            <a:endParaRPr kumimoji="1" lang="zh-CN" altLang="en-US" sz="1200" dirty="0"/>
          </a:p>
        </p:txBody>
      </p:sp>
      <p:sp>
        <p:nvSpPr>
          <p:cNvPr id="16" name="文本框 15">
            <a:extLst>
              <a:ext uri="{FF2B5EF4-FFF2-40B4-BE49-F238E27FC236}">
                <a16:creationId xmlns:a16="http://schemas.microsoft.com/office/drawing/2014/main" id="{5F2C0C2E-FBC6-E517-C15A-53819344A8FD}"/>
              </a:ext>
            </a:extLst>
          </p:cNvPr>
          <p:cNvSpPr txBox="1"/>
          <p:nvPr/>
        </p:nvSpPr>
        <p:spPr>
          <a:xfrm>
            <a:off x="5263304" y="1837291"/>
            <a:ext cx="1877437" cy="861774"/>
          </a:xfrm>
          <a:prstGeom prst="rect">
            <a:avLst/>
          </a:prstGeom>
          <a:noFill/>
        </p:spPr>
        <p:txBody>
          <a:bodyPr wrap="none" rtlCol="0">
            <a:spAutoFit/>
          </a:bodyPr>
          <a:lstStyle/>
          <a:p>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a:t>
            </a:r>
          </a:p>
          <a:p>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f3 0b 00 f9 f3 03 02 </a:t>
            </a:r>
            <a:r>
              <a:rPr lang="en" altLang="zh-CN" sz="1000" dirty="0">
                <a:latin typeface="Consolas" panose="020B0609020204030204" pitchFamily="49" charset="0"/>
                <a:ea typeface="宋体" pitchFamily="2" charset="-122"/>
                <a:cs typeface="Consolas" panose="020B0609020204030204" pitchFamily="49" charset="0"/>
              </a:rPr>
              <a:t>aa </a:t>
            </a:r>
          </a:p>
          <a:p>
            <a:r>
              <a:rPr lang="en" altLang="zh-CN" sz="1000" dirty="0">
                <a:latin typeface="Consolas" panose="020B0609020204030204" pitchFamily="49" charset="0"/>
                <a:ea typeface="宋体" pitchFamily="2" charset="-122"/>
                <a:cs typeface="Consolas" panose="020B0609020204030204" pitchFamily="49" charset="0"/>
              </a:rPr>
              <a:t>f0 ff ff 97 60 02 00 f9 </a:t>
            </a:r>
          </a:p>
          <a:p>
            <a:r>
              <a:rPr lang="en" altLang="zh-CN" sz="1000" dirty="0">
                <a:latin typeface="Consolas" panose="020B0609020204030204" pitchFamily="49" charset="0"/>
                <a:ea typeface="宋体" pitchFamily="2" charset="-122"/>
                <a:cs typeface="Consolas" panose="020B0609020204030204" pitchFamily="49" charset="0"/>
              </a:rPr>
              <a:t>f3 0b 40 f9 </a:t>
            </a:r>
            <a:r>
              <a:rPr lang="en" altLang="zh-CN" sz="1000" dirty="0" err="1">
                <a:latin typeface="Consolas" panose="020B0609020204030204" pitchFamily="49" charset="0"/>
                <a:ea typeface="宋体" pitchFamily="2" charset="-122"/>
                <a:cs typeface="Consolas" panose="020B0609020204030204" pitchFamily="49" charset="0"/>
              </a:rPr>
              <a:t>fd</a:t>
            </a:r>
            <a:r>
              <a:rPr lang="en" altLang="zh-CN" sz="1000" dirty="0">
                <a:latin typeface="Consolas" panose="020B0609020204030204" pitchFamily="49" charset="0"/>
                <a:ea typeface="宋体" pitchFamily="2" charset="-122"/>
                <a:cs typeface="Consolas" panose="020B0609020204030204" pitchFamily="49" charset="0"/>
              </a:rPr>
              <a:t> 7b c2 a8 </a:t>
            </a:r>
          </a:p>
          <a:p>
            <a:r>
              <a:rPr lang="en" altLang="zh-CN" sz="1000" dirty="0">
                <a:latin typeface="Consolas" panose="020B0609020204030204" pitchFamily="49" charset="0"/>
                <a:ea typeface="宋体" pitchFamily="2" charset="-122"/>
                <a:cs typeface="Consolas" panose="020B0609020204030204" pitchFamily="49" charset="0"/>
              </a:rPr>
              <a:t>c0 </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03 5f d6</a:t>
            </a:r>
            <a:endParaRPr kumimoji="0" lang="zh-CN" altLang="en-US"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7" name="文本框 16">
            <a:extLst>
              <a:ext uri="{FF2B5EF4-FFF2-40B4-BE49-F238E27FC236}">
                <a16:creationId xmlns:a16="http://schemas.microsoft.com/office/drawing/2014/main" id="{7A0F7126-07E7-646E-8BC6-5667D69FB55A}"/>
              </a:ext>
            </a:extLst>
          </p:cNvPr>
          <p:cNvSpPr txBox="1"/>
          <p:nvPr/>
        </p:nvSpPr>
        <p:spPr>
          <a:xfrm>
            <a:off x="5643104" y="1326649"/>
            <a:ext cx="1229824" cy="307777"/>
          </a:xfrm>
          <a:prstGeom prst="rect">
            <a:avLst/>
          </a:prstGeom>
          <a:noFill/>
        </p:spPr>
        <p:txBody>
          <a:bodyPr wrap="none" rtlCol="0">
            <a:spAutoFit/>
          </a:bodyPr>
          <a:lstStyle/>
          <a:p>
            <a:r>
              <a:rPr kumimoji="1" lang="en-US" altLang="zh-CN" sz="1400" dirty="0" err="1"/>
              <a:t>Mulstore</a:t>
            </a:r>
            <a:r>
              <a:rPr kumimoji="1" lang="zh-CN" altLang="en-US" sz="1400" dirty="0"/>
              <a:t>程序</a:t>
            </a:r>
          </a:p>
        </p:txBody>
      </p:sp>
      <p:cxnSp>
        <p:nvCxnSpPr>
          <p:cNvPr id="12" name="直线连接符 11">
            <a:extLst>
              <a:ext uri="{FF2B5EF4-FFF2-40B4-BE49-F238E27FC236}">
                <a16:creationId xmlns:a16="http://schemas.microsoft.com/office/drawing/2014/main" id="{AE6ACCAC-89FF-1D27-D1F5-50FC9A8CE3AB}"/>
              </a:ext>
            </a:extLst>
          </p:cNvPr>
          <p:cNvCxnSpPr>
            <a:cxnSpLocks/>
          </p:cNvCxnSpPr>
          <p:nvPr/>
        </p:nvCxnSpPr>
        <p:spPr>
          <a:xfrm>
            <a:off x="4624131" y="1185684"/>
            <a:ext cx="595941" cy="47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A3045BFA-56F4-1DEA-CD28-A54C568436EF}"/>
              </a:ext>
            </a:extLst>
          </p:cNvPr>
          <p:cNvCxnSpPr>
            <a:cxnSpLocks/>
          </p:cNvCxnSpPr>
          <p:nvPr/>
        </p:nvCxnSpPr>
        <p:spPr>
          <a:xfrm flipV="1">
            <a:off x="4319634" y="2729085"/>
            <a:ext cx="828430" cy="4044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箭头 20">
            <a:extLst>
              <a:ext uri="{FF2B5EF4-FFF2-40B4-BE49-F238E27FC236}">
                <a16:creationId xmlns:a16="http://schemas.microsoft.com/office/drawing/2014/main" id="{DAEF20AE-48F9-CBAA-CE85-1D5697773DCD}"/>
              </a:ext>
            </a:extLst>
          </p:cNvPr>
          <p:cNvSpPr/>
          <p:nvPr/>
        </p:nvSpPr>
        <p:spPr>
          <a:xfrm>
            <a:off x="1115616" y="1477251"/>
            <a:ext cx="576064" cy="84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26098C4F-46C0-F765-80D5-0DF409385E1E}"/>
              </a:ext>
            </a:extLst>
          </p:cNvPr>
          <p:cNvSpPr txBox="1"/>
          <p:nvPr/>
        </p:nvSpPr>
        <p:spPr>
          <a:xfrm>
            <a:off x="1267835" y="3716129"/>
            <a:ext cx="468398" cy="338554"/>
          </a:xfrm>
          <a:prstGeom prst="rect">
            <a:avLst/>
          </a:prstGeom>
          <a:noFill/>
          <a:ln>
            <a:solidFill>
              <a:schemeClr val="tx1"/>
            </a:solidFill>
          </a:ln>
        </p:spPr>
        <p:txBody>
          <a:bodyPr wrap="none" rtlCol="0">
            <a:spAutoFit/>
          </a:bodyPr>
          <a:lstStyle/>
          <a:p>
            <a:r>
              <a:rPr kumimoji="1" lang="en-US" altLang="zh-CN" sz="1600" dirty="0"/>
              <a:t>PC</a:t>
            </a:r>
            <a:endParaRPr kumimoji="1" lang="zh-CN" altLang="en-US" sz="1600" dirty="0"/>
          </a:p>
        </p:txBody>
      </p:sp>
      <p:sp>
        <p:nvSpPr>
          <p:cNvPr id="3" name="右箭头 2">
            <a:extLst>
              <a:ext uri="{FF2B5EF4-FFF2-40B4-BE49-F238E27FC236}">
                <a16:creationId xmlns:a16="http://schemas.microsoft.com/office/drawing/2014/main" id="{5B1DE7DF-F4D1-8556-35C1-DE635AC12F56}"/>
              </a:ext>
            </a:extLst>
          </p:cNvPr>
          <p:cNvSpPr/>
          <p:nvPr/>
        </p:nvSpPr>
        <p:spPr>
          <a:xfrm>
            <a:off x="1115616" y="1634426"/>
            <a:ext cx="576064" cy="84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759C0F65-61BE-C7F9-7631-A46B4366B074}"/>
              </a:ext>
            </a:extLst>
          </p:cNvPr>
          <p:cNvSpPr/>
          <p:nvPr/>
        </p:nvSpPr>
        <p:spPr>
          <a:xfrm>
            <a:off x="1115616" y="1795238"/>
            <a:ext cx="576064" cy="84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78606E61-A031-8F77-1A52-784097163A80}"/>
              </a:ext>
            </a:extLst>
          </p:cNvPr>
          <p:cNvSpPr txBox="1"/>
          <p:nvPr/>
        </p:nvSpPr>
        <p:spPr>
          <a:xfrm>
            <a:off x="-26044" y="1525888"/>
            <a:ext cx="1141659" cy="307777"/>
          </a:xfrm>
          <a:prstGeom prst="rect">
            <a:avLst/>
          </a:prstGeom>
          <a:noFill/>
        </p:spPr>
        <p:txBody>
          <a:bodyPr wrap="none" rtlCol="0">
            <a:spAutoFit/>
          </a:bodyPr>
          <a:lstStyle/>
          <a:p>
            <a:r>
              <a:rPr kumimoji="1" lang="en-US" altLang="zh-CN" sz="1400" dirty="0"/>
              <a:t>PC</a:t>
            </a:r>
            <a:r>
              <a:rPr kumimoji="1" lang="zh-CN" altLang="en-US" sz="1400" dirty="0"/>
              <a:t> </a:t>
            </a:r>
            <a:r>
              <a:rPr kumimoji="1" lang="en-US" altLang="zh-CN" sz="1400" dirty="0"/>
              <a:t>=</a:t>
            </a:r>
            <a:r>
              <a:rPr kumimoji="1" lang="zh-CN" altLang="en-US" sz="1400" dirty="0"/>
              <a:t> </a:t>
            </a:r>
            <a:r>
              <a:rPr kumimoji="1" lang="en-US" altLang="zh-CN" sz="1400" dirty="0"/>
              <a:t>PC</a:t>
            </a:r>
            <a:r>
              <a:rPr kumimoji="1" lang="zh-CN" altLang="en-US" sz="1400" dirty="0"/>
              <a:t> </a:t>
            </a:r>
            <a:r>
              <a:rPr kumimoji="1" lang="en-US" altLang="zh-CN" sz="1400" dirty="0"/>
              <a:t>+4</a:t>
            </a:r>
            <a:endParaRPr kumimoji="1" lang="zh-CN" altLang="en-US" sz="1400" dirty="0"/>
          </a:p>
        </p:txBody>
      </p:sp>
      <p:sp>
        <p:nvSpPr>
          <p:cNvPr id="23" name="文本框 22">
            <a:extLst>
              <a:ext uri="{FF2B5EF4-FFF2-40B4-BE49-F238E27FC236}">
                <a16:creationId xmlns:a16="http://schemas.microsoft.com/office/drawing/2014/main" id="{48B4DFE4-7A8F-1A4E-940B-B819A3053814}"/>
              </a:ext>
            </a:extLst>
          </p:cNvPr>
          <p:cNvSpPr txBox="1"/>
          <p:nvPr/>
        </p:nvSpPr>
        <p:spPr>
          <a:xfrm>
            <a:off x="6674748" y="5016564"/>
            <a:ext cx="1569660" cy="369332"/>
          </a:xfrm>
          <a:prstGeom prst="rect">
            <a:avLst/>
          </a:prstGeom>
          <a:noFill/>
        </p:spPr>
        <p:txBody>
          <a:bodyPr wrap="none" rtlCol="0">
            <a:spAutoFit/>
          </a:bodyPr>
          <a:lstStyle/>
          <a:p>
            <a:r>
              <a:rPr kumimoji="1" lang="zh-CN" altLang="en-US" dirty="0"/>
              <a:t>存储（硬盘）</a:t>
            </a:r>
          </a:p>
        </p:txBody>
      </p:sp>
      <p:sp>
        <p:nvSpPr>
          <p:cNvPr id="25" name="竖卷形 24">
            <a:extLst>
              <a:ext uri="{FF2B5EF4-FFF2-40B4-BE49-F238E27FC236}">
                <a16:creationId xmlns:a16="http://schemas.microsoft.com/office/drawing/2014/main" id="{6B1EB07D-37E0-6A45-8F01-6F0C71D9425D}"/>
              </a:ext>
            </a:extLst>
          </p:cNvPr>
          <p:cNvSpPr/>
          <p:nvPr/>
        </p:nvSpPr>
        <p:spPr>
          <a:xfrm>
            <a:off x="4531744" y="4358949"/>
            <a:ext cx="832867" cy="4543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3071C37C-1DD1-4CF1-AD43-E82FFE889C32}"/>
              </a:ext>
            </a:extLst>
          </p:cNvPr>
          <p:cNvSpPr txBox="1"/>
          <p:nvPr/>
        </p:nvSpPr>
        <p:spPr>
          <a:xfrm>
            <a:off x="295652" y="1979389"/>
            <a:ext cx="1107996" cy="369332"/>
          </a:xfrm>
          <a:prstGeom prst="rect">
            <a:avLst/>
          </a:prstGeom>
          <a:noFill/>
        </p:spPr>
        <p:txBody>
          <a:bodyPr wrap="none" rtlCol="0">
            <a:spAutoFit/>
          </a:bodyPr>
          <a:lstStyle/>
          <a:p>
            <a:r>
              <a:rPr kumimoji="1" lang="zh-CN" altLang="en-US" b="1" dirty="0"/>
              <a:t>指令定长</a:t>
            </a:r>
          </a:p>
        </p:txBody>
      </p:sp>
    </p:spTree>
    <p:extLst>
      <p:ext uri="{BB962C8B-B14F-4D97-AF65-F5344CB8AC3E}">
        <p14:creationId xmlns:p14="http://schemas.microsoft.com/office/powerpoint/2010/main" val="399806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0" presetClass="exit" presetSubtype="0" fill="hold" grpId="0" nodeType="with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P spid="3" grpId="1" animBg="1"/>
      <p:bldP spid="14"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E39C2-86D1-9B45-B569-48F1570E518D}"/>
              </a:ext>
            </a:extLst>
          </p:cNvPr>
          <p:cNvSpPr>
            <a:spLocks noGrp="1"/>
          </p:cNvSpPr>
          <p:nvPr>
            <p:ph type="title"/>
          </p:nvPr>
        </p:nvSpPr>
        <p:spPr/>
        <p:txBody>
          <a:bodyPr/>
          <a:lstStyle/>
          <a:p>
            <a:r>
              <a:rPr kumimoji="1" lang="zh-CN" altLang="en-US" dirty="0"/>
              <a:t>版权声明</a:t>
            </a:r>
          </a:p>
        </p:txBody>
      </p:sp>
      <p:sp>
        <p:nvSpPr>
          <p:cNvPr id="3" name="内容占位符 2">
            <a:extLst>
              <a:ext uri="{FF2B5EF4-FFF2-40B4-BE49-F238E27FC236}">
                <a16:creationId xmlns:a16="http://schemas.microsoft.com/office/drawing/2014/main" id="{695B3383-B219-984C-8D0C-BCF076655903}"/>
              </a:ext>
            </a:extLst>
          </p:cNvPr>
          <p:cNvSpPr>
            <a:spLocks noGrp="1"/>
          </p:cNvSpPr>
          <p:nvPr>
            <p:ph idx="1"/>
          </p:nvPr>
        </p:nvSpPr>
        <p:spPr/>
        <p:txBody>
          <a:bodyPr>
            <a:noAutofit/>
          </a:bodyPr>
          <a:lstStyle/>
          <a:p>
            <a:r>
              <a:rPr lang="zh-CN" altLang="en-US" sz="2000" b="0" dirty="0"/>
              <a:t>本内容版权归</a:t>
            </a:r>
            <a:r>
              <a:rPr lang="zh-CN" altLang="en-US" sz="2000" dirty="0"/>
              <a:t>上海交通大学并行与分布式系统研究所</a:t>
            </a:r>
            <a:r>
              <a:rPr lang="zh-CN" altLang="en-US" sz="2000" b="0" dirty="0"/>
              <a:t>所有</a:t>
            </a:r>
            <a:endParaRPr lang="en-US" altLang="zh-CN" sz="2000" b="0" dirty="0"/>
          </a:p>
          <a:p>
            <a:r>
              <a:rPr lang="zh-CN" altLang="en-US" sz="2000" b="0" dirty="0"/>
              <a:t>使用者可以将全部或部分本内容免费用于非商业用途</a:t>
            </a:r>
            <a:endParaRPr lang="en-US" altLang="zh-CN" sz="2000" b="0" dirty="0"/>
          </a:p>
          <a:p>
            <a:r>
              <a:rPr lang="zh-CN" altLang="en-US" sz="2000" b="0" dirty="0"/>
              <a:t>使用者在使用全部或部分本内容时请注明来源</a:t>
            </a:r>
            <a:endParaRPr lang="en-US" altLang="zh-CN" sz="2000" b="0" dirty="0"/>
          </a:p>
          <a:p>
            <a:pPr lvl="1"/>
            <a:r>
              <a:rPr lang="zh-CN" altLang="en-US" sz="1600" dirty="0"/>
              <a:t>内容</a:t>
            </a:r>
            <a:r>
              <a:rPr lang="zh-CN" altLang="en-US" sz="1600" b="0" dirty="0"/>
              <a:t>来自</a:t>
            </a:r>
            <a:r>
              <a:rPr lang="zh-CN" altLang="en-US" sz="1600" dirty="0"/>
              <a:t>：上海交通大学并行与分布式系统研究所</a:t>
            </a:r>
            <a:r>
              <a:rPr lang="en-US" altLang="zh-CN" sz="1600" dirty="0"/>
              <a:t>+</a:t>
            </a:r>
            <a:r>
              <a:rPr lang="zh-CN" altLang="en-US" sz="1600" dirty="0"/>
              <a:t>材料名字</a:t>
            </a:r>
            <a:endParaRPr lang="en-US" altLang="zh-CN" sz="1600" b="0" dirty="0"/>
          </a:p>
          <a:p>
            <a:r>
              <a:rPr lang="zh-CN" altLang="en-US" sz="2000" b="0" dirty="0"/>
              <a:t>对于不遵守此声明或者其他违法使用本内容者，将依法保留追究权</a:t>
            </a:r>
            <a:endParaRPr lang="en-US" altLang="zh-CN" sz="2000" b="0" dirty="0"/>
          </a:p>
          <a:p>
            <a:r>
              <a:rPr lang="zh-CN" altLang="en-US" sz="2000" b="0" dirty="0"/>
              <a:t>本内容的发布采用 </a:t>
            </a:r>
            <a:r>
              <a:rPr lang="en-US" altLang="zh-CN" sz="2000" b="0" dirty="0"/>
              <a:t>Creative Commons</a:t>
            </a:r>
            <a:r>
              <a:rPr lang="zh-CN" altLang="en-US" sz="2000" b="0" dirty="0"/>
              <a:t> </a:t>
            </a:r>
            <a:r>
              <a:rPr lang="en-US" altLang="zh-CN" sz="2000" b="0" dirty="0"/>
              <a:t>Attribution</a:t>
            </a:r>
            <a:r>
              <a:rPr lang="zh-CN" altLang="en-US" sz="2000" b="0" dirty="0"/>
              <a:t> </a:t>
            </a:r>
            <a:r>
              <a:rPr lang="en-US" altLang="zh-CN" sz="2000" b="0" dirty="0"/>
              <a:t>4.0</a:t>
            </a:r>
            <a:r>
              <a:rPr lang="zh-CN" altLang="en-US" sz="2000" b="0" dirty="0"/>
              <a:t> </a:t>
            </a:r>
            <a:r>
              <a:rPr lang="en-US" altLang="zh-CN" sz="2000" b="0" dirty="0"/>
              <a:t>License</a:t>
            </a:r>
            <a:endParaRPr lang="en-US" altLang="zh-CN" sz="2400" b="0" dirty="0"/>
          </a:p>
          <a:p>
            <a:pPr lvl="1"/>
            <a:r>
              <a:rPr lang="zh-CN" altLang="en-US" sz="1600" dirty="0"/>
              <a:t>完整文本：</a:t>
            </a:r>
            <a:r>
              <a:rPr lang="en-US" altLang="zh-CN" sz="1600" dirty="0">
                <a:hlinkClick r:id="rId2"/>
              </a:rPr>
              <a:t>https://creativecommons.org/licenses/by/4.0/legalcode</a:t>
            </a:r>
            <a:endParaRPr lang="en-US" altLang="zh-CN" sz="1800" b="0" dirty="0"/>
          </a:p>
          <a:p>
            <a:endParaRPr kumimoji="1" lang="zh-CN" altLang="en-US" sz="2000" dirty="0"/>
          </a:p>
        </p:txBody>
      </p:sp>
      <p:sp>
        <p:nvSpPr>
          <p:cNvPr id="4" name="灯片编号占位符 3">
            <a:extLst>
              <a:ext uri="{FF2B5EF4-FFF2-40B4-BE49-F238E27FC236}">
                <a16:creationId xmlns:a16="http://schemas.microsoft.com/office/drawing/2014/main" id="{70D6275D-0E58-1C46-BA79-C46B2D55F355}"/>
              </a:ext>
            </a:extLst>
          </p:cNvPr>
          <p:cNvSpPr>
            <a:spLocks noGrp="1"/>
          </p:cNvSpPr>
          <p:nvPr>
            <p:ph type="sldNum" sz="quarter" idx="12"/>
          </p:nvPr>
        </p:nvSpPr>
        <p:spPr/>
        <p:txBody>
          <a:bodyPr/>
          <a:lstStyle/>
          <a:p>
            <a:fld id="{ADE361C3-C043-4A6E-BDCE-8DA1E7D90A3B}" type="slidenum">
              <a:rPr lang="zh-CN" altLang="en-US" smtClean="0"/>
              <a:t>2</a:t>
            </a:fld>
            <a:endParaRPr lang="zh-CN" altLang="en-US"/>
          </a:p>
        </p:txBody>
      </p:sp>
    </p:spTree>
    <p:extLst>
      <p:ext uri="{BB962C8B-B14F-4D97-AF65-F5344CB8AC3E}">
        <p14:creationId xmlns:p14="http://schemas.microsoft.com/office/powerpoint/2010/main" val="1615226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368BF-E6A2-5AEE-E93C-7DFBBEFFE5DA}"/>
              </a:ext>
            </a:extLst>
          </p:cNvPr>
          <p:cNvSpPr>
            <a:spLocks noGrp="1"/>
          </p:cNvSpPr>
          <p:nvPr>
            <p:ph type="title"/>
          </p:nvPr>
        </p:nvSpPr>
        <p:spPr/>
        <p:txBody>
          <a:bodyPr/>
          <a:lstStyle/>
          <a:p>
            <a:r>
              <a:rPr kumimoji="1" lang="zh-CN" altLang="en-US" dirty="0"/>
              <a:t>俯瞰指令执行：数据在哪</a:t>
            </a:r>
          </a:p>
        </p:txBody>
      </p:sp>
      <p:sp>
        <p:nvSpPr>
          <p:cNvPr id="4" name="灯片编号占位符 3">
            <a:extLst>
              <a:ext uri="{FF2B5EF4-FFF2-40B4-BE49-F238E27FC236}">
                <a16:creationId xmlns:a16="http://schemas.microsoft.com/office/drawing/2014/main" id="{2D44FBAC-77CB-B4FF-EBE0-CD2E426D7217}"/>
              </a:ext>
            </a:extLst>
          </p:cNvPr>
          <p:cNvSpPr>
            <a:spLocks noGrp="1"/>
          </p:cNvSpPr>
          <p:nvPr>
            <p:ph type="sldNum" sz="quarter" idx="12"/>
          </p:nvPr>
        </p:nvSpPr>
        <p:spPr/>
        <p:txBody>
          <a:bodyPr/>
          <a:lstStyle/>
          <a:p>
            <a:fld id="{ADE361C3-C043-4A6E-BDCE-8DA1E7D90A3B}" type="slidenum">
              <a:rPr lang="zh-CN" altLang="en-US" smtClean="0"/>
              <a:t>20</a:t>
            </a:fld>
            <a:endParaRPr lang="zh-CN" altLang="en-US"/>
          </a:p>
        </p:txBody>
      </p:sp>
      <p:sp>
        <p:nvSpPr>
          <p:cNvPr id="5" name="矩形 4">
            <a:extLst>
              <a:ext uri="{FF2B5EF4-FFF2-40B4-BE49-F238E27FC236}">
                <a16:creationId xmlns:a16="http://schemas.microsoft.com/office/drawing/2014/main" id="{F42EE242-6386-07AE-E20B-3DB70D0F62EB}"/>
              </a:ext>
            </a:extLst>
          </p:cNvPr>
          <p:cNvSpPr/>
          <p:nvPr/>
        </p:nvSpPr>
        <p:spPr>
          <a:xfrm>
            <a:off x="1043608"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76E0052A-FE6D-CBAF-2BC9-281B915DF096}"/>
              </a:ext>
            </a:extLst>
          </p:cNvPr>
          <p:cNvSpPr/>
          <p:nvPr/>
        </p:nvSpPr>
        <p:spPr>
          <a:xfrm>
            <a:off x="3779912"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E23AFAB4-AD19-2F8F-7B59-3034E91BC66E}"/>
              </a:ext>
            </a:extLst>
          </p:cNvPr>
          <p:cNvSpPr/>
          <p:nvPr/>
        </p:nvSpPr>
        <p:spPr>
          <a:xfrm>
            <a:off x="6516216"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竖卷形 7">
            <a:extLst>
              <a:ext uri="{FF2B5EF4-FFF2-40B4-BE49-F238E27FC236}">
                <a16:creationId xmlns:a16="http://schemas.microsoft.com/office/drawing/2014/main" id="{687B2AFF-47BA-EA99-369E-39F1DD16C33A}"/>
              </a:ext>
            </a:extLst>
          </p:cNvPr>
          <p:cNvSpPr/>
          <p:nvPr/>
        </p:nvSpPr>
        <p:spPr>
          <a:xfrm>
            <a:off x="5076055" y="1657775"/>
            <a:ext cx="2808313" cy="107131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8B1DF304-EF09-E2E8-FDC4-E46E5BF3B7C9}"/>
              </a:ext>
            </a:extLst>
          </p:cNvPr>
          <p:cNvSpPr txBox="1"/>
          <p:nvPr/>
        </p:nvSpPr>
        <p:spPr>
          <a:xfrm>
            <a:off x="1571714" y="5017348"/>
            <a:ext cx="671979" cy="369332"/>
          </a:xfrm>
          <a:prstGeom prst="rect">
            <a:avLst/>
          </a:prstGeom>
          <a:noFill/>
        </p:spPr>
        <p:txBody>
          <a:bodyPr wrap="none" rtlCol="0">
            <a:spAutoFit/>
          </a:bodyPr>
          <a:lstStyle/>
          <a:p>
            <a:r>
              <a:rPr kumimoji="1" lang="en-US" altLang="zh-CN" dirty="0"/>
              <a:t>CPU</a:t>
            </a:r>
            <a:endParaRPr kumimoji="1" lang="zh-CN" altLang="en-US" dirty="0"/>
          </a:p>
        </p:txBody>
      </p:sp>
      <p:sp>
        <p:nvSpPr>
          <p:cNvPr id="10" name="文本框 9">
            <a:extLst>
              <a:ext uri="{FF2B5EF4-FFF2-40B4-BE49-F238E27FC236}">
                <a16:creationId xmlns:a16="http://schemas.microsoft.com/office/drawing/2014/main" id="{22E75DD7-1437-0ED6-24F8-D9DAA20F4126}"/>
              </a:ext>
            </a:extLst>
          </p:cNvPr>
          <p:cNvSpPr txBox="1"/>
          <p:nvPr/>
        </p:nvSpPr>
        <p:spPr>
          <a:xfrm>
            <a:off x="4319634" y="5017348"/>
            <a:ext cx="646331" cy="369332"/>
          </a:xfrm>
          <a:prstGeom prst="rect">
            <a:avLst/>
          </a:prstGeom>
          <a:noFill/>
        </p:spPr>
        <p:txBody>
          <a:bodyPr wrap="none" rtlCol="0">
            <a:spAutoFit/>
          </a:bodyPr>
          <a:lstStyle/>
          <a:p>
            <a:r>
              <a:rPr kumimoji="1" lang="zh-CN" altLang="en-US" dirty="0"/>
              <a:t>内存</a:t>
            </a:r>
          </a:p>
        </p:txBody>
      </p:sp>
      <p:sp>
        <p:nvSpPr>
          <p:cNvPr id="13" name="折角形 12">
            <a:extLst>
              <a:ext uri="{FF2B5EF4-FFF2-40B4-BE49-F238E27FC236}">
                <a16:creationId xmlns:a16="http://schemas.microsoft.com/office/drawing/2014/main" id="{FABE6E42-DDA3-2DE7-005C-D6CB2E905775}"/>
              </a:ext>
            </a:extLst>
          </p:cNvPr>
          <p:cNvSpPr/>
          <p:nvPr/>
        </p:nvSpPr>
        <p:spPr>
          <a:xfrm>
            <a:off x="1719760" y="1185684"/>
            <a:ext cx="2904371" cy="195072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en-US" sz="1400" dirty="0"/>
          </a:p>
        </p:txBody>
      </p:sp>
      <p:sp>
        <p:nvSpPr>
          <p:cNvPr id="15" name="文本框 14">
            <a:extLst>
              <a:ext uri="{FF2B5EF4-FFF2-40B4-BE49-F238E27FC236}">
                <a16:creationId xmlns:a16="http://schemas.microsoft.com/office/drawing/2014/main" id="{59613CCF-4302-52E7-C566-22F6ABBB1E42}"/>
              </a:ext>
            </a:extLst>
          </p:cNvPr>
          <p:cNvSpPr txBox="1"/>
          <p:nvPr/>
        </p:nvSpPr>
        <p:spPr>
          <a:xfrm>
            <a:off x="1719761" y="1185684"/>
            <a:ext cx="2733441" cy="2123658"/>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stp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x29,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endPar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x19, 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bl      mult2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x0, [x19]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ret</a:t>
            </a:r>
            <a:endParaRPr kumimoji="1" lang="zh-CN" altLang="en-US" sz="1200" dirty="0"/>
          </a:p>
          <a:p>
            <a:endParaRPr kumimoji="1" lang="zh-CN" altLang="en-US" sz="1200" dirty="0"/>
          </a:p>
        </p:txBody>
      </p:sp>
      <p:sp>
        <p:nvSpPr>
          <p:cNvPr id="16" name="文本框 15">
            <a:extLst>
              <a:ext uri="{FF2B5EF4-FFF2-40B4-BE49-F238E27FC236}">
                <a16:creationId xmlns:a16="http://schemas.microsoft.com/office/drawing/2014/main" id="{5F2C0C2E-FBC6-E517-C15A-53819344A8FD}"/>
              </a:ext>
            </a:extLst>
          </p:cNvPr>
          <p:cNvSpPr txBox="1"/>
          <p:nvPr/>
        </p:nvSpPr>
        <p:spPr>
          <a:xfrm>
            <a:off x="5263304" y="1837291"/>
            <a:ext cx="1877437" cy="861774"/>
          </a:xfrm>
          <a:prstGeom prst="rect">
            <a:avLst/>
          </a:prstGeom>
          <a:noFill/>
        </p:spPr>
        <p:txBody>
          <a:bodyPr wrap="none" rtlCol="0">
            <a:spAutoFit/>
          </a:bodyPr>
          <a:lstStyle/>
          <a:p>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a:t>
            </a:r>
          </a:p>
          <a:p>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f3 0b 00 f9 f3 03 02 </a:t>
            </a:r>
            <a:r>
              <a:rPr lang="en" altLang="zh-CN" sz="1000" dirty="0">
                <a:latin typeface="Consolas" panose="020B0609020204030204" pitchFamily="49" charset="0"/>
                <a:ea typeface="宋体" pitchFamily="2" charset="-122"/>
                <a:cs typeface="Consolas" panose="020B0609020204030204" pitchFamily="49" charset="0"/>
              </a:rPr>
              <a:t>aa </a:t>
            </a:r>
          </a:p>
          <a:p>
            <a:r>
              <a:rPr lang="en" altLang="zh-CN" sz="1000" dirty="0">
                <a:latin typeface="Consolas" panose="020B0609020204030204" pitchFamily="49" charset="0"/>
                <a:ea typeface="宋体" pitchFamily="2" charset="-122"/>
                <a:cs typeface="Consolas" panose="020B0609020204030204" pitchFamily="49" charset="0"/>
              </a:rPr>
              <a:t>f0 ff ff 97 60 02 00 f9 </a:t>
            </a:r>
          </a:p>
          <a:p>
            <a:r>
              <a:rPr lang="en" altLang="zh-CN" sz="1000" dirty="0">
                <a:latin typeface="Consolas" panose="020B0609020204030204" pitchFamily="49" charset="0"/>
                <a:ea typeface="宋体" pitchFamily="2" charset="-122"/>
                <a:cs typeface="Consolas" panose="020B0609020204030204" pitchFamily="49" charset="0"/>
              </a:rPr>
              <a:t>f3 0b 40 f9 </a:t>
            </a:r>
            <a:r>
              <a:rPr lang="en" altLang="zh-CN" sz="1000" dirty="0" err="1">
                <a:latin typeface="Consolas" panose="020B0609020204030204" pitchFamily="49" charset="0"/>
                <a:ea typeface="宋体" pitchFamily="2" charset="-122"/>
                <a:cs typeface="Consolas" panose="020B0609020204030204" pitchFamily="49" charset="0"/>
              </a:rPr>
              <a:t>fd</a:t>
            </a:r>
            <a:r>
              <a:rPr lang="en" altLang="zh-CN" sz="1000" dirty="0">
                <a:latin typeface="Consolas" panose="020B0609020204030204" pitchFamily="49" charset="0"/>
                <a:ea typeface="宋体" pitchFamily="2" charset="-122"/>
                <a:cs typeface="Consolas" panose="020B0609020204030204" pitchFamily="49" charset="0"/>
              </a:rPr>
              <a:t> 7b c2 a8 </a:t>
            </a:r>
          </a:p>
          <a:p>
            <a:r>
              <a:rPr lang="en" altLang="zh-CN" sz="1000" dirty="0">
                <a:latin typeface="Consolas" panose="020B0609020204030204" pitchFamily="49" charset="0"/>
                <a:ea typeface="宋体" pitchFamily="2" charset="-122"/>
                <a:cs typeface="Consolas" panose="020B0609020204030204" pitchFamily="49" charset="0"/>
              </a:rPr>
              <a:t>c0 </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03 5f d6</a:t>
            </a:r>
            <a:endParaRPr kumimoji="0" lang="zh-CN" altLang="en-US"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7" name="文本框 16">
            <a:extLst>
              <a:ext uri="{FF2B5EF4-FFF2-40B4-BE49-F238E27FC236}">
                <a16:creationId xmlns:a16="http://schemas.microsoft.com/office/drawing/2014/main" id="{7A0F7126-07E7-646E-8BC6-5667D69FB55A}"/>
              </a:ext>
            </a:extLst>
          </p:cNvPr>
          <p:cNvSpPr txBox="1"/>
          <p:nvPr/>
        </p:nvSpPr>
        <p:spPr>
          <a:xfrm>
            <a:off x="5643104" y="1326649"/>
            <a:ext cx="1229824" cy="307777"/>
          </a:xfrm>
          <a:prstGeom prst="rect">
            <a:avLst/>
          </a:prstGeom>
          <a:noFill/>
        </p:spPr>
        <p:txBody>
          <a:bodyPr wrap="none" rtlCol="0">
            <a:spAutoFit/>
          </a:bodyPr>
          <a:lstStyle/>
          <a:p>
            <a:r>
              <a:rPr kumimoji="1" lang="en-US" altLang="zh-CN" sz="1400" dirty="0" err="1"/>
              <a:t>Mulstore</a:t>
            </a:r>
            <a:r>
              <a:rPr kumimoji="1" lang="zh-CN" altLang="en-US" sz="1400" dirty="0"/>
              <a:t>程序</a:t>
            </a:r>
          </a:p>
        </p:txBody>
      </p:sp>
      <p:cxnSp>
        <p:nvCxnSpPr>
          <p:cNvPr id="12" name="直线连接符 11">
            <a:extLst>
              <a:ext uri="{FF2B5EF4-FFF2-40B4-BE49-F238E27FC236}">
                <a16:creationId xmlns:a16="http://schemas.microsoft.com/office/drawing/2014/main" id="{AE6ACCAC-89FF-1D27-D1F5-50FC9A8CE3AB}"/>
              </a:ext>
            </a:extLst>
          </p:cNvPr>
          <p:cNvCxnSpPr>
            <a:cxnSpLocks/>
          </p:cNvCxnSpPr>
          <p:nvPr/>
        </p:nvCxnSpPr>
        <p:spPr>
          <a:xfrm>
            <a:off x="4624131" y="1185684"/>
            <a:ext cx="595941" cy="47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A3045BFA-56F4-1DEA-CD28-A54C568436EF}"/>
              </a:ext>
            </a:extLst>
          </p:cNvPr>
          <p:cNvCxnSpPr>
            <a:cxnSpLocks/>
          </p:cNvCxnSpPr>
          <p:nvPr/>
        </p:nvCxnSpPr>
        <p:spPr>
          <a:xfrm flipV="1">
            <a:off x="4319634" y="2729085"/>
            <a:ext cx="828430" cy="4044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6098C4F-46C0-F765-80D5-0DF409385E1E}"/>
              </a:ext>
            </a:extLst>
          </p:cNvPr>
          <p:cNvSpPr txBox="1"/>
          <p:nvPr/>
        </p:nvSpPr>
        <p:spPr>
          <a:xfrm>
            <a:off x="1267835" y="3716129"/>
            <a:ext cx="468398" cy="338554"/>
          </a:xfrm>
          <a:prstGeom prst="rect">
            <a:avLst/>
          </a:prstGeom>
          <a:noFill/>
          <a:ln>
            <a:solidFill>
              <a:schemeClr val="tx1"/>
            </a:solidFill>
          </a:ln>
        </p:spPr>
        <p:txBody>
          <a:bodyPr wrap="none" rtlCol="0">
            <a:spAutoFit/>
          </a:bodyPr>
          <a:lstStyle/>
          <a:p>
            <a:r>
              <a:rPr kumimoji="1" lang="en-US" altLang="zh-CN" sz="1600" dirty="0"/>
              <a:t>PC</a:t>
            </a:r>
            <a:endParaRPr kumimoji="1" lang="zh-CN" altLang="en-US" sz="1600" dirty="0"/>
          </a:p>
        </p:txBody>
      </p:sp>
      <p:sp>
        <p:nvSpPr>
          <p:cNvPr id="20" name="圆柱体 19">
            <a:extLst>
              <a:ext uri="{FF2B5EF4-FFF2-40B4-BE49-F238E27FC236}">
                <a16:creationId xmlns:a16="http://schemas.microsoft.com/office/drawing/2014/main" id="{71B1445F-C9C4-8A7F-2787-04B3135FECE1}"/>
              </a:ext>
            </a:extLst>
          </p:cNvPr>
          <p:cNvSpPr/>
          <p:nvPr/>
        </p:nvSpPr>
        <p:spPr>
          <a:xfrm>
            <a:off x="7092280" y="1988011"/>
            <a:ext cx="504056" cy="50405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200" dirty="0"/>
              <a:t>data</a:t>
            </a:r>
            <a:endParaRPr kumimoji="1" lang="zh-CN" altLang="en-US" dirty="0"/>
          </a:p>
        </p:txBody>
      </p:sp>
      <p:sp>
        <p:nvSpPr>
          <p:cNvPr id="23" name="文本框 22">
            <a:extLst>
              <a:ext uri="{FF2B5EF4-FFF2-40B4-BE49-F238E27FC236}">
                <a16:creationId xmlns:a16="http://schemas.microsoft.com/office/drawing/2014/main" id="{AC7A0BCD-DC81-45F2-24B1-6B53C5443F58}"/>
              </a:ext>
            </a:extLst>
          </p:cNvPr>
          <p:cNvSpPr txBox="1"/>
          <p:nvPr/>
        </p:nvSpPr>
        <p:spPr>
          <a:xfrm>
            <a:off x="2193881" y="5016564"/>
            <a:ext cx="1005403" cy="338554"/>
          </a:xfrm>
          <a:prstGeom prst="rect">
            <a:avLst/>
          </a:prstGeom>
          <a:noFill/>
        </p:spPr>
        <p:txBody>
          <a:bodyPr wrap="none" rtlCol="0">
            <a:spAutoFit/>
          </a:bodyPr>
          <a:lstStyle/>
          <a:p>
            <a:r>
              <a:rPr kumimoji="1" lang="zh-CN" altLang="en-US" sz="1600" dirty="0">
                <a:solidFill>
                  <a:srgbClr val="C00000"/>
                </a:solidFill>
              </a:rPr>
              <a:t>数据计算</a:t>
            </a:r>
          </a:p>
        </p:txBody>
      </p:sp>
      <p:sp>
        <p:nvSpPr>
          <p:cNvPr id="24" name="文本框 23">
            <a:extLst>
              <a:ext uri="{FF2B5EF4-FFF2-40B4-BE49-F238E27FC236}">
                <a16:creationId xmlns:a16="http://schemas.microsoft.com/office/drawing/2014/main" id="{D38AD9F6-ACB1-F5E1-74CD-7A8945F4B44A}"/>
              </a:ext>
            </a:extLst>
          </p:cNvPr>
          <p:cNvSpPr txBox="1"/>
          <p:nvPr/>
        </p:nvSpPr>
        <p:spPr>
          <a:xfrm>
            <a:off x="4965965" y="5016564"/>
            <a:ext cx="1005403" cy="338554"/>
          </a:xfrm>
          <a:prstGeom prst="rect">
            <a:avLst/>
          </a:prstGeom>
          <a:noFill/>
        </p:spPr>
        <p:txBody>
          <a:bodyPr wrap="none" rtlCol="0">
            <a:spAutoFit/>
          </a:bodyPr>
          <a:lstStyle/>
          <a:p>
            <a:r>
              <a:rPr kumimoji="1" lang="zh-CN" altLang="en-US" sz="1600" dirty="0">
                <a:solidFill>
                  <a:srgbClr val="C00000"/>
                </a:solidFill>
              </a:rPr>
              <a:t>数据存放</a:t>
            </a:r>
          </a:p>
        </p:txBody>
      </p:sp>
      <p:sp>
        <p:nvSpPr>
          <p:cNvPr id="26" name="文本框 25">
            <a:extLst>
              <a:ext uri="{FF2B5EF4-FFF2-40B4-BE49-F238E27FC236}">
                <a16:creationId xmlns:a16="http://schemas.microsoft.com/office/drawing/2014/main" id="{F0FADE9D-D4AE-B486-4BB3-54CFEF4AA010}"/>
              </a:ext>
            </a:extLst>
          </p:cNvPr>
          <p:cNvSpPr txBox="1"/>
          <p:nvPr/>
        </p:nvSpPr>
        <p:spPr>
          <a:xfrm>
            <a:off x="1960460" y="3747454"/>
            <a:ext cx="646331" cy="276999"/>
          </a:xfrm>
          <a:prstGeom prst="rect">
            <a:avLst/>
          </a:prstGeom>
          <a:noFill/>
          <a:ln>
            <a:solidFill>
              <a:schemeClr val="tx1"/>
            </a:solidFill>
          </a:ln>
        </p:spPr>
        <p:txBody>
          <a:bodyPr wrap="none" rtlCol="0">
            <a:spAutoFit/>
          </a:bodyPr>
          <a:lstStyle/>
          <a:p>
            <a:r>
              <a:rPr kumimoji="1" lang="zh-CN" altLang="en-US" sz="1200" dirty="0"/>
              <a:t>寄存器</a:t>
            </a:r>
          </a:p>
        </p:txBody>
      </p:sp>
      <p:sp>
        <p:nvSpPr>
          <p:cNvPr id="27" name="文本框 26">
            <a:extLst>
              <a:ext uri="{FF2B5EF4-FFF2-40B4-BE49-F238E27FC236}">
                <a16:creationId xmlns:a16="http://schemas.microsoft.com/office/drawing/2014/main" id="{A5E245AE-B584-7C0F-C579-3D3D33F92156}"/>
              </a:ext>
            </a:extLst>
          </p:cNvPr>
          <p:cNvSpPr txBox="1"/>
          <p:nvPr/>
        </p:nvSpPr>
        <p:spPr>
          <a:xfrm>
            <a:off x="1960459" y="4025830"/>
            <a:ext cx="646331" cy="276999"/>
          </a:xfrm>
          <a:prstGeom prst="rect">
            <a:avLst/>
          </a:prstGeom>
          <a:noFill/>
          <a:ln>
            <a:solidFill>
              <a:schemeClr val="tx1"/>
            </a:solidFill>
          </a:ln>
        </p:spPr>
        <p:txBody>
          <a:bodyPr wrap="none" rtlCol="0">
            <a:spAutoFit/>
          </a:bodyPr>
          <a:lstStyle/>
          <a:p>
            <a:r>
              <a:rPr kumimoji="1" lang="zh-CN" altLang="en-US" sz="1200" dirty="0"/>
              <a:t>寄存器</a:t>
            </a:r>
          </a:p>
        </p:txBody>
      </p:sp>
      <p:sp>
        <p:nvSpPr>
          <p:cNvPr id="28" name="文本框 27">
            <a:extLst>
              <a:ext uri="{FF2B5EF4-FFF2-40B4-BE49-F238E27FC236}">
                <a16:creationId xmlns:a16="http://schemas.microsoft.com/office/drawing/2014/main" id="{AD842361-0B18-74D4-21D1-3370D7559011}"/>
              </a:ext>
            </a:extLst>
          </p:cNvPr>
          <p:cNvSpPr txBox="1"/>
          <p:nvPr/>
        </p:nvSpPr>
        <p:spPr>
          <a:xfrm>
            <a:off x="1960458" y="4297171"/>
            <a:ext cx="646331" cy="276999"/>
          </a:xfrm>
          <a:prstGeom prst="rect">
            <a:avLst/>
          </a:prstGeom>
          <a:noFill/>
          <a:ln>
            <a:solidFill>
              <a:schemeClr val="tx1"/>
            </a:solidFill>
          </a:ln>
        </p:spPr>
        <p:txBody>
          <a:bodyPr wrap="none" rtlCol="0">
            <a:spAutoFit/>
          </a:bodyPr>
          <a:lstStyle/>
          <a:p>
            <a:r>
              <a:rPr kumimoji="1" lang="zh-CN" altLang="en-US" sz="1200" dirty="0"/>
              <a:t>寄存器</a:t>
            </a:r>
          </a:p>
        </p:txBody>
      </p:sp>
      <p:sp>
        <p:nvSpPr>
          <p:cNvPr id="29" name="左右箭头 28">
            <a:extLst>
              <a:ext uri="{FF2B5EF4-FFF2-40B4-BE49-F238E27FC236}">
                <a16:creationId xmlns:a16="http://schemas.microsoft.com/office/drawing/2014/main" id="{8453FE6F-51B1-AB47-4DE6-EF80C6D4F0E6}"/>
              </a:ext>
            </a:extLst>
          </p:cNvPr>
          <p:cNvSpPr/>
          <p:nvPr/>
        </p:nvSpPr>
        <p:spPr>
          <a:xfrm>
            <a:off x="2915816" y="4081636"/>
            <a:ext cx="720080" cy="2424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64409383-043A-FF4F-7534-0A203D84A075}"/>
              </a:ext>
            </a:extLst>
          </p:cNvPr>
          <p:cNvSpPr txBox="1"/>
          <p:nvPr/>
        </p:nvSpPr>
        <p:spPr>
          <a:xfrm>
            <a:off x="2750805" y="4281782"/>
            <a:ext cx="1085554" cy="584775"/>
          </a:xfrm>
          <a:prstGeom prst="rect">
            <a:avLst/>
          </a:prstGeom>
          <a:noFill/>
        </p:spPr>
        <p:txBody>
          <a:bodyPr wrap="none" rtlCol="0">
            <a:spAutoFit/>
          </a:bodyPr>
          <a:lstStyle/>
          <a:p>
            <a:pPr algn="ctr"/>
            <a:r>
              <a:rPr kumimoji="1" lang="zh-CN" altLang="en-US" sz="1600" dirty="0">
                <a:solidFill>
                  <a:srgbClr val="C00000"/>
                </a:solidFill>
              </a:rPr>
              <a:t>数据</a:t>
            </a:r>
            <a:endParaRPr kumimoji="1" lang="en-US" altLang="zh-CN" sz="1600" dirty="0">
              <a:solidFill>
                <a:srgbClr val="C00000"/>
              </a:solidFill>
            </a:endParaRPr>
          </a:p>
          <a:p>
            <a:pPr algn="ctr"/>
            <a:r>
              <a:rPr kumimoji="1" lang="en-US" altLang="zh-CN" sz="1600" dirty="0">
                <a:solidFill>
                  <a:srgbClr val="C00000"/>
                </a:solidFill>
              </a:rPr>
              <a:t>load/store</a:t>
            </a:r>
            <a:endParaRPr kumimoji="1" lang="zh-CN" altLang="en-US" sz="1600" dirty="0">
              <a:solidFill>
                <a:srgbClr val="C00000"/>
              </a:solidFill>
            </a:endParaRPr>
          </a:p>
        </p:txBody>
      </p:sp>
      <p:sp>
        <p:nvSpPr>
          <p:cNvPr id="31" name="文本框 30">
            <a:extLst>
              <a:ext uri="{FF2B5EF4-FFF2-40B4-BE49-F238E27FC236}">
                <a16:creationId xmlns:a16="http://schemas.microsoft.com/office/drawing/2014/main" id="{250A3711-5CA2-A141-9CD3-989EE86B007F}"/>
              </a:ext>
            </a:extLst>
          </p:cNvPr>
          <p:cNvSpPr txBox="1"/>
          <p:nvPr/>
        </p:nvSpPr>
        <p:spPr>
          <a:xfrm>
            <a:off x="6674748" y="5016564"/>
            <a:ext cx="1569660" cy="369332"/>
          </a:xfrm>
          <a:prstGeom prst="rect">
            <a:avLst/>
          </a:prstGeom>
          <a:noFill/>
        </p:spPr>
        <p:txBody>
          <a:bodyPr wrap="none" rtlCol="0">
            <a:spAutoFit/>
          </a:bodyPr>
          <a:lstStyle/>
          <a:p>
            <a:r>
              <a:rPr kumimoji="1" lang="zh-CN" altLang="en-US" dirty="0"/>
              <a:t>存储（硬盘）</a:t>
            </a:r>
          </a:p>
        </p:txBody>
      </p:sp>
      <p:sp>
        <p:nvSpPr>
          <p:cNvPr id="32" name="竖卷形 31">
            <a:extLst>
              <a:ext uri="{FF2B5EF4-FFF2-40B4-BE49-F238E27FC236}">
                <a16:creationId xmlns:a16="http://schemas.microsoft.com/office/drawing/2014/main" id="{3998AF06-EB73-5D4C-84B8-CB575F3EA769}"/>
              </a:ext>
            </a:extLst>
          </p:cNvPr>
          <p:cNvSpPr/>
          <p:nvPr/>
        </p:nvSpPr>
        <p:spPr>
          <a:xfrm>
            <a:off x="4531744" y="4358949"/>
            <a:ext cx="832867" cy="4543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5" name="圆柱体 24">
            <a:extLst>
              <a:ext uri="{FF2B5EF4-FFF2-40B4-BE49-F238E27FC236}">
                <a16:creationId xmlns:a16="http://schemas.microsoft.com/office/drawing/2014/main" id="{E448E544-22E3-937A-6942-7532C5CCEC19}"/>
              </a:ext>
            </a:extLst>
          </p:cNvPr>
          <p:cNvSpPr/>
          <p:nvPr/>
        </p:nvSpPr>
        <p:spPr>
          <a:xfrm>
            <a:off x="6636685" y="4297171"/>
            <a:ext cx="504056" cy="50405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200" dirty="0"/>
              <a:t>data</a:t>
            </a:r>
            <a:endParaRPr kumimoji="1" lang="zh-CN" altLang="en-US" dirty="0"/>
          </a:p>
        </p:txBody>
      </p:sp>
    </p:spTree>
    <p:extLst>
      <p:ext uri="{BB962C8B-B14F-4D97-AF65-F5344CB8AC3E}">
        <p14:creationId xmlns:p14="http://schemas.microsoft.com/office/powerpoint/2010/main" val="40008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4 0.00723 L -0.19809 0.00723 " pathEditMode="relative" ptsTypes="AA">
                                      <p:cBhvr>
                                        <p:cTn id="6" dur="2000" fill="hold"/>
                                        <p:tgtEl>
                                          <p:spTgt spid="2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30" grpId="0"/>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430F-B0FD-4612-9907-BD221DCC66E3}"/>
              </a:ext>
            </a:extLst>
          </p:cNvPr>
          <p:cNvSpPr>
            <a:spLocks noGrp="1"/>
          </p:cNvSpPr>
          <p:nvPr>
            <p:ph type="title"/>
          </p:nvPr>
        </p:nvSpPr>
        <p:spPr/>
        <p:txBody>
          <a:bodyPr>
            <a:normAutofit fontScale="90000"/>
          </a:bodyPr>
          <a:lstStyle/>
          <a:p>
            <a:r>
              <a:rPr kumimoji="1" lang="zh-CN" altLang="en-US" dirty="0"/>
              <a:t>寄存器数据搬移指令</a:t>
            </a:r>
            <a:br>
              <a:rPr kumimoji="1" lang="en-US" altLang="zh-CN" dirty="0"/>
            </a:br>
            <a:endParaRPr lang="zh-CN" altLang="en-US" dirty="0"/>
          </a:p>
        </p:txBody>
      </p:sp>
      <p:sp>
        <p:nvSpPr>
          <p:cNvPr id="3" name="文本占位符 2">
            <a:extLst>
              <a:ext uri="{FF2B5EF4-FFF2-40B4-BE49-F238E27FC236}">
                <a16:creationId xmlns:a16="http://schemas.microsoft.com/office/drawing/2014/main" id="{3219F8B4-E4B4-45C8-A290-6AFC4C5A42B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8181A1C-1467-412D-B613-61F722D333AF}"/>
              </a:ext>
            </a:extLst>
          </p:cNvPr>
          <p:cNvSpPr>
            <a:spLocks noGrp="1"/>
          </p:cNvSpPr>
          <p:nvPr>
            <p:ph type="sldNum" sz="quarter" idx="12"/>
          </p:nvPr>
        </p:nvSpPr>
        <p:spPr/>
        <p:txBody>
          <a:bodyPr/>
          <a:lstStyle/>
          <a:p>
            <a:fld id="{ADE361C3-C043-4A6E-BDCE-8DA1E7D90A3B}" type="slidenum">
              <a:rPr lang="zh-CN" altLang="en-US" smtClean="0"/>
              <a:t>21</a:t>
            </a:fld>
            <a:endParaRPr lang="zh-CN" altLang="en-US"/>
          </a:p>
        </p:txBody>
      </p:sp>
    </p:spTree>
    <p:extLst>
      <p:ext uri="{BB962C8B-B14F-4D97-AF65-F5344CB8AC3E}">
        <p14:creationId xmlns:p14="http://schemas.microsoft.com/office/powerpoint/2010/main" val="269852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87FF5-98A9-434C-8FF7-80BAB03B8579}"/>
              </a:ext>
            </a:extLst>
          </p:cNvPr>
          <p:cNvSpPr>
            <a:spLocks noGrp="1"/>
          </p:cNvSpPr>
          <p:nvPr>
            <p:ph type="title"/>
          </p:nvPr>
        </p:nvSpPr>
        <p:spPr>
          <a:xfrm>
            <a:off x="457200" y="228866"/>
            <a:ext cx="8229600" cy="900442"/>
          </a:xfrm>
        </p:spPr>
        <p:txBody>
          <a:bodyPr/>
          <a:lstStyle/>
          <a:p>
            <a:r>
              <a:rPr lang="en-US" altLang="zh-CN" dirty="0"/>
              <a:t>CPU</a:t>
            </a:r>
            <a:r>
              <a:rPr lang="zh-CN" altLang="en-US" dirty="0"/>
              <a:t>中的寄存器（</a:t>
            </a:r>
            <a:r>
              <a:rPr lang="en-US" altLang="zh-CN" dirty="0"/>
              <a:t>ARMv8</a:t>
            </a:r>
            <a:r>
              <a:rPr lang="zh-CN" altLang="en-US" dirty="0"/>
              <a:t>）</a:t>
            </a:r>
          </a:p>
        </p:txBody>
      </p:sp>
      <p:sp>
        <p:nvSpPr>
          <p:cNvPr id="6" name="内容占位符 5">
            <a:extLst>
              <a:ext uri="{FF2B5EF4-FFF2-40B4-BE49-F238E27FC236}">
                <a16:creationId xmlns:a16="http://schemas.microsoft.com/office/drawing/2014/main" id="{146E6E13-6DBC-4C5C-9F02-9D8938854A8B}"/>
              </a:ext>
            </a:extLst>
          </p:cNvPr>
          <p:cNvSpPr>
            <a:spLocks noGrp="1"/>
          </p:cNvSpPr>
          <p:nvPr>
            <p:ph idx="1"/>
          </p:nvPr>
        </p:nvSpPr>
        <p:spPr>
          <a:xfrm>
            <a:off x="457200" y="1333501"/>
            <a:ext cx="8229600" cy="3771636"/>
          </a:xfrm>
        </p:spPr>
        <p:txBody>
          <a:bodyPr/>
          <a:lstStyle/>
          <a:p>
            <a:r>
              <a:rPr lang="en-US" altLang="zh-CN" dirty="0"/>
              <a:t>31</a:t>
            </a:r>
            <a:r>
              <a:rPr lang="zh-CN" altLang="en-US" dirty="0"/>
              <a:t>个</a:t>
            </a:r>
            <a:r>
              <a:rPr lang="en-US" altLang="zh-CN" dirty="0"/>
              <a:t>64</a:t>
            </a:r>
            <a:r>
              <a:rPr lang="zh-CN" altLang="en-US" dirty="0"/>
              <a:t>位通用寄存器：</a:t>
            </a:r>
            <a:r>
              <a:rPr kumimoji="1" lang="zh-CN" altLang="en-US" dirty="0"/>
              <a:t>处理器内部的高速存储单元</a:t>
            </a:r>
            <a:endParaRPr lang="zh-CN" altLang="en-US" dirty="0"/>
          </a:p>
        </p:txBody>
      </p:sp>
      <p:sp>
        <p:nvSpPr>
          <p:cNvPr id="4" name="灯片编号占位符 3">
            <a:extLst>
              <a:ext uri="{FF2B5EF4-FFF2-40B4-BE49-F238E27FC236}">
                <a16:creationId xmlns:a16="http://schemas.microsoft.com/office/drawing/2014/main" id="{051B8994-B25C-4FF3-944C-1809C77F1A05}"/>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pPr/>
              <a:t>22</a:t>
            </a:fld>
            <a:endParaRPr lang="zh-CN" altLang="en-US"/>
          </a:p>
        </p:txBody>
      </p:sp>
      <p:sp>
        <p:nvSpPr>
          <p:cNvPr id="7" name="矩形 6">
            <a:extLst>
              <a:ext uri="{FF2B5EF4-FFF2-40B4-BE49-F238E27FC236}">
                <a16:creationId xmlns:a16="http://schemas.microsoft.com/office/drawing/2014/main" id="{C21920C3-9B08-4953-842A-47A8F8DBABCA}"/>
              </a:ext>
            </a:extLst>
          </p:cNvPr>
          <p:cNvSpPr/>
          <p:nvPr/>
        </p:nvSpPr>
        <p:spPr>
          <a:xfrm>
            <a:off x="520949" y="2218084"/>
            <a:ext cx="2441575" cy="350838"/>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ln>
                <a:solidFill>
                  <a:schemeClr val="bg1"/>
                </a:solidFill>
              </a:ln>
              <a:solidFill>
                <a:srgbClr val="BE384A"/>
              </a:solidFill>
            </a:endParaRPr>
          </a:p>
        </p:txBody>
      </p:sp>
      <p:sp>
        <p:nvSpPr>
          <p:cNvPr id="8" name="矩形 7">
            <a:extLst>
              <a:ext uri="{FF2B5EF4-FFF2-40B4-BE49-F238E27FC236}">
                <a16:creationId xmlns:a16="http://schemas.microsoft.com/office/drawing/2014/main" id="{A0208F0B-E593-4531-BF15-5BBFA27D1869}"/>
              </a:ext>
            </a:extLst>
          </p:cNvPr>
          <p:cNvSpPr/>
          <p:nvPr/>
        </p:nvSpPr>
        <p:spPr>
          <a:xfrm>
            <a:off x="1792536" y="2272059"/>
            <a:ext cx="1127125"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9" name="文本框 6">
            <a:extLst>
              <a:ext uri="{FF2B5EF4-FFF2-40B4-BE49-F238E27FC236}">
                <a16:creationId xmlns:a16="http://schemas.microsoft.com/office/drawing/2014/main" id="{43A2D7FB-7C06-4257-8E50-391EF833920E}"/>
              </a:ext>
            </a:extLst>
          </p:cNvPr>
          <p:cNvSpPr txBox="1">
            <a:spLocks noChangeArrowheads="1"/>
          </p:cNvSpPr>
          <p:nvPr/>
        </p:nvSpPr>
        <p:spPr bwMode="auto">
          <a:xfrm>
            <a:off x="1792536" y="2238722"/>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W0</a:t>
            </a:r>
            <a:endParaRPr lang="zh-CN" altLang="en-US" sz="1400"/>
          </a:p>
        </p:txBody>
      </p:sp>
      <p:sp>
        <p:nvSpPr>
          <p:cNvPr id="10" name="文本框 7">
            <a:extLst>
              <a:ext uri="{FF2B5EF4-FFF2-40B4-BE49-F238E27FC236}">
                <a16:creationId xmlns:a16="http://schemas.microsoft.com/office/drawing/2014/main" id="{12B31DF8-FA49-4943-B9F0-8053240B671D}"/>
              </a:ext>
            </a:extLst>
          </p:cNvPr>
          <p:cNvSpPr txBox="1">
            <a:spLocks noChangeArrowheads="1"/>
          </p:cNvSpPr>
          <p:nvPr/>
        </p:nvSpPr>
        <p:spPr bwMode="auto">
          <a:xfrm>
            <a:off x="570161" y="2238722"/>
            <a:ext cx="100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dirty="0"/>
              <a:t>X0</a:t>
            </a:r>
            <a:endParaRPr lang="zh-CN" altLang="en-US" sz="1400" dirty="0"/>
          </a:p>
        </p:txBody>
      </p:sp>
      <p:sp>
        <p:nvSpPr>
          <p:cNvPr id="11" name="矩形 10">
            <a:extLst>
              <a:ext uri="{FF2B5EF4-FFF2-40B4-BE49-F238E27FC236}">
                <a16:creationId xmlns:a16="http://schemas.microsoft.com/office/drawing/2014/main" id="{EEA37B21-623C-492F-82CA-E0F81E41B320}"/>
              </a:ext>
            </a:extLst>
          </p:cNvPr>
          <p:cNvSpPr/>
          <p:nvPr/>
        </p:nvSpPr>
        <p:spPr>
          <a:xfrm>
            <a:off x="520949" y="2619722"/>
            <a:ext cx="2441575" cy="350837"/>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84BA892E-A0FA-41D2-B026-F4D9A1104EB6}"/>
              </a:ext>
            </a:extLst>
          </p:cNvPr>
          <p:cNvSpPr/>
          <p:nvPr/>
        </p:nvSpPr>
        <p:spPr>
          <a:xfrm>
            <a:off x="1792536" y="2673697"/>
            <a:ext cx="1127125"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3" name="文本框 10">
            <a:extLst>
              <a:ext uri="{FF2B5EF4-FFF2-40B4-BE49-F238E27FC236}">
                <a16:creationId xmlns:a16="http://schemas.microsoft.com/office/drawing/2014/main" id="{FE8D2790-C4FA-4372-BD28-2F0F5B50A087}"/>
              </a:ext>
            </a:extLst>
          </p:cNvPr>
          <p:cNvSpPr txBox="1">
            <a:spLocks noChangeArrowheads="1"/>
          </p:cNvSpPr>
          <p:nvPr/>
        </p:nvSpPr>
        <p:spPr bwMode="auto">
          <a:xfrm>
            <a:off x="1792536" y="2641947"/>
            <a:ext cx="5159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W1</a:t>
            </a:r>
            <a:endParaRPr lang="zh-CN" altLang="en-US" sz="1400"/>
          </a:p>
        </p:txBody>
      </p:sp>
      <p:sp>
        <p:nvSpPr>
          <p:cNvPr id="14" name="文本框 11">
            <a:extLst>
              <a:ext uri="{FF2B5EF4-FFF2-40B4-BE49-F238E27FC236}">
                <a16:creationId xmlns:a16="http://schemas.microsoft.com/office/drawing/2014/main" id="{BEC517C3-1C91-40A1-B0B1-CDB642828347}"/>
              </a:ext>
            </a:extLst>
          </p:cNvPr>
          <p:cNvSpPr txBox="1">
            <a:spLocks noChangeArrowheads="1"/>
          </p:cNvSpPr>
          <p:nvPr/>
        </p:nvSpPr>
        <p:spPr bwMode="auto">
          <a:xfrm>
            <a:off x="570161" y="2641947"/>
            <a:ext cx="10080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dirty="0"/>
              <a:t>X1</a:t>
            </a:r>
            <a:endParaRPr lang="zh-CN" altLang="en-US" sz="1400" dirty="0"/>
          </a:p>
        </p:txBody>
      </p:sp>
      <p:sp>
        <p:nvSpPr>
          <p:cNvPr id="15" name="矩形 14">
            <a:extLst>
              <a:ext uri="{FF2B5EF4-FFF2-40B4-BE49-F238E27FC236}">
                <a16:creationId xmlns:a16="http://schemas.microsoft.com/office/drawing/2014/main" id="{51DD2629-A872-4C91-90A1-D56ADAD9CD66}"/>
              </a:ext>
            </a:extLst>
          </p:cNvPr>
          <p:cNvSpPr/>
          <p:nvPr/>
        </p:nvSpPr>
        <p:spPr>
          <a:xfrm>
            <a:off x="520949" y="3176934"/>
            <a:ext cx="2441575" cy="350838"/>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6" name="矩形 15">
            <a:extLst>
              <a:ext uri="{FF2B5EF4-FFF2-40B4-BE49-F238E27FC236}">
                <a16:creationId xmlns:a16="http://schemas.microsoft.com/office/drawing/2014/main" id="{4F5AD225-6066-41D3-86E8-9A0F318E982F}"/>
              </a:ext>
            </a:extLst>
          </p:cNvPr>
          <p:cNvSpPr/>
          <p:nvPr/>
        </p:nvSpPr>
        <p:spPr>
          <a:xfrm>
            <a:off x="1792536" y="3230909"/>
            <a:ext cx="1127125"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7" name="文本框 14">
            <a:extLst>
              <a:ext uri="{FF2B5EF4-FFF2-40B4-BE49-F238E27FC236}">
                <a16:creationId xmlns:a16="http://schemas.microsoft.com/office/drawing/2014/main" id="{44FB8945-7154-497B-A2C4-D9C9F62D4355}"/>
              </a:ext>
            </a:extLst>
          </p:cNvPr>
          <p:cNvSpPr txBox="1">
            <a:spLocks noChangeArrowheads="1"/>
          </p:cNvSpPr>
          <p:nvPr/>
        </p:nvSpPr>
        <p:spPr bwMode="auto">
          <a:xfrm>
            <a:off x="1792536" y="3199159"/>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W7</a:t>
            </a:r>
            <a:endParaRPr lang="zh-CN" altLang="en-US" sz="1400"/>
          </a:p>
        </p:txBody>
      </p:sp>
      <p:sp>
        <p:nvSpPr>
          <p:cNvPr id="18" name="文本框 15">
            <a:extLst>
              <a:ext uri="{FF2B5EF4-FFF2-40B4-BE49-F238E27FC236}">
                <a16:creationId xmlns:a16="http://schemas.microsoft.com/office/drawing/2014/main" id="{517DE679-44AA-41DA-9A54-7C96F98B336F}"/>
              </a:ext>
            </a:extLst>
          </p:cNvPr>
          <p:cNvSpPr txBox="1">
            <a:spLocks noChangeArrowheads="1"/>
          </p:cNvSpPr>
          <p:nvPr/>
        </p:nvSpPr>
        <p:spPr bwMode="auto">
          <a:xfrm>
            <a:off x="570161" y="3199159"/>
            <a:ext cx="100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X7</a:t>
            </a:r>
            <a:endParaRPr lang="zh-CN" altLang="en-US" sz="1400"/>
          </a:p>
        </p:txBody>
      </p:sp>
      <p:sp>
        <p:nvSpPr>
          <p:cNvPr id="19" name="文本框 16">
            <a:extLst>
              <a:ext uri="{FF2B5EF4-FFF2-40B4-BE49-F238E27FC236}">
                <a16:creationId xmlns:a16="http://schemas.microsoft.com/office/drawing/2014/main" id="{EADEFF14-C6B9-46A2-B893-844E63901CDD}"/>
              </a:ext>
            </a:extLst>
          </p:cNvPr>
          <p:cNvSpPr txBox="1">
            <a:spLocks noChangeArrowheads="1"/>
          </p:cNvSpPr>
          <p:nvPr/>
        </p:nvSpPr>
        <p:spPr bwMode="auto">
          <a:xfrm>
            <a:off x="395536" y="1962497"/>
            <a:ext cx="349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200"/>
              <a:t>63</a:t>
            </a:r>
            <a:endParaRPr lang="zh-CN" altLang="en-US" sz="1200"/>
          </a:p>
        </p:txBody>
      </p:sp>
      <p:sp>
        <p:nvSpPr>
          <p:cNvPr id="20" name="文本框 17">
            <a:extLst>
              <a:ext uri="{FF2B5EF4-FFF2-40B4-BE49-F238E27FC236}">
                <a16:creationId xmlns:a16="http://schemas.microsoft.com/office/drawing/2014/main" id="{9C8A9614-49BA-411A-9FCC-15DC7F9A4F62}"/>
              </a:ext>
            </a:extLst>
          </p:cNvPr>
          <p:cNvSpPr txBox="1">
            <a:spLocks noChangeArrowheads="1"/>
          </p:cNvSpPr>
          <p:nvPr/>
        </p:nvSpPr>
        <p:spPr bwMode="auto">
          <a:xfrm>
            <a:off x="1619499" y="1962497"/>
            <a:ext cx="347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200"/>
              <a:t>31</a:t>
            </a:r>
            <a:endParaRPr lang="zh-CN" altLang="en-US" sz="1200"/>
          </a:p>
        </p:txBody>
      </p:sp>
      <p:sp>
        <p:nvSpPr>
          <p:cNvPr id="21" name="文本框 18">
            <a:extLst>
              <a:ext uri="{FF2B5EF4-FFF2-40B4-BE49-F238E27FC236}">
                <a16:creationId xmlns:a16="http://schemas.microsoft.com/office/drawing/2014/main" id="{7D4EF85C-126C-4E8F-B669-AA13E1F98F9E}"/>
              </a:ext>
            </a:extLst>
          </p:cNvPr>
          <p:cNvSpPr txBox="1">
            <a:spLocks noChangeArrowheads="1"/>
          </p:cNvSpPr>
          <p:nvPr/>
        </p:nvSpPr>
        <p:spPr bwMode="auto">
          <a:xfrm>
            <a:off x="2787899" y="1957734"/>
            <a:ext cx="26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200"/>
              <a:t>0</a:t>
            </a:r>
            <a:endParaRPr lang="zh-CN" altLang="en-US" sz="1200"/>
          </a:p>
        </p:txBody>
      </p:sp>
      <p:sp>
        <p:nvSpPr>
          <p:cNvPr id="25" name="矩形 24">
            <a:extLst>
              <a:ext uri="{FF2B5EF4-FFF2-40B4-BE49-F238E27FC236}">
                <a16:creationId xmlns:a16="http://schemas.microsoft.com/office/drawing/2014/main" id="{119249CF-F7BF-4AA2-B3F5-4B1052678604}"/>
              </a:ext>
            </a:extLst>
          </p:cNvPr>
          <p:cNvSpPr/>
          <p:nvPr/>
        </p:nvSpPr>
        <p:spPr>
          <a:xfrm>
            <a:off x="520949" y="3583334"/>
            <a:ext cx="2441575" cy="350838"/>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C2799195-D899-4940-8577-058D966CEFEF}"/>
              </a:ext>
            </a:extLst>
          </p:cNvPr>
          <p:cNvSpPr/>
          <p:nvPr/>
        </p:nvSpPr>
        <p:spPr>
          <a:xfrm>
            <a:off x="1792536" y="3637309"/>
            <a:ext cx="1127125"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27" name="文本框 24">
            <a:extLst>
              <a:ext uri="{FF2B5EF4-FFF2-40B4-BE49-F238E27FC236}">
                <a16:creationId xmlns:a16="http://schemas.microsoft.com/office/drawing/2014/main" id="{75D73F14-6445-4DE3-AE96-DEF818F4FD35}"/>
              </a:ext>
            </a:extLst>
          </p:cNvPr>
          <p:cNvSpPr txBox="1">
            <a:spLocks noChangeArrowheads="1"/>
          </p:cNvSpPr>
          <p:nvPr/>
        </p:nvSpPr>
        <p:spPr bwMode="auto">
          <a:xfrm>
            <a:off x="1792536" y="3603972"/>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W8</a:t>
            </a:r>
            <a:endParaRPr lang="zh-CN" altLang="en-US" sz="1400"/>
          </a:p>
        </p:txBody>
      </p:sp>
      <p:sp>
        <p:nvSpPr>
          <p:cNvPr id="28" name="文本框 25">
            <a:extLst>
              <a:ext uri="{FF2B5EF4-FFF2-40B4-BE49-F238E27FC236}">
                <a16:creationId xmlns:a16="http://schemas.microsoft.com/office/drawing/2014/main" id="{4BD96076-93ED-4BE1-9B4F-13860DB19A3B}"/>
              </a:ext>
            </a:extLst>
          </p:cNvPr>
          <p:cNvSpPr txBox="1">
            <a:spLocks noChangeArrowheads="1"/>
          </p:cNvSpPr>
          <p:nvPr/>
        </p:nvSpPr>
        <p:spPr bwMode="auto">
          <a:xfrm>
            <a:off x="570161" y="3603972"/>
            <a:ext cx="100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X8</a:t>
            </a:r>
            <a:endParaRPr lang="zh-CN" altLang="en-US" sz="1400"/>
          </a:p>
        </p:txBody>
      </p:sp>
      <p:sp>
        <p:nvSpPr>
          <p:cNvPr id="29" name="文本框 26">
            <a:extLst>
              <a:ext uri="{FF2B5EF4-FFF2-40B4-BE49-F238E27FC236}">
                <a16:creationId xmlns:a16="http://schemas.microsoft.com/office/drawing/2014/main" id="{44ED7CAF-BEA8-4AAB-B17B-93B3F27EBAC7}"/>
              </a:ext>
            </a:extLst>
          </p:cNvPr>
          <p:cNvSpPr txBox="1">
            <a:spLocks noChangeArrowheads="1"/>
          </p:cNvSpPr>
          <p:nvPr/>
        </p:nvSpPr>
        <p:spPr bwMode="auto">
          <a:xfrm>
            <a:off x="1627436" y="2818159"/>
            <a:ext cx="34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2000"/>
              <a:t>…</a:t>
            </a:r>
            <a:endParaRPr lang="zh-CN" altLang="en-US" sz="2000"/>
          </a:p>
        </p:txBody>
      </p:sp>
      <p:sp>
        <p:nvSpPr>
          <p:cNvPr id="31" name="矩形 30">
            <a:extLst>
              <a:ext uri="{FF2B5EF4-FFF2-40B4-BE49-F238E27FC236}">
                <a16:creationId xmlns:a16="http://schemas.microsoft.com/office/drawing/2014/main" id="{78AFD2F7-4F2E-44C7-9DD8-BA18A78C27CF}"/>
              </a:ext>
            </a:extLst>
          </p:cNvPr>
          <p:cNvSpPr/>
          <p:nvPr/>
        </p:nvSpPr>
        <p:spPr>
          <a:xfrm>
            <a:off x="520949" y="3983384"/>
            <a:ext cx="2441575" cy="350838"/>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32" name="矩形 31">
            <a:extLst>
              <a:ext uri="{FF2B5EF4-FFF2-40B4-BE49-F238E27FC236}">
                <a16:creationId xmlns:a16="http://schemas.microsoft.com/office/drawing/2014/main" id="{974B55FD-D942-4157-9810-07E6747D2A34}"/>
              </a:ext>
            </a:extLst>
          </p:cNvPr>
          <p:cNvSpPr/>
          <p:nvPr/>
        </p:nvSpPr>
        <p:spPr>
          <a:xfrm>
            <a:off x="1792536" y="4037359"/>
            <a:ext cx="1127125"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33" name="文本框 30">
            <a:extLst>
              <a:ext uri="{FF2B5EF4-FFF2-40B4-BE49-F238E27FC236}">
                <a16:creationId xmlns:a16="http://schemas.microsoft.com/office/drawing/2014/main" id="{C92067E2-A04A-4ADF-A615-246DE2B5B34F}"/>
              </a:ext>
            </a:extLst>
          </p:cNvPr>
          <p:cNvSpPr txBox="1">
            <a:spLocks noChangeArrowheads="1"/>
          </p:cNvSpPr>
          <p:nvPr/>
        </p:nvSpPr>
        <p:spPr bwMode="auto">
          <a:xfrm>
            <a:off x="1792536" y="4004022"/>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W9</a:t>
            </a:r>
            <a:endParaRPr lang="zh-CN" altLang="en-US" sz="1400"/>
          </a:p>
        </p:txBody>
      </p:sp>
      <p:sp>
        <p:nvSpPr>
          <p:cNvPr id="34" name="文本框 31">
            <a:extLst>
              <a:ext uri="{FF2B5EF4-FFF2-40B4-BE49-F238E27FC236}">
                <a16:creationId xmlns:a16="http://schemas.microsoft.com/office/drawing/2014/main" id="{F4B6E78E-6700-4E48-92B7-26934A540B0A}"/>
              </a:ext>
            </a:extLst>
          </p:cNvPr>
          <p:cNvSpPr txBox="1">
            <a:spLocks noChangeArrowheads="1"/>
          </p:cNvSpPr>
          <p:nvPr/>
        </p:nvSpPr>
        <p:spPr bwMode="auto">
          <a:xfrm>
            <a:off x="570161" y="4004022"/>
            <a:ext cx="100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X9</a:t>
            </a:r>
            <a:endParaRPr lang="zh-CN" altLang="en-US" sz="1400"/>
          </a:p>
        </p:txBody>
      </p:sp>
      <p:sp>
        <p:nvSpPr>
          <p:cNvPr id="35" name="矩形 34">
            <a:extLst>
              <a:ext uri="{FF2B5EF4-FFF2-40B4-BE49-F238E27FC236}">
                <a16:creationId xmlns:a16="http://schemas.microsoft.com/office/drawing/2014/main" id="{2E884ED7-86CD-4F9D-8743-EFE946C1300F}"/>
              </a:ext>
            </a:extLst>
          </p:cNvPr>
          <p:cNvSpPr/>
          <p:nvPr/>
        </p:nvSpPr>
        <p:spPr>
          <a:xfrm>
            <a:off x="520949" y="4540597"/>
            <a:ext cx="2441575" cy="350837"/>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36" name="矩形 35">
            <a:extLst>
              <a:ext uri="{FF2B5EF4-FFF2-40B4-BE49-F238E27FC236}">
                <a16:creationId xmlns:a16="http://schemas.microsoft.com/office/drawing/2014/main" id="{23D9C400-A4B6-498E-A078-8C86B15B1204}"/>
              </a:ext>
            </a:extLst>
          </p:cNvPr>
          <p:cNvSpPr/>
          <p:nvPr/>
        </p:nvSpPr>
        <p:spPr>
          <a:xfrm>
            <a:off x="1792536" y="4594572"/>
            <a:ext cx="1127125"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37" name="文本框 34">
            <a:extLst>
              <a:ext uri="{FF2B5EF4-FFF2-40B4-BE49-F238E27FC236}">
                <a16:creationId xmlns:a16="http://schemas.microsoft.com/office/drawing/2014/main" id="{F568D1EF-34D7-47F1-9DDD-B524E9A70AF8}"/>
              </a:ext>
            </a:extLst>
          </p:cNvPr>
          <p:cNvSpPr txBox="1">
            <a:spLocks noChangeArrowheads="1"/>
          </p:cNvSpPr>
          <p:nvPr/>
        </p:nvSpPr>
        <p:spPr bwMode="auto">
          <a:xfrm>
            <a:off x="1792536" y="4561234"/>
            <a:ext cx="70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W15</a:t>
            </a:r>
            <a:endParaRPr lang="zh-CN" altLang="en-US" sz="1400"/>
          </a:p>
        </p:txBody>
      </p:sp>
      <p:sp>
        <p:nvSpPr>
          <p:cNvPr id="38" name="文本框 35">
            <a:extLst>
              <a:ext uri="{FF2B5EF4-FFF2-40B4-BE49-F238E27FC236}">
                <a16:creationId xmlns:a16="http://schemas.microsoft.com/office/drawing/2014/main" id="{F963AAC9-6BB9-4DF4-B189-8027DFB977C0}"/>
              </a:ext>
            </a:extLst>
          </p:cNvPr>
          <p:cNvSpPr txBox="1">
            <a:spLocks noChangeArrowheads="1"/>
          </p:cNvSpPr>
          <p:nvPr/>
        </p:nvSpPr>
        <p:spPr bwMode="auto">
          <a:xfrm>
            <a:off x="570161" y="4561234"/>
            <a:ext cx="100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X15</a:t>
            </a:r>
            <a:endParaRPr lang="zh-CN" altLang="en-US" sz="1400"/>
          </a:p>
        </p:txBody>
      </p:sp>
      <p:sp>
        <p:nvSpPr>
          <p:cNvPr id="39" name="文本框 36">
            <a:extLst>
              <a:ext uri="{FF2B5EF4-FFF2-40B4-BE49-F238E27FC236}">
                <a16:creationId xmlns:a16="http://schemas.microsoft.com/office/drawing/2014/main" id="{97268707-E40B-40EB-B029-BDC1B11DCB5D}"/>
              </a:ext>
            </a:extLst>
          </p:cNvPr>
          <p:cNvSpPr txBox="1">
            <a:spLocks noChangeArrowheads="1"/>
          </p:cNvSpPr>
          <p:nvPr/>
        </p:nvSpPr>
        <p:spPr bwMode="auto">
          <a:xfrm>
            <a:off x="1627436" y="4159597"/>
            <a:ext cx="346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2000"/>
              <a:t>…</a:t>
            </a:r>
            <a:endParaRPr lang="zh-CN" altLang="en-US" sz="2000"/>
          </a:p>
        </p:txBody>
      </p:sp>
      <p:sp>
        <p:nvSpPr>
          <p:cNvPr id="42" name="矩形 41">
            <a:extLst>
              <a:ext uri="{FF2B5EF4-FFF2-40B4-BE49-F238E27FC236}">
                <a16:creationId xmlns:a16="http://schemas.microsoft.com/office/drawing/2014/main" id="{D0CE0ED5-02E4-4D93-8D72-219DF15F6B62}"/>
              </a:ext>
            </a:extLst>
          </p:cNvPr>
          <p:cNvSpPr/>
          <p:nvPr/>
        </p:nvSpPr>
        <p:spPr>
          <a:xfrm>
            <a:off x="520949" y="4954934"/>
            <a:ext cx="2441575" cy="350838"/>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43" name="矩形 42">
            <a:extLst>
              <a:ext uri="{FF2B5EF4-FFF2-40B4-BE49-F238E27FC236}">
                <a16:creationId xmlns:a16="http://schemas.microsoft.com/office/drawing/2014/main" id="{1113436A-58A1-4D49-B161-32AAC1576275}"/>
              </a:ext>
            </a:extLst>
          </p:cNvPr>
          <p:cNvSpPr/>
          <p:nvPr/>
        </p:nvSpPr>
        <p:spPr>
          <a:xfrm>
            <a:off x="1792536" y="5008909"/>
            <a:ext cx="1127125"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44" name="文本框 41">
            <a:extLst>
              <a:ext uri="{FF2B5EF4-FFF2-40B4-BE49-F238E27FC236}">
                <a16:creationId xmlns:a16="http://schemas.microsoft.com/office/drawing/2014/main" id="{A06A8634-E5B4-4936-A2A6-D780E9210E93}"/>
              </a:ext>
            </a:extLst>
          </p:cNvPr>
          <p:cNvSpPr txBox="1">
            <a:spLocks noChangeArrowheads="1"/>
          </p:cNvSpPr>
          <p:nvPr/>
        </p:nvSpPr>
        <p:spPr bwMode="auto">
          <a:xfrm>
            <a:off x="1792536" y="4977159"/>
            <a:ext cx="7032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W16</a:t>
            </a:r>
            <a:endParaRPr lang="zh-CN" altLang="en-US" sz="1400"/>
          </a:p>
        </p:txBody>
      </p:sp>
      <p:sp>
        <p:nvSpPr>
          <p:cNvPr id="45" name="文本框 42">
            <a:extLst>
              <a:ext uri="{FF2B5EF4-FFF2-40B4-BE49-F238E27FC236}">
                <a16:creationId xmlns:a16="http://schemas.microsoft.com/office/drawing/2014/main" id="{F7611F2B-2C48-441F-989B-D9ECD5EF448F}"/>
              </a:ext>
            </a:extLst>
          </p:cNvPr>
          <p:cNvSpPr txBox="1">
            <a:spLocks noChangeArrowheads="1"/>
          </p:cNvSpPr>
          <p:nvPr/>
        </p:nvSpPr>
        <p:spPr bwMode="auto">
          <a:xfrm>
            <a:off x="570161" y="4977159"/>
            <a:ext cx="10080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X16</a:t>
            </a:r>
            <a:endParaRPr lang="zh-CN" altLang="en-US" sz="1400"/>
          </a:p>
        </p:txBody>
      </p:sp>
      <p:sp>
        <p:nvSpPr>
          <p:cNvPr id="47" name="矩形 46">
            <a:extLst>
              <a:ext uri="{FF2B5EF4-FFF2-40B4-BE49-F238E27FC236}">
                <a16:creationId xmlns:a16="http://schemas.microsoft.com/office/drawing/2014/main" id="{80AB815E-A298-4DF5-9ABE-53C26A84CFE5}"/>
              </a:ext>
            </a:extLst>
          </p:cNvPr>
          <p:cNvSpPr/>
          <p:nvPr/>
        </p:nvSpPr>
        <p:spPr>
          <a:xfrm>
            <a:off x="4592886" y="2191097"/>
            <a:ext cx="2439988" cy="350837"/>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48" name="矩形 47">
            <a:extLst>
              <a:ext uri="{FF2B5EF4-FFF2-40B4-BE49-F238E27FC236}">
                <a16:creationId xmlns:a16="http://schemas.microsoft.com/office/drawing/2014/main" id="{B436DB63-18ED-44B2-9187-EDADA2896906}"/>
              </a:ext>
            </a:extLst>
          </p:cNvPr>
          <p:cNvSpPr/>
          <p:nvPr/>
        </p:nvSpPr>
        <p:spPr>
          <a:xfrm>
            <a:off x="5864474" y="2245072"/>
            <a:ext cx="1125537"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49" name="文本框 46">
            <a:extLst>
              <a:ext uri="{FF2B5EF4-FFF2-40B4-BE49-F238E27FC236}">
                <a16:creationId xmlns:a16="http://schemas.microsoft.com/office/drawing/2014/main" id="{792FBC79-5109-41D3-AD40-FED2EE40189A}"/>
              </a:ext>
            </a:extLst>
          </p:cNvPr>
          <p:cNvSpPr txBox="1">
            <a:spLocks noChangeArrowheads="1"/>
          </p:cNvSpPr>
          <p:nvPr/>
        </p:nvSpPr>
        <p:spPr bwMode="auto">
          <a:xfrm>
            <a:off x="5864474" y="2213322"/>
            <a:ext cx="701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W17</a:t>
            </a:r>
            <a:endParaRPr lang="zh-CN" altLang="en-US" sz="1400"/>
          </a:p>
        </p:txBody>
      </p:sp>
      <p:sp>
        <p:nvSpPr>
          <p:cNvPr id="50" name="文本框 47">
            <a:extLst>
              <a:ext uri="{FF2B5EF4-FFF2-40B4-BE49-F238E27FC236}">
                <a16:creationId xmlns:a16="http://schemas.microsoft.com/office/drawing/2014/main" id="{D150BD33-8EEA-46C4-826C-E3F683733501}"/>
              </a:ext>
            </a:extLst>
          </p:cNvPr>
          <p:cNvSpPr txBox="1">
            <a:spLocks noChangeArrowheads="1"/>
          </p:cNvSpPr>
          <p:nvPr/>
        </p:nvSpPr>
        <p:spPr bwMode="auto">
          <a:xfrm>
            <a:off x="4640511" y="2213322"/>
            <a:ext cx="1009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X17</a:t>
            </a:r>
            <a:endParaRPr lang="zh-CN" altLang="en-US" sz="1400"/>
          </a:p>
        </p:txBody>
      </p:sp>
      <p:sp>
        <p:nvSpPr>
          <p:cNvPr id="52" name="矩形 51">
            <a:extLst>
              <a:ext uri="{FF2B5EF4-FFF2-40B4-BE49-F238E27FC236}">
                <a16:creationId xmlns:a16="http://schemas.microsoft.com/office/drawing/2014/main" id="{F27611EE-A393-471F-AD01-901328E4A8DA}"/>
              </a:ext>
            </a:extLst>
          </p:cNvPr>
          <p:cNvSpPr/>
          <p:nvPr/>
        </p:nvSpPr>
        <p:spPr>
          <a:xfrm>
            <a:off x="4592886" y="2602259"/>
            <a:ext cx="2439988" cy="350838"/>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53" name="矩形 52">
            <a:extLst>
              <a:ext uri="{FF2B5EF4-FFF2-40B4-BE49-F238E27FC236}">
                <a16:creationId xmlns:a16="http://schemas.microsoft.com/office/drawing/2014/main" id="{F3BB27BB-7493-4600-8214-8ABBA3C07DA6}"/>
              </a:ext>
            </a:extLst>
          </p:cNvPr>
          <p:cNvSpPr/>
          <p:nvPr/>
        </p:nvSpPr>
        <p:spPr>
          <a:xfrm>
            <a:off x="5864474" y="2656234"/>
            <a:ext cx="1125537"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54" name="文本框 51">
            <a:extLst>
              <a:ext uri="{FF2B5EF4-FFF2-40B4-BE49-F238E27FC236}">
                <a16:creationId xmlns:a16="http://schemas.microsoft.com/office/drawing/2014/main" id="{13A9BB73-CEF9-4FAC-9AD9-3E699E577D39}"/>
              </a:ext>
            </a:extLst>
          </p:cNvPr>
          <p:cNvSpPr txBox="1">
            <a:spLocks noChangeArrowheads="1"/>
          </p:cNvSpPr>
          <p:nvPr/>
        </p:nvSpPr>
        <p:spPr bwMode="auto">
          <a:xfrm>
            <a:off x="5864474" y="2624484"/>
            <a:ext cx="701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W18</a:t>
            </a:r>
            <a:endParaRPr lang="zh-CN" altLang="en-US" sz="1400"/>
          </a:p>
        </p:txBody>
      </p:sp>
      <p:sp>
        <p:nvSpPr>
          <p:cNvPr id="55" name="文本框 52">
            <a:extLst>
              <a:ext uri="{FF2B5EF4-FFF2-40B4-BE49-F238E27FC236}">
                <a16:creationId xmlns:a16="http://schemas.microsoft.com/office/drawing/2014/main" id="{95B232BF-6E91-497A-96AF-747BB14B5237}"/>
              </a:ext>
            </a:extLst>
          </p:cNvPr>
          <p:cNvSpPr txBox="1">
            <a:spLocks noChangeArrowheads="1"/>
          </p:cNvSpPr>
          <p:nvPr/>
        </p:nvSpPr>
        <p:spPr bwMode="auto">
          <a:xfrm>
            <a:off x="4640511" y="2624484"/>
            <a:ext cx="1009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X18</a:t>
            </a:r>
            <a:endParaRPr lang="zh-CN" altLang="en-US" sz="1400"/>
          </a:p>
        </p:txBody>
      </p:sp>
      <p:sp>
        <p:nvSpPr>
          <p:cNvPr id="57" name="矩形 56">
            <a:extLst>
              <a:ext uri="{FF2B5EF4-FFF2-40B4-BE49-F238E27FC236}">
                <a16:creationId xmlns:a16="http://schemas.microsoft.com/office/drawing/2014/main" id="{CBEE80DE-1F57-4A61-A7D1-1A5A4F8B6192}"/>
              </a:ext>
            </a:extLst>
          </p:cNvPr>
          <p:cNvSpPr/>
          <p:nvPr/>
        </p:nvSpPr>
        <p:spPr>
          <a:xfrm>
            <a:off x="4596061" y="4404072"/>
            <a:ext cx="2439988" cy="350837"/>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58" name="矩形 57">
            <a:extLst>
              <a:ext uri="{FF2B5EF4-FFF2-40B4-BE49-F238E27FC236}">
                <a16:creationId xmlns:a16="http://schemas.microsoft.com/office/drawing/2014/main" id="{A8891784-FF8C-4087-8DBB-60D5171CF424}"/>
              </a:ext>
            </a:extLst>
          </p:cNvPr>
          <p:cNvSpPr/>
          <p:nvPr/>
        </p:nvSpPr>
        <p:spPr>
          <a:xfrm>
            <a:off x="5867649" y="4458047"/>
            <a:ext cx="1125537"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59" name="文本框 72">
            <a:extLst>
              <a:ext uri="{FF2B5EF4-FFF2-40B4-BE49-F238E27FC236}">
                <a16:creationId xmlns:a16="http://schemas.microsoft.com/office/drawing/2014/main" id="{A57D3462-2A51-4551-93DD-94B69066A3C4}"/>
              </a:ext>
            </a:extLst>
          </p:cNvPr>
          <p:cNvSpPr txBox="1">
            <a:spLocks noChangeArrowheads="1"/>
          </p:cNvSpPr>
          <p:nvPr/>
        </p:nvSpPr>
        <p:spPr bwMode="auto">
          <a:xfrm>
            <a:off x="5867649" y="4424709"/>
            <a:ext cx="701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W30</a:t>
            </a:r>
            <a:endParaRPr lang="zh-CN" altLang="en-US" sz="1400"/>
          </a:p>
        </p:txBody>
      </p:sp>
      <p:sp>
        <p:nvSpPr>
          <p:cNvPr id="60" name="文本框 73">
            <a:extLst>
              <a:ext uri="{FF2B5EF4-FFF2-40B4-BE49-F238E27FC236}">
                <a16:creationId xmlns:a16="http://schemas.microsoft.com/office/drawing/2014/main" id="{4D22F77C-A373-485B-8E62-790C379B17BD}"/>
              </a:ext>
            </a:extLst>
          </p:cNvPr>
          <p:cNvSpPr txBox="1">
            <a:spLocks noChangeArrowheads="1"/>
          </p:cNvSpPr>
          <p:nvPr/>
        </p:nvSpPr>
        <p:spPr bwMode="auto">
          <a:xfrm>
            <a:off x="4643686" y="4424709"/>
            <a:ext cx="1009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X30</a:t>
            </a:r>
            <a:endParaRPr lang="zh-CN" altLang="en-US" sz="1400"/>
          </a:p>
        </p:txBody>
      </p:sp>
      <p:sp>
        <p:nvSpPr>
          <p:cNvPr id="62" name="矩形 61">
            <a:extLst>
              <a:ext uri="{FF2B5EF4-FFF2-40B4-BE49-F238E27FC236}">
                <a16:creationId xmlns:a16="http://schemas.microsoft.com/office/drawing/2014/main" id="{866EAD45-5A9A-4C4B-837D-0BDDBE673609}"/>
              </a:ext>
            </a:extLst>
          </p:cNvPr>
          <p:cNvSpPr/>
          <p:nvPr/>
        </p:nvSpPr>
        <p:spPr>
          <a:xfrm>
            <a:off x="4596061" y="3013422"/>
            <a:ext cx="2439988" cy="349250"/>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63" name="矩形 62">
            <a:extLst>
              <a:ext uri="{FF2B5EF4-FFF2-40B4-BE49-F238E27FC236}">
                <a16:creationId xmlns:a16="http://schemas.microsoft.com/office/drawing/2014/main" id="{05878551-58C4-423F-82DB-E3BE1BCB0550}"/>
              </a:ext>
            </a:extLst>
          </p:cNvPr>
          <p:cNvSpPr/>
          <p:nvPr/>
        </p:nvSpPr>
        <p:spPr>
          <a:xfrm>
            <a:off x="5867649" y="3067397"/>
            <a:ext cx="1125537"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64" name="文本框 77">
            <a:extLst>
              <a:ext uri="{FF2B5EF4-FFF2-40B4-BE49-F238E27FC236}">
                <a16:creationId xmlns:a16="http://schemas.microsoft.com/office/drawing/2014/main" id="{377D3CF6-4C0D-43B8-B455-F0B4514EBDE2}"/>
              </a:ext>
            </a:extLst>
          </p:cNvPr>
          <p:cNvSpPr txBox="1">
            <a:spLocks noChangeArrowheads="1"/>
          </p:cNvSpPr>
          <p:nvPr/>
        </p:nvSpPr>
        <p:spPr bwMode="auto">
          <a:xfrm>
            <a:off x="5867649" y="3034059"/>
            <a:ext cx="630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W19</a:t>
            </a:r>
            <a:endParaRPr lang="zh-CN" altLang="en-US" sz="1400"/>
          </a:p>
        </p:txBody>
      </p:sp>
      <p:sp>
        <p:nvSpPr>
          <p:cNvPr id="65" name="文本框 78">
            <a:extLst>
              <a:ext uri="{FF2B5EF4-FFF2-40B4-BE49-F238E27FC236}">
                <a16:creationId xmlns:a16="http://schemas.microsoft.com/office/drawing/2014/main" id="{1EB38FFA-3CC4-4A56-91EA-9B1C6DFF7D29}"/>
              </a:ext>
            </a:extLst>
          </p:cNvPr>
          <p:cNvSpPr txBox="1">
            <a:spLocks noChangeArrowheads="1"/>
          </p:cNvSpPr>
          <p:nvPr/>
        </p:nvSpPr>
        <p:spPr bwMode="auto">
          <a:xfrm>
            <a:off x="4643686" y="3034059"/>
            <a:ext cx="1009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X19</a:t>
            </a:r>
            <a:endParaRPr lang="zh-CN" altLang="en-US" sz="1400"/>
          </a:p>
        </p:txBody>
      </p:sp>
      <p:sp>
        <p:nvSpPr>
          <p:cNvPr id="66" name="矩形 65">
            <a:extLst>
              <a:ext uri="{FF2B5EF4-FFF2-40B4-BE49-F238E27FC236}">
                <a16:creationId xmlns:a16="http://schemas.microsoft.com/office/drawing/2014/main" id="{C7DDAA31-A83C-4F8A-B1E9-6E906E9BE2E7}"/>
              </a:ext>
            </a:extLst>
          </p:cNvPr>
          <p:cNvSpPr/>
          <p:nvPr/>
        </p:nvSpPr>
        <p:spPr>
          <a:xfrm>
            <a:off x="4596061" y="3570634"/>
            <a:ext cx="2439988" cy="350838"/>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67" name="矩形 66">
            <a:extLst>
              <a:ext uri="{FF2B5EF4-FFF2-40B4-BE49-F238E27FC236}">
                <a16:creationId xmlns:a16="http://schemas.microsoft.com/office/drawing/2014/main" id="{48060CEB-5FEC-4DDA-A295-539173C08F30}"/>
              </a:ext>
            </a:extLst>
          </p:cNvPr>
          <p:cNvSpPr/>
          <p:nvPr/>
        </p:nvSpPr>
        <p:spPr>
          <a:xfrm>
            <a:off x="5867649" y="3624609"/>
            <a:ext cx="1125537"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68" name="文本框 81">
            <a:extLst>
              <a:ext uri="{FF2B5EF4-FFF2-40B4-BE49-F238E27FC236}">
                <a16:creationId xmlns:a16="http://schemas.microsoft.com/office/drawing/2014/main" id="{2C881FF3-B2C4-447C-9732-935A8A0307F0}"/>
              </a:ext>
            </a:extLst>
          </p:cNvPr>
          <p:cNvSpPr txBox="1">
            <a:spLocks noChangeArrowheads="1"/>
          </p:cNvSpPr>
          <p:nvPr/>
        </p:nvSpPr>
        <p:spPr bwMode="auto">
          <a:xfrm>
            <a:off x="5867649" y="3591272"/>
            <a:ext cx="701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W28</a:t>
            </a:r>
            <a:endParaRPr lang="zh-CN" altLang="en-US" sz="1400"/>
          </a:p>
        </p:txBody>
      </p:sp>
      <p:sp>
        <p:nvSpPr>
          <p:cNvPr id="69" name="文本框 82">
            <a:extLst>
              <a:ext uri="{FF2B5EF4-FFF2-40B4-BE49-F238E27FC236}">
                <a16:creationId xmlns:a16="http://schemas.microsoft.com/office/drawing/2014/main" id="{5CA7F4D1-1685-4E4F-8535-64A9EEB9FEF5}"/>
              </a:ext>
            </a:extLst>
          </p:cNvPr>
          <p:cNvSpPr txBox="1">
            <a:spLocks noChangeArrowheads="1"/>
          </p:cNvSpPr>
          <p:nvPr/>
        </p:nvSpPr>
        <p:spPr bwMode="auto">
          <a:xfrm>
            <a:off x="4643686" y="3591272"/>
            <a:ext cx="1009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X28</a:t>
            </a:r>
            <a:endParaRPr lang="zh-CN" altLang="en-US" sz="1400"/>
          </a:p>
        </p:txBody>
      </p:sp>
      <p:sp>
        <p:nvSpPr>
          <p:cNvPr id="70" name="文本框 83">
            <a:extLst>
              <a:ext uri="{FF2B5EF4-FFF2-40B4-BE49-F238E27FC236}">
                <a16:creationId xmlns:a16="http://schemas.microsoft.com/office/drawing/2014/main" id="{05994EE4-7CC4-4BE4-BBA7-F162661E3063}"/>
              </a:ext>
            </a:extLst>
          </p:cNvPr>
          <p:cNvSpPr txBox="1">
            <a:spLocks noChangeArrowheads="1"/>
          </p:cNvSpPr>
          <p:nvPr/>
        </p:nvSpPr>
        <p:spPr bwMode="auto">
          <a:xfrm>
            <a:off x="5700961" y="3188047"/>
            <a:ext cx="346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2000"/>
              <a:t>…</a:t>
            </a:r>
            <a:endParaRPr lang="zh-CN" altLang="en-US" sz="2000"/>
          </a:p>
        </p:txBody>
      </p:sp>
      <p:sp>
        <p:nvSpPr>
          <p:cNvPr id="73" name="矩形 72">
            <a:extLst>
              <a:ext uri="{FF2B5EF4-FFF2-40B4-BE49-F238E27FC236}">
                <a16:creationId xmlns:a16="http://schemas.microsoft.com/office/drawing/2014/main" id="{9B744C3F-A4CD-4390-BD65-FA85DE3AA288}"/>
              </a:ext>
            </a:extLst>
          </p:cNvPr>
          <p:cNvSpPr/>
          <p:nvPr/>
        </p:nvSpPr>
        <p:spPr>
          <a:xfrm>
            <a:off x="4596061" y="3984972"/>
            <a:ext cx="2439988" cy="350837"/>
          </a:xfrm>
          <a:prstGeom prst="rect">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74" name="矩形 73">
            <a:extLst>
              <a:ext uri="{FF2B5EF4-FFF2-40B4-BE49-F238E27FC236}">
                <a16:creationId xmlns:a16="http://schemas.microsoft.com/office/drawing/2014/main" id="{4B4160BE-2C3F-4A42-B1B7-26D73207E937}"/>
              </a:ext>
            </a:extLst>
          </p:cNvPr>
          <p:cNvSpPr/>
          <p:nvPr/>
        </p:nvSpPr>
        <p:spPr>
          <a:xfrm>
            <a:off x="5867649" y="4038947"/>
            <a:ext cx="1125537" cy="247650"/>
          </a:xfrm>
          <a:prstGeom prst="rect">
            <a:avLst/>
          </a:prstGeom>
          <a:solidFill>
            <a:schemeClr val="accent5">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75" name="文本框 88">
            <a:extLst>
              <a:ext uri="{FF2B5EF4-FFF2-40B4-BE49-F238E27FC236}">
                <a16:creationId xmlns:a16="http://schemas.microsoft.com/office/drawing/2014/main" id="{C5923656-586E-404C-AA82-67E3B3A39238}"/>
              </a:ext>
            </a:extLst>
          </p:cNvPr>
          <p:cNvSpPr txBox="1">
            <a:spLocks noChangeArrowheads="1"/>
          </p:cNvSpPr>
          <p:nvPr/>
        </p:nvSpPr>
        <p:spPr bwMode="auto">
          <a:xfrm>
            <a:off x="5867649" y="4005609"/>
            <a:ext cx="701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W29</a:t>
            </a:r>
            <a:endParaRPr lang="zh-CN" altLang="en-US" sz="1400"/>
          </a:p>
        </p:txBody>
      </p:sp>
      <p:sp>
        <p:nvSpPr>
          <p:cNvPr id="76" name="文本框 89">
            <a:extLst>
              <a:ext uri="{FF2B5EF4-FFF2-40B4-BE49-F238E27FC236}">
                <a16:creationId xmlns:a16="http://schemas.microsoft.com/office/drawing/2014/main" id="{2576C548-D01B-4AC6-9E31-DAF9BFA711E2}"/>
              </a:ext>
            </a:extLst>
          </p:cNvPr>
          <p:cNvSpPr txBox="1">
            <a:spLocks noChangeArrowheads="1"/>
          </p:cNvSpPr>
          <p:nvPr/>
        </p:nvSpPr>
        <p:spPr bwMode="auto">
          <a:xfrm>
            <a:off x="4643686" y="4005609"/>
            <a:ext cx="1009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a:t>X29</a:t>
            </a:r>
            <a:endParaRPr lang="zh-CN" altLang="en-US" sz="1400"/>
          </a:p>
        </p:txBody>
      </p:sp>
    </p:spTree>
    <p:extLst>
      <p:ext uri="{BB962C8B-B14F-4D97-AF65-F5344CB8AC3E}">
        <p14:creationId xmlns:p14="http://schemas.microsoft.com/office/powerpoint/2010/main" val="344705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568AC641-68AD-491B-8ECB-501E7013DF23}"/>
              </a:ext>
            </a:extLst>
          </p:cNvPr>
          <p:cNvSpPr>
            <a:spLocks noGrp="1" noChangeArrowheads="1"/>
          </p:cNvSpPr>
          <p:nvPr>
            <p:ph type="title"/>
          </p:nvPr>
        </p:nvSpPr>
        <p:spPr/>
        <p:txBody>
          <a:bodyPr/>
          <a:lstStyle/>
          <a:p>
            <a:r>
              <a:rPr lang="zh-CN" altLang="en-US" dirty="0">
                <a:latin typeface="+mj-ea"/>
              </a:rPr>
              <a:t>寄存器间的数据搬移指令</a:t>
            </a:r>
            <a:endParaRPr lang="en-US" altLang="zh-CN" dirty="0">
              <a:latin typeface="+mj-ea"/>
            </a:endParaRPr>
          </a:p>
        </p:txBody>
      </p:sp>
      <p:sp>
        <p:nvSpPr>
          <p:cNvPr id="10244" name="Rectangle 3">
            <a:extLst>
              <a:ext uri="{FF2B5EF4-FFF2-40B4-BE49-F238E27FC236}">
                <a16:creationId xmlns:a16="http://schemas.microsoft.com/office/drawing/2014/main" id="{8FDA86D1-B818-4A3E-A471-A459FD2E3CEA}"/>
              </a:ext>
            </a:extLst>
          </p:cNvPr>
          <p:cNvSpPr>
            <a:spLocks noGrp="1" noChangeArrowheads="1"/>
          </p:cNvSpPr>
          <p:nvPr>
            <p:ph idx="1"/>
          </p:nvPr>
        </p:nvSpPr>
        <p:spPr/>
        <p:txBody>
          <a:bodyPr>
            <a:normAutofit/>
          </a:bodyPr>
          <a:lstStyle/>
          <a:p>
            <a:pPr>
              <a:lnSpc>
                <a:spcPct val="140000"/>
              </a:lnSpc>
            </a:pPr>
            <a:r>
              <a:rPr lang="zh-CN" altLang="en-US" dirty="0">
                <a:latin typeface="+mj-ea"/>
              </a:rPr>
              <a:t>指令格式：</a:t>
            </a:r>
            <a:r>
              <a:rPr lang="en-US" altLang="zh-CN" dirty="0">
                <a:latin typeface="+mj-ea"/>
              </a:rPr>
              <a:t>mov </a:t>
            </a:r>
            <a:r>
              <a:rPr lang="en-US" altLang="zh-CN" dirty="0" err="1">
                <a:latin typeface="+mj-ea"/>
              </a:rPr>
              <a:t>dst</a:t>
            </a:r>
            <a:r>
              <a:rPr lang="en-US" altLang="zh-CN" dirty="0">
                <a:latin typeface="+mj-ea"/>
              </a:rPr>
              <a:t>, </a:t>
            </a:r>
            <a:r>
              <a:rPr lang="en-US" altLang="zh-CN" dirty="0" err="1">
                <a:latin typeface="+mj-ea"/>
              </a:rPr>
              <a:t>src</a:t>
            </a:r>
            <a:endParaRPr lang="en-US" altLang="zh-CN" dirty="0">
              <a:latin typeface="+mj-ea"/>
            </a:endParaRPr>
          </a:p>
          <a:p>
            <a:pPr lvl="1">
              <a:lnSpc>
                <a:spcPct val="140000"/>
              </a:lnSpc>
            </a:pPr>
            <a:r>
              <a:rPr lang="zh-CN" altLang="en-US" dirty="0">
                <a:latin typeface="+mj-ea"/>
              </a:rPr>
              <a:t>源操作数</a:t>
            </a:r>
            <a:r>
              <a:rPr lang="en-US" altLang="zh-CN" b="1" dirty="0" err="1">
                <a:solidFill>
                  <a:srgbClr val="C00000"/>
                </a:solidFill>
                <a:latin typeface="+mj-ea"/>
              </a:rPr>
              <a:t>src</a:t>
            </a:r>
            <a:r>
              <a:rPr lang="zh-CN" altLang="en-US" dirty="0">
                <a:latin typeface="+mj-ea"/>
              </a:rPr>
              <a:t>可以是：</a:t>
            </a:r>
            <a:endParaRPr lang="en-US" altLang="zh-CN" dirty="0">
              <a:latin typeface="+mj-ea"/>
            </a:endParaRPr>
          </a:p>
          <a:p>
            <a:pPr lvl="2">
              <a:lnSpc>
                <a:spcPct val="140000"/>
              </a:lnSpc>
            </a:pPr>
            <a:r>
              <a:rPr lang="zh-CN" altLang="en-US" dirty="0">
                <a:latin typeface="+mj-ea"/>
              </a:rPr>
              <a:t>立即数</a:t>
            </a:r>
            <a:endParaRPr lang="en-US" altLang="zh-CN" dirty="0">
              <a:latin typeface="+mj-ea"/>
            </a:endParaRPr>
          </a:p>
          <a:p>
            <a:pPr lvl="2">
              <a:lnSpc>
                <a:spcPct val="140000"/>
              </a:lnSpc>
            </a:pPr>
            <a:r>
              <a:rPr lang="zh-CN" altLang="en-US" dirty="0">
                <a:latin typeface="+mj-ea"/>
              </a:rPr>
              <a:t>寄存器</a:t>
            </a:r>
            <a:endParaRPr lang="en-US" altLang="zh-CN" dirty="0">
              <a:ea typeface="宋体" panose="02010600030101010101" pitchFamily="2" charset="-122"/>
            </a:endParaRPr>
          </a:p>
          <a:p>
            <a:pPr lvl="1">
              <a:lnSpc>
                <a:spcPct val="140000"/>
              </a:lnSpc>
            </a:pPr>
            <a:r>
              <a:rPr lang="zh-CN" altLang="en-US" dirty="0">
                <a:latin typeface="+mj-ea"/>
              </a:rPr>
              <a:t>目的操作数</a:t>
            </a:r>
            <a:r>
              <a:rPr lang="en-US" altLang="zh-CN" b="1" dirty="0" err="1">
                <a:solidFill>
                  <a:srgbClr val="C00000"/>
                </a:solidFill>
                <a:latin typeface="+mj-ea"/>
              </a:rPr>
              <a:t>dst</a:t>
            </a:r>
            <a:r>
              <a:rPr lang="zh-CN" altLang="en-US" dirty="0">
                <a:latin typeface="+mj-ea"/>
              </a:rPr>
              <a:t>必须是寄存器</a:t>
            </a:r>
            <a:endParaRPr lang="en-US" altLang="zh-CN" dirty="0">
              <a:latin typeface="+mj-ea"/>
            </a:endParaRPr>
          </a:p>
        </p:txBody>
      </p:sp>
      <p:sp>
        <p:nvSpPr>
          <p:cNvPr id="10242" name="灯片编号占位符 5">
            <a:extLst>
              <a:ext uri="{FF2B5EF4-FFF2-40B4-BE49-F238E27FC236}">
                <a16:creationId xmlns:a16="http://schemas.microsoft.com/office/drawing/2014/main" id="{C756EF1D-A151-4F5E-95DA-611D7BD838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ED182F96-5599-4ED4-9D8E-3B161C877948}" type="slidenum">
              <a:rPr lang="zh-CN" altLang="en-US" sz="1167">
                <a:latin typeface="Times New Roman" panose="02020603050405020304" pitchFamily="18" charset="0"/>
              </a:rPr>
              <a:pPr>
                <a:spcBef>
                  <a:spcPct val="0"/>
                </a:spcBef>
                <a:buFontTx/>
                <a:buNone/>
              </a:pPr>
              <a:t>23</a:t>
            </a:fld>
            <a:endParaRPr lang="en-US" altLang="zh-CN" sz="1167">
              <a:latin typeface="Times New Roman" panose="02020603050405020304" pitchFamily="18" charset="0"/>
            </a:endParaRPr>
          </a:p>
        </p:txBody>
      </p:sp>
      <p:sp>
        <p:nvSpPr>
          <p:cNvPr id="2" name="Rectangle 3">
            <a:extLst>
              <a:ext uri="{FF2B5EF4-FFF2-40B4-BE49-F238E27FC236}">
                <a16:creationId xmlns:a16="http://schemas.microsoft.com/office/drawing/2014/main" id="{09BA05CF-8B71-3FCB-B39D-DE2B1EC1E67C}"/>
              </a:ext>
            </a:extLst>
          </p:cNvPr>
          <p:cNvSpPr txBox="1">
            <a:spLocks noChangeArrowheads="1"/>
          </p:cNvSpPr>
          <p:nvPr/>
        </p:nvSpPr>
        <p:spPr>
          <a:xfrm>
            <a:off x="6228184" y="2041754"/>
            <a:ext cx="8229600" cy="368300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4482" indent="-444482">
              <a:lnSpc>
                <a:spcPct val="150000"/>
              </a:lnSpc>
              <a:buFont typeface="Arial" pitchFamily="34" charset="0"/>
              <a:buNone/>
            </a:pPr>
            <a:r>
              <a:rPr lang="zh-CN" altLang="en-US" sz="2000" dirty="0">
                <a:latin typeface="Consolas" panose="020B0609020204030204" pitchFamily="49" charset="0"/>
                <a:ea typeface="宋体" panose="02010600030101010101" pitchFamily="2" charset="-122"/>
                <a:cs typeface="Consolas" panose="020B0609020204030204" pitchFamily="49" charset="0"/>
              </a:rPr>
              <a:t>示例：</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a:p>
            <a:pPr marL="444482" indent="-444482">
              <a:lnSpc>
                <a:spcPct val="150000"/>
              </a:lnSpc>
              <a:buFont typeface="Arial" pitchFamily="34" charset="0"/>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w0, #1 		</a:t>
            </a:r>
            <a:endParaRPr lang="en-US" altLang="zh-CN" sz="2000" dirty="0">
              <a:solidFill>
                <a:srgbClr val="006FC0"/>
              </a:solidFill>
              <a:latin typeface="+mj-ea"/>
              <a:ea typeface="+mj-ea"/>
              <a:cs typeface="Consolas" panose="020B0609020204030204" pitchFamily="49" charset="0"/>
            </a:endParaRPr>
          </a:p>
          <a:p>
            <a:pPr marL="444482" indent="-444482">
              <a:lnSpc>
                <a:spcPct val="150000"/>
              </a:lnSpc>
              <a:buFont typeface="Arial" pitchFamily="34" charset="0"/>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x0, #1 		</a:t>
            </a:r>
            <a:endParaRPr lang="en-US" altLang="zh-CN" sz="2000" dirty="0">
              <a:solidFill>
                <a:srgbClr val="006FC0"/>
              </a:solidFill>
              <a:latin typeface="+mj-ea"/>
              <a:ea typeface="+mj-ea"/>
              <a:cs typeface="Consolas" panose="020B0609020204030204" pitchFamily="49" charset="0"/>
            </a:endParaRPr>
          </a:p>
          <a:p>
            <a:pPr marL="444482" indent="-444482">
              <a:lnSpc>
                <a:spcPct val="150000"/>
              </a:lnSpc>
              <a:buFont typeface="Arial" pitchFamily="34" charset="0"/>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x0, w1 		</a:t>
            </a:r>
            <a:endParaRPr lang="en-US" altLang="zh-CN" sz="2000" dirty="0">
              <a:solidFill>
                <a:srgbClr val="006FC0"/>
              </a:solidFill>
              <a:latin typeface="+mj-ea"/>
              <a:ea typeface="+mj-ea"/>
              <a:cs typeface="Consolas" panose="020B0609020204030204" pitchFamily="49" charset="0"/>
            </a:endParaRPr>
          </a:p>
          <a:p>
            <a:pPr marL="444482" indent="-444482">
              <a:lnSpc>
                <a:spcPct val="150000"/>
              </a:lnSpc>
              <a:buFont typeface="Arial" pitchFamily="34" charset="0"/>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x0, x1      	   	</a:t>
            </a:r>
            <a:endParaRPr lang="en-US" altLang="zh-CN" sz="2000" dirty="0">
              <a:solidFill>
                <a:srgbClr val="006FC0"/>
              </a:solidFill>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2C43BB7A-AF49-4120-94B9-A53DC19C3E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B3644D63-9626-40B4-ACA0-744B8E2892C8}" type="slidenum">
              <a:rPr lang="zh-CN" altLang="en-US" sz="1167">
                <a:latin typeface="Times New Roman" panose="02020603050405020304" pitchFamily="18" charset="0"/>
              </a:rPr>
              <a:pPr>
                <a:spcBef>
                  <a:spcPct val="0"/>
                </a:spcBef>
                <a:buFontTx/>
                <a:buNone/>
              </a:pPr>
              <a:t>24</a:t>
            </a:fld>
            <a:endParaRPr lang="en-US" altLang="zh-CN" sz="1167">
              <a:latin typeface="Times New Roman" panose="02020603050405020304" pitchFamily="18" charset="0"/>
            </a:endParaRPr>
          </a:p>
        </p:txBody>
      </p:sp>
      <p:sp>
        <p:nvSpPr>
          <p:cNvPr id="12291" name="Rectangle 2">
            <a:extLst>
              <a:ext uri="{FF2B5EF4-FFF2-40B4-BE49-F238E27FC236}">
                <a16:creationId xmlns:a16="http://schemas.microsoft.com/office/drawing/2014/main" id="{B947838E-C0E7-45A1-B625-92A23D584252}"/>
              </a:ext>
            </a:extLst>
          </p:cNvPr>
          <p:cNvSpPr>
            <a:spLocks noGrp="1" noChangeArrowheads="1"/>
          </p:cNvSpPr>
          <p:nvPr>
            <p:ph type="title"/>
          </p:nvPr>
        </p:nvSpPr>
        <p:spPr/>
        <p:txBody>
          <a:bodyPr/>
          <a:lstStyle/>
          <a:p>
            <a:r>
              <a:rPr lang="zh-CN" altLang="en-US" dirty="0">
                <a:latin typeface="+mj-ea"/>
              </a:rPr>
              <a:t>实例：寄存器间的数据搬移指令</a:t>
            </a:r>
            <a:endParaRPr lang="en-US" altLang="zh-CN" dirty="0">
              <a:ea typeface="宋体" panose="02010600030101010101" pitchFamily="2" charset="-122"/>
            </a:endParaRPr>
          </a:p>
        </p:txBody>
      </p:sp>
      <p:sp>
        <p:nvSpPr>
          <p:cNvPr id="12292" name="Rectangle 3">
            <a:extLst>
              <a:ext uri="{FF2B5EF4-FFF2-40B4-BE49-F238E27FC236}">
                <a16:creationId xmlns:a16="http://schemas.microsoft.com/office/drawing/2014/main" id="{665C18E1-84CD-4A47-A237-3E3842861423}"/>
              </a:ext>
            </a:extLst>
          </p:cNvPr>
          <p:cNvSpPr>
            <a:spLocks noGrp="1" noChangeArrowheads="1"/>
          </p:cNvSpPr>
          <p:nvPr>
            <p:ph type="body" idx="1"/>
          </p:nvPr>
        </p:nvSpPr>
        <p:spPr>
          <a:xfrm>
            <a:off x="1115616" y="1766097"/>
            <a:ext cx="8229600" cy="3683000"/>
          </a:xfrm>
        </p:spPr>
        <p:txBody>
          <a:bodyPr>
            <a:normAutofit/>
          </a:bodyPr>
          <a:lstStyle/>
          <a:p>
            <a:pPr marL="444482" indent="-444482">
              <a:lnSpc>
                <a:spcPct val="200000"/>
              </a:lnSpc>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w0, #1 		</a:t>
            </a:r>
            <a:r>
              <a:rPr lang="zh-CN" altLang="en-US" sz="2000" dirty="0">
                <a:solidFill>
                  <a:srgbClr val="006FC0"/>
                </a:solidFill>
                <a:latin typeface="+mj-ea"/>
                <a:ea typeface="+mj-ea"/>
                <a:cs typeface="Consolas" panose="020B0609020204030204" pitchFamily="49" charset="0"/>
              </a:rPr>
              <a:t>立即数</a:t>
            </a:r>
            <a:r>
              <a:rPr lang="en-US" altLang="zh-CN" sz="2000" dirty="0">
                <a:solidFill>
                  <a:srgbClr val="006FC0"/>
                </a:solidFill>
                <a:latin typeface="Consolas" panose="020B0609020204030204" pitchFamily="49" charset="0"/>
                <a:ea typeface="宋体" panose="02010600030101010101" pitchFamily="2" charset="-122"/>
                <a:cs typeface="Consolas" panose="020B0609020204030204" pitchFamily="49" charset="0"/>
              </a:rPr>
              <a:t>-&gt;</a:t>
            </a:r>
            <a:r>
              <a:rPr lang="zh-CN" altLang="en-US" sz="2000" dirty="0">
                <a:solidFill>
                  <a:srgbClr val="006FC0"/>
                </a:solidFill>
                <a:latin typeface="+mj-ea"/>
                <a:ea typeface="+mj-ea"/>
                <a:cs typeface="Consolas" panose="020B0609020204030204" pitchFamily="49" charset="0"/>
              </a:rPr>
              <a:t>寄存器</a:t>
            </a:r>
            <a:endParaRPr lang="en-US" altLang="zh-CN" sz="2000" dirty="0">
              <a:solidFill>
                <a:srgbClr val="006FC0"/>
              </a:solidFill>
              <a:latin typeface="+mj-ea"/>
              <a:ea typeface="+mj-ea"/>
              <a:cs typeface="Consolas" panose="020B0609020204030204" pitchFamily="49" charset="0"/>
            </a:endParaRPr>
          </a:p>
          <a:p>
            <a:pPr marL="444482" indent="-444482">
              <a:lnSpc>
                <a:spcPct val="200000"/>
              </a:lnSpc>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x0, #1 		</a:t>
            </a:r>
            <a:r>
              <a:rPr lang="zh-CN" altLang="en-US" sz="2000" dirty="0">
                <a:solidFill>
                  <a:srgbClr val="006FC0"/>
                </a:solidFill>
                <a:latin typeface="+mj-ea"/>
                <a:cs typeface="Consolas" panose="020B0609020204030204" pitchFamily="49" charset="0"/>
              </a:rPr>
              <a:t>立即数</a:t>
            </a:r>
            <a:r>
              <a:rPr lang="en-US" altLang="zh-CN" sz="2000" dirty="0">
                <a:solidFill>
                  <a:srgbClr val="006FC0"/>
                </a:solidFill>
                <a:latin typeface="Consolas" panose="020B0609020204030204" pitchFamily="49" charset="0"/>
                <a:ea typeface="宋体" panose="02010600030101010101" pitchFamily="2" charset="-122"/>
                <a:cs typeface="Consolas" panose="020B0609020204030204" pitchFamily="49" charset="0"/>
              </a:rPr>
              <a:t>-&gt;</a:t>
            </a:r>
            <a:r>
              <a:rPr lang="zh-CN" altLang="en-US" sz="2000" dirty="0">
                <a:solidFill>
                  <a:srgbClr val="006FC0"/>
                </a:solidFill>
                <a:latin typeface="+mj-ea"/>
                <a:cs typeface="Consolas" panose="020B0609020204030204" pitchFamily="49" charset="0"/>
              </a:rPr>
              <a:t>寄存器</a:t>
            </a:r>
            <a:endParaRPr lang="en-US" altLang="zh-CN" sz="2000" dirty="0">
              <a:solidFill>
                <a:srgbClr val="006FC0"/>
              </a:solidFill>
              <a:latin typeface="+mj-ea"/>
              <a:ea typeface="+mj-ea"/>
              <a:cs typeface="Consolas" panose="020B0609020204030204" pitchFamily="49" charset="0"/>
            </a:endParaRPr>
          </a:p>
          <a:p>
            <a:pPr marL="444482" indent="-444482">
              <a:lnSpc>
                <a:spcPct val="200000"/>
              </a:lnSpc>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x0, w1 		</a:t>
            </a:r>
            <a:r>
              <a:rPr lang="zh-CN" altLang="en-US" sz="2000" dirty="0">
                <a:solidFill>
                  <a:srgbClr val="006FC0"/>
                </a:solidFill>
                <a:latin typeface="+mj-ea"/>
                <a:cs typeface="Consolas" panose="020B0609020204030204" pitchFamily="49" charset="0"/>
              </a:rPr>
              <a:t>寄存器</a:t>
            </a:r>
            <a:r>
              <a:rPr lang="en-US" altLang="zh-CN" sz="2000" dirty="0">
                <a:solidFill>
                  <a:srgbClr val="006FC0"/>
                </a:solidFill>
                <a:latin typeface="Consolas" panose="020B0609020204030204" pitchFamily="49" charset="0"/>
                <a:ea typeface="宋体" panose="02010600030101010101" pitchFamily="2" charset="-122"/>
                <a:cs typeface="Consolas" panose="020B0609020204030204" pitchFamily="49" charset="0"/>
              </a:rPr>
              <a:t>-&gt;</a:t>
            </a:r>
            <a:r>
              <a:rPr lang="zh-CN" altLang="en-US" sz="2000" dirty="0">
                <a:solidFill>
                  <a:srgbClr val="006FC0"/>
                </a:solidFill>
                <a:latin typeface="+mj-ea"/>
                <a:cs typeface="Consolas" panose="020B0609020204030204" pitchFamily="49" charset="0"/>
              </a:rPr>
              <a:t>寄存器</a:t>
            </a:r>
            <a:endParaRPr lang="en-US" altLang="zh-CN" sz="2000" dirty="0">
              <a:solidFill>
                <a:srgbClr val="006FC0"/>
              </a:solidFill>
              <a:latin typeface="+mj-ea"/>
              <a:ea typeface="+mj-ea"/>
              <a:cs typeface="Consolas" panose="020B0609020204030204" pitchFamily="49" charset="0"/>
            </a:endParaRPr>
          </a:p>
          <a:p>
            <a:pPr marL="444482" indent="-444482">
              <a:lnSpc>
                <a:spcPct val="200000"/>
              </a:lnSpc>
              <a:buNone/>
            </a:pPr>
            <a:r>
              <a:rPr lang="en-US" altLang="zh-CN" sz="2000" dirty="0">
                <a:latin typeface="Consolas" panose="020B0609020204030204" pitchFamily="49" charset="0"/>
                <a:ea typeface="宋体" panose="02010600030101010101" pitchFamily="2" charset="-122"/>
                <a:cs typeface="Consolas" panose="020B0609020204030204" pitchFamily="49" charset="0"/>
              </a:rPr>
              <a:t>mov  	x0, x1      	   	</a:t>
            </a:r>
            <a:r>
              <a:rPr lang="zh-CN" altLang="en-US" sz="2000" dirty="0">
                <a:solidFill>
                  <a:srgbClr val="006FC0"/>
                </a:solidFill>
                <a:latin typeface="+mj-ea"/>
                <a:ea typeface="+mj-ea"/>
                <a:cs typeface="Consolas" panose="020B0609020204030204" pitchFamily="49" charset="0"/>
              </a:rPr>
              <a:t>寄存器</a:t>
            </a:r>
            <a:r>
              <a:rPr lang="en-US" altLang="zh-CN" sz="2000" dirty="0">
                <a:solidFill>
                  <a:srgbClr val="006FC0"/>
                </a:solidFill>
                <a:latin typeface="Consolas" panose="020B0609020204030204" pitchFamily="49" charset="0"/>
                <a:ea typeface="宋体" panose="02010600030101010101" pitchFamily="2" charset="-122"/>
                <a:cs typeface="Consolas" panose="020B0609020204030204" pitchFamily="49" charset="0"/>
              </a:rPr>
              <a:t>-&gt;</a:t>
            </a:r>
            <a:r>
              <a:rPr lang="zh-CN" altLang="en-US" sz="2000" dirty="0">
                <a:solidFill>
                  <a:srgbClr val="006FC0"/>
                </a:solidFill>
                <a:latin typeface="+mj-ea"/>
                <a:ea typeface="+mj-ea"/>
                <a:cs typeface="Consolas" panose="020B0609020204030204" pitchFamily="49" charset="0"/>
              </a:rPr>
              <a:t>寄存器</a:t>
            </a:r>
            <a:endParaRPr lang="en-US" altLang="zh-CN" sz="2000" dirty="0">
              <a:solidFill>
                <a:srgbClr val="006FC0"/>
              </a:solidFill>
              <a:latin typeface="Consolas" panose="020B0609020204030204" pitchFamily="49" charset="0"/>
              <a:ea typeface="宋体" panose="02010600030101010101" pitchFamily="2" charset="-122"/>
              <a:cs typeface="Consolas" panose="020B0609020204030204" pitchFamily="49" charset="0"/>
            </a:endParaRPr>
          </a:p>
        </p:txBody>
      </p:sp>
      <p:sp>
        <p:nvSpPr>
          <p:cNvPr id="2" name="文本框 1">
            <a:extLst>
              <a:ext uri="{FF2B5EF4-FFF2-40B4-BE49-F238E27FC236}">
                <a16:creationId xmlns:a16="http://schemas.microsoft.com/office/drawing/2014/main" id="{691752B0-5EC1-4C1F-A03F-EA3E843812A0}"/>
              </a:ext>
            </a:extLst>
          </p:cNvPr>
          <p:cNvSpPr txBox="1"/>
          <p:nvPr/>
        </p:nvSpPr>
        <p:spPr>
          <a:xfrm>
            <a:off x="7008713" y="1993404"/>
            <a:ext cx="2039341" cy="400110"/>
          </a:xfrm>
          <a:prstGeom prst="rect">
            <a:avLst/>
          </a:prstGeom>
          <a:noFill/>
        </p:spPr>
        <p:txBody>
          <a:bodyPr wrap="none" rtlCol="0">
            <a:spAutoFit/>
          </a:bodyPr>
          <a:lstStyle/>
          <a:p>
            <a:r>
              <a:rPr lang="en-US" altLang="zh-CN"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X0</a:t>
            </a:r>
            <a:r>
              <a:rPr lang="zh-CN" altLang="en-US"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的高</a:t>
            </a:r>
            <a:r>
              <a:rPr lang="en-US" altLang="zh-CN"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32</a:t>
            </a:r>
            <a:r>
              <a:rPr lang="zh-CN" altLang="en-US"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位呢？</a:t>
            </a:r>
          </a:p>
        </p:txBody>
      </p:sp>
      <p:sp>
        <p:nvSpPr>
          <p:cNvPr id="3" name="文本框 2">
            <a:extLst>
              <a:ext uri="{FF2B5EF4-FFF2-40B4-BE49-F238E27FC236}">
                <a16:creationId xmlns:a16="http://schemas.microsoft.com/office/drawing/2014/main" id="{C18005A7-675E-D514-E534-5C63C02F59F8}"/>
              </a:ext>
            </a:extLst>
          </p:cNvPr>
          <p:cNvSpPr txBox="1"/>
          <p:nvPr/>
        </p:nvSpPr>
        <p:spPr>
          <a:xfrm>
            <a:off x="7008713" y="3521195"/>
            <a:ext cx="2039341" cy="400110"/>
          </a:xfrm>
          <a:prstGeom prst="rect">
            <a:avLst/>
          </a:prstGeom>
          <a:noFill/>
        </p:spPr>
        <p:txBody>
          <a:bodyPr wrap="none" rtlCol="0">
            <a:spAutoFit/>
          </a:bodyPr>
          <a:lstStyle/>
          <a:p>
            <a:r>
              <a:rPr lang="en-US" altLang="zh-CN"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X0</a:t>
            </a:r>
            <a:r>
              <a:rPr lang="zh-CN" altLang="en-US"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的高</a:t>
            </a:r>
            <a:r>
              <a:rPr lang="en-US" altLang="zh-CN"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32</a:t>
            </a:r>
            <a:r>
              <a:rPr lang="zh-CN" altLang="en-US" sz="2000" b="1" dirty="0">
                <a:solidFill>
                  <a:srgbClr val="BE384A"/>
                </a:solidFill>
                <a:latin typeface="Consolas" panose="020B0609020204030204" pitchFamily="49" charset="0"/>
                <a:ea typeface="宋体" panose="02010600030101010101" pitchFamily="2" charset="-122"/>
                <a:cs typeface="Consolas" panose="020B0609020204030204" pitchFamily="49" charset="0"/>
              </a:rPr>
              <a:t>位呢？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430F-B0FD-4612-9907-BD221DCC66E3}"/>
              </a:ext>
            </a:extLst>
          </p:cNvPr>
          <p:cNvSpPr>
            <a:spLocks noGrp="1"/>
          </p:cNvSpPr>
          <p:nvPr>
            <p:ph type="title"/>
          </p:nvPr>
        </p:nvSpPr>
        <p:spPr/>
        <p:txBody>
          <a:bodyPr>
            <a:normAutofit fontScale="90000"/>
          </a:bodyPr>
          <a:lstStyle/>
          <a:p>
            <a:r>
              <a:rPr kumimoji="1" lang="zh-CN" altLang="en-US" dirty="0"/>
              <a:t>算术与逻辑运算指令</a:t>
            </a:r>
            <a:br>
              <a:rPr kumimoji="1" lang="en-US" altLang="zh-CN" dirty="0"/>
            </a:br>
            <a:endParaRPr lang="zh-CN" altLang="en-US" dirty="0"/>
          </a:p>
        </p:txBody>
      </p:sp>
      <p:sp>
        <p:nvSpPr>
          <p:cNvPr id="3" name="文本占位符 2">
            <a:extLst>
              <a:ext uri="{FF2B5EF4-FFF2-40B4-BE49-F238E27FC236}">
                <a16:creationId xmlns:a16="http://schemas.microsoft.com/office/drawing/2014/main" id="{3219F8B4-E4B4-45C8-A290-6AFC4C5A42B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8181A1C-1467-412D-B613-61F722D333AF}"/>
              </a:ext>
            </a:extLst>
          </p:cNvPr>
          <p:cNvSpPr>
            <a:spLocks noGrp="1"/>
          </p:cNvSpPr>
          <p:nvPr>
            <p:ph type="sldNum" sz="quarter" idx="12"/>
          </p:nvPr>
        </p:nvSpPr>
        <p:spPr/>
        <p:txBody>
          <a:bodyPr/>
          <a:lstStyle/>
          <a:p>
            <a:fld id="{ADE361C3-C043-4A6E-BDCE-8DA1E7D90A3B}" type="slidenum">
              <a:rPr lang="zh-CN" altLang="en-US" smtClean="0"/>
              <a:t>25</a:t>
            </a:fld>
            <a:endParaRPr lang="zh-CN" altLang="en-US"/>
          </a:p>
        </p:txBody>
      </p:sp>
    </p:spTree>
    <p:extLst>
      <p:ext uri="{BB962C8B-B14F-4D97-AF65-F5344CB8AC3E}">
        <p14:creationId xmlns:p14="http://schemas.microsoft.com/office/powerpoint/2010/main" val="791974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0288D931-B31C-40ED-9734-69889703FD67}"/>
              </a:ext>
            </a:extLst>
          </p:cNvPr>
          <p:cNvSpPr>
            <a:spLocks noGrp="1" noChangeArrowheads="1"/>
          </p:cNvSpPr>
          <p:nvPr>
            <p:ph type="title"/>
          </p:nvPr>
        </p:nvSpPr>
        <p:spPr/>
        <p:txBody>
          <a:bodyPr>
            <a:normAutofit/>
          </a:bodyPr>
          <a:lstStyle/>
          <a:p>
            <a:r>
              <a:rPr kumimoji="1" lang="zh-CN" altLang="en-US" dirty="0"/>
              <a:t>算术指令</a:t>
            </a:r>
            <a:endParaRPr lang="en-US" altLang="zh-CN" dirty="0">
              <a:ea typeface="宋体" panose="02010600030101010101" pitchFamily="2" charset="-122"/>
            </a:endParaRPr>
          </a:p>
        </p:txBody>
      </p:sp>
      <p:graphicFrame>
        <p:nvGraphicFramePr>
          <p:cNvPr id="882755" name="Group 67">
            <a:extLst>
              <a:ext uri="{FF2B5EF4-FFF2-40B4-BE49-F238E27FC236}">
                <a16:creationId xmlns:a16="http://schemas.microsoft.com/office/drawing/2014/main" id="{B02AB896-CF57-4FF6-8C85-5047E144C73E}"/>
              </a:ext>
            </a:extLst>
          </p:cNvPr>
          <p:cNvGraphicFramePr>
            <a:graphicFrameLocks noGrp="1"/>
          </p:cNvGraphicFramePr>
          <p:nvPr>
            <p:ph idx="1"/>
            <p:extLst>
              <p:ext uri="{D42A27DB-BD31-4B8C-83A1-F6EECF244321}">
                <p14:modId xmlns:p14="http://schemas.microsoft.com/office/powerpoint/2010/main" val="1966038513"/>
              </p:ext>
            </p:extLst>
          </p:nvPr>
        </p:nvGraphicFramePr>
        <p:xfrm>
          <a:off x="457200" y="1333500"/>
          <a:ext cx="8229599" cy="2591028"/>
        </p:xfrm>
        <a:graphic>
          <a:graphicData uri="http://schemas.openxmlformats.org/drawingml/2006/table">
            <a:tbl>
              <a:tblPr/>
              <a:tblGrid>
                <a:gridCol w="2899954">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586445">
                  <a:extLst>
                    <a:ext uri="{9D8B030D-6E8A-4147-A177-3AD203B41FA5}">
                      <a16:colId xmlns:a16="http://schemas.microsoft.com/office/drawing/2014/main" val="20002"/>
                    </a:ext>
                  </a:extLst>
                </a:gridCol>
              </a:tblGrid>
              <a:tr h="431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指令</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效果</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描述</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add Rd,Rn,Op2</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 Op2</a:t>
                      </a: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dirty="0"/>
                        <a:t>加</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sub Rd,Rn,Op2</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 Op2</a:t>
                      </a: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dirty="0"/>
                        <a:t>减</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a:t>
                      </a:r>
                      <a:r>
                        <a:rPr kumimoji="0" lang="en-US" altLang="zh-CN" sz="13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Op2</a:t>
                      </a: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dirty="0"/>
                        <a:t>乘（</a:t>
                      </a:r>
                      <a:r>
                        <a:rPr kumimoji="1" lang="en-US" altLang="zh-CN" sz="2000" dirty="0" err="1"/>
                        <a:t>smul</a:t>
                      </a:r>
                      <a:r>
                        <a:rPr kumimoji="1" lang="en-US" altLang="zh-CN" sz="2000" dirty="0"/>
                        <a:t>/</a:t>
                      </a:r>
                      <a:r>
                        <a:rPr kumimoji="1" lang="en-US" altLang="zh-CN" sz="2000" dirty="0" err="1"/>
                        <a:t>umul</a:t>
                      </a:r>
                      <a:r>
                        <a:rPr kumimoji="1" lang="zh-CN" altLang="en-US" sz="2000" dirty="0"/>
                        <a:t>）</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div Rd,Rn,Op2</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a:t>
                      </a:r>
                      <a:r>
                        <a:rPr kumimoji="0" lang="en-US" altLang="zh-CN" sz="13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Op2</a:t>
                      </a: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dirty="0"/>
                        <a:t>除（</a:t>
                      </a:r>
                      <a:r>
                        <a:rPr kumimoji="1" lang="en-US" altLang="zh-CN" sz="2000" dirty="0" err="1"/>
                        <a:t>sdiv</a:t>
                      </a:r>
                      <a:r>
                        <a:rPr kumimoji="1" lang="en-US" altLang="zh-CN" sz="2000" dirty="0"/>
                        <a:t>/</a:t>
                      </a:r>
                      <a:r>
                        <a:rPr kumimoji="1" lang="en-US" altLang="zh-CN" sz="2000" dirty="0" err="1"/>
                        <a:t>udiv</a:t>
                      </a:r>
                      <a:r>
                        <a:rPr kumimoji="1" lang="zh-CN" altLang="en-US" sz="2000" dirty="0"/>
                        <a:t>）</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neg </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Rd,Rn</a:t>
                      </a:r>
                      <a:endPar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a:t>
                      </a: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dirty="0"/>
                        <a:t>取相反数</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626" name="灯片编号占位符 5">
            <a:extLst>
              <a:ext uri="{FF2B5EF4-FFF2-40B4-BE49-F238E27FC236}">
                <a16:creationId xmlns:a16="http://schemas.microsoft.com/office/drawing/2014/main" id="{65B8425E-0BB3-4913-8B2A-ED3077E473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B0A16687-571E-453C-97B6-83F62D501F1A}" type="slidenum">
              <a:rPr lang="zh-CN" altLang="en-US" sz="1167">
                <a:latin typeface="Times New Roman" panose="02020603050405020304" pitchFamily="18" charset="0"/>
              </a:rPr>
              <a:pPr>
                <a:spcBef>
                  <a:spcPct val="0"/>
                </a:spcBef>
                <a:buFontTx/>
                <a:buNone/>
              </a:pPr>
              <a:t>26</a:t>
            </a:fld>
            <a:endParaRPr lang="en-US" altLang="zh-CN" sz="1167">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AB059E4E-25E4-4EEF-A618-DE792DFBA44A}"/>
              </a:ext>
            </a:extLst>
          </p:cNvPr>
          <p:cNvSpPr>
            <a:spLocks noGrp="1" noChangeArrowheads="1"/>
          </p:cNvSpPr>
          <p:nvPr>
            <p:ph type="title"/>
          </p:nvPr>
        </p:nvSpPr>
        <p:spPr/>
        <p:txBody>
          <a:bodyPr/>
          <a:lstStyle/>
          <a:p>
            <a:r>
              <a:rPr kumimoji="1" lang="zh-CN" altLang="en-US" dirty="0"/>
              <a:t>移位指令</a:t>
            </a:r>
            <a:endParaRPr lang="en-US" altLang="zh-CN" dirty="0">
              <a:ea typeface="宋体" panose="02010600030101010101" pitchFamily="2" charset="-122"/>
            </a:endParaRPr>
          </a:p>
        </p:txBody>
      </p:sp>
      <p:graphicFrame>
        <p:nvGraphicFramePr>
          <p:cNvPr id="884978" name="Group 242">
            <a:extLst>
              <a:ext uri="{FF2B5EF4-FFF2-40B4-BE49-F238E27FC236}">
                <a16:creationId xmlns:a16="http://schemas.microsoft.com/office/drawing/2014/main" id="{D4675BE1-7489-4141-BECF-CEBCB9EDB37A}"/>
              </a:ext>
            </a:extLst>
          </p:cNvPr>
          <p:cNvGraphicFramePr>
            <a:graphicFrameLocks noGrp="1"/>
          </p:cNvGraphicFramePr>
          <p:nvPr>
            <p:ph idx="1"/>
            <p:extLst>
              <p:ext uri="{D42A27DB-BD31-4B8C-83A1-F6EECF244321}">
                <p14:modId xmlns:p14="http://schemas.microsoft.com/office/powerpoint/2010/main" val="2775655212"/>
              </p:ext>
            </p:extLst>
          </p:nvPr>
        </p:nvGraphicFramePr>
        <p:xfrm>
          <a:off x="457200" y="1333500"/>
          <a:ext cx="8229598" cy="2158835"/>
        </p:xfrm>
        <a:graphic>
          <a:graphicData uri="http://schemas.openxmlformats.org/drawingml/2006/table">
            <a:tbl>
              <a:tblPr/>
              <a:tblGrid>
                <a:gridCol w="2491530">
                  <a:extLst>
                    <a:ext uri="{9D8B030D-6E8A-4147-A177-3AD203B41FA5}">
                      <a16:colId xmlns:a16="http://schemas.microsoft.com/office/drawing/2014/main" val="20000"/>
                    </a:ext>
                  </a:extLst>
                </a:gridCol>
                <a:gridCol w="2793533">
                  <a:extLst>
                    <a:ext uri="{9D8B030D-6E8A-4147-A177-3AD203B41FA5}">
                      <a16:colId xmlns:a16="http://schemas.microsoft.com/office/drawing/2014/main" val="20001"/>
                    </a:ext>
                  </a:extLst>
                </a:gridCol>
                <a:gridCol w="2944535">
                  <a:extLst>
                    <a:ext uri="{9D8B030D-6E8A-4147-A177-3AD203B41FA5}">
                      <a16:colId xmlns:a16="http://schemas.microsoft.com/office/drawing/2014/main" val="20002"/>
                    </a:ext>
                  </a:extLst>
                </a:gridCol>
              </a:tblGrid>
              <a:tr h="43176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指令</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效果</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描述</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lsl</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&lt;&lt; Op2</a:t>
                      </a: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Logical</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left shift</a:t>
                      </a: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lsr</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&gt;&gt;</a:t>
                      </a:r>
                      <a:r>
                        <a:rPr kumimoji="0" lang="en-US" altLang="zh-CN" sz="2000" b="0" i="0" u="none" strike="noStrike" cap="none" normalizeH="0" baseline="-2500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L</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Op2</a:t>
                      </a:r>
                      <a:endPar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Logical right shift</a:t>
                      </a: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8674" name="灯片编号占位符 5">
            <a:extLst>
              <a:ext uri="{FF2B5EF4-FFF2-40B4-BE49-F238E27FC236}">
                <a16:creationId xmlns:a16="http://schemas.microsoft.com/office/drawing/2014/main" id="{26E89366-0C4E-40C5-9AEA-E814F10197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D320CAFD-AB10-495A-904B-03FC0CA380DB}" type="slidenum">
              <a:rPr lang="zh-CN" altLang="en-US" sz="1167">
                <a:latin typeface="Times New Roman" panose="02020603050405020304" pitchFamily="18" charset="0"/>
              </a:rPr>
              <a:pPr>
                <a:spcBef>
                  <a:spcPct val="0"/>
                </a:spcBef>
                <a:buFontTx/>
                <a:buNone/>
              </a:pPr>
              <a:t>27</a:t>
            </a:fld>
            <a:endParaRPr lang="en-US" altLang="zh-CN" sz="1167">
              <a:latin typeface="Times New Roman" panose="02020603050405020304" pitchFamily="18" charset="0"/>
            </a:endParaRPr>
          </a:p>
        </p:txBody>
      </p:sp>
      <p:sp>
        <p:nvSpPr>
          <p:cNvPr id="2" name="矩形 1">
            <a:extLst>
              <a:ext uri="{FF2B5EF4-FFF2-40B4-BE49-F238E27FC236}">
                <a16:creationId xmlns:a16="http://schemas.microsoft.com/office/drawing/2014/main" id="{1A4E8760-3E31-7400-C363-C64AD26B6341}"/>
              </a:ext>
            </a:extLst>
          </p:cNvPr>
          <p:cNvSpPr/>
          <p:nvPr/>
        </p:nvSpPr>
        <p:spPr>
          <a:xfrm>
            <a:off x="1907704" y="3937620"/>
            <a:ext cx="1743036" cy="597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寄存器</a:t>
            </a:r>
          </a:p>
        </p:txBody>
      </p:sp>
      <p:cxnSp>
        <p:nvCxnSpPr>
          <p:cNvPr id="3" name="直接箭头连接符 7">
            <a:extLst>
              <a:ext uri="{FF2B5EF4-FFF2-40B4-BE49-F238E27FC236}">
                <a16:creationId xmlns:a16="http://schemas.microsoft.com/office/drawing/2014/main" id="{82953E51-7DF5-826B-FF52-864478B2DFE1}"/>
              </a:ext>
            </a:extLst>
          </p:cNvPr>
          <p:cNvCxnSpPr>
            <a:cxnSpLocks/>
            <a:endCxn id="2" idx="3"/>
          </p:cNvCxnSpPr>
          <p:nvPr/>
        </p:nvCxnSpPr>
        <p:spPr>
          <a:xfrm flipH="1">
            <a:off x="3650740" y="4231491"/>
            <a:ext cx="417235" cy="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49">
            <a:extLst>
              <a:ext uri="{FF2B5EF4-FFF2-40B4-BE49-F238E27FC236}">
                <a16:creationId xmlns:a16="http://schemas.microsoft.com/office/drawing/2014/main" id="{3970DB9B-E393-CB6B-5B62-11AC9681142B}"/>
              </a:ext>
            </a:extLst>
          </p:cNvPr>
          <p:cNvCxnSpPr>
            <a:cxnSpLocks/>
            <a:stCxn id="2" idx="1"/>
          </p:cNvCxnSpPr>
          <p:nvPr/>
        </p:nvCxnSpPr>
        <p:spPr>
          <a:xfrm flipH="1" flipV="1">
            <a:off x="1470255" y="4230135"/>
            <a:ext cx="437449" cy="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副标题 5">
            <a:extLst>
              <a:ext uri="{FF2B5EF4-FFF2-40B4-BE49-F238E27FC236}">
                <a16:creationId xmlns:a16="http://schemas.microsoft.com/office/drawing/2014/main" id="{9C758D38-855D-FE44-D2AE-4D84F938530F}"/>
              </a:ext>
            </a:extLst>
          </p:cNvPr>
          <p:cNvSpPr txBox="1">
            <a:spLocks/>
          </p:cNvSpPr>
          <p:nvPr/>
        </p:nvSpPr>
        <p:spPr>
          <a:xfrm>
            <a:off x="177280" y="4017849"/>
            <a:ext cx="769971" cy="851347"/>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4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spcBef>
                <a:spcPts val="0"/>
              </a:spcBef>
              <a:buNone/>
            </a:pPr>
            <a:endParaRPr kumimoji="1" lang="en" altLang="zh-CN" sz="1600" b="0" dirty="0">
              <a:solidFill>
                <a:schemeClr val="tx1">
                  <a:lumMod val="50000"/>
                  <a:lumOff val="50000"/>
                </a:schemeClr>
              </a:solidFill>
            </a:endParaRPr>
          </a:p>
        </p:txBody>
      </p:sp>
      <p:sp>
        <p:nvSpPr>
          <p:cNvPr id="6" name="文本框 5">
            <a:extLst>
              <a:ext uri="{FF2B5EF4-FFF2-40B4-BE49-F238E27FC236}">
                <a16:creationId xmlns:a16="http://schemas.microsoft.com/office/drawing/2014/main" id="{232727B3-A1AB-1EE1-D763-68B41F2D4F57}"/>
              </a:ext>
            </a:extLst>
          </p:cNvPr>
          <p:cNvSpPr txBox="1"/>
          <p:nvPr/>
        </p:nvSpPr>
        <p:spPr>
          <a:xfrm>
            <a:off x="214688" y="3992759"/>
            <a:ext cx="978390" cy="523220"/>
          </a:xfrm>
          <a:prstGeom prst="rect">
            <a:avLst/>
          </a:prstGeom>
          <a:noFill/>
        </p:spPr>
        <p:txBody>
          <a:bodyPr wrap="square">
            <a:spAutoFit/>
          </a:bodyPr>
          <a:lstStyle/>
          <a:p>
            <a:r>
              <a:rPr lang="zh-CN" altLang="en-US" sz="1400" dirty="0"/>
              <a:t>最高位被丢弃</a:t>
            </a:r>
          </a:p>
        </p:txBody>
      </p:sp>
      <p:cxnSp>
        <p:nvCxnSpPr>
          <p:cNvPr id="7" name="直接箭头连接符 54">
            <a:extLst>
              <a:ext uri="{FF2B5EF4-FFF2-40B4-BE49-F238E27FC236}">
                <a16:creationId xmlns:a16="http://schemas.microsoft.com/office/drawing/2014/main" id="{A2ED4225-F857-DA25-3C12-568DD124E03A}"/>
              </a:ext>
            </a:extLst>
          </p:cNvPr>
          <p:cNvCxnSpPr>
            <a:cxnSpLocks/>
            <a:stCxn id="22" idx="3"/>
          </p:cNvCxnSpPr>
          <p:nvPr/>
        </p:nvCxnSpPr>
        <p:spPr>
          <a:xfrm>
            <a:off x="8026286" y="4294882"/>
            <a:ext cx="461553" cy="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E5ADD015-7F9E-ACE3-589E-A3E0FC6E8D23}"/>
              </a:ext>
            </a:extLst>
          </p:cNvPr>
          <p:cNvSpPr/>
          <p:nvPr/>
        </p:nvSpPr>
        <p:spPr>
          <a:xfrm>
            <a:off x="8502648" y="3941893"/>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 name="直接连接符 56">
            <a:extLst>
              <a:ext uri="{FF2B5EF4-FFF2-40B4-BE49-F238E27FC236}">
                <a16:creationId xmlns:a16="http://schemas.microsoft.com/office/drawing/2014/main" id="{4647F5A3-F5E7-918F-B839-04F234267807}"/>
              </a:ext>
            </a:extLst>
          </p:cNvPr>
          <p:cNvCxnSpPr>
            <a:cxnSpLocks/>
            <a:stCxn id="8" idx="2"/>
            <a:endCxn id="11" idx="2"/>
          </p:cNvCxnSpPr>
          <p:nvPr/>
        </p:nvCxnSpPr>
        <p:spPr>
          <a:xfrm flipH="1">
            <a:off x="8487840" y="3986387"/>
            <a:ext cx="14808" cy="509293"/>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57">
            <a:extLst>
              <a:ext uri="{FF2B5EF4-FFF2-40B4-BE49-F238E27FC236}">
                <a16:creationId xmlns:a16="http://schemas.microsoft.com/office/drawing/2014/main" id="{AEC795D9-C6E4-D256-F2D9-CEE681CB0AAA}"/>
              </a:ext>
            </a:extLst>
          </p:cNvPr>
          <p:cNvCxnSpPr>
            <a:cxnSpLocks/>
            <a:stCxn id="8" idx="6"/>
            <a:endCxn id="11" idx="6"/>
          </p:cNvCxnSpPr>
          <p:nvPr/>
        </p:nvCxnSpPr>
        <p:spPr>
          <a:xfrm flipH="1">
            <a:off x="8835353" y="3986387"/>
            <a:ext cx="14808" cy="509293"/>
          </a:xfrm>
          <a:prstGeom prst="line">
            <a:avLst/>
          </a:prstGeom>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A29CA873-F728-5E6E-BBFC-546BCA156313}"/>
              </a:ext>
            </a:extLst>
          </p:cNvPr>
          <p:cNvSpPr/>
          <p:nvPr/>
        </p:nvSpPr>
        <p:spPr>
          <a:xfrm>
            <a:off x="8487840" y="4451186"/>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3850550-B7F5-4E24-F0EF-357EB3CE1BAF}"/>
              </a:ext>
            </a:extLst>
          </p:cNvPr>
          <p:cNvSpPr/>
          <p:nvPr/>
        </p:nvSpPr>
        <p:spPr>
          <a:xfrm>
            <a:off x="8502648" y="3892485"/>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3" name="直接连接符 60">
            <a:extLst>
              <a:ext uri="{FF2B5EF4-FFF2-40B4-BE49-F238E27FC236}">
                <a16:creationId xmlns:a16="http://schemas.microsoft.com/office/drawing/2014/main" id="{3DFE04EA-4343-1122-58CE-5EB11BC64357}"/>
              </a:ext>
            </a:extLst>
          </p:cNvPr>
          <p:cNvCxnSpPr>
            <a:cxnSpLocks/>
            <a:stCxn id="12" idx="2"/>
            <a:endCxn id="8" idx="2"/>
          </p:cNvCxnSpPr>
          <p:nvPr/>
        </p:nvCxnSpPr>
        <p:spPr>
          <a:xfrm>
            <a:off x="8502648" y="3936979"/>
            <a:ext cx="0" cy="4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61">
            <a:extLst>
              <a:ext uri="{FF2B5EF4-FFF2-40B4-BE49-F238E27FC236}">
                <a16:creationId xmlns:a16="http://schemas.microsoft.com/office/drawing/2014/main" id="{CF8FFA6B-23C0-47BE-E3EF-54AFD4964106}"/>
              </a:ext>
            </a:extLst>
          </p:cNvPr>
          <p:cNvCxnSpPr>
            <a:cxnSpLocks/>
            <a:stCxn id="12" idx="6"/>
            <a:endCxn id="8" idx="6"/>
          </p:cNvCxnSpPr>
          <p:nvPr/>
        </p:nvCxnSpPr>
        <p:spPr>
          <a:xfrm>
            <a:off x="8850161" y="3936979"/>
            <a:ext cx="0" cy="4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62">
            <a:extLst>
              <a:ext uri="{FF2B5EF4-FFF2-40B4-BE49-F238E27FC236}">
                <a16:creationId xmlns:a16="http://schemas.microsoft.com/office/drawing/2014/main" id="{4E7EF67B-8385-C51F-FDD1-C7B536566C2E}"/>
              </a:ext>
            </a:extLst>
          </p:cNvPr>
          <p:cNvCxnSpPr>
            <a:cxnSpLocks/>
            <a:stCxn id="8" idx="3"/>
            <a:endCxn id="11" idx="3"/>
          </p:cNvCxnSpPr>
          <p:nvPr/>
        </p:nvCxnSpPr>
        <p:spPr>
          <a:xfrm flipH="1">
            <a:off x="8538732" y="4017849"/>
            <a:ext cx="14808" cy="50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023">
            <a:extLst>
              <a:ext uri="{FF2B5EF4-FFF2-40B4-BE49-F238E27FC236}">
                <a16:creationId xmlns:a16="http://schemas.microsoft.com/office/drawing/2014/main" id="{40001680-E086-05FE-8CF8-355EF10482B4}"/>
              </a:ext>
            </a:extLst>
          </p:cNvPr>
          <p:cNvCxnSpPr>
            <a:cxnSpLocks/>
            <a:stCxn id="8" idx="4"/>
            <a:endCxn id="11" idx="4"/>
          </p:cNvCxnSpPr>
          <p:nvPr/>
        </p:nvCxnSpPr>
        <p:spPr>
          <a:xfrm flipH="1">
            <a:off x="8661597" y="4030881"/>
            <a:ext cx="14808" cy="50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024">
            <a:extLst>
              <a:ext uri="{FF2B5EF4-FFF2-40B4-BE49-F238E27FC236}">
                <a16:creationId xmlns:a16="http://schemas.microsoft.com/office/drawing/2014/main" id="{F80F7781-0357-EEBB-17DF-CDEE0C90F2DF}"/>
              </a:ext>
            </a:extLst>
          </p:cNvPr>
          <p:cNvCxnSpPr>
            <a:cxnSpLocks/>
            <a:stCxn id="8" idx="5"/>
            <a:endCxn id="11" idx="5"/>
          </p:cNvCxnSpPr>
          <p:nvPr/>
        </p:nvCxnSpPr>
        <p:spPr>
          <a:xfrm flipH="1">
            <a:off x="8784461" y="4017849"/>
            <a:ext cx="14808" cy="50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036">
            <a:extLst>
              <a:ext uri="{FF2B5EF4-FFF2-40B4-BE49-F238E27FC236}">
                <a16:creationId xmlns:a16="http://schemas.microsoft.com/office/drawing/2014/main" id="{2CCFB962-A76D-969C-882C-3F3513B68125}"/>
              </a:ext>
            </a:extLst>
          </p:cNvPr>
          <p:cNvCxnSpPr>
            <a:cxnSpLocks/>
          </p:cNvCxnSpPr>
          <p:nvPr/>
        </p:nvCxnSpPr>
        <p:spPr>
          <a:xfrm>
            <a:off x="5589678" y="4265823"/>
            <a:ext cx="69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68CB962-8BFF-98C6-E579-76165AC3764F}"/>
              </a:ext>
            </a:extLst>
          </p:cNvPr>
          <p:cNvSpPr txBox="1"/>
          <p:nvPr/>
        </p:nvSpPr>
        <p:spPr>
          <a:xfrm>
            <a:off x="4834803" y="4049517"/>
            <a:ext cx="886244" cy="523220"/>
          </a:xfrm>
          <a:prstGeom prst="rect">
            <a:avLst/>
          </a:prstGeom>
          <a:noFill/>
        </p:spPr>
        <p:txBody>
          <a:bodyPr wrap="square">
            <a:spAutoFit/>
          </a:bodyPr>
          <a:lstStyle/>
          <a:p>
            <a:pPr algn="ctr"/>
            <a:r>
              <a:rPr lang="zh-CN" altLang="en-US" sz="1400" dirty="0"/>
              <a:t>最高位补</a:t>
            </a:r>
            <a:r>
              <a:rPr lang="en-US" altLang="zh-CN" sz="1400" dirty="0"/>
              <a:t>0</a:t>
            </a:r>
            <a:endParaRPr lang="zh-CN" altLang="en-US" sz="1400" dirty="0"/>
          </a:p>
        </p:txBody>
      </p:sp>
      <p:sp>
        <p:nvSpPr>
          <p:cNvPr id="20" name="文本框 19">
            <a:extLst>
              <a:ext uri="{FF2B5EF4-FFF2-40B4-BE49-F238E27FC236}">
                <a16:creationId xmlns:a16="http://schemas.microsoft.com/office/drawing/2014/main" id="{7C194E02-44D5-87E4-2119-C95DDDA7CF80}"/>
              </a:ext>
            </a:extLst>
          </p:cNvPr>
          <p:cNvSpPr txBox="1"/>
          <p:nvPr/>
        </p:nvSpPr>
        <p:spPr>
          <a:xfrm>
            <a:off x="3488464" y="4496310"/>
            <a:ext cx="355884" cy="307777"/>
          </a:xfrm>
          <a:prstGeom prst="rect">
            <a:avLst/>
          </a:prstGeom>
          <a:noFill/>
        </p:spPr>
        <p:txBody>
          <a:bodyPr wrap="square">
            <a:spAutoFit/>
          </a:bodyPr>
          <a:lstStyle/>
          <a:p>
            <a:r>
              <a:rPr lang="en-US" altLang="zh-CN" sz="1400" dirty="0"/>
              <a:t>0</a:t>
            </a:r>
            <a:endParaRPr lang="zh-CN" altLang="en-US" sz="1400" dirty="0"/>
          </a:p>
        </p:txBody>
      </p:sp>
      <p:sp>
        <p:nvSpPr>
          <p:cNvPr id="21" name="文本框 20">
            <a:extLst>
              <a:ext uri="{FF2B5EF4-FFF2-40B4-BE49-F238E27FC236}">
                <a16:creationId xmlns:a16="http://schemas.microsoft.com/office/drawing/2014/main" id="{92B15791-75AE-C579-2CC4-11D3590690EA}"/>
              </a:ext>
            </a:extLst>
          </p:cNvPr>
          <p:cNvSpPr txBox="1"/>
          <p:nvPr/>
        </p:nvSpPr>
        <p:spPr>
          <a:xfrm>
            <a:off x="1818156" y="4496310"/>
            <a:ext cx="396653" cy="307777"/>
          </a:xfrm>
          <a:prstGeom prst="rect">
            <a:avLst/>
          </a:prstGeom>
          <a:noFill/>
        </p:spPr>
        <p:txBody>
          <a:bodyPr wrap="square">
            <a:spAutoFit/>
          </a:bodyPr>
          <a:lstStyle/>
          <a:p>
            <a:r>
              <a:rPr lang="en-US" altLang="zh-CN" sz="1400" dirty="0"/>
              <a:t>63</a:t>
            </a:r>
            <a:endParaRPr lang="zh-CN" altLang="en-US" sz="1400" dirty="0"/>
          </a:p>
        </p:txBody>
      </p:sp>
      <p:sp>
        <p:nvSpPr>
          <p:cNvPr id="22" name="矩形 21">
            <a:extLst>
              <a:ext uri="{FF2B5EF4-FFF2-40B4-BE49-F238E27FC236}">
                <a16:creationId xmlns:a16="http://schemas.microsoft.com/office/drawing/2014/main" id="{E6BDA666-8F73-3478-B3CC-26AFC204116D}"/>
              </a:ext>
            </a:extLst>
          </p:cNvPr>
          <p:cNvSpPr/>
          <p:nvPr/>
        </p:nvSpPr>
        <p:spPr>
          <a:xfrm>
            <a:off x="6283250" y="3996367"/>
            <a:ext cx="1743036" cy="597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寄存器</a:t>
            </a:r>
          </a:p>
        </p:txBody>
      </p:sp>
      <p:sp>
        <p:nvSpPr>
          <p:cNvPr id="23" name="文本框 22">
            <a:extLst>
              <a:ext uri="{FF2B5EF4-FFF2-40B4-BE49-F238E27FC236}">
                <a16:creationId xmlns:a16="http://schemas.microsoft.com/office/drawing/2014/main" id="{29EEC573-7003-CCB6-E97B-63706CD27404}"/>
              </a:ext>
            </a:extLst>
          </p:cNvPr>
          <p:cNvSpPr txBox="1"/>
          <p:nvPr/>
        </p:nvSpPr>
        <p:spPr>
          <a:xfrm>
            <a:off x="7838257" y="4566211"/>
            <a:ext cx="317897" cy="307777"/>
          </a:xfrm>
          <a:prstGeom prst="rect">
            <a:avLst/>
          </a:prstGeom>
          <a:noFill/>
        </p:spPr>
        <p:txBody>
          <a:bodyPr wrap="square">
            <a:spAutoFit/>
          </a:bodyPr>
          <a:lstStyle/>
          <a:p>
            <a:r>
              <a:rPr lang="en-US" altLang="zh-CN" sz="1400" dirty="0"/>
              <a:t>0</a:t>
            </a:r>
            <a:endParaRPr lang="zh-CN" altLang="en-US" sz="1400" dirty="0"/>
          </a:p>
        </p:txBody>
      </p:sp>
      <p:sp>
        <p:nvSpPr>
          <p:cNvPr id="24" name="文本框 23">
            <a:extLst>
              <a:ext uri="{FF2B5EF4-FFF2-40B4-BE49-F238E27FC236}">
                <a16:creationId xmlns:a16="http://schemas.microsoft.com/office/drawing/2014/main" id="{3C2E50A7-448B-A277-7070-2543F76644CD}"/>
              </a:ext>
            </a:extLst>
          </p:cNvPr>
          <p:cNvSpPr txBox="1"/>
          <p:nvPr/>
        </p:nvSpPr>
        <p:spPr>
          <a:xfrm>
            <a:off x="6182601" y="4574368"/>
            <a:ext cx="396653" cy="307777"/>
          </a:xfrm>
          <a:prstGeom prst="rect">
            <a:avLst/>
          </a:prstGeom>
          <a:noFill/>
        </p:spPr>
        <p:txBody>
          <a:bodyPr wrap="square">
            <a:spAutoFit/>
          </a:bodyPr>
          <a:lstStyle/>
          <a:p>
            <a:r>
              <a:rPr lang="en-US" altLang="zh-CN" sz="1400" dirty="0"/>
              <a:t>63</a:t>
            </a:r>
            <a:endParaRPr lang="zh-CN" altLang="en-US" sz="1400" dirty="0"/>
          </a:p>
        </p:txBody>
      </p:sp>
      <p:sp>
        <p:nvSpPr>
          <p:cNvPr id="25" name="椭圆 24">
            <a:extLst>
              <a:ext uri="{FF2B5EF4-FFF2-40B4-BE49-F238E27FC236}">
                <a16:creationId xmlns:a16="http://schemas.microsoft.com/office/drawing/2014/main" id="{84C1459F-451D-AB88-1FEA-A08F06F603EA}"/>
              </a:ext>
            </a:extLst>
          </p:cNvPr>
          <p:cNvSpPr/>
          <p:nvPr/>
        </p:nvSpPr>
        <p:spPr>
          <a:xfrm>
            <a:off x="1126050" y="3987488"/>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6" name="直接连接符 1145">
            <a:extLst>
              <a:ext uri="{FF2B5EF4-FFF2-40B4-BE49-F238E27FC236}">
                <a16:creationId xmlns:a16="http://schemas.microsoft.com/office/drawing/2014/main" id="{46574397-EDCA-A43E-9C54-5AF8B8EF0493}"/>
              </a:ext>
            </a:extLst>
          </p:cNvPr>
          <p:cNvCxnSpPr>
            <a:cxnSpLocks/>
            <a:stCxn id="25" idx="2"/>
            <a:endCxn id="28" idx="2"/>
          </p:cNvCxnSpPr>
          <p:nvPr/>
        </p:nvCxnSpPr>
        <p:spPr>
          <a:xfrm flipH="1">
            <a:off x="1111242" y="4031982"/>
            <a:ext cx="14808" cy="509293"/>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1146">
            <a:extLst>
              <a:ext uri="{FF2B5EF4-FFF2-40B4-BE49-F238E27FC236}">
                <a16:creationId xmlns:a16="http://schemas.microsoft.com/office/drawing/2014/main" id="{F606C7DD-682E-9CC0-781C-B0182057E2DD}"/>
              </a:ext>
            </a:extLst>
          </p:cNvPr>
          <p:cNvCxnSpPr>
            <a:cxnSpLocks/>
            <a:stCxn id="25" idx="6"/>
            <a:endCxn id="28" idx="6"/>
          </p:cNvCxnSpPr>
          <p:nvPr/>
        </p:nvCxnSpPr>
        <p:spPr>
          <a:xfrm flipH="1">
            <a:off x="1458755" y="4031982"/>
            <a:ext cx="14808" cy="509293"/>
          </a:xfrm>
          <a:prstGeom prst="line">
            <a:avLst/>
          </a:prstGeom>
        </p:spPr>
        <p:style>
          <a:lnRef idx="1">
            <a:schemeClr val="dk1"/>
          </a:lnRef>
          <a:fillRef idx="0">
            <a:schemeClr val="dk1"/>
          </a:fillRef>
          <a:effectRef idx="0">
            <a:schemeClr val="dk1"/>
          </a:effectRef>
          <a:fontRef idx="minor">
            <a:schemeClr val="tx1"/>
          </a:fontRef>
        </p:style>
      </p:cxnSp>
      <p:sp>
        <p:nvSpPr>
          <p:cNvPr id="28" name="椭圆 27">
            <a:extLst>
              <a:ext uri="{FF2B5EF4-FFF2-40B4-BE49-F238E27FC236}">
                <a16:creationId xmlns:a16="http://schemas.microsoft.com/office/drawing/2014/main" id="{B9256B98-8A4A-DF2C-D0A0-3493655031A9}"/>
              </a:ext>
            </a:extLst>
          </p:cNvPr>
          <p:cNvSpPr/>
          <p:nvPr/>
        </p:nvSpPr>
        <p:spPr>
          <a:xfrm>
            <a:off x="1111242" y="4496781"/>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42C2546-76EB-3173-6B0E-3975012333B9}"/>
              </a:ext>
            </a:extLst>
          </p:cNvPr>
          <p:cNvSpPr/>
          <p:nvPr/>
        </p:nvSpPr>
        <p:spPr>
          <a:xfrm>
            <a:off x="1126050" y="3938080"/>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0" name="直接连接符 1149">
            <a:extLst>
              <a:ext uri="{FF2B5EF4-FFF2-40B4-BE49-F238E27FC236}">
                <a16:creationId xmlns:a16="http://schemas.microsoft.com/office/drawing/2014/main" id="{14514031-9686-E4BE-16D7-E7D62501B86B}"/>
              </a:ext>
            </a:extLst>
          </p:cNvPr>
          <p:cNvCxnSpPr>
            <a:stCxn id="29" idx="2"/>
            <a:endCxn id="25" idx="2"/>
          </p:cNvCxnSpPr>
          <p:nvPr/>
        </p:nvCxnSpPr>
        <p:spPr>
          <a:xfrm>
            <a:off x="1126050" y="3982574"/>
            <a:ext cx="0" cy="4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1150">
            <a:extLst>
              <a:ext uri="{FF2B5EF4-FFF2-40B4-BE49-F238E27FC236}">
                <a16:creationId xmlns:a16="http://schemas.microsoft.com/office/drawing/2014/main" id="{D0A76B00-C020-65F6-C10A-6ABD3DEF90AF}"/>
              </a:ext>
            </a:extLst>
          </p:cNvPr>
          <p:cNvCxnSpPr>
            <a:stCxn id="29" idx="6"/>
            <a:endCxn id="25" idx="6"/>
          </p:cNvCxnSpPr>
          <p:nvPr/>
        </p:nvCxnSpPr>
        <p:spPr>
          <a:xfrm>
            <a:off x="1473563" y="3982574"/>
            <a:ext cx="0" cy="4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1151">
            <a:extLst>
              <a:ext uri="{FF2B5EF4-FFF2-40B4-BE49-F238E27FC236}">
                <a16:creationId xmlns:a16="http://schemas.microsoft.com/office/drawing/2014/main" id="{404406A3-7874-8F71-F4C6-796702B9E4F6}"/>
              </a:ext>
            </a:extLst>
          </p:cNvPr>
          <p:cNvCxnSpPr>
            <a:stCxn id="25" idx="3"/>
            <a:endCxn id="28" idx="3"/>
          </p:cNvCxnSpPr>
          <p:nvPr/>
        </p:nvCxnSpPr>
        <p:spPr>
          <a:xfrm flipH="1">
            <a:off x="1162134" y="4063444"/>
            <a:ext cx="14808" cy="50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1152">
            <a:extLst>
              <a:ext uri="{FF2B5EF4-FFF2-40B4-BE49-F238E27FC236}">
                <a16:creationId xmlns:a16="http://schemas.microsoft.com/office/drawing/2014/main" id="{EC931EDD-1DD3-F9D8-4F30-B5C545141FC3}"/>
              </a:ext>
            </a:extLst>
          </p:cNvPr>
          <p:cNvCxnSpPr>
            <a:cxnSpLocks/>
            <a:stCxn id="25" idx="4"/>
            <a:endCxn id="28" idx="4"/>
          </p:cNvCxnSpPr>
          <p:nvPr/>
        </p:nvCxnSpPr>
        <p:spPr>
          <a:xfrm flipH="1">
            <a:off x="1284999" y="4076476"/>
            <a:ext cx="14808" cy="50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1153">
            <a:extLst>
              <a:ext uri="{FF2B5EF4-FFF2-40B4-BE49-F238E27FC236}">
                <a16:creationId xmlns:a16="http://schemas.microsoft.com/office/drawing/2014/main" id="{BC2A06E2-E0F1-C5E0-70F5-E9E8DB0EA739}"/>
              </a:ext>
            </a:extLst>
          </p:cNvPr>
          <p:cNvCxnSpPr>
            <a:stCxn id="25" idx="5"/>
            <a:endCxn id="28" idx="5"/>
          </p:cNvCxnSpPr>
          <p:nvPr/>
        </p:nvCxnSpPr>
        <p:spPr>
          <a:xfrm flipH="1">
            <a:off x="1407863" y="4063444"/>
            <a:ext cx="14808" cy="509293"/>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5874956-9C1C-F69A-2AA5-01605E0C9647}"/>
              </a:ext>
            </a:extLst>
          </p:cNvPr>
          <p:cNvSpPr txBox="1"/>
          <p:nvPr/>
        </p:nvSpPr>
        <p:spPr>
          <a:xfrm>
            <a:off x="2239318" y="4917424"/>
            <a:ext cx="1079808" cy="307777"/>
          </a:xfrm>
          <a:prstGeom prst="rect">
            <a:avLst/>
          </a:prstGeom>
          <a:noFill/>
        </p:spPr>
        <p:txBody>
          <a:bodyPr wrap="square">
            <a:spAutoFit/>
          </a:bodyPr>
          <a:lstStyle/>
          <a:p>
            <a:pPr algn="ctr"/>
            <a:r>
              <a:rPr lang="en-US" altLang="zh-CN" sz="1400" dirty="0" err="1"/>
              <a:t>lsl</a:t>
            </a:r>
            <a:endParaRPr lang="zh-CN" altLang="en-US" sz="1400" dirty="0"/>
          </a:p>
        </p:txBody>
      </p:sp>
      <p:sp>
        <p:nvSpPr>
          <p:cNvPr id="36" name="文本框 35">
            <a:extLst>
              <a:ext uri="{FF2B5EF4-FFF2-40B4-BE49-F238E27FC236}">
                <a16:creationId xmlns:a16="http://schemas.microsoft.com/office/drawing/2014/main" id="{C4BFB609-14FB-6FE1-256C-17546E24188E}"/>
              </a:ext>
            </a:extLst>
          </p:cNvPr>
          <p:cNvSpPr txBox="1"/>
          <p:nvPr/>
        </p:nvSpPr>
        <p:spPr>
          <a:xfrm>
            <a:off x="6614864" y="4917425"/>
            <a:ext cx="1079808" cy="307777"/>
          </a:xfrm>
          <a:prstGeom prst="rect">
            <a:avLst/>
          </a:prstGeom>
          <a:noFill/>
        </p:spPr>
        <p:txBody>
          <a:bodyPr wrap="square">
            <a:spAutoFit/>
          </a:bodyPr>
          <a:lstStyle/>
          <a:p>
            <a:pPr algn="ctr"/>
            <a:r>
              <a:rPr lang="en-US" altLang="zh-CN" sz="1400" dirty="0" err="1"/>
              <a:t>lsr</a:t>
            </a:r>
            <a:endParaRPr lang="zh-CN" altLang="en-US" sz="1400" dirty="0"/>
          </a:p>
        </p:txBody>
      </p:sp>
      <p:sp>
        <p:nvSpPr>
          <p:cNvPr id="37" name="文本框 36">
            <a:extLst>
              <a:ext uri="{FF2B5EF4-FFF2-40B4-BE49-F238E27FC236}">
                <a16:creationId xmlns:a16="http://schemas.microsoft.com/office/drawing/2014/main" id="{B1A8AB58-E198-FB30-B901-46A326A3B043}"/>
              </a:ext>
            </a:extLst>
          </p:cNvPr>
          <p:cNvSpPr txBox="1"/>
          <p:nvPr/>
        </p:nvSpPr>
        <p:spPr>
          <a:xfrm>
            <a:off x="3981056" y="4033271"/>
            <a:ext cx="886244" cy="523220"/>
          </a:xfrm>
          <a:prstGeom prst="rect">
            <a:avLst/>
          </a:prstGeom>
          <a:noFill/>
        </p:spPr>
        <p:txBody>
          <a:bodyPr wrap="square">
            <a:spAutoFit/>
          </a:bodyPr>
          <a:lstStyle/>
          <a:p>
            <a:pPr algn="ctr"/>
            <a:r>
              <a:rPr lang="zh-CN" altLang="en-US" sz="1400" dirty="0"/>
              <a:t>最低位补</a:t>
            </a:r>
            <a:r>
              <a:rPr lang="en-US" altLang="zh-CN" sz="1400" dirty="0"/>
              <a:t>0</a:t>
            </a:r>
            <a:endParaRPr lang="zh-CN" altLang="en-US" sz="1400" dirty="0"/>
          </a:p>
        </p:txBody>
      </p:sp>
    </p:spTree>
    <p:extLst>
      <p:ext uri="{BB962C8B-B14F-4D97-AF65-F5344CB8AC3E}">
        <p14:creationId xmlns:p14="http://schemas.microsoft.com/office/powerpoint/2010/main" val="98007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AB059E4E-25E4-4EEF-A618-DE792DFBA44A}"/>
              </a:ext>
            </a:extLst>
          </p:cNvPr>
          <p:cNvSpPr>
            <a:spLocks noGrp="1" noChangeArrowheads="1"/>
          </p:cNvSpPr>
          <p:nvPr>
            <p:ph type="title"/>
          </p:nvPr>
        </p:nvSpPr>
        <p:spPr/>
        <p:txBody>
          <a:bodyPr/>
          <a:lstStyle/>
          <a:p>
            <a:r>
              <a:rPr kumimoji="1" lang="zh-CN" altLang="en-US" dirty="0"/>
              <a:t>移位指令</a:t>
            </a:r>
            <a:endParaRPr lang="en-US" altLang="zh-CN" dirty="0">
              <a:ea typeface="宋体" panose="02010600030101010101" pitchFamily="2" charset="-122"/>
            </a:endParaRPr>
          </a:p>
        </p:txBody>
      </p:sp>
      <p:graphicFrame>
        <p:nvGraphicFramePr>
          <p:cNvPr id="884978" name="Group 242">
            <a:extLst>
              <a:ext uri="{FF2B5EF4-FFF2-40B4-BE49-F238E27FC236}">
                <a16:creationId xmlns:a16="http://schemas.microsoft.com/office/drawing/2014/main" id="{D4675BE1-7489-4141-BECF-CEBCB9EDB37A}"/>
              </a:ext>
            </a:extLst>
          </p:cNvPr>
          <p:cNvGraphicFramePr>
            <a:graphicFrameLocks noGrp="1"/>
          </p:cNvGraphicFramePr>
          <p:nvPr>
            <p:ph idx="1"/>
            <p:extLst>
              <p:ext uri="{D42A27DB-BD31-4B8C-83A1-F6EECF244321}">
                <p14:modId xmlns:p14="http://schemas.microsoft.com/office/powerpoint/2010/main" val="222013248"/>
              </p:ext>
            </p:extLst>
          </p:nvPr>
        </p:nvGraphicFramePr>
        <p:xfrm>
          <a:off x="457200" y="1333500"/>
          <a:ext cx="8229598" cy="2158835"/>
        </p:xfrm>
        <a:graphic>
          <a:graphicData uri="http://schemas.openxmlformats.org/drawingml/2006/table">
            <a:tbl>
              <a:tblPr/>
              <a:tblGrid>
                <a:gridCol w="2491530">
                  <a:extLst>
                    <a:ext uri="{9D8B030D-6E8A-4147-A177-3AD203B41FA5}">
                      <a16:colId xmlns:a16="http://schemas.microsoft.com/office/drawing/2014/main" val="20000"/>
                    </a:ext>
                  </a:extLst>
                </a:gridCol>
                <a:gridCol w="2793533">
                  <a:extLst>
                    <a:ext uri="{9D8B030D-6E8A-4147-A177-3AD203B41FA5}">
                      <a16:colId xmlns:a16="http://schemas.microsoft.com/office/drawing/2014/main" val="20001"/>
                    </a:ext>
                  </a:extLst>
                </a:gridCol>
                <a:gridCol w="2944535">
                  <a:extLst>
                    <a:ext uri="{9D8B030D-6E8A-4147-A177-3AD203B41FA5}">
                      <a16:colId xmlns:a16="http://schemas.microsoft.com/office/drawing/2014/main" val="20002"/>
                    </a:ext>
                  </a:extLst>
                </a:gridCol>
              </a:tblGrid>
              <a:tr h="43176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指令</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效果</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描述</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lsl</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&lt;&lt; Op2</a:t>
                      </a: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Logical</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left shift</a:t>
                      </a: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lsr</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&gt;&gt;</a:t>
                      </a:r>
                      <a:r>
                        <a:rPr kumimoji="0" lang="en-US" altLang="zh-CN" sz="2000" b="0" i="0" u="none" strike="noStrike" cap="none" normalizeH="0" baseline="-2500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L</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Op2</a:t>
                      </a:r>
                      <a:endPar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Logical right shift</a:t>
                      </a: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asr</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&gt;&gt;</a:t>
                      </a:r>
                      <a:r>
                        <a:rPr kumimoji="0" lang="en-US" altLang="zh-CN" sz="2000" b="0" i="0" u="none" strike="noStrike" cap="none" normalizeH="0" baseline="-2500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Op2</a:t>
                      </a:r>
                      <a:endPar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Arithmetic right shift</a:t>
                      </a: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ror</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&gt;&gt;</a:t>
                      </a:r>
                      <a:r>
                        <a:rPr kumimoji="0" lang="en-US" altLang="zh-CN" sz="2000" b="0" i="0" u="none" strike="noStrike" cap="none" normalizeH="0" baseline="-2500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R</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Op2</a:t>
                      </a:r>
                      <a:endPar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Rotate right</a:t>
                      </a: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8674" name="灯片编号占位符 5">
            <a:extLst>
              <a:ext uri="{FF2B5EF4-FFF2-40B4-BE49-F238E27FC236}">
                <a16:creationId xmlns:a16="http://schemas.microsoft.com/office/drawing/2014/main" id="{26E89366-0C4E-40C5-9AEA-E814F10197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D320CAFD-AB10-495A-904B-03FC0CA380DB}" type="slidenum">
              <a:rPr lang="zh-CN" altLang="en-US" sz="1167">
                <a:latin typeface="Times New Roman" panose="02020603050405020304" pitchFamily="18" charset="0"/>
              </a:rPr>
              <a:pPr>
                <a:spcBef>
                  <a:spcPct val="0"/>
                </a:spcBef>
                <a:buFontTx/>
                <a:buNone/>
              </a:pPr>
              <a:t>28</a:t>
            </a:fld>
            <a:endParaRPr lang="en-US" altLang="zh-CN" sz="1167">
              <a:latin typeface="Times New Roman" panose="02020603050405020304" pitchFamily="18" charset="0"/>
            </a:endParaRPr>
          </a:p>
        </p:txBody>
      </p:sp>
      <p:sp>
        <p:nvSpPr>
          <p:cNvPr id="62" name="文本框 61">
            <a:extLst>
              <a:ext uri="{FF2B5EF4-FFF2-40B4-BE49-F238E27FC236}">
                <a16:creationId xmlns:a16="http://schemas.microsoft.com/office/drawing/2014/main" id="{42517995-0E47-538F-8E34-4661B7E06EFC}"/>
              </a:ext>
            </a:extLst>
          </p:cNvPr>
          <p:cNvSpPr txBox="1"/>
          <p:nvPr/>
        </p:nvSpPr>
        <p:spPr>
          <a:xfrm>
            <a:off x="440778" y="4088052"/>
            <a:ext cx="1079808" cy="523220"/>
          </a:xfrm>
          <a:prstGeom prst="rect">
            <a:avLst/>
          </a:prstGeom>
          <a:noFill/>
        </p:spPr>
        <p:txBody>
          <a:bodyPr wrap="square">
            <a:spAutoFit/>
          </a:bodyPr>
          <a:lstStyle/>
          <a:p>
            <a:r>
              <a:rPr lang="zh-CN" altLang="en-US" sz="1400" dirty="0"/>
              <a:t>最高位按照符号扩展</a:t>
            </a:r>
          </a:p>
        </p:txBody>
      </p:sp>
      <p:cxnSp>
        <p:nvCxnSpPr>
          <p:cNvPr id="63" name="直接箭头连接符 1103">
            <a:extLst>
              <a:ext uri="{FF2B5EF4-FFF2-40B4-BE49-F238E27FC236}">
                <a16:creationId xmlns:a16="http://schemas.microsoft.com/office/drawing/2014/main" id="{BB4A138B-9C81-975A-DA50-E79521BAC023}"/>
              </a:ext>
            </a:extLst>
          </p:cNvPr>
          <p:cNvCxnSpPr>
            <a:cxnSpLocks/>
            <a:stCxn id="28687" idx="3"/>
            <a:endCxn id="28687" idx="1"/>
          </p:cNvCxnSpPr>
          <p:nvPr/>
        </p:nvCxnSpPr>
        <p:spPr>
          <a:xfrm flipH="1">
            <a:off x="6175847" y="4429168"/>
            <a:ext cx="1743036" cy="12700"/>
          </a:xfrm>
          <a:prstGeom prst="bentConnector5">
            <a:avLst>
              <a:gd name="adj1" fmla="val -13115"/>
              <a:gd name="adj2" fmla="val -5167134"/>
              <a:gd name="adj3" fmla="val 113115"/>
            </a:avLst>
          </a:prstGeom>
          <a:ln>
            <a:tailEnd type="triangle"/>
          </a:ln>
        </p:spPr>
        <p:style>
          <a:lnRef idx="1">
            <a:schemeClr val="accent1"/>
          </a:lnRef>
          <a:fillRef idx="0">
            <a:schemeClr val="accent1"/>
          </a:fillRef>
          <a:effectRef idx="0">
            <a:schemeClr val="accent1"/>
          </a:effectRef>
          <a:fontRef idx="minor">
            <a:schemeClr val="tx1"/>
          </a:fontRef>
        </p:style>
      </p:cxnSp>
      <p:sp>
        <p:nvSpPr>
          <p:cNvPr id="28672" name="椭圆 28671">
            <a:extLst>
              <a:ext uri="{FF2B5EF4-FFF2-40B4-BE49-F238E27FC236}">
                <a16:creationId xmlns:a16="http://schemas.microsoft.com/office/drawing/2014/main" id="{72E65ED5-8798-3968-4607-392BFF818F8B}"/>
              </a:ext>
            </a:extLst>
          </p:cNvPr>
          <p:cNvSpPr/>
          <p:nvPr/>
        </p:nvSpPr>
        <p:spPr>
          <a:xfrm>
            <a:off x="3879077" y="4050522"/>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8673" name="直接连接符 1113">
            <a:extLst>
              <a:ext uri="{FF2B5EF4-FFF2-40B4-BE49-F238E27FC236}">
                <a16:creationId xmlns:a16="http://schemas.microsoft.com/office/drawing/2014/main" id="{1F5950E4-88C7-65F1-92FA-E0557F6D361E}"/>
              </a:ext>
            </a:extLst>
          </p:cNvPr>
          <p:cNvCxnSpPr>
            <a:cxnSpLocks/>
            <a:stCxn id="28672" idx="2"/>
            <a:endCxn id="28677" idx="2"/>
          </p:cNvCxnSpPr>
          <p:nvPr/>
        </p:nvCxnSpPr>
        <p:spPr>
          <a:xfrm flipH="1">
            <a:off x="3864269" y="4095016"/>
            <a:ext cx="14808" cy="509293"/>
          </a:xfrm>
          <a:prstGeom prst="line">
            <a:avLst/>
          </a:prstGeom>
        </p:spPr>
        <p:style>
          <a:lnRef idx="1">
            <a:schemeClr val="dk1"/>
          </a:lnRef>
          <a:fillRef idx="0">
            <a:schemeClr val="dk1"/>
          </a:fillRef>
          <a:effectRef idx="0">
            <a:schemeClr val="dk1"/>
          </a:effectRef>
          <a:fontRef idx="minor">
            <a:schemeClr val="tx1"/>
          </a:fontRef>
        </p:style>
      </p:cxnSp>
      <p:cxnSp>
        <p:nvCxnSpPr>
          <p:cNvPr id="28676" name="直接连接符 1114">
            <a:extLst>
              <a:ext uri="{FF2B5EF4-FFF2-40B4-BE49-F238E27FC236}">
                <a16:creationId xmlns:a16="http://schemas.microsoft.com/office/drawing/2014/main" id="{0348B6BC-DEB1-0380-3EA8-99A917B4D610}"/>
              </a:ext>
            </a:extLst>
          </p:cNvPr>
          <p:cNvCxnSpPr>
            <a:cxnSpLocks/>
            <a:stCxn id="28672" idx="6"/>
            <a:endCxn id="28677" idx="6"/>
          </p:cNvCxnSpPr>
          <p:nvPr/>
        </p:nvCxnSpPr>
        <p:spPr>
          <a:xfrm flipH="1">
            <a:off x="4211782" y="4095016"/>
            <a:ext cx="14808" cy="509293"/>
          </a:xfrm>
          <a:prstGeom prst="line">
            <a:avLst/>
          </a:prstGeom>
        </p:spPr>
        <p:style>
          <a:lnRef idx="1">
            <a:schemeClr val="dk1"/>
          </a:lnRef>
          <a:fillRef idx="0">
            <a:schemeClr val="dk1"/>
          </a:fillRef>
          <a:effectRef idx="0">
            <a:schemeClr val="dk1"/>
          </a:effectRef>
          <a:fontRef idx="minor">
            <a:schemeClr val="tx1"/>
          </a:fontRef>
        </p:style>
      </p:cxnSp>
      <p:sp>
        <p:nvSpPr>
          <p:cNvPr id="28677" name="椭圆 28676">
            <a:extLst>
              <a:ext uri="{FF2B5EF4-FFF2-40B4-BE49-F238E27FC236}">
                <a16:creationId xmlns:a16="http://schemas.microsoft.com/office/drawing/2014/main" id="{7C3BF027-8280-ECCD-5B72-01039C813274}"/>
              </a:ext>
            </a:extLst>
          </p:cNvPr>
          <p:cNvSpPr/>
          <p:nvPr/>
        </p:nvSpPr>
        <p:spPr>
          <a:xfrm>
            <a:off x="3864269" y="4559815"/>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678" name="椭圆 28677">
            <a:extLst>
              <a:ext uri="{FF2B5EF4-FFF2-40B4-BE49-F238E27FC236}">
                <a16:creationId xmlns:a16="http://schemas.microsoft.com/office/drawing/2014/main" id="{24C73DA8-5013-0249-F46D-F8423CF495B8}"/>
              </a:ext>
            </a:extLst>
          </p:cNvPr>
          <p:cNvSpPr/>
          <p:nvPr/>
        </p:nvSpPr>
        <p:spPr>
          <a:xfrm>
            <a:off x="3879077" y="4001114"/>
            <a:ext cx="347513" cy="8898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8679" name="直接连接符 1117">
            <a:extLst>
              <a:ext uri="{FF2B5EF4-FFF2-40B4-BE49-F238E27FC236}">
                <a16:creationId xmlns:a16="http://schemas.microsoft.com/office/drawing/2014/main" id="{14474A70-5306-516B-C5B7-2BA54F298094}"/>
              </a:ext>
            </a:extLst>
          </p:cNvPr>
          <p:cNvCxnSpPr>
            <a:stCxn id="28678" idx="2"/>
            <a:endCxn id="28672" idx="2"/>
          </p:cNvCxnSpPr>
          <p:nvPr/>
        </p:nvCxnSpPr>
        <p:spPr>
          <a:xfrm>
            <a:off x="3879077" y="4045608"/>
            <a:ext cx="0" cy="4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80" name="直接连接符 1118">
            <a:extLst>
              <a:ext uri="{FF2B5EF4-FFF2-40B4-BE49-F238E27FC236}">
                <a16:creationId xmlns:a16="http://schemas.microsoft.com/office/drawing/2014/main" id="{C7911FBB-1A91-CE97-562B-69CADF39B702}"/>
              </a:ext>
            </a:extLst>
          </p:cNvPr>
          <p:cNvCxnSpPr>
            <a:stCxn id="28678" idx="6"/>
            <a:endCxn id="28672" idx="6"/>
          </p:cNvCxnSpPr>
          <p:nvPr/>
        </p:nvCxnSpPr>
        <p:spPr>
          <a:xfrm>
            <a:off x="4226590" y="4045608"/>
            <a:ext cx="0" cy="4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81" name="直接连接符 1119">
            <a:extLst>
              <a:ext uri="{FF2B5EF4-FFF2-40B4-BE49-F238E27FC236}">
                <a16:creationId xmlns:a16="http://schemas.microsoft.com/office/drawing/2014/main" id="{024A12FC-4783-B4EB-31EC-465ED3ED8AAD}"/>
              </a:ext>
            </a:extLst>
          </p:cNvPr>
          <p:cNvCxnSpPr>
            <a:stCxn id="28672" idx="3"/>
            <a:endCxn id="28677" idx="3"/>
          </p:cNvCxnSpPr>
          <p:nvPr/>
        </p:nvCxnSpPr>
        <p:spPr>
          <a:xfrm flipH="1">
            <a:off x="3915161" y="4126478"/>
            <a:ext cx="14808" cy="50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82" name="直接连接符 1120">
            <a:extLst>
              <a:ext uri="{FF2B5EF4-FFF2-40B4-BE49-F238E27FC236}">
                <a16:creationId xmlns:a16="http://schemas.microsoft.com/office/drawing/2014/main" id="{E391E456-B98F-A595-FBBA-41AAFDDD91DB}"/>
              </a:ext>
            </a:extLst>
          </p:cNvPr>
          <p:cNvCxnSpPr>
            <a:cxnSpLocks/>
            <a:stCxn id="28672" idx="4"/>
            <a:endCxn id="28677" idx="4"/>
          </p:cNvCxnSpPr>
          <p:nvPr/>
        </p:nvCxnSpPr>
        <p:spPr>
          <a:xfrm flipH="1">
            <a:off x="4038026" y="4139510"/>
            <a:ext cx="14808" cy="50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83" name="直接连接符 1121">
            <a:extLst>
              <a:ext uri="{FF2B5EF4-FFF2-40B4-BE49-F238E27FC236}">
                <a16:creationId xmlns:a16="http://schemas.microsoft.com/office/drawing/2014/main" id="{598EFDB8-F744-C7CE-5774-A2B347BE0417}"/>
              </a:ext>
            </a:extLst>
          </p:cNvPr>
          <p:cNvCxnSpPr>
            <a:stCxn id="28672" idx="5"/>
            <a:endCxn id="28677" idx="5"/>
          </p:cNvCxnSpPr>
          <p:nvPr/>
        </p:nvCxnSpPr>
        <p:spPr>
          <a:xfrm flipH="1">
            <a:off x="4160890" y="4126478"/>
            <a:ext cx="14808" cy="509293"/>
          </a:xfrm>
          <a:prstGeom prst="line">
            <a:avLst/>
          </a:prstGeom>
        </p:spPr>
        <p:style>
          <a:lnRef idx="1">
            <a:schemeClr val="accent1"/>
          </a:lnRef>
          <a:fillRef idx="0">
            <a:schemeClr val="accent1"/>
          </a:fillRef>
          <a:effectRef idx="0">
            <a:schemeClr val="accent1"/>
          </a:effectRef>
          <a:fontRef idx="minor">
            <a:schemeClr val="tx1"/>
          </a:fontRef>
        </p:style>
      </p:cxnSp>
      <p:sp>
        <p:nvSpPr>
          <p:cNvPr id="28684" name="矩形 28683">
            <a:extLst>
              <a:ext uri="{FF2B5EF4-FFF2-40B4-BE49-F238E27FC236}">
                <a16:creationId xmlns:a16="http://schemas.microsoft.com/office/drawing/2014/main" id="{4A3C8FB1-95CD-C68B-12BD-8AD053D1AE98}"/>
              </a:ext>
            </a:extLst>
          </p:cNvPr>
          <p:cNvSpPr/>
          <p:nvPr/>
        </p:nvSpPr>
        <p:spPr>
          <a:xfrm>
            <a:off x="1745923" y="4030624"/>
            <a:ext cx="1743036" cy="597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       寄存器</a:t>
            </a:r>
          </a:p>
        </p:txBody>
      </p:sp>
      <p:sp>
        <p:nvSpPr>
          <p:cNvPr id="28685" name="文本框 28684">
            <a:extLst>
              <a:ext uri="{FF2B5EF4-FFF2-40B4-BE49-F238E27FC236}">
                <a16:creationId xmlns:a16="http://schemas.microsoft.com/office/drawing/2014/main" id="{F4226DBF-8F0E-A5E6-483D-6DB7E729C8BD}"/>
              </a:ext>
            </a:extLst>
          </p:cNvPr>
          <p:cNvSpPr txBox="1"/>
          <p:nvPr/>
        </p:nvSpPr>
        <p:spPr>
          <a:xfrm>
            <a:off x="3219959" y="4606634"/>
            <a:ext cx="317897" cy="307777"/>
          </a:xfrm>
          <a:prstGeom prst="rect">
            <a:avLst/>
          </a:prstGeom>
          <a:noFill/>
        </p:spPr>
        <p:txBody>
          <a:bodyPr wrap="square">
            <a:spAutoFit/>
          </a:bodyPr>
          <a:lstStyle/>
          <a:p>
            <a:r>
              <a:rPr lang="en-US" altLang="zh-CN" sz="1400" dirty="0"/>
              <a:t>0</a:t>
            </a:r>
            <a:endParaRPr lang="zh-CN" altLang="en-US" sz="1400" dirty="0"/>
          </a:p>
        </p:txBody>
      </p:sp>
      <p:sp>
        <p:nvSpPr>
          <p:cNvPr id="28686" name="文本框 28685">
            <a:extLst>
              <a:ext uri="{FF2B5EF4-FFF2-40B4-BE49-F238E27FC236}">
                <a16:creationId xmlns:a16="http://schemas.microsoft.com/office/drawing/2014/main" id="{F1836E35-5667-4856-7DD1-AD28145771D1}"/>
              </a:ext>
            </a:extLst>
          </p:cNvPr>
          <p:cNvSpPr txBox="1"/>
          <p:nvPr/>
        </p:nvSpPr>
        <p:spPr>
          <a:xfrm>
            <a:off x="1694342" y="4615057"/>
            <a:ext cx="396653" cy="307777"/>
          </a:xfrm>
          <a:prstGeom prst="rect">
            <a:avLst/>
          </a:prstGeom>
          <a:noFill/>
        </p:spPr>
        <p:txBody>
          <a:bodyPr wrap="square">
            <a:spAutoFit/>
          </a:bodyPr>
          <a:lstStyle/>
          <a:p>
            <a:r>
              <a:rPr lang="en-US" altLang="zh-CN" sz="1400" dirty="0"/>
              <a:t>63</a:t>
            </a:r>
            <a:endParaRPr lang="zh-CN" altLang="en-US" sz="1400" dirty="0"/>
          </a:p>
        </p:txBody>
      </p:sp>
      <p:sp>
        <p:nvSpPr>
          <p:cNvPr id="28687" name="矩形 28686">
            <a:extLst>
              <a:ext uri="{FF2B5EF4-FFF2-40B4-BE49-F238E27FC236}">
                <a16:creationId xmlns:a16="http://schemas.microsoft.com/office/drawing/2014/main" id="{EE74F0D8-AA64-037B-2404-5E48C53982B9}"/>
              </a:ext>
            </a:extLst>
          </p:cNvPr>
          <p:cNvSpPr/>
          <p:nvPr/>
        </p:nvSpPr>
        <p:spPr>
          <a:xfrm>
            <a:off x="6175847" y="4130653"/>
            <a:ext cx="1743036" cy="597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寄存器</a:t>
            </a:r>
          </a:p>
        </p:txBody>
      </p:sp>
      <p:sp>
        <p:nvSpPr>
          <p:cNvPr id="28688" name="文本框 28687">
            <a:extLst>
              <a:ext uri="{FF2B5EF4-FFF2-40B4-BE49-F238E27FC236}">
                <a16:creationId xmlns:a16="http://schemas.microsoft.com/office/drawing/2014/main" id="{423F956E-AB6E-F33D-B58B-AE4B41E2316E}"/>
              </a:ext>
            </a:extLst>
          </p:cNvPr>
          <p:cNvSpPr txBox="1"/>
          <p:nvPr/>
        </p:nvSpPr>
        <p:spPr>
          <a:xfrm>
            <a:off x="7691970" y="4740383"/>
            <a:ext cx="317897" cy="307777"/>
          </a:xfrm>
          <a:prstGeom prst="rect">
            <a:avLst/>
          </a:prstGeom>
          <a:noFill/>
        </p:spPr>
        <p:txBody>
          <a:bodyPr wrap="square">
            <a:spAutoFit/>
          </a:bodyPr>
          <a:lstStyle/>
          <a:p>
            <a:r>
              <a:rPr lang="en-US" altLang="zh-CN" sz="1400" dirty="0"/>
              <a:t>0</a:t>
            </a:r>
            <a:endParaRPr lang="zh-CN" altLang="en-US" sz="1400" dirty="0"/>
          </a:p>
        </p:txBody>
      </p:sp>
      <p:sp>
        <p:nvSpPr>
          <p:cNvPr id="28689" name="文本框 28688">
            <a:extLst>
              <a:ext uri="{FF2B5EF4-FFF2-40B4-BE49-F238E27FC236}">
                <a16:creationId xmlns:a16="http://schemas.microsoft.com/office/drawing/2014/main" id="{BB5B54A0-E6D5-50D5-45E0-D509C900063F}"/>
              </a:ext>
            </a:extLst>
          </p:cNvPr>
          <p:cNvSpPr txBox="1"/>
          <p:nvPr/>
        </p:nvSpPr>
        <p:spPr>
          <a:xfrm>
            <a:off x="6083664" y="4727962"/>
            <a:ext cx="396653" cy="307777"/>
          </a:xfrm>
          <a:prstGeom prst="rect">
            <a:avLst/>
          </a:prstGeom>
          <a:noFill/>
        </p:spPr>
        <p:txBody>
          <a:bodyPr wrap="square">
            <a:spAutoFit/>
          </a:bodyPr>
          <a:lstStyle/>
          <a:p>
            <a:r>
              <a:rPr lang="en-US" altLang="zh-CN" sz="1400" dirty="0"/>
              <a:t>63</a:t>
            </a:r>
            <a:endParaRPr lang="zh-CN" altLang="en-US" sz="1400" dirty="0"/>
          </a:p>
        </p:txBody>
      </p:sp>
      <p:sp>
        <p:nvSpPr>
          <p:cNvPr id="28690" name="文本框 28689">
            <a:extLst>
              <a:ext uri="{FF2B5EF4-FFF2-40B4-BE49-F238E27FC236}">
                <a16:creationId xmlns:a16="http://schemas.microsoft.com/office/drawing/2014/main" id="{EBC6112F-5F95-3A3B-917F-906CAC5623DE}"/>
              </a:ext>
            </a:extLst>
          </p:cNvPr>
          <p:cNvSpPr txBox="1"/>
          <p:nvPr/>
        </p:nvSpPr>
        <p:spPr>
          <a:xfrm>
            <a:off x="1980529" y="4989185"/>
            <a:ext cx="1079808" cy="307777"/>
          </a:xfrm>
          <a:prstGeom prst="rect">
            <a:avLst/>
          </a:prstGeom>
          <a:noFill/>
        </p:spPr>
        <p:txBody>
          <a:bodyPr wrap="square">
            <a:spAutoFit/>
          </a:bodyPr>
          <a:lstStyle/>
          <a:p>
            <a:pPr algn="ctr"/>
            <a:r>
              <a:rPr lang="en-US" altLang="zh-CN" sz="1400" dirty="0"/>
              <a:t> </a:t>
            </a:r>
            <a:r>
              <a:rPr lang="en-US" altLang="zh-CN" sz="1400" dirty="0" err="1"/>
              <a:t>asr</a:t>
            </a:r>
            <a:endParaRPr lang="zh-CN" altLang="en-US" sz="1400" dirty="0"/>
          </a:p>
        </p:txBody>
      </p:sp>
      <p:sp>
        <p:nvSpPr>
          <p:cNvPr id="28691" name="文本框 28690">
            <a:extLst>
              <a:ext uri="{FF2B5EF4-FFF2-40B4-BE49-F238E27FC236}">
                <a16:creationId xmlns:a16="http://schemas.microsoft.com/office/drawing/2014/main" id="{4D1B270C-AA21-7C6C-9822-B0541514EFCB}"/>
              </a:ext>
            </a:extLst>
          </p:cNvPr>
          <p:cNvSpPr txBox="1"/>
          <p:nvPr/>
        </p:nvSpPr>
        <p:spPr>
          <a:xfrm>
            <a:off x="6480317" y="5011148"/>
            <a:ext cx="1079808" cy="307777"/>
          </a:xfrm>
          <a:prstGeom prst="rect">
            <a:avLst/>
          </a:prstGeom>
          <a:noFill/>
        </p:spPr>
        <p:txBody>
          <a:bodyPr wrap="square">
            <a:spAutoFit/>
          </a:bodyPr>
          <a:lstStyle/>
          <a:p>
            <a:pPr algn="ctr"/>
            <a:r>
              <a:rPr lang="en-US" altLang="zh-CN" sz="1400" dirty="0" err="1"/>
              <a:t>ror</a:t>
            </a:r>
            <a:endParaRPr lang="zh-CN" altLang="en-US" sz="1400" dirty="0"/>
          </a:p>
        </p:txBody>
      </p:sp>
      <p:cxnSp>
        <p:nvCxnSpPr>
          <p:cNvPr id="28692" name="直接箭头连接符 1165">
            <a:extLst>
              <a:ext uri="{FF2B5EF4-FFF2-40B4-BE49-F238E27FC236}">
                <a16:creationId xmlns:a16="http://schemas.microsoft.com/office/drawing/2014/main" id="{F04F20BF-F500-4158-FB37-BBDCEF42BA78}"/>
              </a:ext>
            </a:extLst>
          </p:cNvPr>
          <p:cNvCxnSpPr>
            <a:stCxn id="28684" idx="3"/>
          </p:cNvCxnSpPr>
          <p:nvPr/>
        </p:nvCxnSpPr>
        <p:spPr>
          <a:xfrm flipV="1">
            <a:off x="3488959" y="4329138"/>
            <a:ext cx="375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693" name="矩形 28692">
            <a:extLst>
              <a:ext uri="{FF2B5EF4-FFF2-40B4-BE49-F238E27FC236}">
                <a16:creationId xmlns:a16="http://schemas.microsoft.com/office/drawing/2014/main" id="{9768367F-2294-9784-F715-C05B60A854D1}"/>
              </a:ext>
            </a:extLst>
          </p:cNvPr>
          <p:cNvSpPr/>
          <p:nvPr/>
        </p:nvSpPr>
        <p:spPr>
          <a:xfrm>
            <a:off x="1954138" y="4023187"/>
            <a:ext cx="216341" cy="606854"/>
          </a:xfrm>
          <a:prstGeom prst="rect">
            <a:avLst/>
          </a:prstGeom>
          <a:solidFill>
            <a:schemeClr val="accent3"/>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cxnSp>
        <p:nvCxnSpPr>
          <p:cNvPr id="28694" name="直接连接符 1241">
            <a:extLst>
              <a:ext uri="{FF2B5EF4-FFF2-40B4-BE49-F238E27FC236}">
                <a16:creationId xmlns:a16="http://schemas.microsoft.com/office/drawing/2014/main" id="{6DA0AAFB-F730-6CCA-61CC-CEEDD041C93F}"/>
              </a:ext>
            </a:extLst>
          </p:cNvPr>
          <p:cNvCxnSpPr>
            <a:cxnSpLocks/>
          </p:cNvCxnSpPr>
          <p:nvPr/>
        </p:nvCxnSpPr>
        <p:spPr>
          <a:xfrm flipV="1">
            <a:off x="2053028" y="3634853"/>
            <a:ext cx="0" cy="41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95" name="直接连接符 1243">
            <a:extLst>
              <a:ext uri="{FF2B5EF4-FFF2-40B4-BE49-F238E27FC236}">
                <a16:creationId xmlns:a16="http://schemas.microsoft.com/office/drawing/2014/main" id="{3A5D8EBB-1BD0-235A-628B-164C238CA2AD}"/>
              </a:ext>
            </a:extLst>
          </p:cNvPr>
          <p:cNvCxnSpPr/>
          <p:nvPr/>
        </p:nvCxnSpPr>
        <p:spPr>
          <a:xfrm flipH="1">
            <a:off x="1854701" y="3625961"/>
            <a:ext cx="1983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96" name="直接箭头连接符 1245">
            <a:extLst>
              <a:ext uri="{FF2B5EF4-FFF2-40B4-BE49-F238E27FC236}">
                <a16:creationId xmlns:a16="http://schemas.microsoft.com/office/drawing/2014/main" id="{865B87E4-33DE-CA74-B436-E92E41BAC179}"/>
              </a:ext>
            </a:extLst>
          </p:cNvPr>
          <p:cNvCxnSpPr>
            <a:cxnSpLocks/>
          </p:cNvCxnSpPr>
          <p:nvPr/>
        </p:nvCxnSpPr>
        <p:spPr>
          <a:xfrm>
            <a:off x="1851304" y="3634853"/>
            <a:ext cx="3397" cy="410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48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AB059E4E-25E4-4EEF-A618-DE792DFBA44A}"/>
              </a:ext>
            </a:extLst>
          </p:cNvPr>
          <p:cNvSpPr>
            <a:spLocks noGrp="1" noChangeArrowheads="1"/>
          </p:cNvSpPr>
          <p:nvPr>
            <p:ph type="title"/>
          </p:nvPr>
        </p:nvSpPr>
        <p:spPr/>
        <p:txBody>
          <a:bodyPr/>
          <a:lstStyle/>
          <a:p>
            <a:r>
              <a:rPr kumimoji="1" lang="zh-CN" altLang="en-US" dirty="0"/>
              <a:t>逻辑运算指令</a:t>
            </a:r>
            <a:endParaRPr lang="en-US" altLang="zh-CN" dirty="0">
              <a:ea typeface="宋体" panose="02010600030101010101" pitchFamily="2" charset="-122"/>
            </a:endParaRPr>
          </a:p>
        </p:txBody>
      </p:sp>
      <p:graphicFrame>
        <p:nvGraphicFramePr>
          <p:cNvPr id="884978" name="Group 242">
            <a:extLst>
              <a:ext uri="{FF2B5EF4-FFF2-40B4-BE49-F238E27FC236}">
                <a16:creationId xmlns:a16="http://schemas.microsoft.com/office/drawing/2014/main" id="{D4675BE1-7489-4141-BECF-CEBCB9EDB37A}"/>
              </a:ext>
            </a:extLst>
          </p:cNvPr>
          <p:cNvGraphicFramePr>
            <a:graphicFrameLocks noGrp="1"/>
          </p:cNvGraphicFramePr>
          <p:nvPr>
            <p:ph idx="1"/>
            <p:extLst>
              <p:ext uri="{D42A27DB-BD31-4B8C-83A1-F6EECF244321}">
                <p14:modId xmlns:p14="http://schemas.microsoft.com/office/powerpoint/2010/main" val="2004768855"/>
              </p:ext>
            </p:extLst>
          </p:nvPr>
        </p:nvGraphicFramePr>
        <p:xfrm>
          <a:off x="457200" y="1333500"/>
          <a:ext cx="8229598" cy="2158835"/>
        </p:xfrm>
        <a:graphic>
          <a:graphicData uri="http://schemas.openxmlformats.org/drawingml/2006/table">
            <a:tbl>
              <a:tblPr/>
              <a:tblGrid>
                <a:gridCol w="2491530">
                  <a:extLst>
                    <a:ext uri="{9D8B030D-6E8A-4147-A177-3AD203B41FA5}">
                      <a16:colId xmlns:a16="http://schemas.microsoft.com/office/drawing/2014/main" val="20000"/>
                    </a:ext>
                  </a:extLst>
                </a:gridCol>
                <a:gridCol w="2793533">
                  <a:extLst>
                    <a:ext uri="{9D8B030D-6E8A-4147-A177-3AD203B41FA5}">
                      <a16:colId xmlns:a16="http://schemas.microsoft.com/office/drawing/2014/main" val="20001"/>
                    </a:ext>
                  </a:extLst>
                </a:gridCol>
                <a:gridCol w="2944535">
                  <a:extLst>
                    <a:ext uri="{9D8B030D-6E8A-4147-A177-3AD203B41FA5}">
                      <a16:colId xmlns:a16="http://schemas.microsoft.com/office/drawing/2014/main" val="20002"/>
                    </a:ext>
                  </a:extLst>
                </a:gridCol>
              </a:tblGrid>
              <a:tr h="43176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指令</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效果</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描述</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eor</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 Op2</a:t>
                      </a: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mn-ea"/>
                          <a:ea typeface="+mn-ea"/>
                          <a:cs typeface="Consolas" panose="020B0609020204030204" pitchFamily="49" charset="0"/>
                        </a:rPr>
                        <a:t>按位异或</a:t>
                      </a:r>
                      <a:endParaRPr kumimoji="0" lang="en-US" altLang="zh-CN" sz="2000" b="0" i="0" u="none" strike="noStrike" kern="1200" cap="none" normalizeH="0" baseline="0" dirty="0">
                        <a:ln>
                          <a:noFill/>
                        </a:ln>
                        <a:solidFill>
                          <a:schemeClr val="tx1"/>
                        </a:solidFill>
                        <a:effectLst/>
                        <a:latin typeface="+mn-ea"/>
                        <a:ea typeface="+mn-ea"/>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orr</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 Op2</a:t>
                      </a: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mn-ea"/>
                          <a:ea typeface="+mn-ea"/>
                          <a:cs typeface="Consolas" panose="020B0609020204030204" pitchFamily="49" charset="0"/>
                        </a:rPr>
                        <a:t>按位或</a:t>
                      </a:r>
                      <a:endParaRPr kumimoji="0" lang="en-US" altLang="zh-CN" sz="2000" b="0" i="0" u="none" strike="noStrike" kern="1200" cap="none" normalizeH="0" baseline="0" dirty="0">
                        <a:ln>
                          <a:noFill/>
                        </a:ln>
                        <a:solidFill>
                          <a:schemeClr val="tx1"/>
                        </a:solidFill>
                        <a:effectLst/>
                        <a:latin typeface="+mn-ea"/>
                        <a:ea typeface="+mn-ea"/>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and Rd,Rn,Op2</a:t>
                      </a: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Rn &amp; Op2</a:t>
                      </a: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mn-ea"/>
                          <a:ea typeface="+mn-ea"/>
                          <a:cs typeface="Consolas" panose="020B0609020204030204" pitchFamily="49" charset="0"/>
                        </a:rPr>
                        <a:t>按位与</a:t>
                      </a:r>
                      <a:endParaRPr kumimoji="0" lang="en-US" altLang="zh-CN" sz="2000" b="0" i="0" u="none" strike="noStrike" kern="1200" cap="none" normalizeH="0" baseline="0" dirty="0">
                        <a:ln>
                          <a:noFill/>
                        </a:ln>
                        <a:solidFill>
                          <a:schemeClr val="tx1"/>
                        </a:solidFill>
                        <a:effectLst/>
                        <a:latin typeface="+mn-ea"/>
                        <a:ea typeface="+mn-ea"/>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mvn</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Rd,Rn</a:t>
                      </a:r>
                      <a:endPar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Rd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Rn</a:t>
                      </a: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mn-ea"/>
                          <a:ea typeface="+mn-ea"/>
                          <a:cs typeface="Consolas" panose="020B0609020204030204" pitchFamily="49" charset="0"/>
                        </a:rPr>
                        <a:t>按位取反</a:t>
                      </a:r>
                      <a:endParaRPr kumimoji="0" lang="en-US" altLang="zh-CN" sz="2000" b="0" i="0" u="none" strike="noStrike" kern="1200" cap="none" normalizeH="0" baseline="0" dirty="0">
                        <a:ln>
                          <a:noFill/>
                        </a:ln>
                        <a:solidFill>
                          <a:schemeClr val="tx1"/>
                        </a:solidFill>
                        <a:effectLst/>
                        <a:latin typeface="+mn-ea"/>
                        <a:ea typeface="+mn-ea"/>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0994753"/>
                  </a:ext>
                </a:extLst>
              </a:tr>
            </a:tbl>
          </a:graphicData>
        </a:graphic>
      </p:graphicFrame>
      <p:sp>
        <p:nvSpPr>
          <p:cNvPr id="28674" name="灯片编号占位符 5">
            <a:extLst>
              <a:ext uri="{FF2B5EF4-FFF2-40B4-BE49-F238E27FC236}">
                <a16:creationId xmlns:a16="http://schemas.microsoft.com/office/drawing/2014/main" id="{26E89366-0C4E-40C5-9AEA-E814F10197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D320CAFD-AB10-495A-904B-03FC0CA380DB}" type="slidenum">
              <a:rPr lang="zh-CN" altLang="en-US" sz="1167">
                <a:latin typeface="Times New Roman" panose="02020603050405020304" pitchFamily="18" charset="0"/>
              </a:rPr>
              <a:pPr>
                <a:spcBef>
                  <a:spcPct val="0"/>
                </a:spcBef>
                <a:buFontTx/>
                <a:buNone/>
              </a:pPr>
              <a:t>29</a:t>
            </a:fld>
            <a:endParaRPr lang="en-US" altLang="zh-CN" sz="1167">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48D149A8-9973-8543-A77F-3AE34E740C73}"/>
              </a:ext>
            </a:extLst>
          </p:cNvPr>
          <p:cNvSpPr>
            <a:spLocks noGrp="1"/>
          </p:cNvSpPr>
          <p:nvPr>
            <p:ph idx="1"/>
          </p:nvPr>
        </p:nvSpPr>
        <p:spPr/>
        <p:txBody>
          <a:bodyPr>
            <a:normAutofit/>
          </a:bodyPr>
          <a:lstStyle/>
          <a:p>
            <a:r>
              <a:rPr kumimoji="1" lang="zh-CN" altLang="en-US" dirty="0"/>
              <a:t>为什么学习</a:t>
            </a:r>
            <a:r>
              <a:rPr kumimoji="1" lang="en-US" altLang="zh-CN" dirty="0"/>
              <a:t>ARM</a:t>
            </a:r>
            <a:r>
              <a:rPr kumimoji="1" lang="zh-CN" altLang="en-US" dirty="0"/>
              <a:t> </a:t>
            </a:r>
            <a:r>
              <a:rPr kumimoji="1" lang="en-US" altLang="zh-CN" dirty="0"/>
              <a:t>ISA/</a:t>
            </a:r>
            <a:r>
              <a:rPr kumimoji="1" lang="zh-CN" altLang="en-US" dirty="0"/>
              <a:t>汇编</a:t>
            </a:r>
            <a:endParaRPr kumimoji="1" lang="en-US" altLang="zh-CN" dirty="0"/>
          </a:p>
          <a:p>
            <a:r>
              <a:rPr kumimoji="1" lang="zh-CN" altLang="en-US" dirty="0"/>
              <a:t>从</a:t>
            </a:r>
            <a:r>
              <a:rPr kumimoji="1" lang="en-US" altLang="zh-CN" dirty="0"/>
              <a:t>C</a:t>
            </a:r>
            <a:r>
              <a:rPr kumimoji="1" lang="zh-CN" altLang="en-US" dirty="0"/>
              <a:t>语言到汇编语言</a:t>
            </a:r>
            <a:endParaRPr kumimoji="1" lang="en-US" altLang="zh-CN" dirty="0"/>
          </a:p>
          <a:p>
            <a:r>
              <a:rPr kumimoji="1" lang="zh-CN" altLang="en-US" dirty="0"/>
              <a:t>理解</a:t>
            </a:r>
            <a:r>
              <a:rPr kumimoji="1" lang="en-US" altLang="zh-CN" dirty="0"/>
              <a:t>ARM</a:t>
            </a:r>
            <a:r>
              <a:rPr kumimoji="1" lang="zh-CN" altLang="en-US" dirty="0"/>
              <a:t>汇编</a:t>
            </a:r>
            <a:endParaRPr kumimoji="1" lang="en-US" altLang="zh-CN" dirty="0"/>
          </a:p>
          <a:p>
            <a:r>
              <a:rPr kumimoji="1" lang="zh-CN" altLang="en-US" dirty="0"/>
              <a:t>理解机器执行</a:t>
            </a:r>
          </a:p>
        </p:txBody>
      </p:sp>
      <p:sp>
        <p:nvSpPr>
          <p:cNvPr id="4" name="标题 3">
            <a:extLst>
              <a:ext uri="{FF2B5EF4-FFF2-40B4-BE49-F238E27FC236}">
                <a16:creationId xmlns:a16="http://schemas.microsoft.com/office/drawing/2014/main" id="{3B5A8429-BCF6-164C-98F4-27E970C4897E}"/>
              </a:ext>
            </a:extLst>
          </p:cNvPr>
          <p:cNvSpPr>
            <a:spLocks noGrp="1"/>
          </p:cNvSpPr>
          <p:nvPr>
            <p:ph type="title"/>
          </p:nvPr>
        </p:nvSpPr>
        <p:spPr/>
        <p:txBody>
          <a:bodyPr/>
          <a:lstStyle/>
          <a:p>
            <a:r>
              <a:rPr kumimoji="1" lang="zh-CN" altLang="en-US" dirty="0"/>
              <a:t>大纲</a:t>
            </a:r>
          </a:p>
        </p:txBody>
      </p:sp>
    </p:spTree>
    <p:extLst>
      <p:ext uri="{BB962C8B-B14F-4D97-AF65-F5344CB8AC3E}">
        <p14:creationId xmlns:p14="http://schemas.microsoft.com/office/powerpoint/2010/main" val="58659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E09863D-723B-486F-BFED-FAB9A77D92E3}"/>
              </a:ext>
            </a:extLst>
          </p:cNvPr>
          <p:cNvSpPr>
            <a:spLocks noGrp="1" noChangeArrowheads="1"/>
          </p:cNvSpPr>
          <p:nvPr>
            <p:ph type="title"/>
          </p:nvPr>
        </p:nvSpPr>
        <p:spPr/>
        <p:txBody>
          <a:bodyPr/>
          <a:lstStyle/>
          <a:p>
            <a:r>
              <a:rPr kumimoji="1" lang="zh-CN" altLang="en-US" dirty="0"/>
              <a:t>练习</a:t>
            </a:r>
            <a:endParaRPr lang="en-US" altLang="zh-CN" dirty="0">
              <a:ea typeface="宋体" panose="02010600030101010101" pitchFamily="2" charset="-122"/>
            </a:endParaRPr>
          </a:p>
        </p:txBody>
      </p:sp>
      <p:graphicFrame>
        <p:nvGraphicFramePr>
          <p:cNvPr id="896108" name="Group 108">
            <a:extLst>
              <a:ext uri="{FF2B5EF4-FFF2-40B4-BE49-F238E27FC236}">
                <a16:creationId xmlns:a16="http://schemas.microsoft.com/office/drawing/2014/main" id="{CA84BD1A-205D-47FE-835A-D2351C70FC5E}"/>
              </a:ext>
            </a:extLst>
          </p:cNvPr>
          <p:cNvGraphicFramePr>
            <a:graphicFrameLocks noGrp="1"/>
          </p:cNvGraphicFramePr>
          <p:nvPr>
            <p:ph idx="1"/>
          </p:nvPr>
        </p:nvGraphicFramePr>
        <p:xfrm>
          <a:off x="457200" y="1355492"/>
          <a:ext cx="8229599" cy="1355840"/>
        </p:xfrm>
        <a:graphic>
          <a:graphicData uri="http://schemas.openxmlformats.org/drawingml/2006/table">
            <a:tbl>
              <a:tblPr firstRow="1" bandRow="1">
                <a:tableStyleId>{5C22544A-7EE6-4342-B048-85BDC9FD1C3A}</a:tableStyleId>
              </a:tblPr>
              <a:tblGrid>
                <a:gridCol w="2656927">
                  <a:extLst>
                    <a:ext uri="{9D8B030D-6E8A-4147-A177-3AD203B41FA5}">
                      <a16:colId xmlns:a16="http://schemas.microsoft.com/office/drawing/2014/main" val="20000"/>
                    </a:ext>
                  </a:extLst>
                </a:gridCol>
                <a:gridCol w="5572672">
                  <a:extLst>
                    <a:ext uri="{9D8B030D-6E8A-4147-A177-3AD203B41FA5}">
                      <a16:colId xmlns:a16="http://schemas.microsoft.com/office/drawing/2014/main" val="20001"/>
                    </a:ext>
                  </a:extLst>
                </a:gridCol>
              </a:tblGrid>
              <a:tr h="3300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dirty="0"/>
                        <a:t>寄存器</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1" lang="zh-CN" altLang="en-US" sz="1800" b="1" dirty="0"/>
                        <a:t>初始值</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035" marB="38035" horzOverflow="overflow"/>
                </a:tc>
                <a:extLst>
                  <a:ext uri="{0D108BD9-81ED-4DB2-BD59-A6C34878D82A}">
                    <a16:rowId xmlns:a16="http://schemas.microsoft.com/office/drawing/2014/main" val="10000"/>
                  </a:ext>
                </a:extLst>
              </a:tr>
              <a:tr h="3300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X0</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0xffffffff00000000</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10001"/>
                  </a:ext>
                </a:extLst>
              </a:tr>
              <a:tr h="3300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X1</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0x1</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10002"/>
                  </a:ext>
                </a:extLst>
              </a:tr>
              <a:tr h="3300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X2</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0x3</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10003"/>
                  </a:ext>
                </a:extLst>
              </a:tr>
            </a:tbl>
          </a:graphicData>
        </a:graphic>
      </p:graphicFrame>
      <p:graphicFrame>
        <p:nvGraphicFramePr>
          <p:cNvPr id="37" name="Group 108">
            <a:extLst>
              <a:ext uri="{FF2B5EF4-FFF2-40B4-BE49-F238E27FC236}">
                <a16:creationId xmlns:a16="http://schemas.microsoft.com/office/drawing/2014/main" id="{05C11D19-9DEA-4986-BE25-89F62C00F25C}"/>
              </a:ext>
            </a:extLst>
          </p:cNvPr>
          <p:cNvGraphicFramePr>
            <a:graphicFrameLocks/>
          </p:cNvGraphicFramePr>
          <p:nvPr/>
        </p:nvGraphicFramePr>
        <p:xfrm>
          <a:off x="443643" y="2925749"/>
          <a:ext cx="8229600" cy="2432410"/>
        </p:xfrm>
        <a:graphic>
          <a:graphicData uri="http://schemas.openxmlformats.org/drawingml/2006/table">
            <a:tbl>
              <a:tblPr firstRow="1" bandRow="1">
                <a:tableStyleId>{5C22544A-7EE6-4342-B048-85BDC9FD1C3A}</a:tableStyleId>
              </a:tblPr>
              <a:tblGrid>
                <a:gridCol w="2184141">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4749315">
                  <a:extLst>
                    <a:ext uri="{9D8B030D-6E8A-4147-A177-3AD203B41FA5}">
                      <a16:colId xmlns:a16="http://schemas.microsoft.com/office/drawing/2014/main" val="884480569"/>
                    </a:ext>
                  </a:extLst>
                </a:gridCol>
              </a:tblGrid>
              <a:tr h="3300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1" lang="zh-CN" altLang="en-US" sz="1600" b="1" dirty="0"/>
                        <a:t>指令</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600" b="1"/>
                        <a:t>目标寄存器</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1" lang="zh-CN" altLang="en-US" sz="1600" b="1"/>
                        <a:t>结果</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035" marB="38035" horzOverflow="overflow"/>
                </a:tc>
                <a:extLst>
                  <a:ext uri="{0D108BD9-81ED-4DB2-BD59-A6C34878D82A}">
                    <a16:rowId xmlns:a16="http://schemas.microsoft.com/office/drawing/2014/main" val="10000"/>
                  </a:ext>
                </a:extLst>
              </a:tr>
              <a:tr h="3300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altLang="zh-CN" sz="1800" kern="1200" dirty="0">
                          <a:solidFill>
                            <a:schemeClr val="tx1"/>
                          </a:solidFill>
                        </a:rPr>
                        <a:t>add  x2, x2, x1</a:t>
                      </a:r>
                      <a:endParaRPr lang="en-US" altLang="zh-CN" sz="1800" kern="1200" dirty="0">
                        <a:solidFill>
                          <a:schemeClr val="tx1"/>
                        </a:solidFill>
                        <a:latin typeface="Consolas" panose="020B0609020204030204" pitchFamily="49" charset="0"/>
                        <a:ea typeface="+mn-ea"/>
                        <a:cs typeface="Consolas" panose="020B0609020204030204" pitchFamily="49" charset="0"/>
                      </a:endParaRPr>
                    </a:p>
                  </a:txBody>
                  <a:tcPr marL="76200" marR="76200" marT="38035" marB="38035" horzOverflow="overflow"/>
                </a:tc>
                <a:tc>
                  <a:txBody>
                    <a:bodyPr/>
                    <a:lstStyle/>
                    <a:p>
                      <a:pPr algn="ctr">
                        <a:spcBef>
                          <a:spcPct val="0"/>
                        </a:spcBef>
                        <a:buFontTx/>
                        <a:buNone/>
                      </a:pPr>
                      <a:r>
                        <a:rPr lang="en-US" altLang="zh-CN" sz="1800" dirty="0"/>
                        <a:t>x2</a:t>
                      </a:r>
                      <a:endParaRPr lang="en-US" altLang="zh-CN" sz="1800" dirty="0">
                        <a:latin typeface="Consolas" panose="020B0609020204030204" pitchFamily="49" charset="0"/>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altLang="zh-CN" sz="1800" dirty="0">
                        <a:latin typeface="Consolas" panose="020B0609020204030204" pitchFamily="49" charset="0"/>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10001"/>
                  </a:ext>
                </a:extLst>
              </a:tr>
              <a:tr h="3300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altLang="zh-CN" sz="1800" dirty="0"/>
                        <a:t>sub  x1, x1, #1</a:t>
                      </a:r>
                      <a:endParaRPr lang="en-US" altLang="zh-CN" sz="1800" dirty="0">
                        <a:latin typeface="Consolas" panose="020B0609020204030204" pitchFamily="49" charset="0"/>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x1</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10002"/>
                  </a:ext>
                </a:extLst>
              </a:tr>
              <a:tr h="330070">
                <a:tc>
                  <a:txBody>
                    <a:bodyPr/>
                    <a:lstStyle/>
                    <a:p>
                      <a:pPr algn="ctr">
                        <a:spcBef>
                          <a:spcPct val="0"/>
                        </a:spcBef>
                        <a:buFontTx/>
                        <a:buNone/>
                      </a:pPr>
                      <a:r>
                        <a:rPr lang="en-US" altLang="zh-CN" sz="1800" dirty="0" err="1"/>
                        <a:t>mul</a:t>
                      </a:r>
                      <a:r>
                        <a:rPr lang="en-US" altLang="zh-CN" sz="1800" dirty="0"/>
                        <a:t>  x0, x1, x2</a:t>
                      </a:r>
                      <a:endParaRPr lang="en-US" altLang="zh-CN" sz="1800" dirty="0">
                        <a:latin typeface="Consolas" panose="020B0609020204030204" pitchFamily="49" charset="0"/>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x0</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10003"/>
                  </a:ext>
                </a:extLst>
              </a:tr>
              <a:tr h="330070">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800" dirty="0" err="1"/>
                        <a:t>eor</a:t>
                      </a:r>
                      <a:r>
                        <a:rPr lang="en-US" altLang="zh-CN" sz="1800" dirty="0"/>
                        <a:t>  x2, x1, x0</a:t>
                      </a:r>
                      <a:endParaRPr lang="en-US" altLang="zh-CN" sz="1800" dirty="0">
                        <a:latin typeface="Consolas" panose="020B0609020204030204" pitchFamily="49" charset="0"/>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x2</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1696251451"/>
                  </a:ext>
                </a:extLst>
              </a:tr>
              <a:tr h="330070">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800" dirty="0" err="1"/>
                        <a:t>asr</a:t>
                      </a:r>
                      <a:r>
                        <a:rPr lang="en-US" altLang="zh-CN" sz="1800" dirty="0"/>
                        <a:t>  x0, x0, #1</a:t>
                      </a:r>
                      <a:endParaRPr lang="en-US" altLang="zh-CN" sz="1800" dirty="0">
                        <a:latin typeface="Consolas" panose="020B0609020204030204" pitchFamily="49" charset="0"/>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x0</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677981831"/>
                  </a:ext>
                </a:extLst>
              </a:tr>
              <a:tr h="330070">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800" dirty="0" err="1"/>
                        <a:t>lsr</a:t>
                      </a:r>
                      <a:r>
                        <a:rPr lang="en-US" altLang="zh-CN" sz="1800" dirty="0"/>
                        <a:t>  x0, x0, #4</a:t>
                      </a:r>
                      <a:endParaRPr lang="en-US" altLang="zh-CN" sz="1800" dirty="0">
                        <a:latin typeface="Consolas" panose="020B0609020204030204" pitchFamily="49" charset="0"/>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700" b="0" u="none" strike="noStrike" cap="none" normalizeH="0" baseline="0" dirty="0">
                          <a:ln>
                            <a:noFill/>
                          </a:ln>
                          <a:solidFill>
                            <a:schemeClr val="tx1"/>
                          </a:solidFill>
                          <a:effectLst/>
                        </a:rPr>
                        <a:t>x0</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35" marB="38035" horzOverflow="overflow"/>
                </a:tc>
                <a:extLst>
                  <a:ext uri="{0D108BD9-81ED-4DB2-BD59-A6C34878D82A}">
                    <a16:rowId xmlns:a16="http://schemas.microsoft.com/office/drawing/2014/main" val="2192942652"/>
                  </a:ext>
                </a:extLst>
              </a:tr>
            </a:tbl>
          </a:graphicData>
        </a:graphic>
      </p:graphicFrame>
      <p:sp>
        <p:nvSpPr>
          <p:cNvPr id="7" name="文本框 6">
            <a:extLst>
              <a:ext uri="{FF2B5EF4-FFF2-40B4-BE49-F238E27FC236}">
                <a16:creationId xmlns:a16="http://schemas.microsoft.com/office/drawing/2014/main" id="{6CBC6D7E-F7CF-0FCF-3929-18ABAB0A52CD}"/>
              </a:ext>
            </a:extLst>
          </p:cNvPr>
          <p:cNvSpPr txBox="1"/>
          <p:nvPr/>
        </p:nvSpPr>
        <p:spPr>
          <a:xfrm>
            <a:off x="3983668" y="3229814"/>
            <a:ext cx="466424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altLang="zh-CN" sz="1800" dirty="0"/>
              <a:t>0x4</a:t>
            </a:r>
            <a:endParaRPr lang="en-US" altLang="zh-CN" sz="1800" dirty="0">
              <a:latin typeface="Consolas" panose="020B0609020204030204" pitchFamily="49" charset="0"/>
              <a:cs typeface="Consolas" panose="020B0609020204030204" pitchFamily="49" charset="0"/>
            </a:endParaRPr>
          </a:p>
        </p:txBody>
      </p:sp>
      <p:sp>
        <p:nvSpPr>
          <p:cNvPr id="9" name="文本框 8">
            <a:extLst>
              <a:ext uri="{FF2B5EF4-FFF2-40B4-BE49-F238E27FC236}">
                <a16:creationId xmlns:a16="http://schemas.microsoft.com/office/drawing/2014/main" id="{D75ADBA0-B351-9C72-4103-1C7E06DAADA7}"/>
              </a:ext>
            </a:extLst>
          </p:cNvPr>
          <p:cNvSpPr txBox="1"/>
          <p:nvPr/>
        </p:nvSpPr>
        <p:spPr>
          <a:xfrm>
            <a:off x="3983668" y="3616623"/>
            <a:ext cx="466424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u="none" strike="noStrike" cap="none" normalizeH="0" baseline="0" dirty="0">
                <a:ln>
                  <a:noFill/>
                </a:ln>
                <a:solidFill>
                  <a:schemeClr val="tx1"/>
                </a:solidFill>
                <a:effectLst/>
              </a:rPr>
              <a:t>0x0</a:t>
            </a:r>
            <a:endPar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1" name="文本框 10">
            <a:extLst>
              <a:ext uri="{FF2B5EF4-FFF2-40B4-BE49-F238E27FC236}">
                <a16:creationId xmlns:a16="http://schemas.microsoft.com/office/drawing/2014/main" id="{82CB8526-97CB-17C1-62BF-0E90C0E5AD85}"/>
              </a:ext>
            </a:extLst>
          </p:cNvPr>
          <p:cNvSpPr txBox="1"/>
          <p:nvPr/>
        </p:nvSpPr>
        <p:spPr>
          <a:xfrm>
            <a:off x="3983668" y="3999180"/>
            <a:ext cx="466424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u="none" strike="noStrike" cap="none" normalizeH="0" baseline="0" dirty="0">
                <a:ln>
                  <a:noFill/>
                </a:ln>
                <a:solidFill>
                  <a:schemeClr val="tx1"/>
                </a:solidFill>
                <a:effectLst/>
              </a:rPr>
              <a:t>0x3</a:t>
            </a:r>
            <a:endPar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3" name="文本框 12">
            <a:extLst>
              <a:ext uri="{FF2B5EF4-FFF2-40B4-BE49-F238E27FC236}">
                <a16:creationId xmlns:a16="http://schemas.microsoft.com/office/drawing/2014/main" id="{CB178D11-19DB-9DE8-F673-9D479DB5D9A1}"/>
              </a:ext>
            </a:extLst>
          </p:cNvPr>
          <p:cNvSpPr txBox="1"/>
          <p:nvPr/>
        </p:nvSpPr>
        <p:spPr>
          <a:xfrm>
            <a:off x="4057093" y="4345501"/>
            <a:ext cx="466424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pPr>
            <a:r>
              <a:rPr lang="en-US" altLang="zh-CN" sz="1800" dirty="0"/>
              <a:t>0xffffffff00000001</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5" name="文本框 14">
            <a:extLst>
              <a:ext uri="{FF2B5EF4-FFF2-40B4-BE49-F238E27FC236}">
                <a16:creationId xmlns:a16="http://schemas.microsoft.com/office/drawing/2014/main" id="{415BE2FB-E5D4-36BF-1DDA-E378F2786CAC}"/>
              </a:ext>
            </a:extLst>
          </p:cNvPr>
          <p:cNvSpPr txBox="1"/>
          <p:nvPr/>
        </p:nvSpPr>
        <p:spPr>
          <a:xfrm>
            <a:off x="4057093" y="4667143"/>
            <a:ext cx="466424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pPr>
            <a:r>
              <a:rPr lang="en-US" altLang="zh-CN" sz="1800" dirty="0"/>
              <a:t>0xffffffff80000000</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7" name="文本框 16">
            <a:extLst>
              <a:ext uri="{FF2B5EF4-FFF2-40B4-BE49-F238E27FC236}">
                <a16:creationId xmlns:a16="http://schemas.microsoft.com/office/drawing/2014/main" id="{B986F4E0-2803-ABE3-EDAB-1195DD549025}"/>
              </a:ext>
            </a:extLst>
          </p:cNvPr>
          <p:cNvSpPr txBox="1"/>
          <p:nvPr/>
        </p:nvSpPr>
        <p:spPr>
          <a:xfrm>
            <a:off x="4057093" y="5013464"/>
            <a:ext cx="4664242"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pPr>
            <a:r>
              <a:rPr lang="en-US" altLang="zh-CN" sz="1800" dirty="0"/>
              <a:t>0x0ffffffff0000000</a:t>
            </a:r>
            <a:endPar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additive="base">
                                        <p:cTn id="2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 calcmode="lin" valueType="num">
                                      <p:cBhvr additive="base">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C77F7C2F-DD59-4FBD-A921-11298983AC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7DDB753D-2E2E-40AB-9DA4-8A666B6C57FA}" type="slidenum">
              <a:rPr lang="zh-CN" altLang="en-US" sz="1167">
                <a:latin typeface="Times New Roman" panose="02020603050405020304" pitchFamily="18" charset="0"/>
              </a:rPr>
              <a:pPr>
                <a:spcBef>
                  <a:spcPct val="0"/>
                </a:spcBef>
                <a:buFontTx/>
                <a:buNone/>
              </a:pPr>
              <a:t>31</a:t>
            </a:fld>
            <a:endParaRPr lang="en-US" altLang="zh-CN" sz="1167">
              <a:latin typeface="Times New Roman" panose="02020603050405020304" pitchFamily="18" charset="0"/>
            </a:endParaRPr>
          </a:p>
        </p:txBody>
      </p:sp>
      <p:sp>
        <p:nvSpPr>
          <p:cNvPr id="32771" name="Rectangle 2">
            <a:extLst>
              <a:ext uri="{FF2B5EF4-FFF2-40B4-BE49-F238E27FC236}">
                <a16:creationId xmlns:a16="http://schemas.microsoft.com/office/drawing/2014/main" id="{4F36A70A-EE1B-4D1B-AF51-775EF26A84C9}"/>
              </a:ext>
            </a:extLst>
          </p:cNvPr>
          <p:cNvSpPr>
            <a:spLocks noGrp="1" noChangeArrowheads="1"/>
          </p:cNvSpPr>
          <p:nvPr>
            <p:ph type="title"/>
          </p:nvPr>
        </p:nvSpPr>
        <p:spPr/>
        <p:txBody>
          <a:bodyPr>
            <a:normAutofit/>
          </a:bodyPr>
          <a:lstStyle/>
          <a:p>
            <a:r>
              <a:rPr kumimoji="1" lang="zh-CN" altLang="en-US" dirty="0"/>
              <a:t>算术运算汇编代码</a:t>
            </a:r>
            <a:endParaRPr kumimoji="1" lang="en-US" altLang="zh-CN" dirty="0">
              <a:ea typeface="宋体" panose="02010600030101010101" pitchFamily="2" charset="-122"/>
            </a:endParaRPr>
          </a:p>
        </p:txBody>
      </p:sp>
      <p:sp>
        <p:nvSpPr>
          <p:cNvPr id="32772" name="Rectangle 5">
            <a:extLst>
              <a:ext uri="{FF2B5EF4-FFF2-40B4-BE49-F238E27FC236}">
                <a16:creationId xmlns:a16="http://schemas.microsoft.com/office/drawing/2014/main" id="{F108CE87-581B-4349-A80F-20F845C41628}"/>
              </a:ext>
            </a:extLst>
          </p:cNvPr>
          <p:cNvSpPr>
            <a:spLocks noChangeArrowheads="1"/>
          </p:cNvSpPr>
          <p:nvPr/>
        </p:nvSpPr>
        <p:spPr bwMode="auto">
          <a:xfrm>
            <a:off x="755576" y="1158010"/>
            <a:ext cx="6408712" cy="21271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75406" tIns="37042" rIns="75406" bIns="37042">
            <a:spAutoFit/>
          </a:bodyPr>
          <a:lstStyle>
            <a:lvl1pPr>
              <a:spcBef>
                <a:spcPct val="20000"/>
              </a:spcBef>
              <a:buChar char="•"/>
              <a:tabLst>
                <a:tab pos="457200" algn="l"/>
                <a:tab pos="1485900" algn="l"/>
              </a:tabLst>
              <a:defRPr sz="2800">
                <a:solidFill>
                  <a:schemeClr val="tx1"/>
                </a:solidFill>
                <a:latin typeface="Comic Sans MS" panose="030F0702030302020204" pitchFamily="66" charset="0"/>
              </a:defRPr>
            </a:lvl1pPr>
            <a:lvl2pPr marL="742950" indent="-285750">
              <a:spcBef>
                <a:spcPct val="20000"/>
              </a:spcBef>
              <a:buChar char="–"/>
              <a:tabLst>
                <a:tab pos="457200" algn="l"/>
                <a:tab pos="1485900" algn="l"/>
              </a:tabLst>
              <a:defRPr sz="2400">
                <a:solidFill>
                  <a:schemeClr val="tx1"/>
                </a:solidFill>
                <a:latin typeface="Comic Sans MS" panose="030F0702030302020204" pitchFamily="66" charset="0"/>
              </a:defRPr>
            </a:lvl2pPr>
            <a:lvl3pPr marL="1143000" indent="-228600">
              <a:spcBef>
                <a:spcPct val="20000"/>
              </a:spcBef>
              <a:buChar char="•"/>
              <a:tabLst>
                <a:tab pos="457200" algn="l"/>
                <a:tab pos="1485900" algn="l"/>
              </a:tabLst>
              <a:defRPr sz="2000">
                <a:solidFill>
                  <a:schemeClr val="tx1"/>
                </a:solidFill>
                <a:latin typeface="Comic Sans MS" panose="030F0702030302020204" pitchFamily="66" charset="0"/>
              </a:defRPr>
            </a:lvl3pPr>
            <a:lvl4pPr marL="1600200" indent="-228600">
              <a:spcBef>
                <a:spcPct val="20000"/>
              </a:spcBef>
              <a:buChar char="–"/>
              <a:tabLst>
                <a:tab pos="457200" algn="l"/>
                <a:tab pos="1485900" algn="l"/>
              </a:tabLst>
              <a:defRPr sz="2000">
                <a:solidFill>
                  <a:schemeClr val="tx1"/>
                </a:solidFill>
                <a:latin typeface="Comic Sans MS" panose="030F0702030302020204" pitchFamily="66" charset="0"/>
              </a:defRPr>
            </a:lvl4pPr>
            <a:lvl5pPr marL="2057400" indent="-228600">
              <a:spcBef>
                <a:spcPct val="20000"/>
              </a:spcBef>
              <a:buChar char="»"/>
              <a:tabLst>
                <a:tab pos="457200" algn="l"/>
                <a:tab pos="1485900" algn="l"/>
              </a:tabLst>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9pPr>
          </a:lstStyle>
          <a:p>
            <a:pPr>
              <a:spcBef>
                <a:spcPct val="0"/>
              </a:spcBef>
              <a:buFontTx/>
              <a:buNone/>
            </a:pPr>
            <a:r>
              <a:rPr lang="en-US" altLang="zh-CN" sz="1667" b="1" dirty="0">
                <a:latin typeface="Courier New" panose="02070309020205020404" pitchFamily="49" charset="0"/>
              </a:rPr>
              <a:t>int </a:t>
            </a:r>
            <a:r>
              <a:rPr lang="en-US" altLang="zh-CN" sz="1667" b="1" dirty="0" err="1">
                <a:latin typeface="Courier New" panose="02070309020205020404" pitchFamily="49" charset="0"/>
              </a:rPr>
              <a:t>arith</a:t>
            </a:r>
            <a:r>
              <a:rPr lang="en-US" altLang="zh-CN" sz="1667" b="1" dirty="0">
                <a:latin typeface="Courier New" panose="02070309020205020404" pitchFamily="49" charset="0"/>
              </a:rPr>
              <a:t>(long x, long y, long z)</a:t>
            </a:r>
          </a:p>
          <a:p>
            <a:pPr>
              <a:spcBef>
                <a:spcPct val="0"/>
              </a:spcBef>
              <a:buFontTx/>
              <a:buNone/>
            </a:pPr>
            <a:r>
              <a:rPr lang="en-US" altLang="zh-CN" sz="1667" b="1" dirty="0">
                <a:latin typeface="Courier New" panose="02070309020205020404" pitchFamily="49" charset="0"/>
              </a:rPr>
              <a:t>{</a:t>
            </a:r>
          </a:p>
          <a:p>
            <a:pPr>
              <a:spcBef>
                <a:spcPct val="0"/>
              </a:spcBef>
              <a:buFontTx/>
              <a:buNone/>
            </a:pPr>
            <a:r>
              <a:rPr lang="en-US" altLang="zh-CN" sz="1667" b="1" dirty="0">
                <a:latin typeface="Courier New" panose="02070309020205020404" pitchFamily="49" charset="0"/>
              </a:rPr>
              <a:t>  	long t1 = x ^ y;</a:t>
            </a:r>
          </a:p>
          <a:p>
            <a:pPr>
              <a:spcBef>
                <a:spcPct val="0"/>
              </a:spcBef>
              <a:buFontTx/>
              <a:buNone/>
            </a:pPr>
            <a:r>
              <a:rPr lang="en-US" altLang="zh-CN" sz="1667" b="1" dirty="0">
                <a:latin typeface="Courier New" panose="02070309020205020404" pitchFamily="49" charset="0"/>
              </a:rPr>
              <a:t> 	long t2 = z * 48;</a:t>
            </a:r>
          </a:p>
          <a:p>
            <a:pPr>
              <a:spcBef>
                <a:spcPct val="0"/>
              </a:spcBef>
              <a:buFontTx/>
              <a:buNone/>
            </a:pPr>
            <a:r>
              <a:rPr lang="en-US" altLang="zh-CN" sz="1667" b="1" dirty="0">
                <a:latin typeface="Courier New" panose="02070309020205020404" pitchFamily="49" charset="0"/>
              </a:rPr>
              <a:t> 	long t3 = t1 &amp; 0x0F0F0F0F;</a:t>
            </a:r>
          </a:p>
          <a:p>
            <a:pPr>
              <a:spcBef>
                <a:spcPct val="0"/>
              </a:spcBef>
              <a:buFontTx/>
              <a:buNone/>
            </a:pPr>
            <a:r>
              <a:rPr lang="en-US" altLang="zh-CN" sz="1667" b="1" dirty="0">
                <a:latin typeface="Courier New" panose="02070309020205020404" pitchFamily="49" charset="0"/>
              </a:rPr>
              <a:t> 	long t4 = t2 - t3; </a:t>
            </a:r>
          </a:p>
          <a:p>
            <a:pPr>
              <a:spcBef>
                <a:spcPct val="0"/>
              </a:spcBef>
              <a:buFontTx/>
              <a:buNone/>
            </a:pPr>
            <a:r>
              <a:rPr lang="en-US" altLang="zh-CN" sz="1667" b="1" dirty="0">
                <a:latin typeface="Courier New" panose="02070309020205020404" pitchFamily="49" charset="0"/>
              </a:rPr>
              <a:t>  	return t4;</a:t>
            </a:r>
          </a:p>
          <a:p>
            <a:pPr>
              <a:spcBef>
                <a:spcPct val="0"/>
              </a:spcBef>
              <a:buFontTx/>
              <a:buNone/>
            </a:pPr>
            <a:r>
              <a:rPr lang="en-US" altLang="zh-CN" sz="1667" b="1" dirty="0">
                <a:latin typeface="Courier New" panose="02070309020205020404" pitchFamily="49" charset="0"/>
              </a:rPr>
              <a:t>}</a:t>
            </a:r>
          </a:p>
        </p:txBody>
      </p:sp>
      <p:sp>
        <p:nvSpPr>
          <p:cNvPr id="32773" name="Rectangle 6">
            <a:extLst>
              <a:ext uri="{FF2B5EF4-FFF2-40B4-BE49-F238E27FC236}">
                <a16:creationId xmlns:a16="http://schemas.microsoft.com/office/drawing/2014/main" id="{4B7E71FA-AB45-4DD1-BDCC-A43FA7EBEE7D}"/>
              </a:ext>
            </a:extLst>
          </p:cNvPr>
          <p:cNvSpPr>
            <a:spLocks noChangeArrowheads="1"/>
          </p:cNvSpPr>
          <p:nvPr/>
        </p:nvSpPr>
        <p:spPr bwMode="auto">
          <a:xfrm>
            <a:off x="755576" y="3377643"/>
            <a:ext cx="6408712" cy="1888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pl-PL" altLang="zh-CN" sz="1667" b="1" dirty="0">
                <a:latin typeface="Courier New" panose="02070309020205020404" pitchFamily="49" charset="0"/>
              </a:rPr>
              <a:t>eor     x0, x0, x1</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t1 = x ^ y</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add     x2, x2, </a:t>
            </a:r>
            <a:r>
              <a:rPr lang="pl-PL" altLang="zh-CN" sz="1667" b="1" dirty="0">
                <a:solidFill>
                  <a:srgbClr val="C00000"/>
                </a:solidFill>
                <a:latin typeface="Courier New" panose="02070309020205020404" pitchFamily="49" charset="0"/>
              </a:rPr>
              <a:t>x2, </a:t>
            </a:r>
            <a:r>
              <a:rPr lang="pl-PL" altLang="zh-CN" sz="1667" b="1" dirty="0" err="1">
                <a:solidFill>
                  <a:srgbClr val="C00000"/>
                </a:solidFill>
                <a:latin typeface="Courier New" panose="02070309020205020404" pitchFamily="49" charset="0"/>
              </a:rPr>
              <a:t>lsl</a:t>
            </a:r>
            <a:r>
              <a:rPr lang="pl-PL" altLang="zh-CN" sz="1667" b="1" dirty="0">
                <a:solidFill>
                  <a:srgbClr val="C00000"/>
                </a:solidFill>
                <a:latin typeface="Courier New" panose="02070309020205020404" pitchFamily="49" charset="0"/>
              </a:rPr>
              <a:t> </a:t>
            </a:r>
            <a:r>
              <a:rPr lang="en-US" altLang="zh-CN" sz="1667" b="1" dirty="0">
                <a:solidFill>
                  <a:srgbClr val="C00000"/>
                </a:solidFill>
                <a:latin typeface="Courier New" panose="02070309020205020404" pitchFamily="49" charset="0"/>
              </a:rPr>
              <a:t>#</a:t>
            </a:r>
            <a:r>
              <a:rPr lang="pl-PL" altLang="zh-CN" sz="1667" b="1" dirty="0">
                <a:solidFill>
                  <a:srgbClr val="C00000"/>
                </a:solidFill>
                <a:latin typeface="Courier New" panose="02070309020205020404" pitchFamily="49" charset="0"/>
              </a:rPr>
              <a:t>1</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z = z * 3</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lsl     x2, x2, 4</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t2 = z * 16</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mov     w1, </a:t>
            </a:r>
            <a:r>
              <a:rPr lang="en-US" altLang="zh-CN" sz="1667" b="1" dirty="0">
                <a:latin typeface="Courier New" panose="02070309020205020404" pitchFamily="49" charset="0"/>
              </a:rPr>
              <a:t>#0x0F0F0F0F	</a:t>
            </a:r>
            <a:r>
              <a:rPr lang="en-US" altLang="zh-CN" sz="1667" b="1" dirty="0">
                <a:solidFill>
                  <a:srgbClr val="006FC0"/>
                </a:solidFill>
                <a:latin typeface="Courier New" panose="02070309020205020404" pitchFamily="49" charset="0"/>
              </a:rPr>
              <a:t># </a:t>
            </a:r>
            <a:r>
              <a:rPr lang="en-US" altLang="zh-CN" sz="1667" b="1" dirty="0" err="1">
                <a:solidFill>
                  <a:srgbClr val="006FC0"/>
                </a:solidFill>
                <a:latin typeface="Courier New" panose="02070309020205020404" pitchFamily="49" charset="0"/>
              </a:rPr>
              <a:t>tmp</a:t>
            </a:r>
            <a:r>
              <a:rPr lang="en-US" altLang="zh-CN" sz="1667" b="1" dirty="0">
                <a:solidFill>
                  <a:srgbClr val="006FC0"/>
                </a:solidFill>
                <a:latin typeface="Courier New" panose="02070309020205020404" pitchFamily="49" charset="0"/>
              </a:rPr>
              <a:t> = 0x0F0F0F0F</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and     x0, x0, x1</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t3 = t1 &amp; const</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sub     w0, w2, w0</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t4 = t2 – t3</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ret</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return t4</a:t>
            </a:r>
            <a:endParaRPr lang="en-US" altLang="zh-CN" sz="1667" b="1" dirty="0">
              <a:latin typeface="Courier New" panose="02070309020205020404" pitchFamily="49" charset="0"/>
            </a:endParaRPr>
          </a:p>
        </p:txBody>
      </p:sp>
      <p:sp>
        <p:nvSpPr>
          <p:cNvPr id="2" name="文本框 1">
            <a:extLst>
              <a:ext uri="{FF2B5EF4-FFF2-40B4-BE49-F238E27FC236}">
                <a16:creationId xmlns:a16="http://schemas.microsoft.com/office/drawing/2014/main" id="{2AAB8E0B-92E5-B52F-B185-249FD566BBF9}"/>
              </a:ext>
            </a:extLst>
          </p:cNvPr>
          <p:cNvSpPr txBox="1"/>
          <p:nvPr/>
        </p:nvSpPr>
        <p:spPr>
          <a:xfrm>
            <a:off x="771316" y="5320550"/>
            <a:ext cx="5375189" cy="369332"/>
          </a:xfrm>
          <a:prstGeom prst="rect">
            <a:avLst/>
          </a:prstGeom>
          <a:noFill/>
        </p:spPr>
        <p:txBody>
          <a:bodyPr wrap="none" rtlCol="0">
            <a:spAutoFit/>
          </a:bodyPr>
          <a:lstStyle/>
          <a:p>
            <a:r>
              <a:rPr kumimoji="1" lang="zh-CN" altLang="en-US" dirty="0"/>
              <a:t>初始时，寄存器 </a:t>
            </a:r>
            <a:r>
              <a:rPr kumimoji="1" lang="en-US" altLang="zh-CN" dirty="0"/>
              <a:t>x0</a:t>
            </a:r>
            <a:r>
              <a:rPr kumimoji="1" lang="zh-CN" altLang="en-US" dirty="0"/>
              <a:t>、</a:t>
            </a:r>
            <a:r>
              <a:rPr kumimoji="1" lang="en-US" altLang="zh-CN" dirty="0"/>
              <a:t>x1</a:t>
            </a:r>
            <a:r>
              <a:rPr kumimoji="1" lang="zh-CN" altLang="en-US" dirty="0"/>
              <a:t>、</a:t>
            </a:r>
            <a:r>
              <a:rPr kumimoji="1" lang="en-US" altLang="zh-CN" dirty="0"/>
              <a:t>x2</a:t>
            </a:r>
            <a:r>
              <a:rPr kumimoji="1" lang="zh-CN" altLang="en-US" dirty="0"/>
              <a:t> 分别对应变量 </a:t>
            </a:r>
            <a:r>
              <a:rPr kumimoji="1" lang="en-US" altLang="zh-CN" dirty="0"/>
              <a:t>x</a:t>
            </a:r>
            <a:r>
              <a:rPr kumimoji="1" lang="zh-CN" altLang="en-US" dirty="0"/>
              <a:t>、</a:t>
            </a:r>
            <a:r>
              <a:rPr kumimoji="1" lang="en-US" altLang="zh-CN" dirty="0"/>
              <a:t>y</a:t>
            </a:r>
            <a:r>
              <a:rPr kumimoji="1" lang="zh-CN" altLang="en-US" dirty="0"/>
              <a:t>、</a:t>
            </a:r>
            <a:r>
              <a:rPr kumimoji="1" lang="en-US" altLang="zh-CN" dirty="0"/>
              <a:t>z</a:t>
            </a:r>
            <a:endParaRPr kumimoji="1" lang="zh-CN" altLang="en-US" dirty="0"/>
          </a:p>
        </p:txBody>
      </p:sp>
      <p:graphicFrame>
        <p:nvGraphicFramePr>
          <p:cNvPr id="7" name="Group 67">
            <a:extLst>
              <a:ext uri="{FF2B5EF4-FFF2-40B4-BE49-F238E27FC236}">
                <a16:creationId xmlns:a16="http://schemas.microsoft.com/office/drawing/2014/main" id="{274C5753-9B4C-EB4E-9923-2317D26026CE}"/>
              </a:ext>
            </a:extLst>
          </p:cNvPr>
          <p:cNvGraphicFramePr>
            <a:graphicFrameLocks/>
          </p:cNvGraphicFramePr>
          <p:nvPr/>
        </p:nvGraphicFramePr>
        <p:xfrm>
          <a:off x="7380312" y="1158010"/>
          <a:ext cx="1512168" cy="3764358"/>
        </p:xfrm>
        <a:graphic>
          <a:graphicData uri="http://schemas.openxmlformats.org/drawingml/2006/table">
            <a:tbl>
              <a:tblPr/>
              <a:tblGrid>
                <a:gridCol w="576064">
                  <a:extLst>
                    <a:ext uri="{9D8B030D-6E8A-4147-A177-3AD203B41FA5}">
                      <a16:colId xmlns:a16="http://schemas.microsoft.com/office/drawing/2014/main" val="20000"/>
                    </a:ext>
                  </a:extLst>
                </a:gridCol>
                <a:gridCol w="936104">
                  <a:extLst>
                    <a:ext uri="{9D8B030D-6E8A-4147-A177-3AD203B41FA5}">
                      <a16:colId xmlns:a16="http://schemas.microsoft.com/office/drawing/2014/main" val="20002"/>
                    </a:ext>
                  </a:extLst>
                </a:gridCol>
              </a:tblGrid>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add</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加</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sub</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减</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乘</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div</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除</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neg</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取反</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lsl</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逻辑左移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9933951"/>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逻辑右移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4548177"/>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asr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算数右移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21146"/>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ror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循环右移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0750988"/>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eor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按位异或</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7267241"/>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orr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按位或</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8371884"/>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and</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按位与</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9417729"/>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mvn</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按位取反</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8569662"/>
                  </a:ext>
                </a:extLst>
              </a:tr>
            </a:tbl>
          </a:graphicData>
        </a:graphic>
      </p:graphicFrame>
    </p:spTree>
    <p:extLst>
      <p:ext uri="{BB962C8B-B14F-4D97-AF65-F5344CB8AC3E}">
        <p14:creationId xmlns:p14="http://schemas.microsoft.com/office/powerpoint/2010/main" val="2463324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B5664-8F19-7CAC-F08F-918261EA14A6}"/>
              </a:ext>
            </a:extLst>
          </p:cNvPr>
          <p:cNvSpPr>
            <a:spLocks noGrp="1"/>
          </p:cNvSpPr>
          <p:nvPr>
            <p:ph type="title"/>
          </p:nvPr>
        </p:nvSpPr>
        <p:spPr/>
        <p:txBody>
          <a:bodyPr/>
          <a:lstStyle/>
          <a:p>
            <a:r>
              <a:rPr kumimoji="1" lang="en-US" altLang="zh-CN" dirty="0"/>
              <a:t>Modified</a:t>
            </a:r>
            <a:r>
              <a:rPr kumimoji="1" lang="zh-CN" altLang="en-US" dirty="0"/>
              <a:t> </a:t>
            </a:r>
            <a:r>
              <a:rPr kumimoji="1" lang="en-US" altLang="zh-CN" dirty="0"/>
              <a:t>Register</a:t>
            </a:r>
            <a:r>
              <a:rPr kumimoji="1" lang="zh-CN" altLang="en-US" dirty="0"/>
              <a:t>：修改过的寄存器</a:t>
            </a:r>
          </a:p>
        </p:txBody>
      </p:sp>
      <p:sp>
        <p:nvSpPr>
          <p:cNvPr id="3" name="内容占位符 2">
            <a:extLst>
              <a:ext uri="{FF2B5EF4-FFF2-40B4-BE49-F238E27FC236}">
                <a16:creationId xmlns:a16="http://schemas.microsoft.com/office/drawing/2014/main" id="{82D9D639-8AFB-C21B-35FA-4A39DEF58FE7}"/>
              </a:ext>
            </a:extLst>
          </p:cNvPr>
          <p:cNvSpPr>
            <a:spLocks noGrp="1"/>
          </p:cNvSpPr>
          <p:nvPr>
            <p:ph idx="1"/>
          </p:nvPr>
        </p:nvSpPr>
        <p:spPr/>
        <p:txBody>
          <a:bodyPr/>
          <a:lstStyle/>
          <a:p>
            <a:pPr>
              <a:lnSpc>
                <a:spcPct val="150000"/>
              </a:lnSpc>
            </a:pPr>
            <a:r>
              <a:rPr lang="pl-PL" altLang="zh-CN" sz="2800" b="1" dirty="0" err="1">
                <a:latin typeface="Courier New" panose="02070309020205020404" pitchFamily="49" charset="0"/>
              </a:rPr>
              <a:t>add</a:t>
            </a:r>
            <a:r>
              <a:rPr lang="pl-PL" altLang="zh-CN" sz="2800" b="1" dirty="0">
                <a:latin typeface="Courier New" panose="02070309020205020404" pitchFamily="49" charset="0"/>
              </a:rPr>
              <a:t> </a:t>
            </a:r>
            <a:r>
              <a:rPr lang="zh-CN" altLang="en-US" sz="2800" b="1" dirty="0">
                <a:latin typeface="Courier New" panose="02070309020205020404" pitchFamily="49" charset="0"/>
              </a:rPr>
              <a:t> </a:t>
            </a:r>
            <a:r>
              <a:rPr lang="pl-PL" altLang="zh-CN" sz="2800" b="1" dirty="0">
                <a:latin typeface="Courier New" panose="02070309020205020404" pitchFamily="49" charset="0"/>
              </a:rPr>
              <a:t>x2, x2, </a:t>
            </a:r>
            <a:r>
              <a:rPr lang="pl-PL" altLang="zh-CN" sz="2800" b="1" dirty="0">
                <a:solidFill>
                  <a:srgbClr val="C00000"/>
                </a:solidFill>
                <a:latin typeface="Courier New" panose="02070309020205020404" pitchFamily="49" charset="0"/>
              </a:rPr>
              <a:t>x2, </a:t>
            </a:r>
            <a:r>
              <a:rPr lang="pl-PL" altLang="zh-CN" sz="2800" b="1" dirty="0" err="1">
                <a:solidFill>
                  <a:srgbClr val="C00000"/>
                </a:solidFill>
                <a:latin typeface="Courier New" panose="02070309020205020404" pitchFamily="49" charset="0"/>
              </a:rPr>
              <a:t>lsl</a:t>
            </a:r>
            <a:r>
              <a:rPr lang="pl-PL" altLang="zh-CN" sz="2800" b="1" dirty="0">
                <a:solidFill>
                  <a:srgbClr val="C00000"/>
                </a:solidFill>
                <a:latin typeface="Courier New" panose="02070309020205020404" pitchFamily="49" charset="0"/>
              </a:rPr>
              <a:t> </a:t>
            </a:r>
            <a:r>
              <a:rPr lang="en-US" altLang="zh-CN" sz="2800" b="1" dirty="0">
                <a:solidFill>
                  <a:srgbClr val="C00000"/>
                </a:solidFill>
                <a:latin typeface="Courier New" panose="02070309020205020404" pitchFamily="49" charset="0"/>
              </a:rPr>
              <a:t>#</a:t>
            </a:r>
            <a:r>
              <a:rPr lang="pl-PL" altLang="zh-CN" sz="2800" b="1" dirty="0">
                <a:solidFill>
                  <a:srgbClr val="C00000"/>
                </a:solidFill>
                <a:latin typeface="Courier New" panose="02070309020205020404" pitchFamily="49" charset="0"/>
              </a:rPr>
              <a:t>1</a:t>
            </a:r>
          </a:p>
          <a:p>
            <a:pPr lvl="1">
              <a:lnSpc>
                <a:spcPct val="150000"/>
              </a:lnSpc>
            </a:pPr>
            <a:r>
              <a:rPr kumimoji="1" lang="zh-CN" altLang="en-US" dirty="0"/>
              <a:t>减少指令数量</a:t>
            </a:r>
            <a:endParaRPr kumimoji="1" lang="en-US" altLang="zh-CN" dirty="0"/>
          </a:p>
          <a:p>
            <a:pPr lvl="1">
              <a:lnSpc>
                <a:spcPct val="150000"/>
              </a:lnSpc>
            </a:pPr>
            <a:r>
              <a:rPr kumimoji="1" lang="zh-CN" altLang="en-US" dirty="0"/>
              <a:t>减少用于存放中间结果的寄存器占用量</a:t>
            </a:r>
          </a:p>
        </p:txBody>
      </p:sp>
      <p:sp>
        <p:nvSpPr>
          <p:cNvPr id="4" name="灯片编号占位符 3">
            <a:extLst>
              <a:ext uri="{FF2B5EF4-FFF2-40B4-BE49-F238E27FC236}">
                <a16:creationId xmlns:a16="http://schemas.microsoft.com/office/drawing/2014/main" id="{3F975590-E3A4-82F1-027C-45092B6BB72C}"/>
              </a:ext>
            </a:extLst>
          </p:cNvPr>
          <p:cNvSpPr>
            <a:spLocks noGrp="1"/>
          </p:cNvSpPr>
          <p:nvPr>
            <p:ph type="sldNum" sz="quarter" idx="12"/>
          </p:nvPr>
        </p:nvSpPr>
        <p:spPr/>
        <p:txBody>
          <a:bodyPr/>
          <a:lstStyle/>
          <a:p>
            <a:fld id="{ADE361C3-C043-4A6E-BDCE-8DA1E7D90A3B}" type="slidenum">
              <a:rPr lang="zh-CN" altLang="en-US" smtClean="0"/>
              <a:t>32</a:t>
            </a:fld>
            <a:endParaRPr lang="zh-CN" altLang="en-US"/>
          </a:p>
        </p:txBody>
      </p:sp>
    </p:spTree>
    <p:extLst>
      <p:ext uri="{BB962C8B-B14F-4D97-AF65-F5344CB8AC3E}">
        <p14:creationId xmlns:p14="http://schemas.microsoft.com/office/powerpoint/2010/main" val="3646974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47BBF9A1-B1E0-425D-809C-3498803062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3A39CD48-39A8-4F17-9FA3-5F0B5463FD1D}" type="slidenum">
              <a:rPr lang="zh-CN" altLang="en-US" sz="1167">
                <a:latin typeface="Times New Roman" panose="02020603050405020304" pitchFamily="18" charset="0"/>
              </a:rPr>
              <a:pPr>
                <a:spcBef>
                  <a:spcPct val="0"/>
                </a:spcBef>
                <a:buFontTx/>
                <a:buNone/>
              </a:pPr>
              <a:t>33</a:t>
            </a:fld>
            <a:endParaRPr lang="en-US" altLang="zh-CN" sz="1167">
              <a:latin typeface="Times New Roman" panose="02020603050405020304" pitchFamily="18" charset="0"/>
            </a:endParaRPr>
          </a:p>
        </p:txBody>
      </p:sp>
      <p:sp>
        <p:nvSpPr>
          <p:cNvPr id="20483" name="Rectangle 2">
            <a:extLst>
              <a:ext uri="{FF2B5EF4-FFF2-40B4-BE49-F238E27FC236}">
                <a16:creationId xmlns:a16="http://schemas.microsoft.com/office/drawing/2014/main" id="{D3551657-462F-443C-BD81-C41171694494}"/>
              </a:ext>
            </a:extLst>
          </p:cNvPr>
          <p:cNvSpPr>
            <a:spLocks noGrp="1" noChangeArrowheads="1"/>
          </p:cNvSpPr>
          <p:nvPr>
            <p:ph type="title"/>
          </p:nvPr>
        </p:nvSpPr>
        <p:spPr/>
        <p:txBody>
          <a:bodyPr/>
          <a:lstStyle/>
          <a:p>
            <a:r>
              <a:rPr lang="en-US" altLang="zh-CN" dirty="0">
                <a:latin typeface="+mj-ea"/>
              </a:rPr>
              <a:t>Modified</a:t>
            </a:r>
            <a:r>
              <a:rPr lang="zh-CN" altLang="en-US" dirty="0">
                <a:latin typeface="+mj-ea"/>
              </a:rPr>
              <a:t> </a:t>
            </a:r>
            <a:r>
              <a:rPr lang="en-US" altLang="zh-CN" dirty="0">
                <a:latin typeface="+mj-ea"/>
              </a:rPr>
              <a:t>Register</a:t>
            </a:r>
            <a:r>
              <a:rPr lang="zh-CN" altLang="en-US" dirty="0">
                <a:latin typeface="+mj-ea"/>
              </a:rPr>
              <a:t>的常见用法</a:t>
            </a:r>
            <a:endParaRPr lang="en-US" altLang="zh-CN" dirty="0">
              <a:ea typeface="宋体" panose="02010600030101010101" pitchFamily="2" charset="-122"/>
            </a:endParaRPr>
          </a:p>
        </p:txBody>
      </p:sp>
      <p:sp>
        <p:nvSpPr>
          <p:cNvPr id="20484" name="Rectangle 3">
            <a:extLst>
              <a:ext uri="{FF2B5EF4-FFF2-40B4-BE49-F238E27FC236}">
                <a16:creationId xmlns:a16="http://schemas.microsoft.com/office/drawing/2014/main" id="{DC954CDA-DB6F-4FC3-9B27-A2185495CB5E}"/>
              </a:ext>
            </a:extLst>
          </p:cNvPr>
          <p:cNvSpPr>
            <a:spLocks noGrp="1" noChangeArrowheads="1"/>
          </p:cNvSpPr>
          <p:nvPr>
            <p:ph type="body" idx="1"/>
          </p:nvPr>
        </p:nvSpPr>
        <p:spPr/>
        <p:txBody>
          <a:bodyPr>
            <a:normAutofit lnSpcReduction="10000"/>
          </a:bodyPr>
          <a:lstStyle/>
          <a:p>
            <a:pPr>
              <a:lnSpc>
                <a:spcPct val="150000"/>
              </a:lnSpc>
            </a:pPr>
            <a:r>
              <a:rPr lang="zh-CN" altLang="en-US" dirty="0">
                <a:latin typeface="+mj-ea"/>
              </a:rPr>
              <a:t>对操作数进行移位</a:t>
            </a:r>
            <a:endParaRPr lang="en-US" altLang="zh-CN" dirty="0">
              <a:latin typeface="+mj-ea"/>
            </a:endParaRPr>
          </a:p>
          <a:p>
            <a:pPr lvl="1">
              <a:lnSpc>
                <a:spcPct val="150000"/>
              </a:lnSpc>
            </a:pPr>
            <a:r>
              <a:rPr lang="zh-CN" altLang="en-US" dirty="0">
                <a:latin typeface="+mj-ea"/>
              </a:rPr>
              <a:t>例子：</a:t>
            </a:r>
            <a:r>
              <a:rPr lang="en" altLang="zh-CN" dirty="0">
                <a:latin typeface="+mj-ea"/>
              </a:rPr>
              <a:t> </a:t>
            </a:r>
            <a:r>
              <a:rPr lang="en" altLang="zh-CN" dirty="0" err="1">
                <a:latin typeface="+mj-ea"/>
              </a:rPr>
              <a:t>eor</a:t>
            </a:r>
            <a:r>
              <a:rPr lang="en" altLang="zh-CN" dirty="0">
                <a:latin typeface="+mj-ea"/>
              </a:rPr>
              <a:t> w0, w8, w8, </a:t>
            </a:r>
            <a:r>
              <a:rPr lang="en" altLang="zh-CN" dirty="0" err="1">
                <a:latin typeface="+mj-ea"/>
              </a:rPr>
              <a:t>asr</a:t>
            </a:r>
            <a:r>
              <a:rPr lang="en" altLang="zh-CN" dirty="0">
                <a:latin typeface="+mj-ea"/>
              </a:rPr>
              <a:t> #16</a:t>
            </a:r>
            <a:endParaRPr lang="en-US" altLang="zh-CN" dirty="0">
              <a:latin typeface="+mj-ea"/>
            </a:endParaRPr>
          </a:p>
          <a:p>
            <a:pPr>
              <a:lnSpc>
                <a:spcPct val="150000"/>
              </a:lnSpc>
            </a:pPr>
            <a:r>
              <a:rPr lang="zh-CN" altLang="en-US" dirty="0">
                <a:latin typeface="+mj-ea"/>
              </a:rPr>
              <a:t>对操作数进行位扩展</a:t>
            </a:r>
            <a:endParaRPr lang="en-US" altLang="zh-CN" dirty="0">
              <a:solidFill>
                <a:srgbClr val="C00000"/>
              </a:solidFill>
              <a:ea typeface="宋体" panose="02010600030101010101" pitchFamily="2" charset="-122"/>
            </a:endParaRPr>
          </a:p>
          <a:p>
            <a:pPr lvl="1">
              <a:lnSpc>
                <a:spcPct val="150000"/>
              </a:lnSpc>
            </a:pPr>
            <a:r>
              <a:rPr lang="zh-CN" altLang="en-US" dirty="0">
                <a:latin typeface="+mj-ea"/>
              </a:rPr>
              <a:t>例子：</a:t>
            </a:r>
            <a:r>
              <a:rPr lang="en" altLang="zh-CN" dirty="0">
                <a:latin typeface="+mj-ea"/>
              </a:rPr>
              <a:t> add x19, x19, w0, </a:t>
            </a:r>
            <a:r>
              <a:rPr lang="en" altLang="zh-CN" dirty="0" err="1">
                <a:latin typeface="+mj-ea"/>
              </a:rPr>
              <a:t>sxtw</a:t>
            </a:r>
            <a:endParaRPr lang="en" altLang="zh-CN" dirty="0">
              <a:latin typeface="+mj-ea"/>
            </a:endParaRPr>
          </a:p>
          <a:p>
            <a:pPr lvl="1">
              <a:lnSpc>
                <a:spcPct val="150000"/>
              </a:lnSpc>
            </a:pPr>
            <a:r>
              <a:rPr lang="zh-CN" altLang="en-US" dirty="0">
                <a:latin typeface="+mj-ea"/>
              </a:rPr>
              <a:t>无符号扩展</a:t>
            </a:r>
            <a:r>
              <a:rPr lang="en-US" altLang="zh-CN" dirty="0">
                <a:ea typeface="宋体" panose="02010600030101010101" pitchFamily="2" charset="-122"/>
              </a:rPr>
              <a:t>: </a:t>
            </a:r>
            <a:r>
              <a:rPr lang="en-US" altLang="zh-CN" dirty="0" err="1">
                <a:ea typeface="宋体" panose="02010600030101010101" pitchFamily="2" charset="-122"/>
              </a:rPr>
              <a:t>uxtb</a:t>
            </a:r>
            <a:r>
              <a:rPr lang="en-US" altLang="zh-CN" dirty="0">
                <a:ea typeface="宋体" panose="02010600030101010101" pitchFamily="2" charset="-122"/>
              </a:rPr>
              <a:t>, </a:t>
            </a:r>
            <a:r>
              <a:rPr lang="en-US" altLang="zh-CN" dirty="0" err="1">
                <a:ea typeface="宋体" panose="02010600030101010101" pitchFamily="2" charset="-122"/>
              </a:rPr>
              <a:t>uxth</a:t>
            </a:r>
            <a:r>
              <a:rPr lang="en-US" altLang="zh-CN" dirty="0">
                <a:ea typeface="宋体" panose="02010600030101010101" pitchFamily="2" charset="-122"/>
              </a:rPr>
              <a:t>,</a:t>
            </a:r>
            <a:r>
              <a:rPr lang="zh-CN" altLang="en-US" dirty="0">
                <a:ea typeface="宋体" panose="02010600030101010101" pitchFamily="2" charset="-122"/>
              </a:rPr>
              <a:t> </a:t>
            </a:r>
            <a:r>
              <a:rPr lang="en-US" altLang="zh-CN" sz="2400" dirty="0" err="1">
                <a:ea typeface="宋体" panose="02010600030101010101" pitchFamily="2" charset="-122"/>
              </a:rPr>
              <a:t>uxtw</a:t>
            </a:r>
            <a:endParaRPr lang="en-US" altLang="zh-CN" sz="2400" dirty="0">
              <a:ea typeface="宋体" panose="02010600030101010101" pitchFamily="2" charset="-122"/>
            </a:endParaRPr>
          </a:p>
          <a:p>
            <a:pPr lvl="1">
              <a:lnSpc>
                <a:spcPct val="150000"/>
              </a:lnSpc>
            </a:pPr>
            <a:r>
              <a:rPr lang="zh-CN" altLang="en-US" dirty="0">
                <a:latin typeface="+mj-ea"/>
              </a:rPr>
              <a:t>符号扩展</a:t>
            </a:r>
            <a:r>
              <a:rPr lang="en-US" altLang="zh-CN" dirty="0">
                <a:ea typeface="宋体" panose="02010600030101010101" pitchFamily="2" charset="-122"/>
              </a:rPr>
              <a:t>: </a:t>
            </a:r>
            <a:r>
              <a:rPr lang="en-US" altLang="zh-CN" dirty="0" err="1">
                <a:ea typeface="宋体" panose="02010600030101010101" pitchFamily="2" charset="-122"/>
              </a:rPr>
              <a:t>sxtb</a:t>
            </a:r>
            <a:r>
              <a:rPr lang="en-US" altLang="zh-CN" dirty="0">
                <a:ea typeface="宋体" panose="02010600030101010101" pitchFamily="2" charset="-122"/>
              </a:rPr>
              <a:t>, </a:t>
            </a:r>
            <a:r>
              <a:rPr lang="en-US" altLang="zh-CN" dirty="0" err="1">
                <a:ea typeface="宋体" panose="02010600030101010101" pitchFamily="2" charset="-122"/>
              </a:rPr>
              <a:t>sxth</a:t>
            </a:r>
            <a:r>
              <a:rPr lang="en-US" altLang="zh-CN" dirty="0">
                <a:ea typeface="宋体" panose="02010600030101010101" pitchFamily="2" charset="-122"/>
              </a:rPr>
              <a:t>, </a:t>
            </a:r>
            <a:r>
              <a:rPr lang="en-US" altLang="zh-CN" dirty="0" err="1">
                <a:ea typeface="宋体" panose="02010600030101010101" pitchFamily="2" charset="-122"/>
              </a:rPr>
              <a:t>sxtw</a:t>
            </a:r>
            <a:endParaRPr lang="en-US" altLang="zh-CN" dirty="0">
              <a:ea typeface="宋体" panose="02010600030101010101" pitchFamily="2" charset="-122"/>
            </a:endParaRPr>
          </a:p>
        </p:txBody>
      </p:sp>
      <p:sp>
        <p:nvSpPr>
          <p:cNvPr id="3" name="剪去同侧角的矩形 2">
            <a:extLst>
              <a:ext uri="{FF2B5EF4-FFF2-40B4-BE49-F238E27FC236}">
                <a16:creationId xmlns:a16="http://schemas.microsoft.com/office/drawing/2014/main" id="{5D90509B-CB15-C8CB-49E8-CB70FDE7FBBE}"/>
              </a:ext>
            </a:extLst>
          </p:cNvPr>
          <p:cNvSpPr/>
          <p:nvPr/>
        </p:nvSpPr>
        <p:spPr>
          <a:xfrm>
            <a:off x="6121152" y="1777380"/>
            <a:ext cx="432048" cy="216024"/>
          </a:xfrm>
          <a:prstGeom prst="snip2Same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C</a:t>
            </a:r>
            <a:endParaRPr kumimoji="1" lang="zh-CN" altLang="en-US" sz="1400" b="1" dirty="0"/>
          </a:p>
        </p:txBody>
      </p:sp>
      <p:sp>
        <p:nvSpPr>
          <p:cNvPr id="2" name="文本框 1">
            <a:extLst>
              <a:ext uri="{FF2B5EF4-FFF2-40B4-BE49-F238E27FC236}">
                <a16:creationId xmlns:a16="http://schemas.microsoft.com/office/drawing/2014/main" id="{8BFC6C61-5B37-5FC4-E717-5B383CB2685D}"/>
              </a:ext>
            </a:extLst>
          </p:cNvPr>
          <p:cNvSpPr txBox="1"/>
          <p:nvPr/>
        </p:nvSpPr>
        <p:spPr>
          <a:xfrm>
            <a:off x="6121152" y="1987488"/>
            <a:ext cx="2496545" cy="433553"/>
          </a:xfrm>
          <a:prstGeom prst="rect">
            <a:avLst/>
          </a:prstGeom>
          <a:solidFill>
            <a:schemeClr val="accent4">
              <a:lumMod val="40000"/>
              <a:lumOff val="60000"/>
            </a:schemeClr>
          </a:solidFill>
          <a:ln w="19050">
            <a:solidFill>
              <a:schemeClr val="tx1"/>
            </a:solidFill>
            <a:prstDash val="sysDash"/>
          </a:ln>
        </p:spPr>
        <p:txBody>
          <a:bodyPr wrap="none" lIns="144000" tIns="108000" rIns="144000" bIns="108000" rtlCol="0">
            <a:spAutoFit/>
          </a:bodyPr>
          <a:lstStyle/>
          <a:p>
            <a:r>
              <a:rPr lang="en-US" altLang="zh-CN" sz="1400" b="1" dirty="0">
                <a:latin typeface="+mj-ea"/>
              </a:rPr>
              <a:t>w0 = ((w8 &gt;&gt; 16) ^ w8);</a:t>
            </a:r>
            <a:endParaRPr kumimoji="1" lang="zh-CN" altLang="en-US" sz="1400" b="1" dirty="0"/>
          </a:p>
        </p:txBody>
      </p:sp>
      <p:sp>
        <p:nvSpPr>
          <p:cNvPr id="4" name="剪去同侧角的矩形 3">
            <a:extLst>
              <a:ext uri="{FF2B5EF4-FFF2-40B4-BE49-F238E27FC236}">
                <a16:creationId xmlns:a16="http://schemas.microsoft.com/office/drawing/2014/main" id="{EB110620-C02C-0674-AB75-B9C53D59FF5D}"/>
              </a:ext>
            </a:extLst>
          </p:cNvPr>
          <p:cNvSpPr/>
          <p:nvPr/>
        </p:nvSpPr>
        <p:spPr>
          <a:xfrm>
            <a:off x="6121152" y="3441258"/>
            <a:ext cx="432048" cy="216024"/>
          </a:xfrm>
          <a:prstGeom prst="snip2Same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C</a:t>
            </a:r>
            <a:endParaRPr kumimoji="1" lang="zh-CN" altLang="en-US" sz="1400" b="1" dirty="0"/>
          </a:p>
        </p:txBody>
      </p:sp>
      <p:sp>
        <p:nvSpPr>
          <p:cNvPr id="5" name="文本框 4">
            <a:extLst>
              <a:ext uri="{FF2B5EF4-FFF2-40B4-BE49-F238E27FC236}">
                <a16:creationId xmlns:a16="http://schemas.microsoft.com/office/drawing/2014/main" id="{D0461CC6-071D-FCF6-8E30-4CA7F8C10687}"/>
              </a:ext>
            </a:extLst>
          </p:cNvPr>
          <p:cNvSpPr txBox="1"/>
          <p:nvPr/>
        </p:nvSpPr>
        <p:spPr>
          <a:xfrm>
            <a:off x="6121152" y="3651366"/>
            <a:ext cx="2865235" cy="433553"/>
          </a:xfrm>
          <a:prstGeom prst="rect">
            <a:avLst/>
          </a:prstGeom>
          <a:solidFill>
            <a:schemeClr val="accent4">
              <a:lumMod val="40000"/>
              <a:lumOff val="60000"/>
            </a:schemeClr>
          </a:solidFill>
          <a:ln w="19050">
            <a:solidFill>
              <a:schemeClr val="tx1"/>
            </a:solidFill>
            <a:prstDash val="sysDash"/>
          </a:ln>
        </p:spPr>
        <p:txBody>
          <a:bodyPr wrap="none" lIns="144000" tIns="108000" rIns="144000" bIns="108000" rtlCol="0">
            <a:spAutoFit/>
          </a:bodyPr>
          <a:lstStyle/>
          <a:p>
            <a:r>
              <a:rPr lang="en-US" altLang="zh-CN" sz="1400" b="1" dirty="0">
                <a:latin typeface="+mj-ea"/>
              </a:rPr>
              <a:t>long x19; int w0; x19 += w0;</a:t>
            </a:r>
            <a:endParaRPr kumimoji="1" lang="zh-CN" altLang="en-US" sz="1400" b="1" dirty="0"/>
          </a:p>
        </p:txBody>
      </p:sp>
    </p:spTree>
    <p:extLst>
      <p:ext uri="{BB962C8B-B14F-4D97-AF65-F5344CB8AC3E}">
        <p14:creationId xmlns:p14="http://schemas.microsoft.com/office/powerpoint/2010/main" val="3316528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C77F7C2F-DD59-4FBD-A921-11298983AC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7DDB753D-2E2E-40AB-9DA4-8A666B6C57FA}" type="slidenum">
              <a:rPr lang="zh-CN" altLang="en-US" sz="1167">
                <a:latin typeface="Times New Roman" panose="02020603050405020304" pitchFamily="18" charset="0"/>
              </a:rPr>
              <a:pPr>
                <a:spcBef>
                  <a:spcPct val="0"/>
                </a:spcBef>
                <a:buFontTx/>
                <a:buNone/>
              </a:pPr>
              <a:t>34</a:t>
            </a:fld>
            <a:endParaRPr lang="en-US" altLang="zh-CN" sz="1167">
              <a:latin typeface="Times New Roman" panose="02020603050405020304" pitchFamily="18" charset="0"/>
            </a:endParaRPr>
          </a:p>
        </p:txBody>
      </p:sp>
      <p:sp>
        <p:nvSpPr>
          <p:cNvPr id="32771" name="Rectangle 2">
            <a:extLst>
              <a:ext uri="{FF2B5EF4-FFF2-40B4-BE49-F238E27FC236}">
                <a16:creationId xmlns:a16="http://schemas.microsoft.com/office/drawing/2014/main" id="{4F36A70A-EE1B-4D1B-AF51-775EF26A84C9}"/>
              </a:ext>
            </a:extLst>
          </p:cNvPr>
          <p:cNvSpPr>
            <a:spLocks noGrp="1" noChangeArrowheads="1"/>
          </p:cNvSpPr>
          <p:nvPr>
            <p:ph type="title"/>
          </p:nvPr>
        </p:nvSpPr>
        <p:spPr/>
        <p:txBody>
          <a:bodyPr>
            <a:normAutofit/>
          </a:bodyPr>
          <a:lstStyle/>
          <a:p>
            <a:r>
              <a:rPr kumimoji="1" lang="zh-CN" altLang="en-US" dirty="0"/>
              <a:t>算术运算汇编代码</a:t>
            </a:r>
            <a:endParaRPr kumimoji="1" lang="en-US" altLang="zh-CN" dirty="0">
              <a:ea typeface="宋体" panose="02010600030101010101" pitchFamily="2" charset="-122"/>
            </a:endParaRPr>
          </a:p>
        </p:txBody>
      </p:sp>
      <p:sp>
        <p:nvSpPr>
          <p:cNvPr id="32772" name="Rectangle 5">
            <a:extLst>
              <a:ext uri="{FF2B5EF4-FFF2-40B4-BE49-F238E27FC236}">
                <a16:creationId xmlns:a16="http://schemas.microsoft.com/office/drawing/2014/main" id="{F108CE87-581B-4349-A80F-20F845C41628}"/>
              </a:ext>
            </a:extLst>
          </p:cNvPr>
          <p:cNvSpPr>
            <a:spLocks noChangeArrowheads="1"/>
          </p:cNvSpPr>
          <p:nvPr/>
        </p:nvSpPr>
        <p:spPr bwMode="auto">
          <a:xfrm>
            <a:off x="755576" y="1158010"/>
            <a:ext cx="6408712" cy="21271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75406" tIns="37042" rIns="75406" bIns="37042">
            <a:spAutoFit/>
          </a:bodyPr>
          <a:lstStyle>
            <a:lvl1pPr>
              <a:spcBef>
                <a:spcPct val="20000"/>
              </a:spcBef>
              <a:buChar char="•"/>
              <a:tabLst>
                <a:tab pos="457200" algn="l"/>
                <a:tab pos="1485900" algn="l"/>
              </a:tabLst>
              <a:defRPr sz="2800">
                <a:solidFill>
                  <a:schemeClr val="tx1"/>
                </a:solidFill>
                <a:latin typeface="Comic Sans MS" panose="030F0702030302020204" pitchFamily="66" charset="0"/>
              </a:defRPr>
            </a:lvl1pPr>
            <a:lvl2pPr marL="742950" indent="-285750">
              <a:spcBef>
                <a:spcPct val="20000"/>
              </a:spcBef>
              <a:buChar char="–"/>
              <a:tabLst>
                <a:tab pos="457200" algn="l"/>
                <a:tab pos="1485900" algn="l"/>
              </a:tabLst>
              <a:defRPr sz="2400">
                <a:solidFill>
                  <a:schemeClr val="tx1"/>
                </a:solidFill>
                <a:latin typeface="Comic Sans MS" panose="030F0702030302020204" pitchFamily="66" charset="0"/>
              </a:defRPr>
            </a:lvl2pPr>
            <a:lvl3pPr marL="1143000" indent="-228600">
              <a:spcBef>
                <a:spcPct val="20000"/>
              </a:spcBef>
              <a:buChar char="•"/>
              <a:tabLst>
                <a:tab pos="457200" algn="l"/>
                <a:tab pos="1485900" algn="l"/>
              </a:tabLst>
              <a:defRPr sz="2000">
                <a:solidFill>
                  <a:schemeClr val="tx1"/>
                </a:solidFill>
                <a:latin typeface="Comic Sans MS" panose="030F0702030302020204" pitchFamily="66" charset="0"/>
              </a:defRPr>
            </a:lvl3pPr>
            <a:lvl4pPr marL="1600200" indent="-228600">
              <a:spcBef>
                <a:spcPct val="20000"/>
              </a:spcBef>
              <a:buChar char="–"/>
              <a:tabLst>
                <a:tab pos="457200" algn="l"/>
                <a:tab pos="1485900" algn="l"/>
              </a:tabLst>
              <a:defRPr sz="2000">
                <a:solidFill>
                  <a:schemeClr val="tx1"/>
                </a:solidFill>
                <a:latin typeface="Comic Sans MS" panose="030F0702030302020204" pitchFamily="66" charset="0"/>
              </a:defRPr>
            </a:lvl4pPr>
            <a:lvl5pPr marL="2057400" indent="-228600">
              <a:spcBef>
                <a:spcPct val="20000"/>
              </a:spcBef>
              <a:buChar char="»"/>
              <a:tabLst>
                <a:tab pos="457200" algn="l"/>
                <a:tab pos="1485900" algn="l"/>
              </a:tabLst>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tabLst>
                <a:tab pos="457200" algn="l"/>
                <a:tab pos="1485900" algn="l"/>
              </a:tabLst>
              <a:defRPr sz="2000">
                <a:solidFill>
                  <a:schemeClr val="tx1"/>
                </a:solidFill>
                <a:latin typeface="Comic Sans MS" panose="030F0702030302020204" pitchFamily="66" charset="0"/>
              </a:defRPr>
            </a:lvl9pPr>
          </a:lstStyle>
          <a:p>
            <a:pPr>
              <a:spcBef>
                <a:spcPct val="0"/>
              </a:spcBef>
              <a:buFontTx/>
              <a:buNone/>
            </a:pPr>
            <a:r>
              <a:rPr lang="en-US" altLang="zh-CN" sz="1667" b="1" dirty="0">
                <a:latin typeface="Courier New" panose="02070309020205020404" pitchFamily="49" charset="0"/>
              </a:rPr>
              <a:t>int </a:t>
            </a:r>
            <a:r>
              <a:rPr lang="en-US" altLang="zh-CN" sz="1667" b="1" dirty="0" err="1">
                <a:latin typeface="Courier New" panose="02070309020205020404" pitchFamily="49" charset="0"/>
              </a:rPr>
              <a:t>arith</a:t>
            </a:r>
            <a:r>
              <a:rPr lang="en-US" altLang="zh-CN" sz="1667" b="1" dirty="0">
                <a:latin typeface="Courier New" panose="02070309020205020404" pitchFamily="49" charset="0"/>
              </a:rPr>
              <a:t>(long x, long y, long z)</a:t>
            </a:r>
          </a:p>
          <a:p>
            <a:pPr>
              <a:spcBef>
                <a:spcPct val="0"/>
              </a:spcBef>
              <a:buFontTx/>
              <a:buNone/>
            </a:pPr>
            <a:r>
              <a:rPr lang="en-US" altLang="zh-CN" sz="1667" b="1" dirty="0">
                <a:latin typeface="Courier New" panose="02070309020205020404" pitchFamily="49" charset="0"/>
              </a:rPr>
              <a:t>{</a:t>
            </a:r>
          </a:p>
          <a:p>
            <a:pPr>
              <a:spcBef>
                <a:spcPct val="0"/>
              </a:spcBef>
              <a:buFontTx/>
              <a:buNone/>
            </a:pPr>
            <a:r>
              <a:rPr lang="en-US" altLang="zh-CN" sz="1667" b="1" dirty="0">
                <a:latin typeface="Courier New" panose="02070309020205020404" pitchFamily="49" charset="0"/>
              </a:rPr>
              <a:t>  	long t1 = x ^ y;</a:t>
            </a:r>
          </a:p>
          <a:p>
            <a:pPr>
              <a:spcBef>
                <a:spcPct val="0"/>
              </a:spcBef>
              <a:buFontTx/>
              <a:buNone/>
            </a:pPr>
            <a:r>
              <a:rPr lang="en-US" altLang="zh-CN" sz="1667" b="1" dirty="0">
                <a:latin typeface="Courier New" panose="02070309020205020404" pitchFamily="49" charset="0"/>
              </a:rPr>
              <a:t> 	long t2 = z * 48;</a:t>
            </a:r>
          </a:p>
          <a:p>
            <a:pPr>
              <a:spcBef>
                <a:spcPct val="0"/>
              </a:spcBef>
              <a:buFontTx/>
              <a:buNone/>
            </a:pPr>
            <a:r>
              <a:rPr lang="en-US" altLang="zh-CN" sz="1667" b="1" dirty="0">
                <a:latin typeface="Courier New" panose="02070309020205020404" pitchFamily="49" charset="0"/>
              </a:rPr>
              <a:t> 	long t3 = t1 &amp; 0x0F0F0F0F;</a:t>
            </a:r>
          </a:p>
          <a:p>
            <a:pPr>
              <a:spcBef>
                <a:spcPct val="0"/>
              </a:spcBef>
              <a:buFontTx/>
              <a:buNone/>
            </a:pPr>
            <a:r>
              <a:rPr lang="en-US" altLang="zh-CN" sz="1667" b="1" dirty="0">
                <a:latin typeface="Courier New" panose="02070309020205020404" pitchFamily="49" charset="0"/>
              </a:rPr>
              <a:t> 	long t4 = t2 - t3; </a:t>
            </a:r>
          </a:p>
          <a:p>
            <a:pPr>
              <a:spcBef>
                <a:spcPct val="0"/>
              </a:spcBef>
              <a:buFontTx/>
              <a:buNone/>
            </a:pPr>
            <a:r>
              <a:rPr lang="en-US" altLang="zh-CN" sz="1667" b="1" dirty="0">
                <a:latin typeface="Courier New" panose="02070309020205020404" pitchFamily="49" charset="0"/>
              </a:rPr>
              <a:t>  	return t4;</a:t>
            </a:r>
          </a:p>
          <a:p>
            <a:pPr>
              <a:spcBef>
                <a:spcPct val="0"/>
              </a:spcBef>
              <a:buFontTx/>
              <a:buNone/>
            </a:pPr>
            <a:r>
              <a:rPr lang="en-US" altLang="zh-CN" sz="1667" b="1" dirty="0">
                <a:latin typeface="Courier New" panose="02070309020205020404" pitchFamily="49" charset="0"/>
              </a:rPr>
              <a:t>}</a:t>
            </a:r>
          </a:p>
        </p:txBody>
      </p:sp>
      <p:sp>
        <p:nvSpPr>
          <p:cNvPr id="32773" name="Rectangle 6">
            <a:extLst>
              <a:ext uri="{FF2B5EF4-FFF2-40B4-BE49-F238E27FC236}">
                <a16:creationId xmlns:a16="http://schemas.microsoft.com/office/drawing/2014/main" id="{4B7E71FA-AB45-4DD1-BDCC-A43FA7EBEE7D}"/>
              </a:ext>
            </a:extLst>
          </p:cNvPr>
          <p:cNvSpPr>
            <a:spLocks noChangeArrowheads="1"/>
          </p:cNvSpPr>
          <p:nvPr/>
        </p:nvSpPr>
        <p:spPr bwMode="auto">
          <a:xfrm>
            <a:off x="755576" y="3377643"/>
            <a:ext cx="6408712" cy="1888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pl-PL" altLang="zh-CN" sz="1667" b="1" dirty="0">
                <a:latin typeface="Courier New" panose="02070309020205020404" pitchFamily="49" charset="0"/>
              </a:rPr>
              <a:t>eor     x0, x0, x1</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t1 = x ^ y</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add     x2, x2, x2, </a:t>
            </a:r>
            <a:r>
              <a:rPr lang="pl-PL" altLang="zh-CN" sz="1667" b="1" dirty="0" err="1">
                <a:latin typeface="Courier New" panose="02070309020205020404" pitchFamily="49" charset="0"/>
              </a:rPr>
              <a:t>lsl</a:t>
            </a:r>
            <a:r>
              <a:rPr lang="pl-PL" altLang="zh-CN" sz="1667" b="1" dirty="0">
                <a:latin typeface="Courier New" panose="02070309020205020404" pitchFamily="49" charset="0"/>
              </a:rPr>
              <a:t> </a:t>
            </a:r>
            <a:r>
              <a:rPr lang="en-US" altLang="zh-CN" sz="1667" b="1" dirty="0">
                <a:latin typeface="Courier New" panose="02070309020205020404" pitchFamily="49" charset="0"/>
              </a:rPr>
              <a:t>#</a:t>
            </a:r>
            <a:r>
              <a:rPr lang="pl-PL" altLang="zh-CN" sz="1667" b="1" dirty="0">
                <a:latin typeface="Courier New" panose="02070309020205020404" pitchFamily="49" charset="0"/>
              </a:rPr>
              <a:t>1</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z = z * 3</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lsl     x2, x2, 4</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t2 = z * 16</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mov     </a:t>
            </a:r>
            <a:r>
              <a:rPr lang="pl-PL" altLang="zh-CN" sz="1667" b="1" dirty="0">
                <a:solidFill>
                  <a:srgbClr val="C00000"/>
                </a:solidFill>
                <a:highlight>
                  <a:srgbClr val="FFFF00"/>
                </a:highlight>
                <a:latin typeface="Courier New" panose="02070309020205020404" pitchFamily="49" charset="0"/>
              </a:rPr>
              <a:t>w1</a:t>
            </a:r>
            <a:r>
              <a:rPr lang="pl-PL" altLang="zh-CN" sz="1667" b="1" dirty="0">
                <a:latin typeface="Courier New" panose="02070309020205020404" pitchFamily="49" charset="0"/>
              </a:rPr>
              <a:t>, </a:t>
            </a:r>
            <a:r>
              <a:rPr lang="en-US" altLang="zh-CN" sz="1667" b="1" dirty="0">
                <a:latin typeface="Courier New" panose="02070309020205020404" pitchFamily="49" charset="0"/>
              </a:rPr>
              <a:t>#0x0F0F0F0F	</a:t>
            </a:r>
            <a:r>
              <a:rPr lang="en-US" altLang="zh-CN" sz="1667" b="1" dirty="0">
                <a:solidFill>
                  <a:srgbClr val="006FC0"/>
                </a:solidFill>
                <a:latin typeface="Courier New" panose="02070309020205020404" pitchFamily="49" charset="0"/>
              </a:rPr>
              <a:t># </a:t>
            </a:r>
            <a:r>
              <a:rPr lang="en-US" altLang="zh-CN" sz="1667" b="1" dirty="0" err="1">
                <a:solidFill>
                  <a:srgbClr val="006FC0"/>
                </a:solidFill>
                <a:latin typeface="Courier New" panose="02070309020205020404" pitchFamily="49" charset="0"/>
              </a:rPr>
              <a:t>tmp</a:t>
            </a:r>
            <a:r>
              <a:rPr lang="en-US" altLang="zh-CN" sz="1667" b="1" dirty="0">
                <a:solidFill>
                  <a:srgbClr val="006FC0"/>
                </a:solidFill>
                <a:latin typeface="Courier New" panose="02070309020205020404" pitchFamily="49" charset="0"/>
              </a:rPr>
              <a:t> = 0x0F0F0F0F</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and     x0, x0, </a:t>
            </a:r>
            <a:r>
              <a:rPr lang="pl-PL" altLang="zh-CN" sz="1667" b="1" dirty="0">
                <a:solidFill>
                  <a:srgbClr val="C00000"/>
                </a:solidFill>
                <a:highlight>
                  <a:srgbClr val="FFFF00"/>
                </a:highlight>
                <a:latin typeface="Courier New" panose="02070309020205020404" pitchFamily="49" charset="0"/>
              </a:rPr>
              <a:t>x1</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t3 = t1 &amp; const</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sub     w0, w2, w0</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t4 = t2 – t3</a:t>
            </a:r>
            <a:endParaRPr lang="pl-PL" altLang="zh-CN" sz="1667" b="1" dirty="0">
              <a:latin typeface="Courier New" panose="02070309020205020404" pitchFamily="49" charset="0"/>
            </a:endParaRPr>
          </a:p>
          <a:p>
            <a:pPr>
              <a:spcBef>
                <a:spcPct val="0"/>
              </a:spcBef>
              <a:buFontTx/>
              <a:buNone/>
            </a:pPr>
            <a:r>
              <a:rPr lang="pl-PL" altLang="zh-CN" sz="1667" b="1" dirty="0">
                <a:latin typeface="Courier New" panose="02070309020205020404" pitchFamily="49" charset="0"/>
              </a:rPr>
              <a:t>ret</a:t>
            </a:r>
            <a:r>
              <a:rPr lang="en-US" altLang="zh-CN" sz="1667" b="1" dirty="0">
                <a:latin typeface="Courier New" panose="02070309020205020404" pitchFamily="49" charset="0"/>
              </a:rPr>
              <a:t> 				</a:t>
            </a:r>
            <a:r>
              <a:rPr lang="en-US" altLang="zh-CN" sz="1667" b="1" dirty="0">
                <a:solidFill>
                  <a:srgbClr val="006FC0"/>
                </a:solidFill>
                <a:latin typeface="Courier New" panose="02070309020205020404" pitchFamily="49" charset="0"/>
              </a:rPr>
              <a:t># return t4</a:t>
            </a:r>
            <a:endParaRPr lang="en-US" altLang="zh-CN" sz="1667" b="1" dirty="0">
              <a:latin typeface="Courier New" panose="02070309020205020404" pitchFamily="49" charset="0"/>
            </a:endParaRPr>
          </a:p>
        </p:txBody>
      </p:sp>
      <p:graphicFrame>
        <p:nvGraphicFramePr>
          <p:cNvPr id="6" name="Group 67">
            <a:extLst>
              <a:ext uri="{FF2B5EF4-FFF2-40B4-BE49-F238E27FC236}">
                <a16:creationId xmlns:a16="http://schemas.microsoft.com/office/drawing/2014/main" id="{AEF1B91C-C890-4547-AAF2-C3851FC86150}"/>
              </a:ext>
            </a:extLst>
          </p:cNvPr>
          <p:cNvGraphicFramePr>
            <a:graphicFrameLocks/>
          </p:cNvGraphicFramePr>
          <p:nvPr/>
        </p:nvGraphicFramePr>
        <p:xfrm>
          <a:off x="7380312" y="1158010"/>
          <a:ext cx="1512168" cy="3764358"/>
        </p:xfrm>
        <a:graphic>
          <a:graphicData uri="http://schemas.openxmlformats.org/drawingml/2006/table">
            <a:tbl>
              <a:tblPr/>
              <a:tblGrid>
                <a:gridCol w="576064">
                  <a:extLst>
                    <a:ext uri="{9D8B030D-6E8A-4147-A177-3AD203B41FA5}">
                      <a16:colId xmlns:a16="http://schemas.microsoft.com/office/drawing/2014/main" val="20000"/>
                    </a:ext>
                  </a:extLst>
                </a:gridCol>
                <a:gridCol w="936104">
                  <a:extLst>
                    <a:ext uri="{9D8B030D-6E8A-4147-A177-3AD203B41FA5}">
                      <a16:colId xmlns:a16="http://schemas.microsoft.com/office/drawing/2014/main" val="20002"/>
                    </a:ext>
                  </a:extLst>
                </a:gridCol>
              </a:tblGrid>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add</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加</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sub</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减</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乘</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div</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除</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neg</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dirty="0"/>
                        <a:t>取反</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lsl</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逻辑左移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9933951"/>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lsr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逻辑右移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4548177"/>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asr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算数右移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21146"/>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ror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循环右移</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0750988"/>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eor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按位异或</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7267241"/>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orr</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按位或</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8371884"/>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and</a:t>
                      </a: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按位与</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9417729"/>
                  </a:ext>
                </a:extLst>
              </a:tr>
              <a:tr h="261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mvn</a:t>
                      </a:r>
                      <a:endParaRPr kumimoji="0" lang="en-US" altLang="zh-CN" sz="14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400" kern="1200" dirty="0">
                          <a:solidFill>
                            <a:schemeClr val="tx1"/>
                          </a:solidFill>
                          <a:latin typeface="+mn-lt"/>
                          <a:ea typeface="+mn-ea"/>
                          <a:cs typeface="+mn-cs"/>
                        </a:rPr>
                        <a:t>按位取反</a:t>
                      </a:r>
                      <a:endParaRPr kumimoji="1" lang="en-US" altLang="zh-CN" sz="1400" kern="1200" dirty="0">
                        <a:solidFill>
                          <a:schemeClr val="tx1"/>
                        </a:solidFill>
                        <a:latin typeface="+mn-lt"/>
                        <a:ea typeface="+mn-ea"/>
                        <a:cs typeface="+mn-cs"/>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8569662"/>
                  </a:ext>
                </a:extLst>
              </a:tr>
            </a:tbl>
          </a:graphicData>
        </a:graphic>
      </p:graphicFrame>
      <p:sp>
        <p:nvSpPr>
          <p:cNvPr id="7" name="文本框 6">
            <a:extLst>
              <a:ext uri="{FF2B5EF4-FFF2-40B4-BE49-F238E27FC236}">
                <a16:creationId xmlns:a16="http://schemas.microsoft.com/office/drawing/2014/main" id="{F5E5C765-1C7F-4344-B2CB-18F95418608A}"/>
              </a:ext>
            </a:extLst>
          </p:cNvPr>
          <p:cNvSpPr txBox="1"/>
          <p:nvPr/>
        </p:nvSpPr>
        <p:spPr>
          <a:xfrm>
            <a:off x="771316" y="5320550"/>
            <a:ext cx="5375189" cy="369332"/>
          </a:xfrm>
          <a:prstGeom prst="rect">
            <a:avLst/>
          </a:prstGeom>
          <a:noFill/>
        </p:spPr>
        <p:txBody>
          <a:bodyPr wrap="none" rtlCol="0">
            <a:spAutoFit/>
          </a:bodyPr>
          <a:lstStyle/>
          <a:p>
            <a:r>
              <a:rPr kumimoji="1" lang="zh-CN" altLang="en-US" dirty="0"/>
              <a:t>初始时，寄存器 </a:t>
            </a:r>
            <a:r>
              <a:rPr kumimoji="1" lang="en-US" altLang="zh-CN" dirty="0"/>
              <a:t>x0</a:t>
            </a:r>
            <a:r>
              <a:rPr kumimoji="1" lang="zh-CN" altLang="en-US" dirty="0"/>
              <a:t>、</a:t>
            </a:r>
            <a:r>
              <a:rPr kumimoji="1" lang="en-US" altLang="zh-CN" dirty="0"/>
              <a:t>x1</a:t>
            </a:r>
            <a:r>
              <a:rPr kumimoji="1" lang="zh-CN" altLang="en-US" dirty="0"/>
              <a:t>、</a:t>
            </a:r>
            <a:r>
              <a:rPr kumimoji="1" lang="en-US" altLang="zh-CN" dirty="0"/>
              <a:t>x2</a:t>
            </a:r>
            <a:r>
              <a:rPr kumimoji="1" lang="zh-CN" altLang="en-US" dirty="0"/>
              <a:t> 分别对应变量 </a:t>
            </a:r>
            <a:r>
              <a:rPr kumimoji="1" lang="en-US" altLang="zh-CN" dirty="0"/>
              <a:t>x</a:t>
            </a:r>
            <a:r>
              <a:rPr kumimoji="1" lang="zh-CN" altLang="en-US" dirty="0"/>
              <a:t>、</a:t>
            </a:r>
            <a:r>
              <a:rPr kumimoji="1" lang="en-US" altLang="zh-CN" dirty="0"/>
              <a:t>y</a:t>
            </a:r>
            <a:r>
              <a:rPr kumimoji="1" lang="zh-CN" altLang="en-US" dirty="0"/>
              <a:t>、</a:t>
            </a:r>
            <a:r>
              <a:rPr kumimoji="1" lang="en-US" altLang="zh-CN" dirty="0"/>
              <a:t>z</a:t>
            </a:r>
            <a:endParaRPr kumimoji="1" lang="zh-CN" altLang="en-US" dirty="0"/>
          </a:p>
        </p:txBody>
      </p:sp>
    </p:spTree>
    <p:extLst>
      <p:ext uri="{BB962C8B-B14F-4D97-AF65-F5344CB8AC3E}">
        <p14:creationId xmlns:p14="http://schemas.microsoft.com/office/powerpoint/2010/main" val="516442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5D1E8964-BE10-4897-8C66-6E6B6BA634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F58C3219-FFFD-4FE2-9543-203B51E8E62E}" type="slidenum">
              <a:rPr lang="zh-CN" altLang="en-US" sz="1167">
                <a:latin typeface="Times New Roman" panose="02020603050405020304" pitchFamily="18" charset="0"/>
              </a:rPr>
              <a:pPr>
                <a:spcBef>
                  <a:spcPct val="0"/>
                </a:spcBef>
                <a:buFontTx/>
                <a:buNone/>
              </a:pPr>
              <a:t>35</a:t>
            </a:fld>
            <a:endParaRPr lang="en-US" altLang="zh-CN" sz="1167">
              <a:latin typeface="Times New Roman" panose="02020603050405020304" pitchFamily="18" charset="0"/>
            </a:endParaRPr>
          </a:p>
        </p:txBody>
      </p:sp>
      <p:sp>
        <p:nvSpPr>
          <p:cNvPr id="22531" name="Rectangle 2">
            <a:extLst>
              <a:ext uri="{FF2B5EF4-FFF2-40B4-BE49-F238E27FC236}">
                <a16:creationId xmlns:a16="http://schemas.microsoft.com/office/drawing/2014/main" id="{E1E0C0CB-4DC1-4B69-B9CC-E85DE5A887BE}"/>
              </a:ext>
            </a:extLst>
          </p:cNvPr>
          <p:cNvSpPr>
            <a:spLocks noGrp="1" noChangeArrowheads="1"/>
          </p:cNvSpPr>
          <p:nvPr>
            <p:ph type="title"/>
          </p:nvPr>
        </p:nvSpPr>
        <p:spPr/>
        <p:txBody>
          <a:bodyPr/>
          <a:lstStyle/>
          <a:p>
            <a:r>
              <a:rPr lang="zh-CN" altLang="en-US" dirty="0">
                <a:latin typeface="+mj-ea"/>
              </a:rPr>
              <a:t>练习题</a:t>
            </a:r>
            <a:endParaRPr lang="en-US" altLang="zh-CN" dirty="0">
              <a:ea typeface="宋体" panose="02010600030101010101" pitchFamily="2" charset="-122"/>
            </a:endParaRPr>
          </a:p>
        </p:txBody>
      </p:sp>
      <p:sp>
        <p:nvSpPr>
          <p:cNvPr id="22532" name="Rectangle 3">
            <a:extLst>
              <a:ext uri="{FF2B5EF4-FFF2-40B4-BE49-F238E27FC236}">
                <a16:creationId xmlns:a16="http://schemas.microsoft.com/office/drawing/2014/main" id="{48D4BC3E-F926-4A86-B1E0-9FB47455F91D}"/>
              </a:ext>
            </a:extLst>
          </p:cNvPr>
          <p:cNvSpPr>
            <a:spLocks noGrp="1" noChangeArrowheads="1"/>
          </p:cNvSpPr>
          <p:nvPr>
            <p:ph type="body" idx="1"/>
          </p:nvPr>
        </p:nvSpPr>
        <p:spPr/>
        <p:txBody>
          <a:bodyPr>
            <a:normAutofit/>
          </a:bodyPr>
          <a:lstStyle/>
          <a:p>
            <a:pPr marL="444482" indent="-444482">
              <a:buNone/>
            </a:pPr>
            <a:r>
              <a:rPr lang="zh-CN" altLang="en-US" sz="2000" dirty="0">
                <a:latin typeface="+mj-ea"/>
              </a:rPr>
              <a:t>初始值</a:t>
            </a:r>
            <a:endParaRPr lang="en-US" altLang="zh-CN" dirty="0">
              <a:ea typeface="宋体" panose="02010600030101010101" pitchFamily="2" charset="-122"/>
              <a:cs typeface="Times New Roman" panose="02020603050405020304" pitchFamily="18" charset="0"/>
            </a:endParaRPr>
          </a:p>
          <a:p>
            <a:pPr marL="444482" indent="-444482">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Consolas" panose="020B0609020204030204" pitchFamily="49" charset="0"/>
                <a:ea typeface="宋体" panose="02010600030101010101" pitchFamily="2" charset="-122"/>
                <a:cs typeface="Consolas" panose="020B0609020204030204" pitchFamily="49" charset="0"/>
              </a:rPr>
              <a:t>x0 = </a:t>
            </a:r>
            <a:r>
              <a:rPr lang="en-US" altLang="zh-CN" sz="1800" dirty="0">
                <a:solidFill>
                  <a:schemeClr val="accent1"/>
                </a:solidFill>
                <a:latin typeface="Consolas" panose="020B0609020204030204" pitchFamily="49" charset="0"/>
                <a:ea typeface="宋体" panose="02010600030101010101" pitchFamily="2" charset="-122"/>
                <a:cs typeface="Consolas" panose="020B0609020204030204" pitchFamily="49" charset="0"/>
              </a:rPr>
              <a:t>000000000000008d</a:t>
            </a:r>
            <a:r>
              <a:rPr lang="en-US" altLang="zh-CN" sz="1800" dirty="0">
                <a:latin typeface="Consolas" panose="020B0609020204030204" pitchFamily="49" charset="0"/>
                <a:ea typeface="宋体" panose="02010600030101010101" pitchFamily="2" charset="-122"/>
                <a:cs typeface="Consolas" panose="020B0609020204030204" pitchFamily="49" charset="0"/>
              </a:rPr>
              <a:t> 	x1 = 1234567898765432</a:t>
            </a:r>
          </a:p>
          <a:p>
            <a:pPr marL="444482" indent="-444482">
              <a:buNone/>
            </a:pPr>
            <a:r>
              <a:rPr lang="en-US" altLang="zh-CN" sz="1800" dirty="0">
                <a:latin typeface="Consolas" panose="020B0609020204030204" pitchFamily="49" charset="0"/>
                <a:ea typeface="宋体" panose="02010600030101010101" pitchFamily="2" charset="-122"/>
                <a:cs typeface="Consolas" panose="020B0609020204030204" pitchFamily="49" charset="0"/>
              </a:rPr>
              <a:t>	x2 = 0000000000000011</a:t>
            </a:r>
          </a:p>
        </p:txBody>
      </p:sp>
      <p:sp>
        <p:nvSpPr>
          <p:cNvPr id="2" name="文本框 1">
            <a:extLst>
              <a:ext uri="{FF2B5EF4-FFF2-40B4-BE49-F238E27FC236}">
                <a16:creationId xmlns:a16="http://schemas.microsoft.com/office/drawing/2014/main" id="{832AD841-AE80-1244-4A55-B0C18A4899A7}"/>
              </a:ext>
            </a:extLst>
          </p:cNvPr>
          <p:cNvSpPr txBox="1"/>
          <p:nvPr/>
        </p:nvSpPr>
        <p:spPr>
          <a:xfrm>
            <a:off x="5241458" y="3472215"/>
            <a:ext cx="2210862" cy="369332"/>
          </a:xfrm>
          <a:prstGeom prst="rect">
            <a:avLst/>
          </a:prstGeom>
          <a:noFill/>
        </p:spPr>
        <p:txBody>
          <a:bodyPr wrap="none" rtlCol="0">
            <a:spAutoFit/>
          </a:bodyPr>
          <a:lstStyle/>
          <a:p>
            <a:r>
              <a:rPr lang="en-US" altLang="zh-CN" b="1" dirty="0">
                <a:solidFill>
                  <a:schemeClr val="accent1"/>
                </a:solidFill>
                <a:latin typeface="Consolas" panose="020B0609020204030204" pitchFamily="49" charset="0"/>
                <a:ea typeface="宋体" panose="02010600030101010101" pitchFamily="2" charset="-122"/>
                <a:cs typeface="Consolas" panose="020B0609020204030204" pitchFamily="49" charset="0"/>
              </a:rPr>
              <a:t>00000000</a:t>
            </a:r>
            <a:r>
              <a:rPr lang="en-US" altLang="zh-CN" sz="1800" b="1" dirty="0">
                <a:solidFill>
                  <a:srgbClr val="C00000"/>
                </a:solidFill>
                <a:latin typeface="Consolas" panose="020B0609020204030204" pitchFamily="49" charset="0"/>
                <a:ea typeface="宋体" panose="02010600030101010101" pitchFamily="2" charset="-122"/>
                <a:cs typeface="Consolas" panose="020B0609020204030204" pitchFamily="49" charset="0"/>
              </a:rPr>
              <a:t>0</a:t>
            </a:r>
            <a:r>
              <a:rPr lang="en-US" altLang="zh-CN" b="1" dirty="0">
                <a:solidFill>
                  <a:schemeClr val="accent1"/>
                </a:solidFill>
                <a:latin typeface="Consolas" panose="020B0609020204030204" pitchFamily="49" charset="0"/>
                <a:ea typeface="宋体" panose="02010600030101010101" pitchFamily="2" charset="-122"/>
                <a:cs typeface="Consolas" panose="020B0609020204030204" pitchFamily="49" charset="0"/>
              </a:rPr>
              <a:t>0008d</a:t>
            </a:r>
            <a:r>
              <a:rPr lang="en-US" altLang="zh-CN" b="1" dirty="0">
                <a:solidFill>
                  <a:schemeClr val="accent3"/>
                </a:solidFill>
                <a:latin typeface="Consolas" panose="020B0609020204030204" pitchFamily="49" charset="0"/>
                <a:ea typeface="宋体" panose="02010600030101010101" pitchFamily="2" charset="-122"/>
                <a:cs typeface="Consolas" panose="020B0609020204030204" pitchFamily="49" charset="0"/>
              </a:rPr>
              <a:t>11</a:t>
            </a:r>
            <a:endParaRPr lang="zh-CN" altLang="en-US" b="1" dirty="0">
              <a:solidFill>
                <a:schemeClr val="accent3"/>
              </a:solidFill>
              <a:latin typeface="Consolas" panose="020B0609020204030204" pitchFamily="49" charset="0"/>
              <a:ea typeface="宋体" panose="02010600030101010101" pitchFamily="2" charset="-122"/>
              <a:cs typeface="Consolas" panose="020B0609020204030204" pitchFamily="49" charset="0"/>
            </a:endParaRPr>
          </a:p>
        </p:txBody>
      </p:sp>
      <p:sp>
        <p:nvSpPr>
          <p:cNvPr id="3" name="文本框 2">
            <a:extLst>
              <a:ext uri="{FF2B5EF4-FFF2-40B4-BE49-F238E27FC236}">
                <a16:creationId xmlns:a16="http://schemas.microsoft.com/office/drawing/2014/main" id="{F1EB0C2A-2198-EB13-CCB7-E4ABAD817C94}"/>
              </a:ext>
            </a:extLst>
          </p:cNvPr>
          <p:cNvSpPr txBox="1"/>
          <p:nvPr/>
        </p:nvSpPr>
        <p:spPr>
          <a:xfrm>
            <a:off x="899592" y="3468404"/>
            <a:ext cx="4273927" cy="1477328"/>
          </a:xfrm>
          <a:prstGeom prst="rect">
            <a:avLst/>
          </a:prstGeom>
          <a:noFill/>
        </p:spPr>
        <p:txBody>
          <a:bodyPr wrap="none" rtlCol="0">
            <a:spAutoFit/>
          </a:bodyPr>
          <a:lstStyle/>
          <a:p>
            <a:pPr marL="444482" indent="-444482">
              <a:buFontTx/>
              <a:buAutoNum type="arabicPlain"/>
            </a:pPr>
            <a:r>
              <a:rPr lang="en-US" altLang="zh-CN"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add	w1, w2, w0, </a:t>
            </a:r>
            <a:r>
              <a:rPr lang="en-US" altLang="zh-CN" b="1" dirty="0" err="1">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lsl</a:t>
            </a:r>
            <a:r>
              <a:rPr lang="en-US" altLang="zh-CN"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 #8   x1 =</a:t>
            </a:r>
          </a:p>
          <a:p>
            <a:pPr marL="444482" indent="-444482">
              <a:buFontTx/>
              <a:buAutoNum type="arabicPlain"/>
            </a:pPr>
            <a:r>
              <a:rPr lang="en-US" altLang="zh-CN"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add	x1, x2, w0, </a:t>
            </a:r>
            <a:r>
              <a:rPr lang="en-US" altLang="zh-CN" b="1" dirty="0" err="1">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sxtb</a:t>
            </a:r>
            <a:r>
              <a:rPr lang="en-US" altLang="zh-CN"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     x1 =</a:t>
            </a:r>
          </a:p>
          <a:p>
            <a:pPr marL="444482" indent="-444482">
              <a:buFontTx/>
              <a:buAutoNum type="arabicPlain"/>
            </a:pPr>
            <a:r>
              <a:rPr lang="en-US" altLang="zh-CN" b="1" dirty="0" err="1">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eor</a:t>
            </a:r>
            <a:r>
              <a:rPr lang="en-US" altLang="zh-CN"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	x1, x1, x0, </a:t>
            </a:r>
            <a:r>
              <a:rPr lang="en-US" altLang="zh-CN" b="1" dirty="0" err="1">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lsr</a:t>
            </a:r>
            <a:r>
              <a:rPr lang="en-US" altLang="zh-CN"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 #4   x1 =</a:t>
            </a:r>
          </a:p>
          <a:p>
            <a:pPr marL="444482" indent="-444482">
              <a:buFontTx/>
              <a:buAutoNum type="arabicPlain"/>
            </a:pPr>
            <a:r>
              <a:rPr lang="en-US" altLang="zh-CN"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rPr>
              <a:t>mov	w1, w0               x1 =</a:t>
            </a:r>
            <a:endParaRPr lang="en-US" altLang="zh-CN" b="1" dirty="0">
              <a:solidFill>
                <a:schemeClr val="accent1"/>
              </a:solidFill>
              <a:latin typeface="Consolas" panose="020B0609020204030204" pitchFamily="49" charset="0"/>
              <a:ea typeface="宋体" panose="02010600030101010101" pitchFamily="2" charset="-122"/>
              <a:cs typeface="Consolas" panose="020B0609020204030204" pitchFamily="49" charset="0"/>
            </a:endParaRPr>
          </a:p>
          <a:p>
            <a:endParaRPr kumimoji="1" lang="zh-CN" altLang="en-US" b="1" dirty="0"/>
          </a:p>
        </p:txBody>
      </p:sp>
      <p:sp>
        <p:nvSpPr>
          <p:cNvPr id="4" name="文本框 3">
            <a:extLst>
              <a:ext uri="{FF2B5EF4-FFF2-40B4-BE49-F238E27FC236}">
                <a16:creationId xmlns:a16="http://schemas.microsoft.com/office/drawing/2014/main" id="{5D4F83FF-5EBD-F891-3C2A-D015D8BF469E}"/>
              </a:ext>
            </a:extLst>
          </p:cNvPr>
          <p:cNvSpPr txBox="1"/>
          <p:nvPr/>
        </p:nvSpPr>
        <p:spPr>
          <a:xfrm>
            <a:off x="5241458" y="3741824"/>
            <a:ext cx="2210862" cy="369332"/>
          </a:xfrm>
          <a:prstGeom prst="rect">
            <a:avLst/>
          </a:prstGeom>
          <a:noFill/>
        </p:spPr>
        <p:txBody>
          <a:bodyPr wrap="none" rtlCol="0">
            <a:spAutoFit/>
          </a:bodyPr>
          <a:lstStyle/>
          <a:p>
            <a:r>
              <a:rPr lang="en-US" altLang="zh-CN" b="1" dirty="0">
                <a:solidFill>
                  <a:schemeClr val="accent1"/>
                </a:solidFill>
                <a:latin typeface="Consolas" panose="020B0609020204030204" pitchFamily="49" charset="0"/>
                <a:ea typeface="宋体" panose="02010600030101010101" pitchFamily="2" charset="-122"/>
                <a:cs typeface="Consolas" panose="020B0609020204030204" pitchFamily="49" charset="0"/>
              </a:rPr>
              <a:t>ffffffffffffff</a:t>
            </a:r>
            <a:r>
              <a:rPr lang="en-US" altLang="zh-CN" b="1" dirty="0">
                <a:solidFill>
                  <a:schemeClr val="accent3"/>
                </a:solidFill>
                <a:latin typeface="Consolas" panose="020B0609020204030204" pitchFamily="49" charset="0"/>
                <a:ea typeface="宋体" panose="02010600030101010101" pitchFamily="2" charset="-122"/>
                <a:cs typeface="Consolas" panose="020B0609020204030204" pitchFamily="49" charset="0"/>
              </a:rPr>
              <a:t>9e</a:t>
            </a:r>
            <a:endParaRPr lang="zh-CN" altLang="en-US" b="1" dirty="0">
              <a:solidFill>
                <a:schemeClr val="accent3"/>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文本框 4">
            <a:extLst>
              <a:ext uri="{FF2B5EF4-FFF2-40B4-BE49-F238E27FC236}">
                <a16:creationId xmlns:a16="http://schemas.microsoft.com/office/drawing/2014/main" id="{9C1C3F8E-988F-7503-0F2E-24DFF2F72F69}"/>
              </a:ext>
            </a:extLst>
          </p:cNvPr>
          <p:cNvSpPr txBox="1"/>
          <p:nvPr/>
        </p:nvSpPr>
        <p:spPr>
          <a:xfrm>
            <a:off x="5241458" y="4022402"/>
            <a:ext cx="2210862" cy="369332"/>
          </a:xfrm>
          <a:prstGeom prst="rect">
            <a:avLst/>
          </a:prstGeom>
          <a:noFill/>
        </p:spPr>
        <p:txBody>
          <a:bodyPr wrap="none" rtlCol="0">
            <a:spAutoFit/>
          </a:bodyPr>
          <a:lstStyle/>
          <a:p>
            <a:r>
              <a:rPr lang="en-US" altLang="zh-CN" b="1" dirty="0">
                <a:solidFill>
                  <a:schemeClr val="accent3"/>
                </a:solidFill>
                <a:latin typeface="Consolas" panose="020B0609020204030204" pitchFamily="49" charset="0"/>
                <a:ea typeface="宋体" panose="02010600030101010101" pitchFamily="2" charset="-122"/>
                <a:cs typeface="Consolas" panose="020B0609020204030204" pitchFamily="49" charset="0"/>
              </a:rPr>
              <a:t>123456789876543a</a:t>
            </a:r>
            <a:endParaRPr lang="zh-CN" altLang="en-US" b="1" dirty="0">
              <a:solidFill>
                <a:schemeClr val="accent3"/>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文本框 5">
            <a:extLst>
              <a:ext uri="{FF2B5EF4-FFF2-40B4-BE49-F238E27FC236}">
                <a16:creationId xmlns:a16="http://schemas.microsoft.com/office/drawing/2014/main" id="{F80041BF-5AF6-7710-0B24-5A25ED77F8CD}"/>
              </a:ext>
            </a:extLst>
          </p:cNvPr>
          <p:cNvSpPr txBox="1"/>
          <p:nvPr/>
        </p:nvSpPr>
        <p:spPr>
          <a:xfrm>
            <a:off x="5241458" y="4292011"/>
            <a:ext cx="2210862" cy="369332"/>
          </a:xfrm>
          <a:prstGeom prst="rect">
            <a:avLst/>
          </a:prstGeom>
          <a:noFill/>
        </p:spPr>
        <p:txBody>
          <a:bodyPr wrap="none" rtlCol="0">
            <a:spAutoFit/>
          </a:bodyPr>
          <a:lstStyle/>
          <a:p>
            <a:r>
              <a:rPr lang="en-US" altLang="zh-CN" b="1" dirty="0">
                <a:solidFill>
                  <a:schemeClr val="accent1"/>
                </a:solidFill>
                <a:latin typeface="Consolas" panose="020B0609020204030204" pitchFamily="49" charset="0"/>
                <a:ea typeface="宋体" panose="02010600030101010101" pitchFamily="2" charset="-122"/>
                <a:cs typeface="Consolas" panose="020B0609020204030204" pitchFamily="49" charset="0"/>
              </a:rPr>
              <a:t>000000000000008d</a:t>
            </a:r>
            <a:endParaRPr lang="zh-CN" altLang="en-US" b="1" dirty="0">
              <a:solidFill>
                <a:schemeClr val="tx1">
                  <a:lumMod val="75000"/>
                  <a:lumOff val="25000"/>
                </a:schemeClr>
              </a:solidFill>
              <a:latin typeface="Consolas" panose="020B0609020204030204" pitchFamily="49" charset="0"/>
              <a:ea typeface="宋体" panose="02010600030101010101" pitchFamily="2" charset="-122"/>
              <a:cs typeface="Consolas" panose="020B0609020204030204" pitchFamily="49" charset="0"/>
            </a:endParaRPr>
          </a:p>
        </p:txBody>
      </p:sp>
    </p:spTree>
    <p:extLst>
      <p:ext uri="{BB962C8B-B14F-4D97-AF65-F5344CB8AC3E}">
        <p14:creationId xmlns:p14="http://schemas.microsoft.com/office/powerpoint/2010/main" val="66976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访存指令</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98230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368BF-E6A2-5AEE-E93C-7DFBBEFFE5DA}"/>
              </a:ext>
            </a:extLst>
          </p:cNvPr>
          <p:cNvSpPr>
            <a:spLocks noGrp="1"/>
          </p:cNvSpPr>
          <p:nvPr>
            <p:ph type="title"/>
          </p:nvPr>
        </p:nvSpPr>
        <p:spPr/>
        <p:txBody>
          <a:bodyPr/>
          <a:lstStyle/>
          <a:p>
            <a:r>
              <a:rPr kumimoji="1" lang="zh-CN" altLang="en-US" dirty="0"/>
              <a:t>回顾</a:t>
            </a:r>
          </a:p>
        </p:txBody>
      </p:sp>
      <p:sp>
        <p:nvSpPr>
          <p:cNvPr id="4" name="灯片编号占位符 3">
            <a:extLst>
              <a:ext uri="{FF2B5EF4-FFF2-40B4-BE49-F238E27FC236}">
                <a16:creationId xmlns:a16="http://schemas.microsoft.com/office/drawing/2014/main" id="{2D44FBAC-77CB-B4FF-EBE0-CD2E426D7217}"/>
              </a:ext>
            </a:extLst>
          </p:cNvPr>
          <p:cNvSpPr>
            <a:spLocks noGrp="1"/>
          </p:cNvSpPr>
          <p:nvPr>
            <p:ph type="sldNum" sz="quarter" idx="12"/>
          </p:nvPr>
        </p:nvSpPr>
        <p:spPr/>
        <p:txBody>
          <a:bodyPr/>
          <a:lstStyle/>
          <a:p>
            <a:fld id="{ADE361C3-C043-4A6E-BDCE-8DA1E7D90A3B}" type="slidenum">
              <a:rPr lang="zh-CN" altLang="en-US" smtClean="0"/>
              <a:t>37</a:t>
            </a:fld>
            <a:endParaRPr lang="zh-CN" altLang="en-US"/>
          </a:p>
        </p:txBody>
      </p:sp>
      <p:sp>
        <p:nvSpPr>
          <p:cNvPr id="5" name="矩形 4">
            <a:extLst>
              <a:ext uri="{FF2B5EF4-FFF2-40B4-BE49-F238E27FC236}">
                <a16:creationId xmlns:a16="http://schemas.microsoft.com/office/drawing/2014/main" id="{F42EE242-6386-07AE-E20B-3DB70D0F62EB}"/>
              </a:ext>
            </a:extLst>
          </p:cNvPr>
          <p:cNvSpPr/>
          <p:nvPr/>
        </p:nvSpPr>
        <p:spPr>
          <a:xfrm>
            <a:off x="1043608"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76E0052A-FE6D-CBAF-2BC9-281B915DF096}"/>
              </a:ext>
            </a:extLst>
          </p:cNvPr>
          <p:cNvSpPr/>
          <p:nvPr/>
        </p:nvSpPr>
        <p:spPr>
          <a:xfrm>
            <a:off x="3779912"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E23AFAB4-AD19-2F8F-7B59-3034E91BC66E}"/>
              </a:ext>
            </a:extLst>
          </p:cNvPr>
          <p:cNvSpPr/>
          <p:nvPr/>
        </p:nvSpPr>
        <p:spPr>
          <a:xfrm>
            <a:off x="6516216" y="3505572"/>
            <a:ext cx="1728192" cy="14401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竖卷形 7">
            <a:extLst>
              <a:ext uri="{FF2B5EF4-FFF2-40B4-BE49-F238E27FC236}">
                <a16:creationId xmlns:a16="http://schemas.microsoft.com/office/drawing/2014/main" id="{687B2AFF-47BA-EA99-369E-39F1DD16C33A}"/>
              </a:ext>
            </a:extLst>
          </p:cNvPr>
          <p:cNvSpPr/>
          <p:nvPr/>
        </p:nvSpPr>
        <p:spPr>
          <a:xfrm>
            <a:off x="5076055" y="1657775"/>
            <a:ext cx="2808313" cy="107131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8B1DF304-EF09-E2E8-FDC4-E46E5BF3B7C9}"/>
              </a:ext>
            </a:extLst>
          </p:cNvPr>
          <p:cNvSpPr txBox="1"/>
          <p:nvPr/>
        </p:nvSpPr>
        <p:spPr>
          <a:xfrm>
            <a:off x="1571714" y="5017348"/>
            <a:ext cx="671979" cy="369332"/>
          </a:xfrm>
          <a:prstGeom prst="rect">
            <a:avLst/>
          </a:prstGeom>
          <a:noFill/>
        </p:spPr>
        <p:txBody>
          <a:bodyPr wrap="none" rtlCol="0">
            <a:spAutoFit/>
          </a:bodyPr>
          <a:lstStyle/>
          <a:p>
            <a:r>
              <a:rPr kumimoji="1" lang="en-US" altLang="zh-CN" dirty="0"/>
              <a:t>CPU</a:t>
            </a:r>
            <a:endParaRPr kumimoji="1" lang="zh-CN" altLang="en-US" dirty="0"/>
          </a:p>
        </p:txBody>
      </p:sp>
      <p:sp>
        <p:nvSpPr>
          <p:cNvPr id="10" name="文本框 9">
            <a:extLst>
              <a:ext uri="{FF2B5EF4-FFF2-40B4-BE49-F238E27FC236}">
                <a16:creationId xmlns:a16="http://schemas.microsoft.com/office/drawing/2014/main" id="{22E75DD7-1437-0ED6-24F8-D9DAA20F4126}"/>
              </a:ext>
            </a:extLst>
          </p:cNvPr>
          <p:cNvSpPr txBox="1"/>
          <p:nvPr/>
        </p:nvSpPr>
        <p:spPr>
          <a:xfrm>
            <a:off x="4319634" y="5017348"/>
            <a:ext cx="646331" cy="369332"/>
          </a:xfrm>
          <a:prstGeom prst="rect">
            <a:avLst/>
          </a:prstGeom>
          <a:noFill/>
        </p:spPr>
        <p:txBody>
          <a:bodyPr wrap="none" rtlCol="0">
            <a:spAutoFit/>
          </a:bodyPr>
          <a:lstStyle/>
          <a:p>
            <a:r>
              <a:rPr kumimoji="1" lang="zh-CN" altLang="en-US" dirty="0"/>
              <a:t>内存</a:t>
            </a:r>
          </a:p>
        </p:txBody>
      </p:sp>
      <p:sp>
        <p:nvSpPr>
          <p:cNvPr id="11" name="文本框 10">
            <a:extLst>
              <a:ext uri="{FF2B5EF4-FFF2-40B4-BE49-F238E27FC236}">
                <a16:creationId xmlns:a16="http://schemas.microsoft.com/office/drawing/2014/main" id="{EA7081EB-B181-CABA-D76B-6707696CF65E}"/>
              </a:ext>
            </a:extLst>
          </p:cNvPr>
          <p:cNvSpPr txBox="1"/>
          <p:nvPr/>
        </p:nvSpPr>
        <p:spPr>
          <a:xfrm>
            <a:off x="7057146" y="5016564"/>
            <a:ext cx="646331" cy="369332"/>
          </a:xfrm>
          <a:prstGeom prst="rect">
            <a:avLst/>
          </a:prstGeom>
          <a:noFill/>
        </p:spPr>
        <p:txBody>
          <a:bodyPr wrap="none" rtlCol="0">
            <a:spAutoFit/>
          </a:bodyPr>
          <a:lstStyle/>
          <a:p>
            <a:r>
              <a:rPr kumimoji="1" lang="zh-CN" altLang="en-US" dirty="0"/>
              <a:t>存储</a:t>
            </a:r>
          </a:p>
        </p:txBody>
      </p:sp>
      <p:sp>
        <p:nvSpPr>
          <p:cNvPr id="13" name="折角形 12">
            <a:extLst>
              <a:ext uri="{FF2B5EF4-FFF2-40B4-BE49-F238E27FC236}">
                <a16:creationId xmlns:a16="http://schemas.microsoft.com/office/drawing/2014/main" id="{FABE6E42-DDA3-2DE7-005C-D6CB2E905775}"/>
              </a:ext>
            </a:extLst>
          </p:cNvPr>
          <p:cNvSpPr/>
          <p:nvPr/>
        </p:nvSpPr>
        <p:spPr>
          <a:xfrm>
            <a:off x="1719760" y="1185684"/>
            <a:ext cx="2904371" cy="195072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en-US" sz="1400" dirty="0"/>
          </a:p>
        </p:txBody>
      </p:sp>
      <p:sp>
        <p:nvSpPr>
          <p:cNvPr id="15" name="文本框 14">
            <a:extLst>
              <a:ext uri="{FF2B5EF4-FFF2-40B4-BE49-F238E27FC236}">
                <a16:creationId xmlns:a16="http://schemas.microsoft.com/office/drawing/2014/main" id="{59613CCF-4302-52E7-C566-22F6ABBB1E42}"/>
              </a:ext>
            </a:extLst>
          </p:cNvPr>
          <p:cNvSpPr txBox="1"/>
          <p:nvPr/>
        </p:nvSpPr>
        <p:spPr>
          <a:xfrm>
            <a:off x="1719761" y="1185684"/>
            <a:ext cx="2733441" cy="2123658"/>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multstore</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stp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x29,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endPar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mov     x19, 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bl      mult2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str     x0, [x19]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x19,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x29, x30, [</a:t>
            </a:r>
            <a:r>
              <a:rPr kumimoji="0" lang="en-US" altLang="zh-CN" sz="12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sp</a:t>
            </a: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ret</a:t>
            </a:r>
            <a:endParaRPr kumimoji="1" lang="zh-CN" altLang="en-US" sz="1200" dirty="0"/>
          </a:p>
          <a:p>
            <a:endParaRPr kumimoji="1" lang="zh-CN" altLang="en-US" sz="1200" dirty="0"/>
          </a:p>
        </p:txBody>
      </p:sp>
      <p:sp>
        <p:nvSpPr>
          <p:cNvPr id="16" name="文本框 15">
            <a:extLst>
              <a:ext uri="{FF2B5EF4-FFF2-40B4-BE49-F238E27FC236}">
                <a16:creationId xmlns:a16="http://schemas.microsoft.com/office/drawing/2014/main" id="{5F2C0C2E-FBC6-E517-C15A-53819344A8FD}"/>
              </a:ext>
            </a:extLst>
          </p:cNvPr>
          <p:cNvSpPr txBox="1"/>
          <p:nvPr/>
        </p:nvSpPr>
        <p:spPr>
          <a:xfrm>
            <a:off x="5263304" y="1837291"/>
            <a:ext cx="1877437" cy="861774"/>
          </a:xfrm>
          <a:prstGeom prst="rect">
            <a:avLst/>
          </a:prstGeom>
          <a:noFill/>
        </p:spPr>
        <p:txBody>
          <a:bodyPr wrap="none" rtlCol="0">
            <a:spAutoFit/>
          </a:bodyPr>
          <a:lstStyle/>
          <a:p>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7b be a9 </a:t>
            </a:r>
            <a:r>
              <a:rPr kumimoji="0" lang="en" altLang="zh-CN" sz="1000" b="0" i="0" u="none" strike="noStrike" kern="1200"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fd</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03 00 91 </a:t>
            </a:r>
          </a:p>
          <a:p>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f3 0b 00 f9 f3 03 02 </a:t>
            </a:r>
            <a:r>
              <a:rPr lang="en" altLang="zh-CN" sz="1000" dirty="0">
                <a:latin typeface="Consolas" panose="020B0609020204030204" pitchFamily="49" charset="0"/>
                <a:ea typeface="宋体" pitchFamily="2" charset="-122"/>
                <a:cs typeface="Consolas" panose="020B0609020204030204" pitchFamily="49" charset="0"/>
              </a:rPr>
              <a:t>aa </a:t>
            </a:r>
          </a:p>
          <a:p>
            <a:r>
              <a:rPr lang="en" altLang="zh-CN" sz="1000" dirty="0">
                <a:latin typeface="Consolas" panose="020B0609020204030204" pitchFamily="49" charset="0"/>
                <a:ea typeface="宋体" pitchFamily="2" charset="-122"/>
                <a:cs typeface="Consolas" panose="020B0609020204030204" pitchFamily="49" charset="0"/>
              </a:rPr>
              <a:t>f0 ff ff 97 60 02 00 f9 </a:t>
            </a:r>
          </a:p>
          <a:p>
            <a:r>
              <a:rPr lang="en" altLang="zh-CN" sz="1000" dirty="0">
                <a:latin typeface="Consolas" panose="020B0609020204030204" pitchFamily="49" charset="0"/>
                <a:ea typeface="宋体" pitchFamily="2" charset="-122"/>
                <a:cs typeface="Consolas" panose="020B0609020204030204" pitchFamily="49" charset="0"/>
              </a:rPr>
              <a:t>f3 0b 40 f9 </a:t>
            </a:r>
            <a:r>
              <a:rPr lang="en" altLang="zh-CN" sz="1000" dirty="0" err="1">
                <a:latin typeface="Consolas" panose="020B0609020204030204" pitchFamily="49" charset="0"/>
                <a:ea typeface="宋体" pitchFamily="2" charset="-122"/>
                <a:cs typeface="Consolas" panose="020B0609020204030204" pitchFamily="49" charset="0"/>
              </a:rPr>
              <a:t>fd</a:t>
            </a:r>
            <a:r>
              <a:rPr lang="en" altLang="zh-CN" sz="1000" dirty="0">
                <a:latin typeface="Consolas" panose="020B0609020204030204" pitchFamily="49" charset="0"/>
                <a:ea typeface="宋体" pitchFamily="2" charset="-122"/>
                <a:cs typeface="Consolas" panose="020B0609020204030204" pitchFamily="49" charset="0"/>
              </a:rPr>
              <a:t> 7b c2 a8 </a:t>
            </a:r>
          </a:p>
          <a:p>
            <a:r>
              <a:rPr lang="en" altLang="zh-CN" sz="1000" dirty="0">
                <a:latin typeface="Consolas" panose="020B0609020204030204" pitchFamily="49" charset="0"/>
                <a:ea typeface="宋体" pitchFamily="2" charset="-122"/>
                <a:cs typeface="Consolas" panose="020B0609020204030204" pitchFamily="49" charset="0"/>
              </a:rPr>
              <a:t>c0 </a:t>
            </a:r>
            <a:r>
              <a:rPr kumimoji="0" lang="en" altLang="zh-CN"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03 5f d6</a:t>
            </a:r>
            <a:endParaRPr kumimoji="0" lang="zh-CN" altLang="en-US" sz="1000" b="0" i="0" u="none" strike="noStrike" kern="1200"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p:txBody>
      </p:sp>
      <p:sp>
        <p:nvSpPr>
          <p:cNvPr id="17" name="文本框 16">
            <a:extLst>
              <a:ext uri="{FF2B5EF4-FFF2-40B4-BE49-F238E27FC236}">
                <a16:creationId xmlns:a16="http://schemas.microsoft.com/office/drawing/2014/main" id="{7A0F7126-07E7-646E-8BC6-5667D69FB55A}"/>
              </a:ext>
            </a:extLst>
          </p:cNvPr>
          <p:cNvSpPr txBox="1"/>
          <p:nvPr/>
        </p:nvSpPr>
        <p:spPr>
          <a:xfrm>
            <a:off x="5643104" y="1326649"/>
            <a:ext cx="1229824" cy="307777"/>
          </a:xfrm>
          <a:prstGeom prst="rect">
            <a:avLst/>
          </a:prstGeom>
          <a:noFill/>
        </p:spPr>
        <p:txBody>
          <a:bodyPr wrap="none" rtlCol="0">
            <a:spAutoFit/>
          </a:bodyPr>
          <a:lstStyle/>
          <a:p>
            <a:r>
              <a:rPr kumimoji="1" lang="en-US" altLang="zh-CN" sz="1400" dirty="0" err="1"/>
              <a:t>Mulstore</a:t>
            </a:r>
            <a:r>
              <a:rPr kumimoji="1" lang="zh-CN" altLang="en-US" sz="1400" dirty="0"/>
              <a:t>程序</a:t>
            </a:r>
          </a:p>
        </p:txBody>
      </p:sp>
      <p:cxnSp>
        <p:nvCxnSpPr>
          <p:cNvPr id="12" name="直线连接符 11">
            <a:extLst>
              <a:ext uri="{FF2B5EF4-FFF2-40B4-BE49-F238E27FC236}">
                <a16:creationId xmlns:a16="http://schemas.microsoft.com/office/drawing/2014/main" id="{AE6ACCAC-89FF-1D27-D1F5-50FC9A8CE3AB}"/>
              </a:ext>
            </a:extLst>
          </p:cNvPr>
          <p:cNvCxnSpPr>
            <a:cxnSpLocks/>
          </p:cNvCxnSpPr>
          <p:nvPr/>
        </p:nvCxnSpPr>
        <p:spPr>
          <a:xfrm>
            <a:off x="4624131" y="1185684"/>
            <a:ext cx="595941" cy="47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A3045BFA-56F4-1DEA-CD28-A54C568436EF}"/>
              </a:ext>
            </a:extLst>
          </p:cNvPr>
          <p:cNvCxnSpPr>
            <a:cxnSpLocks/>
          </p:cNvCxnSpPr>
          <p:nvPr/>
        </p:nvCxnSpPr>
        <p:spPr>
          <a:xfrm flipV="1">
            <a:off x="4319634" y="2729085"/>
            <a:ext cx="828430" cy="4044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6098C4F-46C0-F765-80D5-0DF409385E1E}"/>
              </a:ext>
            </a:extLst>
          </p:cNvPr>
          <p:cNvSpPr txBox="1"/>
          <p:nvPr/>
        </p:nvSpPr>
        <p:spPr>
          <a:xfrm>
            <a:off x="1267835" y="3716129"/>
            <a:ext cx="468398" cy="338554"/>
          </a:xfrm>
          <a:prstGeom prst="rect">
            <a:avLst/>
          </a:prstGeom>
          <a:noFill/>
          <a:ln>
            <a:solidFill>
              <a:schemeClr val="tx1"/>
            </a:solidFill>
          </a:ln>
        </p:spPr>
        <p:txBody>
          <a:bodyPr wrap="none" rtlCol="0">
            <a:spAutoFit/>
          </a:bodyPr>
          <a:lstStyle/>
          <a:p>
            <a:r>
              <a:rPr kumimoji="1" lang="en-US" altLang="zh-CN" sz="1600" dirty="0"/>
              <a:t>PC</a:t>
            </a:r>
            <a:endParaRPr kumimoji="1" lang="zh-CN" altLang="en-US" sz="1600" dirty="0"/>
          </a:p>
        </p:txBody>
      </p:sp>
      <p:sp>
        <p:nvSpPr>
          <p:cNvPr id="20" name="圆柱体 19">
            <a:extLst>
              <a:ext uri="{FF2B5EF4-FFF2-40B4-BE49-F238E27FC236}">
                <a16:creationId xmlns:a16="http://schemas.microsoft.com/office/drawing/2014/main" id="{71B1445F-C9C4-8A7F-2787-04B3135FECE1}"/>
              </a:ext>
            </a:extLst>
          </p:cNvPr>
          <p:cNvSpPr/>
          <p:nvPr/>
        </p:nvSpPr>
        <p:spPr>
          <a:xfrm>
            <a:off x="7092280" y="1988011"/>
            <a:ext cx="504056" cy="50405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200" dirty="0"/>
              <a:t>data</a:t>
            </a:r>
            <a:endParaRPr kumimoji="1" lang="zh-CN" altLang="en-US" dirty="0"/>
          </a:p>
        </p:txBody>
      </p:sp>
      <p:sp>
        <p:nvSpPr>
          <p:cNvPr id="23" name="文本框 22">
            <a:extLst>
              <a:ext uri="{FF2B5EF4-FFF2-40B4-BE49-F238E27FC236}">
                <a16:creationId xmlns:a16="http://schemas.microsoft.com/office/drawing/2014/main" id="{AC7A0BCD-DC81-45F2-24B1-6B53C5443F58}"/>
              </a:ext>
            </a:extLst>
          </p:cNvPr>
          <p:cNvSpPr txBox="1"/>
          <p:nvPr/>
        </p:nvSpPr>
        <p:spPr>
          <a:xfrm>
            <a:off x="2193881" y="5016564"/>
            <a:ext cx="1005403" cy="338554"/>
          </a:xfrm>
          <a:prstGeom prst="rect">
            <a:avLst/>
          </a:prstGeom>
          <a:noFill/>
        </p:spPr>
        <p:txBody>
          <a:bodyPr wrap="none" rtlCol="0">
            <a:spAutoFit/>
          </a:bodyPr>
          <a:lstStyle/>
          <a:p>
            <a:r>
              <a:rPr kumimoji="1" lang="zh-CN" altLang="en-US" sz="1600" dirty="0">
                <a:solidFill>
                  <a:srgbClr val="C00000"/>
                </a:solidFill>
              </a:rPr>
              <a:t>数据计算</a:t>
            </a:r>
          </a:p>
        </p:txBody>
      </p:sp>
      <p:sp>
        <p:nvSpPr>
          <p:cNvPr id="24" name="文本框 23">
            <a:extLst>
              <a:ext uri="{FF2B5EF4-FFF2-40B4-BE49-F238E27FC236}">
                <a16:creationId xmlns:a16="http://schemas.microsoft.com/office/drawing/2014/main" id="{D38AD9F6-ACB1-F5E1-74CD-7A8945F4B44A}"/>
              </a:ext>
            </a:extLst>
          </p:cNvPr>
          <p:cNvSpPr txBox="1"/>
          <p:nvPr/>
        </p:nvSpPr>
        <p:spPr>
          <a:xfrm>
            <a:off x="4965965" y="5016564"/>
            <a:ext cx="1005403" cy="338554"/>
          </a:xfrm>
          <a:prstGeom prst="rect">
            <a:avLst/>
          </a:prstGeom>
          <a:noFill/>
        </p:spPr>
        <p:txBody>
          <a:bodyPr wrap="none" rtlCol="0">
            <a:spAutoFit/>
          </a:bodyPr>
          <a:lstStyle/>
          <a:p>
            <a:r>
              <a:rPr kumimoji="1" lang="zh-CN" altLang="en-US" sz="1600" dirty="0">
                <a:solidFill>
                  <a:srgbClr val="C00000"/>
                </a:solidFill>
              </a:rPr>
              <a:t>数据存放</a:t>
            </a:r>
          </a:p>
        </p:txBody>
      </p:sp>
      <p:sp>
        <p:nvSpPr>
          <p:cNvPr id="26" name="文本框 25">
            <a:extLst>
              <a:ext uri="{FF2B5EF4-FFF2-40B4-BE49-F238E27FC236}">
                <a16:creationId xmlns:a16="http://schemas.microsoft.com/office/drawing/2014/main" id="{F0FADE9D-D4AE-B486-4BB3-54CFEF4AA010}"/>
              </a:ext>
            </a:extLst>
          </p:cNvPr>
          <p:cNvSpPr txBox="1"/>
          <p:nvPr/>
        </p:nvSpPr>
        <p:spPr>
          <a:xfrm>
            <a:off x="1960460" y="3747454"/>
            <a:ext cx="646331" cy="276999"/>
          </a:xfrm>
          <a:prstGeom prst="rect">
            <a:avLst/>
          </a:prstGeom>
          <a:noFill/>
          <a:ln>
            <a:solidFill>
              <a:schemeClr val="tx1"/>
            </a:solidFill>
          </a:ln>
        </p:spPr>
        <p:txBody>
          <a:bodyPr wrap="none" rtlCol="0">
            <a:spAutoFit/>
          </a:bodyPr>
          <a:lstStyle/>
          <a:p>
            <a:r>
              <a:rPr kumimoji="1" lang="zh-CN" altLang="en-US" sz="1200" dirty="0"/>
              <a:t>寄存器</a:t>
            </a:r>
          </a:p>
        </p:txBody>
      </p:sp>
      <p:sp>
        <p:nvSpPr>
          <p:cNvPr id="27" name="文本框 26">
            <a:extLst>
              <a:ext uri="{FF2B5EF4-FFF2-40B4-BE49-F238E27FC236}">
                <a16:creationId xmlns:a16="http://schemas.microsoft.com/office/drawing/2014/main" id="{A5E245AE-B584-7C0F-C579-3D3D33F92156}"/>
              </a:ext>
            </a:extLst>
          </p:cNvPr>
          <p:cNvSpPr txBox="1"/>
          <p:nvPr/>
        </p:nvSpPr>
        <p:spPr>
          <a:xfrm>
            <a:off x="1960459" y="4025830"/>
            <a:ext cx="646331" cy="276999"/>
          </a:xfrm>
          <a:prstGeom prst="rect">
            <a:avLst/>
          </a:prstGeom>
          <a:noFill/>
          <a:ln>
            <a:solidFill>
              <a:schemeClr val="tx1"/>
            </a:solidFill>
          </a:ln>
        </p:spPr>
        <p:txBody>
          <a:bodyPr wrap="none" rtlCol="0">
            <a:spAutoFit/>
          </a:bodyPr>
          <a:lstStyle/>
          <a:p>
            <a:r>
              <a:rPr kumimoji="1" lang="zh-CN" altLang="en-US" sz="1200" dirty="0"/>
              <a:t>寄存器</a:t>
            </a:r>
          </a:p>
        </p:txBody>
      </p:sp>
      <p:sp>
        <p:nvSpPr>
          <p:cNvPr id="28" name="文本框 27">
            <a:extLst>
              <a:ext uri="{FF2B5EF4-FFF2-40B4-BE49-F238E27FC236}">
                <a16:creationId xmlns:a16="http://schemas.microsoft.com/office/drawing/2014/main" id="{AD842361-0B18-74D4-21D1-3370D7559011}"/>
              </a:ext>
            </a:extLst>
          </p:cNvPr>
          <p:cNvSpPr txBox="1"/>
          <p:nvPr/>
        </p:nvSpPr>
        <p:spPr>
          <a:xfrm>
            <a:off x="1960458" y="4297171"/>
            <a:ext cx="646331" cy="276999"/>
          </a:xfrm>
          <a:prstGeom prst="rect">
            <a:avLst/>
          </a:prstGeom>
          <a:noFill/>
          <a:ln>
            <a:solidFill>
              <a:schemeClr val="tx1"/>
            </a:solidFill>
          </a:ln>
        </p:spPr>
        <p:txBody>
          <a:bodyPr wrap="none" rtlCol="0">
            <a:spAutoFit/>
          </a:bodyPr>
          <a:lstStyle/>
          <a:p>
            <a:r>
              <a:rPr kumimoji="1" lang="zh-CN" altLang="en-US" sz="1200" dirty="0"/>
              <a:t>寄存器</a:t>
            </a:r>
          </a:p>
        </p:txBody>
      </p:sp>
      <p:sp>
        <p:nvSpPr>
          <p:cNvPr id="29" name="左右箭头 28">
            <a:extLst>
              <a:ext uri="{FF2B5EF4-FFF2-40B4-BE49-F238E27FC236}">
                <a16:creationId xmlns:a16="http://schemas.microsoft.com/office/drawing/2014/main" id="{8453FE6F-51B1-AB47-4DE6-EF80C6D4F0E6}"/>
              </a:ext>
            </a:extLst>
          </p:cNvPr>
          <p:cNvSpPr/>
          <p:nvPr/>
        </p:nvSpPr>
        <p:spPr>
          <a:xfrm>
            <a:off x="2915816" y="4081636"/>
            <a:ext cx="720080" cy="2424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64409383-043A-FF4F-7534-0A203D84A075}"/>
              </a:ext>
            </a:extLst>
          </p:cNvPr>
          <p:cNvSpPr txBox="1"/>
          <p:nvPr/>
        </p:nvSpPr>
        <p:spPr>
          <a:xfrm>
            <a:off x="2750805" y="4281782"/>
            <a:ext cx="1085554" cy="584775"/>
          </a:xfrm>
          <a:prstGeom prst="rect">
            <a:avLst/>
          </a:prstGeom>
          <a:noFill/>
        </p:spPr>
        <p:txBody>
          <a:bodyPr wrap="none" rtlCol="0">
            <a:spAutoFit/>
          </a:bodyPr>
          <a:lstStyle/>
          <a:p>
            <a:pPr algn="ctr"/>
            <a:r>
              <a:rPr kumimoji="1" lang="zh-CN" altLang="en-US" sz="1600" dirty="0">
                <a:solidFill>
                  <a:srgbClr val="C00000"/>
                </a:solidFill>
              </a:rPr>
              <a:t>数据</a:t>
            </a:r>
            <a:endParaRPr kumimoji="1" lang="en-US" altLang="zh-CN" sz="1600" dirty="0">
              <a:solidFill>
                <a:srgbClr val="C00000"/>
              </a:solidFill>
            </a:endParaRPr>
          </a:p>
          <a:p>
            <a:pPr algn="ctr"/>
            <a:r>
              <a:rPr kumimoji="1" lang="en-US" altLang="zh-CN" sz="1600" dirty="0">
                <a:solidFill>
                  <a:srgbClr val="C00000"/>
                </a:solidFill>
              </a:rPr>
              <a:t>load/store</a:t>
            </a:r>
            <a:endParaRPr kumimoji="1" lang="zh-CN" altLang="en-US" sz="1600" dirty="0">
              <a:solidFill>
                <a:srgbClr val="C00000"/>
              </a:solidFill>
            </a:endParaRPr>
          </a:p>
        </p:txBody>
      </p:sp>
      <p:sp>
        <p:nvSpPr>
          <p:cNvPr id="3" name="文本框 2">
            <a:extLst>
              <a:ext uri="{FF2B5EF4-FFF2-40B4-BE49-F238E27FC236}">
                <a16:creationId xmlns:a16="http://schemas.microsoft.com/office/drawing/2014/main" id="{B7F3D211-5C94-1A67-004E-FB346797106F}"/>
              </a:ext>
            </a:extLst>
          </p:cNvPr>
          <p:cNvSpPr txBox="1"/>
          <p:nvPr/>
        </p:nvSpPr>
        <p:spPr>
          <a:xfrm>
            <a:off x="1095" y="2608220"/>
            <a:ext cx="2287806" cy="923330"/>
          </a:xfrm>
          <a:prstGeom prst="rect">
            <a:avLst/>
          </a:prstGeom>
          <a:noFill/>
        </p:spPr>
        <p:txBody>
          <a:bodyPr wrap="none" rtlCol="0">
            <a:spAutoFit/>
          </a:bodyPr>
          <a:lstStyle/>
          <a:p>
            <a:r>
              <a:rPr kumimoji="1" lang="zh-CN" altLang="en-US" b="1" dirty="0"/>
              <a:t>计算指令</a:t>
            </a:r>
            <a:endParaRPr kumimoji="1" lang="en-US" altLang="zh-CN" b="1" dirty="0"/>
          </a:p>
          <a:p>
            <a:r>
              <a:rPr kumimoji="1" lang="en-US" altLang="zh-CN" b="1" dirty="0"/>
              <a:t>mov</a:t>
            </a:r>
            <a:r>
              <a:rPr kumimoji="1" lang="zh-CN" altLang="en-US" b="1" dirty="0"/>
              <a:t>指令</a:t>
            </a:r>
            <a:endParaRPr kumimoji="1" lang="en-US" altLang="zh-CN" b="1" dirty="0"/>
          </a:p>
          <a:p>
            <a:r>
              <a:rPr kumimoji="1" lang="zh-CN" altLang="en-US" b="1" dirty="0">
                <a:solidFill>
                  <a:srgbClr val="C00000"/>
                </a:solidFill>
              </a:rPr>
              <a:t>操作</a:t>
            </a:r>
            <a:r>
              <a:rPr kumimoji="1" lang="en-US" altLang="zh-CN" b="1" dirty="0">
                <a:solidFill>
                  <a:srgbClr val="C00000"/>
                </a:solidFill>
              </a:rPr>
              <a:t>CPU</a:t>
            </a:r>
            <a:r>
              <a:rPr kumimoji="1" lang="zh-CN" altLang="en-US" b="1" dirty="0">
                <a:solidFill>
                  <a:srgbClr val="C00000"/>
                </a:solidFill>
              </a:rPr>
              <a:t>内部的数据</a:t>
            </a:r>
          </a:p>
        </p:txBody>
      </p:sp>
    </p:spTree>
    <p:extLst>
      <p:ext uri="{BB962C8B-B14F-4D97-AF65-F5344CB8AC3E}">
        <p14:creationId xmlns:p14="http://schemas.microsoft.com/office/powerpoint/2010/main" val="2783844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C72892B1-C9D2-463C-910A-1DAB00397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45FBCF41-36E6-45B9-9FEE-F34042587619}" type="slidenum">
              <a:rPr lang="zh-CN" altLang="en-US" sz="1167">
                <a:latin typeface="Times New Roman" panose="02020603050405020304" pitchFamily="18" charset="0"/>
              </a:rPr>
              <a:pPr>
                <a:spcBef>
                  <a:spcPct val="0"/>
                </a:spcBef>
                <a:buFontTx/>
                <a:buNone/>
              </a:pPr>
              <a:t>38</a:t>
            </a:fld>
            <a:endParaRPr lang="en-US" altLang="zh-CN" sz="1167">
              <a:latin typeface="Times New Roman" panose="02020603050405020304" pitchFamily="18" charset="0"/>
            </a:endParaRPr>
          </a:p>
        </p:txBody>
      </p:sp>
      <p:sp>
        <p:nvSpPr>
          <p:cNvPr id="14339" name="Rectangle 2">
            <a:extLst>
              <a:ext uri="{FF2B5EF4-FFF2-40B4-BE49-F238E27FC236}">
                <a16:creationId xmlns:a16="http://schemas.microsoft.com/office/drawing/2014/main" id="{81A495D4-78B6-4D77-A24C-EE0298A2C5B0}"/>
              </a:ext>
            </a:extLst>
          </p:cNvPr>
          <p:cNvSpPr>
            <a:spLocks noGrp="1" noChangeArrowheads="1"/>
          </p:cNvSpPr>
          <p:nvPr>
            <p:ph type="title"/>
          </p:nvPr>
        </p:nvSpPr>
        <p:spPr/>
        <p:txBody>
          <a:bodyPr/>
          <a:lstStyle/>
          <a:p>
            <a:r>
              <a:rPr lang="zh-CN" altLang="en-US" dirty="0">
                <a:latin typeface="+mj-ea"/>
              </a:rPr>
              <a:t>访存指令</a:t>
            </a:r>
            <a:endParaRPr lang="en-US" altLang="zh-CN" dirty="0">
              <a:ea typeface="宋体" panose="02010600030101010101" pitchFamily="2" charset="-122"/>
            </a:endParaRPr>
          </a:p>
        </p:txBody>
      </p:sp>
      <p:graphicFrame>
        <p:nvGraphicFramePr>
          <p:cNvPr id="4" name="Group 242">
            <a:extLst>
              <a:ext uri="{FF2B5EF4-FFF2-40B4-BE49-F238E27FC236}">
                <a16:creationId xmlns:a16="http://schemas.microsoft.com/office/drawing/2014/main" id="{DE8097FD-E464-C183-6CB4-07826BB86564}"/>
              </a:ext>
            </a:extLst>
          </p:cNvPr>
          <p:cNvGraphicFramePr>
            <a:graphicFrameLocks noGrp="1"/>
          </p:cNvGraphicFramePr>
          <p:nvPr>
            <p:ph idx="1"/>
          </p:nvPr>
        </p:nvGraphicFramePr>
        <p:xfrm>
          <a:off x="457200" y="1333500"/>
          <a:ext cx="8435280" cy="1295301"/>
        </p:xfrm>
        <a:graphic>
          <a:graphicData uri="http://schemas.openxmlformats.org/drawingml/2006/table">
            <a:tbl>
              <a:tblPr/>
              <a:tblGrid>
                <a:gridCol w="1666528">
                  <a:extLst>
                    <a:ext uri="{9D8B030D-6E8A-4147-A177-3AD203B41FA5}">
                      <a16:colId xmlns:a16="http://schemas.microsoft.com/office/drawing/2014/main" val="20000"/>
                    </a:ext>
                  </a:extLst>
                </a:gridCol>
                <a:gridCol w="3672408">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tblGrid>
              <a:tr h="43176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指令</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效果</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dirty="0"/>
                        <a:t>描述</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76200" marR="76200" marT="38103" marB="38103"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ldr</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R,addr</a:t>
                      </a:r>
                      <a:endPar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mem[</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addr</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addr+R</a:t>
                      </a:r>
                      <a:r>
                        <a:rPr kumimoji="0" lang="en-US" altLang="zh-CN" sz="2000" b="0" i="0" u="none" strike="noStrike" cap="none" normalizeH="0" baseline="-25000" dirty="0" err="1">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s</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t>
                      </a: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mn-ea"/>
                          <a:ea typeface="+mn-ea"/>
                          <a:cs typeface="Consolas" panose="020B0609020204030204" pitchFamily="49" charset="0"/>
                        </a:rPr>
                        <a:t>从内存加载数据到寄存器</a:t>
                      </a:r>
                      <a:endParaRPr kumimoji="0" lang="en-US" altLang="zh-CN" sz="2000" b="0" i="0" u="none" strike="noStrike" kern="1200" cap="none" normalizeH="0" baseline="0" dirty="0">
                        <a:ln>
                          <a:noFill/>
                        </a:ln>
                        <a:solidFill>
                          <a:schemeClr val="tx1"/>
                        </a:solidFill>
                        <a:effectLst/>
                        <a:latin typeface="+mn-ea"/>
                        <a:ea typeface="+mn-ea"/>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7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str</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rPr>
                        <a:t>R,addr</a:t>
                      </a:r>
                      <a:endPar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6" marB="38086"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mem[</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addr</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a:t>
                      </a:r>
                      <a:r>
                        <a:rPr kumimoji="0" lang="en-US" altLang="zh-CN" sz="2000" b="0" i="0" u="none" strike="noStrike" cap="none" normalizeH="0" baseline="0" dirty="0" err="1">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addr+R</a:t>
                      </a:r>
                      <a:r>
                        <a:rPr kumimoji="0" lang="en-US" altLang="zh-CN" sz="2000" b="0" i="0" u="none" strike="noStrike" cap="none" normalizeH="0" baseline="-25000" dirty="0" err="1">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s</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a:t>
                      </a:r>
                      <a:r>
                        <a:rPr kumimoji="0" lang="zh-CN" altLang="en-US"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rPr>
                        <a:t> </a:t>
                      </a:r>
                      <a:r>
                        <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R </a:t>
                      </a:r>
                      <a:endParaRPr kumimoji="0" lang="en-US" altLang="zh-CN" sz="20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sym typeface="Symbol" pitchFamily="18" charset="2"/>
                      </a:endParaRPr>
                    </a:p>
                  </a:txBody>
                  <a:tcPr marL="76200" marR="76200" marT="38086" marB="38086"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mn-ea"/>
                          <a:ea typeface="+mn-ea"/>
                          <a:cs typeface="Consolas" panose="020B0609020204030204" pitchFamily="49" charset="0"/>
                        </a:rPr>
                        <a:t>把寄存器中数据写到内存</a:t>
                      </a:r>
                      <a:endParaRPr kumimoji="0" lang="en-US" altLang="zh-CN" sz="2000" b="0" i="0" u="none" strike="noStrike" kern="1200" cap="none" normalizeH="0" baseline="0" dirty="0">
                        <a:ln>
                          <a:noFill/>
                        </a:ln>
                        <a:solidFill>
                          <a:schemeClr val="tx1"/>
                        </a:solidFill>
                        <a:effectLst/>
                        <a:latin typeface="+mn-ea"/>
                        <a:ea typeface="+mn-ea"/>
                        <a:cs typeface="Consolas" panose="020B0609020204030204" pitchFamily="49" charset="0"/>
                      </a:endParaRPr>
                    </a:p>
                  </a:txBody>
                  <a:tcPr marL="76200" marR="76200" marT="38086" marB="38086"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文本框 6">
            <a:extLst>
              <a:ext uri="{FF2B5EF4-FFF2-40B4-BE49-F238E27FC236}">
                <a16:creationId xmlns:a16="http://schemas.microsoft.com/office/drawing/2014/main" id="{018C054F-3321-A46C-7F5D-6E0FDFD8031F}"/>
              </a:ext>
            </a:extLst>
          </p:cNvPr>
          <p:cNvSpPr txBox="1"/>
          <p:nvPr/>
        </p:nvSpPr>
        <p:spPr>
          <a:xfrm>
            <a:off x="395536" y="2907490"/>
            <a:ext cx="8435280" cy="2246769"/>
          </a:xfrm>
          <a:prstGeom prst="rect">
            <a:avLst/>
          </a:prstGeom>
          <a:noFill/>
        </p:spPr>
        <p:txBody>
          <a:bodyPr wrap="square" rtlCol="0">
            <a:spAutoFit/>
          </a:bodyPr>
          <a:lstStyle/>
          <a:p>
            <a:pPr>
              <a:lnSpc>
                <a:spcPct val="150000"/>
              </a:lnSpc>
            </a:pPr>
            <a:r>
              <a:rPr kumimoji="1" lang="en-US" altLang="zh-CN" sz="2000" dirty="0">
                <a:latin typeface="+mn-ea"/>
              </a:rPr>
              <a:t>mem[a : b] </a:t>
            </a:r>
            <a:r>
              <a:rPr kumimoji="1" lang="zh-CN" altLang="en-US" sz="2000" dirty="0">
                <a:latin typeface="+mn-ea"/>
              </a:rPr>
              <a:t>指地址 </a:t>
            </a:r>
            <a:r>
              <a:rPr kumimoji="1" lang="en-US" altLang="zh-CN" sz="2000" dirty="0">
                <a:latin typeface="+mn-ea"/>
              </a:rPr>
              <a:t>a </a:t>
            </a:r>
            <a:r>
              <a:rPr kumimoji="1" lang="zh-CN" altLang="en-US" sz="2000" dirty="0">
                <a:latin typeface="+mn-ea"/>
              </a:rPr>
              <a:t>到地址 </a:t>
            </a:r>
            <a:r>
              <a:rPr kumimoji="1" lang="en-US" altLang="zh-CN" sz="2000" dirty="0">
                <a:latin typeface="+mn-ea"/>
              </a:rPr>
              <a:t>b </a:t>
            </a:r>
            <a:r>
              <a:rPr kumimoji="1" lang="zh-CN" altLang="en-US" sz="2000" dirty="0">
                <a:latin typeface="+mn-ea"/>
              </a:rPr>
              <a:t>的内存范围</a:t>
            </a:r>
            <a:endParaRPr kumimoji="1" lang="en-US" altLang="zh-CN" sz="2000" dirty="0">
              <a:latin typeface="+mn-ea"/>
            </a:endParaRPr>
          </a:p>
          <a:p>
            <a:pPr>
              <a:lnSpc>
                <a:spcPct val="150000"/>
              </a:lnSpc>
            </a:pPr>
            <a:endParaRPr kumimoji="1" lang="en-US" altLang="zh-CN" sz="2000" dirty="0">
              <a:latin typeface="+mn-ea"/>
            </a:endParaRPr>
          </a:p>
          <a:p>
            <a:pPr>
              <a:lnSpc>
                <a:spcPct val="150000"/>
              </a:lnSpc>
            </a:pPr>
            <a:r>
              <a:rPr kumimoji="1" lang="en-US" altLang="zh-CN" sz="2000" b="1" dirty="0">
                <a:solidFill>
                  <a:srgbClr val="C00000"/>
                </a:solidFill>
                <a:latin typeface="+mn-ea"/>
              </a:rPr>
              <a:t>load/store</a:t>
            </a:r>
            <a:r>
              <a:rPr kumimoji="1" lang="zh-CN" altLang="en-US" sz="2000" b="1" dirty="0">
                <a:solidFill>
                  <a:srgbClr val="C00000"/>
                </a:solidFill>
                <a:latin typeface="+mn-ea"/>
              </a:rPr>
              <a:t>操作的内存大小由寄存器大小决定</a:t>
            </a:r>
            <a:r>
              <a:rPr kumimoji="1" lang="zh-CN" altLang="en-US" sz="2000" dirty="0">
                <a:latin typeface="+mn-ea"/>
              </a:rPr>
              <a:t>：</a:t>
            </a:r>
            <a:endParaRPr kumimoji="1" lang="en-US" altLang="zh-CN" sz="2000" dirty="0">
              <a:latin typeface="+mn-ea"/>
            </a:endParaRPr>
          </a:p>
          <a:p>
            <a:pPr>
              <a:lnSpc>
                <a:spcPct val="150000"/>
              </a:lnSpc>
            </a:pPr>
            <a:r>
              <a:rPr kumimoji="1" lang="en-US" altLang="zh-CN" sz="2000" dirty="0">
                <a:latin typeface="+mn-ea"/>
              </a:rPr>
              <a:t>R</a:t>
            </a:r>
            <a:r>
              <a:rPr kumimoji="1" lang="en-US" altLang="zh-CN" sz="2000" baseline="-25000" dirty="0">
                <a:latin typeface="+mn-ea"/>
              </a:rPr>
              <a:t>s</a:t>
            </a:r>
            <a:r>
              <a:rPr kumimoji="1" lang="zh-CN" altLang="en-US" sz="2000" dirty="0">
                <a:latin typeface="+mn-ea"/>
              </a:rPr>
              <a:t>指寄存器的大小（字节数）</a:t>
            </a:r>
            <a:endParaRPr kumimoji="1" lang="en-US" altLang="zh-CN" sz="2000" dirty="0">
              <a:latin typeface="+mn-ea"/>
            </a:endParaRPr>
          </a:p>
          <a:p>
            <a:endParaRPr kumimoji="1" lang="zh-CN" altLang="en-US" sz="2000" dirty="0">
              <a:latin typeface="+mn-ea"/>
            </a:endParaRPr>
          </a:p>
        </p:txBody>
      </p:sp>
    </p:spTree>
    <p:extLst>
      <p:ext uri="{BB962C8B-B14F-4D97-AF65-F5344CB8AC3E}">
        <p14:creationId xmlns:p14="http://schemas.microsoft.com/office/powerpoint/2010/main" val="780879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7DACA-6A64-4902-AB23-DE1937400CD9}"/>
              </a:ext>
            </a:extLst>
          </p:cNvPr>
          <p:cNvSpPr>
            <a:spLocks noGrp="1"/>
          </p:cNvSpPr>
          <p:nvPr>
            <p:ph type="title"/>
          </p:nvPr>
        </p:nvSpPr>
        <p:spPr/>
        <p:txBody>
          <a:bodyPr/>
          <a:lstStyle/>
          <a:p>
            <a:r>
              <a:rPr kumimoji="1" lang="zh-CN" altLang="en-US" dirty="0"/>
              <a:t>处理器视角下的内存</a:t>
            </a:r>
            <a:endParaRPr lang="zh-CN" altLang="en-US" dirty="0"/>
          </a:p>
        </p:txBody>
      </p:sp>
      <p:sp>
        <p:nvSpPr>
          <p:cNvPr id="3" name="内容占位符 2">
            <a:extLst>
              <a:ext uri="{FF2B5EF4-FFF2-40B4-BE49-F238E27FC236}">
                <a16:creationId xmlns:a16="http://schemas.microsoft.com/office/drawing/2014/main" id="{7C6D06D3-BD63-4818-8DE7-DE85B298EE38}"/>
              </a:ext>
            </a:extLst>
          </p:cNvPr>
          <p:cNvSpPr>
            <a:spLocks noGrp="1"/>
          </p:cNvSpPr>
          <p:nvPr>
            <p:ph idx="1"/>
          </p:nvPr>
        </p:nvSpPr>
        <p:spPr/>
        <p:txBody>
          <a:bodyPr>
            <a:normAutofit/>
          </a:bodyPr>
          <a:lstStyle/>
          <a:p>
            <a:r>
              <a:rPr lang="zh-CN" altLang="en-US" sz="2400" dirty="0"/>
              <a:t>内存可以被视为一个很大的</a:t>
            </a:r>
            <a:r>
              <a:rPr lang="zh-CN" altLang="en-US" sz="2400" dirty="0">
                <a:solidFill>
                  <a:srgbClr val="BE384A"/>
                </a:solidFill>
              </a:rPr>
              <a:t>字节数组</a:t>
            </a:r>
            <a:endParaRPr lang="en-US" altLang="zh-CN" sz="2400" dirty="0">
              <a:solidFill>
                <a:srgbClr val="BE384A"/>
              </a:solidFill>
            </a:endParaRPr>
          </a:p>
          <a:p>
            <a:r>
              <a:rPr lang="zh-CN" altLang="en-US" sz="2400" dirty="0"/>
              <a:t>数组中每个元素可以由唯一的地址来索引</a:t>
            </a:r>
          </a:p>
        </p:txBody>
      </p:sp>
      <p:sp>
        <p:nvSpPr>
          <p:cNvPr id="4" name="灯片编号占位符 3">
            <a:extLst>
              <a:ext uri="{FF2B5EF4-FFF2-40B4-BE49-F238E27FC236}">
                <a16:creationId xmlns:a16="http://schemas.microsoft.com/office/drawing/2014/main" id="{80FE2877-088A-4CFE-97AB-4FB0DDB2CEBC}"/>
              </a:ext>
            </a:extLst>
          </p:cNvPr>
          <p:cNvSpPr>
            <a:spLocks noGrp="1"/>
          </p:cNvSpPr>
          <p:nvPr>
            <p:ph type="sldNum" sz="quarter" idx="12"/>
          </p:nvPr>
        </p:nvSpPr>
        <p:spPr/>
        <p:txBody>
          <a:bodyPr/>
          <a:lstStyle/>
          <a:p>
            <a:fld id="{ADE361C3-C043-4A6E-BDCE-8DA1E7D90A3B}" type="slidenum">
              <a:rPr lang="zh-CN" altLang="en-US" smtClean="0"/>
              <a:t>39</a:t>
            </a:fld>
            <a:endParaRPr lang="zh-CN" altLang="en-US"/>
          </a:p>
        </p:txBody>
      </p:sp>
      <p:graphicFrame>
        <p:nvGraphicFramePr>
          <p:cNvPr id="5" name="Group 4">
            <a:extLst>
              <a:ext uri="{FF2B5EF4-FFF2-40B4-BE49-F238E27FC236}">
                <a16:creationId xmlns:a16="http://schemas.microsoft.com/office/drawing/2014/main" id="{F869E2FD-FFB6-4639-92E2-2AC930D243D2}"/>
              </a:ext>
            </a:extLst>
          </p:cNvPr>
          <p:cNvGraphicFramePr>
            <a:graphicFrameLocks noGrp="1"/>
          </p:cNvGraphicFramePr>
          <p:nvPr/>
        </p:nvGraphicFramePr>
        <p:xfrm>
          <a:off x="3830960" y="2641476"/>
          <a:ext cx="1371600" cy="2740028"/>
        </p:xfrm>
        <a:graphic>
          <a:graphicData uri="http://schemas.openxmlformats.org/drawingml/2006/table">
            <a:tbl>
              <a:tblPr>
                <a:effectLst>
                  <a:outerShdw blurRad="50800" dist="38100" dir="2700000" algn="tl" rotWithShape="0">
                    <a:prstClr val="black">
                      <a:alpha val="40000"/>
                    </a:prstClr>
                  </a:outerShdw>
                </a:effectLst>
              </a:tblPr>
              <a:tblGrid>
                <a:gridCol w="1371600">
                  <a:extLst>
                    <a:ext uri="{9D8B030D-6E8A-4147-A177-3AD203B41FA5}">
                      <a16:colId xmlns:a16="http://schemas.microsoft.com/office/drawing/2014/main" val="20000"/>
                    </a:ext>
                  </a:extLst>
                </a:gridCol>
              </a:tblGrid>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52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omic Sans MS" pitchFamily="66" charset="0"/>
                          <a:ea typeface="宋体" pitchFamily="2" charset="-122"/>
                          <a:cs typeface="Times New Roman" pitchFamily="18" charset="0"/>
                        </a:rPr>
                        <a:t>… … … …</a:t>
                      </a: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6" name="Text Box 24">
            <a:extLst>
              <a:ext uri="{FF2B5EF4-FFF2-40B4-BE49-F238E27FC236}">
                <a16:creationId xmlns:a16="http://schemas.microsoft.com/office/drawing/2014/main" id="{0D6728A4-612C-4B7C-B14F-65EBB34381FC}"/>
              </a:ext>
            </a:extLst>
          </p:cNvPr>
          <p:cNvSpPr txBox="1">
            <a:spLocks noChangeArrowheads="1"/>
          </p:cNvSpPr>
          <p:nvPr/>
        </p:nvSpPr>
        <p:spPr bwMode="auto">
          <a:xfrm>
            <a:off x="2036676" y="2666004"/>
            <a:ext cx="1770856"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r" eaLnBrk="1" hangingPunct="1">
              <a:spcBef>
                <a:spcPct val="50000"/>
              </a:spcBef>
              <a:buFontTx/>
              <a:buNone/>
            </a:pPr>
            <a:r>
              <a:rPr kumimoji="1" lang="en-US" altLang="zh-CN" sz="1500" dirty="0">
                <a:latin typeface="Consolas" panose="020B0609020204030204" pitchFamily="49" charset="0"/>
              </a:rPr>
              <a:t>0xffffffffffff</a:t>
            </a:r>
          </a:p>
          <a:p>
            <a:pPr algn="r" eaLnBrk="1" hangingPunct="1">
              <a:spcBef>
                <a:spcPct val="50000"/>
              </a:spcBef>
              <a:buFontTx/>
              <a:buNone/>
            </a:pPr>
            <a:r>
              <a:rPr kumimoji="1" lang="en-US" altLang="zh-CN" sz="1500" dirty="0">
                <a:latin typeface="Consolas" panose="020B0609020204030204" pitchFamily="49" charset="0"/>
              </a:rPr>
              <a:t>0xfffffffffffe</a:t>
            </a:r>
          </a:p>
          <a:p>
            <a:pPr algn="r" eaLnBrk="1" hangingPunct="1">
              <a:spcBef>
                <a:spcPct val="50000"/>
              </a:spcBef>
              <a:buFontTx/>
              <a:buNone/>
            </a:pPr>
            <a:endParaRPr kumimoji="1" lang="en-US" altLang="zh-CN" sz="1500" dirty="0">
              <a:latin typeface="Consolas" panose="020B0609020204030204" pitchFamily="49" charset="0"/>
            </a:endParaRPr>
          </a:p>
          <a:p>
            <a:pPr algn="r" eaLnBrk="1" hangingPunct="1">
              <a:spcBef>
                <a:spcPct val="50000"/>
              </a:spcBef>
              <a:buFontTx/>
              <a:buNone/>
            </a:pPr>
            <a:endParaRPr kumimoji="1" lang="en-US" altLang="zh-CN" sz="1500" dirty="0">
              <a:latin typeface="Consolas" panose="020B0609020204030204" pitchFamily="49" charset="0"/>
            </a:endParaRPr>
          </a:p>
          <a:p>
            <a:pPr algn="r" eaLnBrk="1" hangingPunct="1">
              <a:spcBef>
                <a:spcPct val="50000"/>
              </a:spcBef>
              <a:buFontTx/>
              <a:buNone/>
            </a:pPr>
            <a:endParaRPr kumimoji="1" lang="en-US" altLang="zh-CN" sz="1500" dirty="0">
              <a:latin typeface="Consolas" panose="020B0609020204030204" pitchFamily="49" charset="0"/>
            </a:endParaRPr>
          </a:p>
          <a:p>
            <a:pPr algn="r" eaLnBrk="1" hangingPunct="1">
              <a:spcBef>
                <a:spcPct val="50000"/>
              </a:spcBef>
              <a:buFontTx/>
              <a:buNone/>
            </a:pPr>
            <a:r>
              <a:rPr kumimoji="1" lang="en-US" altLang="zh-CN" sz="1500" dirty="0">
                <a:latin typeface="Consolas" panose="020B0609020204030204" pitchFamily="49" charset="0"/>
              </a:rPr>
              <a:t>0x2</a:t>
            </a:r>
          </a:p>
          <a:p>
            <a:pPr algn="r" eaLnBrk="1" hangingPunct="1">
              <a:spcBef>
                <a:spcPct val="50000"/>
              </a:spcBef>
              <a:buFontTx/>
              <a:buNone/>
            </a:pPr>
            <a:r>
              <a:rPr kumimoji="1" lang="en-US" altLang="zh-CN" sz="1500" dirty="0">
                <a:latin typeface="Consolas" panose="020B0609020204030204" pitchFamily="49" charset="0"/>
              </a:rPr>
              <a:t>0x1</a:t>
            </a:r>
          </a:p>
          <a:p>
            <a:pPr algn="r" eaLnBrk="1" hangingPunct="1">
              <a:spcBef>
                <a:spcPct val="50000"/>
              </a:spcBef>
              <a:buFontTx/>
              <a:buNone/>
            </a:pPr>
            <a:r>
              <a:rPr kumimoji="1" lang="en-US" altLang="zh-CN" sz="1500" dirty="0">
                <a:latin typeface="Consolas" panose="020B0609020204030204" pitchFamily="49" charset="0"/>
              </a:rPr>
              <a:t>0x0</a:t>
            </a:r>
          </a:p>
        </p:txBody>
      </p:sp>
      <p:sp>
        <p:nvSpPr>
          <p:cNvPr id="7" name="Text Box 25">
            <a:extLst>
              <a:ext uri="{FF2B5EF4-FFF2-40B4-BE49-F238E27FC236}">
                <a16:creationId xmlns:a16="http://schemas.microsoft.com/office/drawing/2014/main" id="{2A117850-2DBA-497E-953A-E225DF2CFFBA}"/>
              </a:ext>
            </a:extLst>
          </p:cNvPr>
          <p:cNvSpPr txBox="1">
            <a:spLocks noChangeArrowheads="1"/>
          </p:cNvSpPr>
          <p:nvPr/>
        </p:nvSpPr>
        <p:spPr bwMode="auto">
          <a:xfrm>
            <a:off x="899592" y="3238337"/>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50000"/>
              </a:spcBef>
              <a:buFontTx/>
              <a:buNone/>
            </a:pPr>
            <a:r>
              <a:rPr kumimoji="1" lang="zh-CN" altLang="en-US" sz="1800" b="1" dirty="0">
                <a:latin typeface="Times New Roman" panose="02020603050405020304" pitchFamily="18" charset="0"/>
              </a:rPr>
              <a:t>地址</a:t>
            </a:r>
            <a:endParaRPr kumimoji="1" lang="en-US" altLang="zh-CN" sz="1800" b="1" dirty="0">
              <a:latin typeface="Times New Roman" panose="02020603050405020304" pitchFamily="18" charset="0"/>
            </a:endParaRPr>
          </a:p>
        </p:txBody>
      </p:sp>
      <p:sp>
        <p:nvSpPr>
          <p:cNvPr id="8" name="Line 26">
            <a:extLst>
              <a:ext uri="{FF2B5EF4-FFF2-40B4-BE49-F238E27FC236}">
                <a16:creationId xmlns:a16="http://schemas.microsoft.com/office/drawing/2014/main" id="{1C942C4E-60E9-4361-A324-4F326C4FB42C}"/>
              </a:ext>
            </a:extLst>
          </p:cNvPr>
          <p:cNvSpPr>
            <a:spLocks noChangeShapeType="1"/>
          </p:cNvSpPr>
          <p:nvPr/>
        </p:nvSpPr>
        <p:spPr bwMode="auto">
          <a:xfrm flipV="1">
            <a:off x="1555034" y="2870076"/>
            <a:ext cx="633806" cy="533400"/>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9" name="Line 27">
            <a:extLst>
              <a:ext uri="{FF2B5EF4-FFF2-40B4-BE49-F238E27FC236}">
                <a16:creationId xmlns:a16="http://schemas.microsoft.com/office/drawing/2014/main" id="{CD138723-0EA0-4E28-A17A-3134B9397CE2}"/>
              </a:ext>
            </a:extLst>
          </p:cNvPr>
          <p:cNvSpPr>
            <a:spLocks noChangeShapeType="1"/>
          </p:cNvSpPr>
          <p:nvPr/>
        </p:nvSpPr>
        <p:spPr bwMode="auto">
          <a:xfrm flipV="1">
            <a:off x="1555034" y="3187398"/>
            <a:ext cx="633806" cy="216078"/>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 name="Text Box 28">
            <a:extLst>
              <a:ext uri="{FF2B5EF4-FFF2-40B4-BE49-F238E27FC236}">
                <a16:creationId xmlns:a16="http://schemas.microsoft.com/office/drawing/2014/main" id="{DCBF1D9E-A97B-4B5B-B3FC-81D9956565BF}"/>
              </a:ext>
            </a:extLst>
          </p:cNvPr>
          <p:cNvSpPr txBox="1">
            <a:spLocks noChangeArrowheads="1"/>
          </p:cNvSpPr>
          <p:nvPr/>
        </p:nvSpPr>
        <p:spPr bwMode="auto">
          <a:xfrm>
            <a:off x="7044680" y="3141605"/>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50000"/>
              </a:spcBef>
              <a:buFontTx/>
              <a:buNone/>
            </a:pPr>
            <a:r>
              <a:rPr kumimoji="1" lang="zh-CN" altLang="en-US" sz="1800" b="1" dirty="0">
                <a:latin typeface="Times New Roman" panose="02020603050405020304" pitchFamily="18" charset="0"/>
              </a:rPr>
              <a:t>内容</a:t>
            </a:r>
            <a:endParaRPr kumimoji="1" lang="en-US" altLang="zh-CN" sz="1800" b="1" dirty="0">
              <a:latin typeface="Times New Roman" panose="02020603050405020304" pitchFamily="18" charset="0"/>
            </a:endParaRPr>
          </a:p>
        </p:txBody>
      </p:sp>
      <p:sp>
        <p:nvSpPr>
          <p:cNvPr id="11" name="Line 29">
            <a:extLst>
              <a:ext uri="{FF2B5EF4-FFF2-40B4-BE49-F238E27FC236}">
                <a16:creationId xmlns:a16="http://schemas.microsoft.com/office/drawing/2014/main" id="{DEF361D5-F513-4C6A-BCD4-82A7B8F8FC10}"/>
              </a:ext>
            </a:extLst>
          </p:cNvPr>
          <p:cNvSpPr>
            <a:spLocks noChangeShapeType="1"/>
          </p:cNvSpPr>
          <p:nvPr/>
        </p:nvSpPr>
        <p:spPr bwMode="auto">
          <a:xfrm flipH="1">
            <a:off x="4905366" y="3356222"/>
            <a:ext cx="2139314" cy="510827"/>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 name="Line 30">
            <a:extLst>
              <a:ext uri="{FF2B5EF4-FFF2-40B4-BE49-F238E27FC236}">
                <a16:creationId xmlns:a16="http://schemas.microsoft.com/office/drawing/2014/main" id="{18725CEA-2A59-489F-B80E-6BC4FDC3542A}"/>
              </a:ext>
            </a:extLst>
          </p:cNvPr>
          <p:cNvSpPr>
            <a:spLocks noChangeShapeType="1"/>
          </p:cNvSpPr>
          <p:nvPr/>
        </p:nvSpPr>
        <p:spPr bwMode="auto">
          <a:xfrm flipH="1">
            <a:off x="4788024" y="3356223"/>
            <a:ext cx="2256656" cy="1904999"/>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3" name="Line 31">
            <a:extLst>
              <a:ext uri="{FF2B5EF4-FFF2-40B4-BE49-F238E27FC236}">
                <a16:creationId xmlns:a16="http://schemas.microsoft.com/office/drawing/2014/main" id="{58F0F3C5-FF7A-4D9A-9466-0EA89F41F6A2}"/>
              </a:ext>
            </a:extLst>
          </p:cNvPr>
          <p:cNvSpPr>
            <a:spLocks noChangeShapeType="1"/>
          </p:cNvSpPr>
          <p:nvPr/>
        </p:nvSpPr>
        <p:spPr bwMode="auto">
          <a:xfrm flipH="1" flipV="1">
            <a:off x="4788024" y="2785492"/>
            <a:ext cx="2256656" cy="570731"/>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 name="Line 32">
            <a:extLst>
              <a:ext uri="{FF2B5EF4-FFF2-40B4-BE49-F238E27FC236}">
                <a16:creationId xmlns:a16="http://schemas.microsoft.com/office/drawing/2014/main" id="{5B1D844D-BDD8-4466-A67A-B10609AB4A5A}"/>
              </a:ext>
            </a:extLst>
          </p:cNvPr>
          <p:cNvSpPr>
            <a:spLocks noChangeShapeType="1"/>
          </p:cNvSpPr>
          <p:nvPr/>
        </p:nvSpPr>
        <p:spPr bwMode="auto">
          <a:xfrm>
            <a:off x="1555034" y="3403476"/>
            <a:ext cx="1770856" cy="1182216"/>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5" name="Line 33">
            <a:extLst>
              <a:ext uri="{FF2B5EF4-FFF2-40B4-BE49-F238E27FC236}">
                <a16:creationId xmlns:a16="http://schemas.microsoft.com/office/drawing/2014/main" id="{117DFD98-83F2-4FCF-8491-C36C27F8C54B}"/>
              </a:ext>
            </a:extLst>
          </p:cNvPr>
          <p:cNvSpPr>
            <a:spLocks noChangeShapeType="1"/>
          </p:cNvSpPr>
          <p:nvPr/>
        </p:nvSpPr>
        <p:spPr bwMode="auto">
          <a:xfrm>
            <a:off x="1555034" y="3403475"/>
            <a:ext cx="1770856" cy="1857747"/>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6" name="Line 34">
            <a:extLst>
              <a:ext uri="{FF2B5EF4-FFF2-40B4-BE49-F238E27FC236}">
                <a16:creationId xmlns:a16="http://schemas.microsoft.com/office/drawing/2014/main" id="{CA825864-A46C-41BE-8C3C-01E69E60E19E}"/>
              </a:ext>
            </a:extLst>
          </p:cNvPr>
          <p:cNvSpPr>
            <a:spLocks noChangeShapeType="1"/>
          </p:cNvSpPr>
          <p:nvPr/>
        </p:nvSpPr>
        <p:spPr bwMode="auto">
          <a:xfrm>
            <a:off x="1555034" y="3403476"/>
            <a:ext cx="1770856" cy="1470248"/>
          </a:xfrm>
          <a:prstGeom prst="line">
            <a:avLst/>
          </a:prstGeom>
          <a:noFill/>
          <a:ln w="9525">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 name="文本框 16">
            <a:extLst>
              <a:ext uri="{FF2B5EF4-FFF2-40B4-BE49-F238E27FC236}">
                <a16:creationId xmlns:a16="http://schemas.microsoft.com/office/drawing/2014/main" id="{75AE83C8-7485-8144-0C3A-1B4812225D61}"/>
              </a:ext>
            </a:extLst>
          </p:cNvPr>
          <p:cNvSpPr txBox="1"/>
          <p:nvPr/>
        </p:nvSpPr>
        <p:spPr>
          <a:xfrm>
            <a:off x="5369599" y="4879821"/>
            <a:ext cx="3954929" cy="369332"/>
          </a:xfrm>
          <a:prstGeom prst="rect">
            <a:avLst/>
          </a:prstGeom>
          <a:noFill/>
        </p:spPr>
        <p:txBody>
          <a:bodyPr wrap="none" rtlCol="0">
            <a:spAutoFit/>
          </a:bodyPr>
          <a:lstStyle/>
          <a:p>
            <a:r>
              <a:rPr kumimoji="1" lang="en-US" altLang="zh-CN" b="1" dirty="0">
                <a:solidFill>
                  <a:srgbClr val="C00000"/>
                </a:solidFill>
              </a:rPr>
              <a:t>Q:</a:t>
            </a:r>
            <a:r>
              <a:rPr kumimoji="1" lang="zh-CN" altLang="en-US" b="1" dirty="0">
                <a:solidFill>
                  <a:srgbClr val="C00000"/>
                </a:solidFill>
              </a:rPr>
              <a:t> 一个地址能够存在多大的数据量？</a:t>
            </a:r>
          </a:p>
        </p:txBody>
      </p:sp>
    </p:spTree>
    <p:extLst>
      <p:ext uri="{BB962C8B-B14F-4D97-AF65-F5344CB8AC3E}">
        <p14:creationId xmlns:p14="http://schemas.microsoft.com/office/powerpoint/2010/main" val="257531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932D9-3E1E-70CB-02E9-E9631D98F823}"/>
              </a:ext>
            </a:extLst>
          </p:cNvPr>
          <p:cNvSpPr>
            <a:spLocks noGrp="1"/>
          </p:cNvSpPr>
          <p:nvPr>
            <p:ph type="title"/>
          </p:nvPr>
        </p:nvSpPr>
        <p:spPr/>
        <p:txBody>
          <a:bodyPr/>
          <a:lstStyle/>
          <a:p>
            <a:r>
              <a:rPr kumimoji="1" lang="zh-CN" altLang="en-US" dirty="0"/>
              <a:t>为什么学习</a:t>
            </a:r>
            <a:r>
              <a:rPr kumimoji="1" lang="en-US" altLang="zh-CN" dirty="0"/>
              <a:t>ARM</a:t>
            </a:r>
            <a:r>
              <a:rPr kumimoji="1" lang="zh-CN" altLang="en-US" dirty="0"/>
              <a:t> </a:t>
            </a:r>
            <a:r>
              <a:rPr kumimoji="1" lang="en-US" altLang="zh-CN" dirty="0"/>
              <a:t>ISA/</a:t>
            </a:r>
            <a:r>
              <a:rPr kumimoji="1" lang="zh-CN" altLang="en-US" dirty="0"/>
              <a:t>汇编</a:t>
            </a:r>
          </a:p>
        </p:txBody>
      </p:sp>
      <p:sp>
        <p:nvSpPr>
          <p:cNvPr id="3" name="文本占位符 2">
            <a:extLst>
              <a:ext uri="{FF2B5EF4-FFF2-40B4-BE49-F238E27FC236}">
                <a16:creationId xmlns:a16="http://schemas.microsoft.com/office/drawing/2014/main" id="{BB0BE6C2-0AD2-1753-2037-F3CD3E71E74E}"/>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8A11F9C6-3239-027C-96F8-4484ABB6CE3B}"/>
              </a:ext>
            </a:extLst>
          </p:cNvPr>
          <p:cNvSpPr>
            <a:spLocks noGrp="1"/>
          </p:cNvSpPr>
          <p:nvPr>
            <p:ph type="sldNum" sz="quarter" idx="12"/>
          </p:nvPr>
        </p:nvSpPr>
        <p:spPr/>
        <p:txBody>
          <a:bodyPr/>
          <a:lstStyle/>
          <a:p>
            <a:fld id="{ADE361C3-C043-4A6E-BDCE-8DA1E7D90A3B}" type="slidenum">
              <a:rPr lang="zh-CN" altLang="en-US" smtClean="0"/>
              <a:t>4</a:t>
            </a:fld>
            <a:endParaRPr lang="zh-CN" altLang="en-US"/>
          </a:p>
        </p:txBody>
      </p:sp>
    </p:spTree>
    <p:extLst>
      <p:ext uri="{BB962C8B-B14F-4D97-AF65-F5344CB8AC3E}">
        <p14:creationId xmlns:p14="http://schemas.microsoft.com/office/powerpoint/2010/main" val="507249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8CE74-3CDE-42D1-B3BC-6EFF40268C59}"/>
              </a:ext>
            </a:extLst>
          </p:cNvPr>
          <p:cNvSpPr>
            <a:spLocks noGrp="1"/>
          </p:cNvSpPr>
          <p:nvPr>
            <p:ph type="title"/>
          </p:nvPr>
        </p:nvSpPr>
        <p:spPr/>
        <p:txBody>
          <a:bodyPr/>
          <a:lstStyle/>
          <a:p>
            <a:r>
              <a:rPr lang="zh-CN" altLang="en-US" dirty="0"/>
              <a:t>内存地址</a:t>
            </a:r>
          </a:p>
        </p:txBody>
      </p:sp>
      <p:sp>
        <p:nvSpPr>
          <p:cNvPr id="3" name="内容占位符 2">
            <a:extLst>
              <a:ext uri="{FF2B5EF4-FFF2-40B4-BE49-F238E27FC236}">
                <a16:creationId xmlns:a16="http://schemas.microsoft.com/office/drawing/2014/main" id="{A49AB6ED-8E3F-4CF5-9A11-48E660FA4380}"/>
              </a:ext>
            </a:extLst>
          </p:cNvPr>
          <p:cNvSpPr>
            <a:spLocks noGrp="1"/>
          </p:cNvSpPr>
          <p:nvPr>
            <p:ph idx="1"/>
          </p:nvPr>
        </p:nvSpPr>
        <p:spPr/>
        <p:txBody>
          <a:bodyPr/>
          <a:lstStyle/>
          <a:p>
            <a:r>
              <a:rPr lang="zh-CN" altLang="en-US" dirty="0"/>
              <a:t>将“内存数组”的名称记为</a:t>
            </a:r>
            <a:r>
              <a:rPr lang="en-US" altLang="zh-CN" dirty="0">
                <a:solidFill>
                  <a:srgbClr val="BE384A"/>
                </a:solidFill>
                <a:latin typeface="Consolas" panose="020B0609020204030204" pitchFamily="49" charset="0"/>
                <a:cs typeface="Consolas" panose="020B0609020204030204" pitchFamily="49" charset="0"/>
              </a:rPr>
              <a:t>M</a:t>
            </a:r>
            <a:endParaRPr lang="en-US" altLang="zh-CN" dirty="0">
              <a:latin typeface="Consolas" panose="020B0609020204030204" pitchFamily="49" charset="0"/>
              <a:cs typeface="Consolas" panose="020B0609020204030204" pitchFamily="49" charset="0"/>
            </a:endParaRPr>
          </a:p>
          <a:p>
            <a:pPr lvl="1"/>
            <a:r>
              <a:rPr lang="zh-CN" altLang="en-US" dirty="0"/>
              <a:t>若</a:t>
            </a:r>
            <a:r>
              <a:rPr lang="en-US" altLang="zh-CN" dirty="0" err="1">
                <a:solidFill>
                  <a:srgbClr val="BE384A"/>
                </a:solidFill>
                <a:latin typeface="Consolas" panose="020B0609020204030204" pitchFamily="49" charset="0"/>
                <a:cs typeface="Consolas" panose="020B0609020204030204" pitchFamily="49" charset="0"/>
              </a:rPr>
              <a:t>addr</a:t>
            </a:r>
            <a:r>
              <a:rPr lang="zh-CN" altLang="en-US" dirty="0"/>
              <a:t>为要访问的内存地址</a:t>
            </a:r>
            <a:endParaRPr lang="en-US" altLang="zh-CN" dirty="0"/>
          </a:p>
          <a:p>
            <a:pPr lvl="1"/>
            <a:r>
              <a:rPr lang="en-US" altLang="zh-CN" dirty="0">
                <a:solidFill>
                  <a:srgbClr val="BE384A"/>
                </a:solidFill>
                <a:latin typeface="Consolas" panose="020B0609020204030204" pitchFamily="49" charset="0"/>
                <a:cs typeface="Consolas" panose="020B0609020204030204" pitchFamily="49" charset="0"/>
              </a:rPr>
              <a:t>M[</a:t>
            </a:r>
            <a:r>
              <a:rPr lang="en-US" altLang="zh-CN" dirty="0" err="1">
                <a:solidFill>
                  <a:srgbClr val="BE384A"/>
                </a:solidFill>
                <a:latin typeface="Consolas" panose="020B0609020204030204" pitchFamily="49" charset="0"/>
                <a:cs typeface="Consolas" panose="020B0609020204030204" pitchFamily="49" charset="0"/>
              </a:rPr>
              <a:t>addr</a:t>
            </a:r>
            <a:r>
              <a:rPr lang="en-US" altLang="zh-CN" dirty="0">
                <a:solidFill>
                  <a:srgbClr val="BE384A"/>
                </a:solidFill>
                <a:latin typeface="Consolas" panose="020B0609020204030204" pitchFamily="49" charset="0"/>
                <a:cs typeface="Consolas" panose="020B0609020204030204" pitchFamily="49" charset="0"/>
              </a:rPr>
              <a:t>]</a:t>
            </a:r>
            <a:r>
              <a:rPr lang="zh-CN" altLang="en-US" dirty="0"/>
              <a:t>即为由</a:t>
            </a:r>
            <a:r>
              <a:rPr lang="en-US" altLang="zh-CN" dirty="0" err="1">
                <a:solidFill>
                  <a:srgbClr val="BE384A"/>
                </a:solidFill>
                <a:latin typeface="Consolas" panose="020B0609020204030204" pitchFamily="49" charset="0"/>
                <a:cs typeface="Consolas" panose="020B0609020204030204" pitchFamily="49" charset="0"/>
              </a:rPr>
              <a:t>addr</a:t>
            </a:r>
            <a:r>
              <a:rPr lang="zh-CN" altLang="en-US" dirty="0"/>
              <a:t>开始的内存单元的内容</a:t>
            </a:r>
            <a:endParaRPr lang="en-US" altLang="zh-CN" dirty="0"/>
          </a:p>
          <a:p>
            <a:pPr lvl="2"/>
            <a:r>
              <a:rPr lang="en-US" altLang="zh-CN" dirty="0" err="1"/>
              <a:t>addr</a:t>
            </a:r>
            <a:r>
              <a:rPr lang="zh-CN" altLang="en-US" dirty="0"/>
              <a:t>在这里被用作数组索引</a:t>
            </a:r>
            <a:endParaRPr lang="en-US" altLang="zh-CN" dirty="0"/>
          </a:p>
          <a:p>
            <a:pPr lvl="1"/>
            <a:r>
              <a:rPr lang="zh-CN" altLang="en-US" dirty="0"/>
              <a:t>内存单元的大小由上下文决定</a:t>
            </a:r>
            <a:endParaRPr lang="en-US" altLang="zh-CN" dirty="0"/>
          </a:p>
          <a:p>
            <a:r>
              <a:rPr lang="en-US" altLang="zh-CN" dirty="0" err="1">
                <a:latin typeface="Consolas" panose="020B0609020204030204" pitchFamily="49" charset="0"/>
                <a:cs typeface="Consolas" panose="020B0609020204030204" pitchFamily="49" charset="0"/>
              </a:rPr>
              <a:t>addr</a:t>
            </a:r>
            <a:r>
              <a:rPr lang="zh-CN" altLang="en-US" dirty="0"/>
              <a:t>的具体格式由</a:t>
            </a:r>
            <a:r>
              <a:rPr lang="zh-CN" altLang="en-US" dirty="0">
                <a:solidFill>
                  <a:srgbClr val="C00000"/>
                </a:solidFill>
              </a:rPr>
              <a:t>寻址模式</a:t>
            </a:r>
            <a:r>
              <a:rPr lang="zh-CN" altLang="en-US" dirty="0"/>
              <a:t>决定</a:t>
            </a:r>
          </a:p>
        </p:txBody>
      </p:sp>
      <p:sp>
        <p:nvSpPr>
          <p:cNvPr id="4" name="灯片编号占位符 3">
            <a:extLst>
              <a:ext uri="{FF2B5EF4-FFF2-40B4-BE49-F238E27FC236}">
                <a16:creationId xmlns:a16="http://schemas.microsoft.com/office/drawing/2014/main" id="{C80D718D-5FD7-4A8A-803B-384A8B1AEA41}"/>
              </a:ext>
            </a:extLst>
          </p:cNvPr>
          <p:cNvSpPr>
            <a:spLocks noGrp="1"/>
          </p:cNvSpPr>
          <p:nvPr>
            <p:ph type="sldNum" sz="quarter" idx="12"/>
          </p:nvPr>
        </p:nvSpPr>
        <p:spPr/>
        <p:txBody>
          <a:bodyPr/>
          <a:lstStyle/>
          <a:p>
            <a:fld id="{ADE361C3-C043-4A6E-BDCE-8DA1E7D90A3B}" type="slidenum">
              <a:rPr lang="zh-CN" altLang="en-US" smtClean="0"/>
              <a:t>40</a:t>
            </a:fld>
            <a:endParaRPr lang="zh-CN" altLang="en-US"/>
          </a:p>
        </p:txBody>
      </p:sp>
    </p:spTree>
    <p:extLst>
      <p:ext uri="{BB962C8B-B14F-4D97-AF65-F5344CB8AC3E}">
        <p14:creationId xmlns:p14="http://schemas.microsoft.com/office/powerpoint/2010/main" val="3208245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5094C-8F1F-4052-8DFA-BB95055F50BE}"/>
              </a:ext>
            </a:extLst>
          </p:cNvPr>
          <p:cNvSpPr>
            <a:spLocks noGrp="1"/>
          </p:cNvSpPr>
          <p:nvPr>
            <p:ph type="title"/>
          </p:nvPr>
        </p:nvSpPr>
        <p:spPr/>
        <p:txBody>
          <a:bodyPr/>
          <a:lstStyle/>
          <a:p>
            <a:r>
              <a:rPr lang="zh-CN" altLang="en-US" dirty="0"/>
              <a:t>寻址模式</a:t>
            </a:r>
          </a:p>
        </p:txBody>
      </p:sp>
      <p:sp>
        <p:nvSpPr>
          <p:cNvPr id="3" name="内容占位符 2">
            <a:extLst>
              <a:ext uri="{FF2B5EF4-FFF2-40B4-BE49-F238E27FC236}">
                <a16:creationId xmlns:a16="http://schemas.microsoft.com/office/drawing/2014/main" id="{FF9C42E9-C5EF-4856-AAB5-14290359E884}"/>
              </a:ext>
            </a:extLst>
          </p:cNvPr>
          <p:cNvSpPr>
            <a:spLocks noGrp="1"/>
          </p:cNvSpPr>
          <p:nvPr>
            <p:ph idx="1"/>
          </p:nvPr>
        </p:nvSpPr>
        <p:spPr/>
        <p:txBody>
          <a:bodyPr>
            <a:normAutofit/>
          </a:bodyPr>
          <a:lstStyle/>
          <a:p>
            <a:pPr>
              <a:lnSpc>
                <a:spcPct val="150000"/>
              </a:lnSpc>
            </a:pPr>
            <a:r>
              <a:rPr lang="zh-CN" altLang="en-US" dirty="0">
                <a:latin typeface="+mn-ea"/>
                <a:ea typeface="+mn-ea"/>
              </a:rPr>
              <a:t>寻址模式是表示内存地址的表达式</a:t>
            </a:r>
            <a:endParaRPr lang="en-US" altLang="zh-CN" dirty="0">
              <a:latin typeface="+mn-ea"/>
              <a:ea typeface="+mn-ea"/>
            </a:endParaRPr>
          </a:p>
          <a:p>
            <a:pPr lvl="1">
              <a:lnSpc>
                <a:spcPct val="150000"/>
              </a:lnSpc>
            </a:pPr>
            <a:r>
              <a:rPr lang="zh-CN" altLang="en-US" dirty="0">
                <a:latin typeface="+mn-ea"/>
                <a:ea typeface="+mn-ea"/>
              </a:rPr>
              <a:t>基地址模式（索引寻址）</a:t>
            </a:r>
            <a:endParaRPr lang="en-US" altLang="zh-CN" dirty="0">
              <a:latin typeface="+mn-ea"/>
              <a:ea typeface="+mn-ea"/>
            </a:endParaRPr>
          </a:p>
          <a:p>
            <a:pPr lvl="2">
              <a:lnSpc>
                <a:spcPct val="150000"/>
              </a:lnSpc>
            </a:pPr>
            <a:r>
              <a:rPr lang="en-US" altLang="zh-CN" dirty="0">
                <a:latin typeface="+mn-ea"/>
                <a:ea typeface="+mn-ea"/>
              </a:rPr>
              <a:t>[</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a:t>
            </a:r>
          </a:p>
          <a:p>
            <a:pPr lvl="1">
              <a:lnSpc>
                <a:spcPct val="150000"/>
              </a:lnSpc>
            </a:pPr>
            <a:r>
              <a:rPr lang="zh-CN" altLang="en-US" dirty="0">
                <a:latin typeface="+mn-ea"/>
                <a:ea typeface="+mn-ea"/>
              </a:rPr>
              <a:t>基地址加偏移量模式（偏移量寻址）</a:t>
            </a:r>
            <a:endParaRPr lang="en-US" altLang="zh-CN" dirty="0">
              <a:latin typeface="+mn-ea"/>
              <a:ea typeface="+mn-ea"/>
            </a:endParaRPr>
          </a:p>
          <a:p>
            <a:pPr lvl="2">
              <a:lnSpc>
                <a:spcPct val="150000"/>
              </a:lnSpc>
            </a:pPr>
            <a:r>
              <a:rPr lang="en-US" altLang="zh-CN" dirty="0">
                <a:latin typeface="+mn-ea"/>
                <a:ea typeface="+mn-ea"/>
              </a:rPr>
              <a:t>[</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 offset]</a:t>
            </a:r>
          </a:p>
        </p:txBody>
      </p:sp>
      <p:sp>
        <p:nvSpPr>
          <p:cNvPr id="4" name="灯片编号占位符 3">
            <a:extLst>
              <a:ext uri="{FF2B5EF4-FFF2-40B4-BE49-F238E27FC236}">
                <a16:creationId xmlns:a16="http://schemas.microsoft.com/office/drawing/2014/main" id="{103E3132-F629-4B6F-9EA6-6810BD6D56DF}"/>
              </a:ext>
            </a:extLst>
          </p:cNvPr>
          <p:cNvSpPr>
            <a:spLocks noGrp="1"/>
          </p:cNvSpPr>
          <p:nvPr>
            <p:ph type="sldNum" sz="quarter" idx="12"/>
          </p:nvPr>
        </p:nvSpPr>
        <p:spPr/>
        <p:txBody>
          <a:bodyPr/>
          <a:lstStyle/>
          <a:p>
            <a:fld id="{ADE361C3-C043-4A6E-BDCE-8DA1E7D90A3B}" type="slidenum">
              <a:rPr lang="zh-CN" altLang="en-US" smtClean="0"/>
              <a:t>41</a:t>
            </a:fld>
            <a:endParaRPr lang="zh-CN" altLang="en-US"/>
          </a:p>
        </p:txBody>
      </p:sp>
    </p:spTree>
    <p:extLst>
      <p:ext uri="{BB962C8B-B14F-4D97-AF65-F5344CB8AC3E}">
        <p14:creationId xmlns:p14="http://schemas.microsoft.com/office/powerpoint/2010/main" val="2647112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23471-21EB-60DE-E454-70583E830637}"/>
              </a:ext>
            </a:extLst>
          </p:cNvPr>
          <p:cNvSpPr>
            <a:spLocks noGrp="1"/>
          </p:cNvSpPr>
          <p:nvPr>
            <p:ph type="title"/>
          </p:nvPr>
        </p:nvSpPr>
        <p:spPr/>
        <p:txBody>
          <a:bodyPr/>
          <a:lstStyle/>
          <a:p>
            <a:r>
              <a:rPr kumimoji="1" lang="zh-CN" altLang="en-US" dirty="0"/>
              <a:t>示例：基地址模式</a:t>
            </a:r>
          </a:p>
        </p:txBody>
      </p:sp>
      <p:pic>
        <p:nvPicPr>
          <p:cNvPr id="6" name="内容占位符 5">
            <a:extLst>
              <a:ext uri="{FF2B5EF4-FFF2-40B4-BE49-F238E27FC236}">
                <a16:creationId xmlns:a16="http://schemas.microsoft.com/office/drawing/2014/main" id="{1CFC77C6-DF19-C270-5404-7D7188A95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04" y="1057300"/>
            <a:ext cx="5367673" cy="4477923"/>
          </a:xfrm>
        </p:spPr>
      </p:pic>
      <p:sp>
        <p:nvSpPr>
          <p:cNvPr id="4" name="灯片编号占位符 3">
            <a:extLst>
              <a:ext uri="{FF2B5EF4-FFF2-40B4-BE49-F238E27FC236}">
                <a16:creationId xmlns:a16="http://schemas.microsoft.com/office/drawing/2014/main" id="{289CBF0A-3A38-9300-B145-380AE131D560}"/>
              </a:ext>
            </a:extLst>
          </p:cNvPr>
          <p:cNvSpPr>
            <a:spLocks noGrp="1"/>
          </p:cNvSpPr>
          <p:nvPr>
            <p:ph type="sldNum" sz="quarter" idx="12"/>
          </p:nvPr>
        </p:nvSpPr>
        <p:spPr/>
        <p:txBody>
          <a:bodyPr/>
          <a:lstStyle/>
          <a:p>
            <a:fld id="{ADE361C3-C043-4A6E-BDCE-8DA1E7D90A3B}" type="slidenum">
              <a:rPr lang="zh-CN" altLang="en-US" smtClean="0"/>
              <a:t>42</a:t>
            </a:fld>
            <a:endParaRPr lang="zh-CN" altLang="en-US"/>
          </a:p>
        </p:txBody>
      </p:sp>
      <p:sp>
        <p:nvSpPr>
          <p:cNvPr id="3" name="文本框 2">
            <a:extLst>
              <a:ext uri="{FF2B5EF4-FFF2-40B4-BE49-F238E27FC236}">
                <a16:creationId xmlns:a16="http://schemas.microsoft.com/office/drawing/2014/main" id="{EF7FD652-8AA4-7FF5-A85C-C31FE794AF76}"/>
              </a:ext>
            </a:extLst>
          </p:cNvPr>
          <p:cNvSpPr txBox="1"/>
          <p:nvPr/>
        </p:nvSpPr>
        <p:spPr>
          <a:xfrm>
            <a:off x="6689136" y="2732522"/>
            <a:ext cx="1771639" cy="961225"/>
          </a:xfrm>
          <a:prstGeom prst="rect">
            <a:avLst/>
          </a:prstGeom>
          <a:noFill/>
        </p:spPr>
        <p:txBody>
          <a:bodyPr wrap="none" rtlCol="0">
            <a:spAutoFit/>
          </a:bodyPr>
          <a:lstStyle/>
          <a:p>
            <a:pPr>
              <a:lnSpc>
                <a:spcPct val="150000"/>
              </a:lnSpc>
            </a:pPr>
            <a:r>
              <a:rPr kumimoji="1" lang="zh-CN" altLang="en-US" sz="2000" dirty="0">
                <a:latin typeface="+mn-ea"/>
              </a:rPr>
              <a:t>初始时</a:t>
            </a:r>
            <a:r>
              <a:rPr kumimoji="1" lang="en-US" altLang="zh-CN" sz="2000" dirty="0">
                <a:latin typeface="+mn-ea"/>
              </a:rPr>
              <a:t>x0</a:t>
            </a:r>
            <a:r>
              <a:rPr kumimoji="1" lang="zh-CN" altLang="en-US" sz="2000" dirty="0">
                <a:latin typeface="+mn-ea"/>
              </a:rPr>
              <a:t>、</a:t>
            </a:r>
            <a:r>
              <a:rPr kumimoji="1" lang="en-US" altLang="zh-CN" sz="2000" dirty="0">
                <a:latin typeface="+mn-ea"/>
              </a:rPr>
              <a:t>x1</a:t>
            </a:r>
          </a:p>
          <a:p>
            <a:pPr>
              <a:lnSpc>
                <a:spcPct val="150000"/>
              </a:lnSpc>
            </a:pPr>
            <a:r>
              <a:rPr kumimoji="1" lang="zh-CN" altLang="en-US" sz="2000" dirty="0">
                <a:latin typeface="+mn-ea"/>
              </a:rPr>
              <a:t>分别对应</a:t>
            </a:r>
            <a:r>
              <a:rPr kumimoji="1" lang="en-US" altLang="zh-CN" sz="2000" dirty="0">
                <a:latin typeface="+mn-ea"/>
              </a:rPr>
              <a:t>a</a:t>
            </a:r>
            <a:r>
              <a:rPr kumimoji="1" lang="zh-CN" altLang="en-US" sz="2000" dirty="0">
                <a:latin typeface="+mn-ea"/>
              </a:rPr>
              <a:t>、</a:t>
            </a:r>
            <a:r>
              <a:rPr kumimoji="1" lang="en-US" altLang="zh-CN" sz="2000" dirty="0">
                <a:latin typeface="+mn-ea"/>
              </a:rPr>
              <a:t>b</a:t>
            </a:r>
            <a:endParaRPr kumimoji="1" lang="zh-CN" altLang="en-US" sz="2000" dirty="0">
              <a:latin typeface="+mn-ea"/>
            </a:endParaRPr>
          </a:p>
        </p:txBody>
      </p:sp>
    </p:spTree>
    <p:extLst>
      <p:ext uri="{BB962C8B-B14F-4D97-AF65-F5344CB8AC3E}">
        <p14:creationId xmlns:p14="http://schemas.microsoft.com/office/powerpoint/2010/main" val="3483206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7BE41-9091-4454-BEC7-ADC8E08AE0B4}"/>
              </a:ext>
            </a:extLst>
          </p:cNvPr>
          <p:cNvSpPr>
            <a:spLocks noGrp="1"/>
          </p:cNvSpPr>
          <p:nvPr>
            <p:ph type="title"/>
          </p:nvPr>
        </p:nvSpPr>
        <p:spPr/>
        <p:txBody>
          <a:bodyPr>
            <a:normAutofit/>
          </a:bodyPr>
          <a:lstStyle/>
          <a:p>
            <a:r>
              <a:rPr lang="zh-CN" altLang="en-US" dirty="0"/>
              <a:t>基地址加偏移量模式</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1AE31D7B-4476-42B7-B4B2-ECD85D44B782}"/>
              </a:ext>
            </a:extLst>
          </p:cNvPr>
          <p:cNvSpPr>
            <a:spLocks noGrp="1"/>
          </p:cNvSpPr>
          <p:nvPr>
            <p:ph idx="1"/>
          </p:nvPr>
        </p:nvSpPr>
        <p:spPr/>
        <p:txBody>
          <a:bodyPr>
            <a:normAutofit/>
          </a:bodyPr>
          <a:lstStyle/>
          <a:p>
            <a:pPr>
              <a:lnSpc>
                <a:spcPct val="120000"/>
              </a:lnSpc>
              <a:defRPr/>
            </a:pPr>
            <a:r>
              <a:rPr lang="zh-CN" altLang="en-US" sz="2400" dirty="0">
                <a:latin typeface="+mn-ea"/>
                <a:ea typeface="+mn-ea"/>
              </a:rPr>
              <a:t>引用</a:t>
            </a:r>
            <a:r>
              <a:rPr lang="en-US" altLang="zh-CN" sz="2400" dirty="0">
                <a:solidFill>
                  <a:srgbClr val="C00000"/>
                </a:solidFill>
                <a:latin typeface="+mn-ea"/>
                <a:ea typeface="+mn-ea"/>
              </a:rPr>
              <a:t>M[</a:t>
            </a:r>
            <a:r>
              <a:rPr lang="en-US" altLang="zh-CN" sz="2400" dirty="0" err="1">
                <a:solidFill>
                  <a:srgbClr val="C00000"/>
                </a:solidFill>
                <a:latin typeface="+mn-ea"/>
                <a:ea typeface="+mn-ea"/>
              </a:rPr>
              <a:t>r</a:t>
            </a:r>
            <a:r>
              <a:rPr lang="en-US" altLang="zh-CN" sz="2400" baseline="-25000" dirty="0" err="1">
                <a:solidFill>
                  <a:srgbClr val="C00000"/>
                </a:solidFill>
                <a:latin typeface="+mn-ea"/>
                <a:ea typeface="+mn-ea"/>
              </a:rPr>
              <a:t>b</a:t>
            </a:r>
            <a:r>
              <a:rPr lang="zh-CN" altLang="en-US" sz="2400" baseline="-25000" dirty="0">
                <a:solidFill>
                  <a:srgbClr val="C00000"/>
                </a:solidFill>
                <a:latin typeface="+mn-ea"/>
                <a:ea typeface="+mn-ea"/>
              </a:rPr>
              <a:t>，</a:t>
            </a:r>
            <a:r>
              <a:rPr lang="en-US" altLang="zh-CN" sz="2400" dirty="0">
                <a:solidFill>
                  <a:srgbClr val="C00000"/>
                </a:solidFill>
                <a:latin typeface="+mn-ea"/>
                <a:ea typeface="+mn-ea"/>
              </a:rPr>
              <a:t>Offset]</a:t>
            </a:r>
            <a:r>
              <a:rPr lang="zh-CN" altLang="en-US" sz="2400" dirty="0">
                <a:latin typeface="+mn-ea"/>
                <a:ea typeface="+mn-ea"/>
              </a:rPr>
              <a:t>处的数据</a:t>
            </a:r>
            <a:endParaRPr lang="en-US" altLang="zh-CN" sz="2400" dirty="0">
              <a:latin typeface="+mn-ea"/>
              <a:ea typeface="+mn-ea"/>
            </a:endParaRPr>
          </a:p>
          <a:p>
            <a:pPr>
              <a:lnSpc>
                <a:spcPct val="120000"/>
              </a:lnSpc>
              <a:defRPr/>
            </a:pPr>
            <a:r>
              <a:rPr lang="zh-CN" altLang="en-US" sz="2400" dirty="0">
                <a:latin typeface="+mn-ea"/>
                <a:ea typeface="+mn-ea"/>
              </a:rPr>
              <a:t>基地址寄存器</a:t>
            </a:r>
            <a:r>
              <a:rPr lang="en-US" altLang="zh-CN" sz="2400" dirty="0" err="1">
                <a:solidFill>
                  <a:srgbClr val="C00000"/>
                </a:solidFill>
                <a:latin typeface="+mn-ea"/>
                <a:ea typeface="+mn-ea"/>
              </a:rPr>
              <a:t>r</a:t>
            </a:r>
            <a:r>
              <a:rPr lang="en-US" altLang="zh-CN" sz="2400" baseline="-25000" dirty="0" err="1">
                <a:solidFill>
                  <a:srgbClr val="C00000"/>
                </a:solidFill>
                <a:latin typeface="+mn-ea"/>
                <a:ea typeface="+mn-ea"/>
              </a:rPr>
              <a:t>b</a:t>
            </a:r>
            <a:r>
              <a:rPr lang="zh-CN" altLang="en-US" sz="2400" dirty="0">
                <a:latin typeface="+mn-ea"/>
                <a:ea typeface="+mn-ea"/>
              </a:rPr>
              <a:t>：</a:t>
            </a:r>
            <a:r>
              <a:rPr lang="en-US" altLang="zh-CN" sz="2400" dirty="0">
                <a:latin typeface="+mn-ea"/>
                <a:ea typeface="+mn-ea"/>
              </a:rPr>
              <a:t>64</a:t>
            </a:r>
            <a:r>
              <a:rPr lang="zh-CN" altLang="en-US" sz="2400" dirty="0">
                <a:latin typeface="+mn-ea"/>
                <a:ea typeface="+mn-ea"/>
              </a:rPr>
              <a:t>位通用寄存器</a:t>
            </a:r>
            <a:endParaRPr lang="en-US" altLang="zh-CN" sz="2400" dirty="0">
              <a:latin typeface="+mn-ea"/>
              <a:ea typeface="+mn-ea"/>
            </a:endParaRPr>
          </a:p>
          <a:p>
            <a:pPr>
              <a:lnSpc>
                <a:spcPct val="120000"/>
              </a:lnSpc>
              <a:defRPr/>
            </a:pPr>
            <a:r>
              <a:rPr lang="zh-CN" altLang="en-US" sz="2400" dirty="0">
                <a:latin typeface="+mn-ea"/>
                <a:ea typeface="+mn-ea"/>
              </a:rPr>
              <a:t>偏移量</a:t>
            </a:r>
            <a:r>
              <a:rPr lang="en-US" altLang="zh-CN" sz="2400" dirty="0">
                <a:solidFill>
                  <a:srgbClr val="C00000"/>
                </a:solidFill>
                <a:latin typeface="+mn-ea"/>
                <a:ea typeface="+mn-ea"/>
              </a:rPr>
              <a:t>Offset</a:t>
            </a:r>
            <a:r>
              <a:rPr lang="zh-CN" altLang="en-US" sz="2400" dirty="0">
                <a:latin typeface="+mn-ea"/>
                <a:ea typeface="+mn-ea"/>
              </a:rPr>
              <a:t>可以是下列选项之一</a:t>
            </a:r>
            <a:endParaRPr lang="en-US" altLang="zh-CN" sz="2000" dirty="0">
              <a:latin typeface="+mn-ea"/>
              <a:ea typeface="+mn-ea"/>
            </a:endParaRPr>
          </a:p>
          <a:p>
            <a:pPr marL="914400" lvl="1" indent="-457200">
              <a:lnSpc>
                <a:spcPct val="120000"/>
              </a:lnSpc>
              <a:buFont typeface="+mj-lt"/>
              <a:buAutoNum type="arabicPeriod"/>
              <a:defRPr/>
            </a:pPr>
            <a:r>
              <a:rPr lang="zh-CN" altLang="en-US" sz="2000" dirty="0">
                <a:latin typeface="+mn-ea"/>
                <a:ea typeface="+mn-ea"/>
              </a:rPr>
              <a:t>立即数 </a:t>
            </a:r>
            <a:r>
              <a:rPr lang="en-US" altLang="zh-CN" sz="2000" b="1" dirty="0">
                <a:solidFill>
                  <a:srgbClr val="C00000"/>
                </a:solidFill>
                <a:latin typeface="+mn-ea"/>
                <a:ea typeface="+mn-ea"/>
              </a:rPr>
              <a:t>#imm</a:t>
            </a:r>
            <a:endParaRPr lang="en-US" altLang="zh-CN" sz="2000" dirty="0">
              <a:solidFill>
                <a:srgbClr val="C00000"/>
              </a:solidFill>
              <a:latin typeface="+mn-ea"/>
              <a:ea typeface="+mn-ea"/>
            </a:endParaRPr>
          </a:p>
          <a:p>
            <a:pPr marL="914400" lvl="1" indent="-457200">
              <a:lnSpc>
                <a:spcPct val="120000"/>
              </a:lnSpc>
              <a:buFont typeface="+mj-lt"/>
              <a:buAutoNum type="arabicPeriod"/>
              <a:defRPr/>
            </a:pPr>
            <a:r>
              <a:rPr lang="en-US" altLang="zh-CN" sz="2000" dirty="0">
                <a:latin typeface="+mn-ea"/>
                <a:ea typeface="+mn-ea"/>
              </a:rPr>
              <a:t>64</a:t>
            </a:r>
            <a:r>
              <a:rPr lang="zh-CN" altLang="en-US" sz="2000" dirty="0">
                <a:latin typeface="+mn-ea"/>
                <a:ea typeface="+mn-ea"/>
              </a:rPr>
              <a:t>位通用寄存器 </a:t>
            </a:r>
            <a:r>
              <a:rPr lang="en-US" altLang="zh-CN" sz="2000" b="1" dirty="0" err="1">
                <a:solidFill>
                  <a:srgbClr val="C00000"/>
                </a:solidFill>
                <a:latin typeface="+mn-ea"/>
                <a:ea typeface="+mn-ea"/>
              </a:rPr>
              <a:t>r</a:t>
            </a:r>
            <a:r>
              <a:rPr lang="en-US" altLang="zh-CN" sz="2000" b="1" baseline="-25000" dirty="0" err="1">
                <a:solidFill>
                  <a:srgbClr val="C00000"/>
                </a:solidFill>
                <a:latin typeface="+mn-ea"/>
                <a:ea typeface="+mn-ea"/>
              </a:rPr>
              <a:t>i</a:t>
            </a:r>
            <a:r>
              <a:rPr lang="en-US" altLang="zh-CN" sz="2000" b="1" dirty="0">
                <a:latin typeface="+mn-ea"/>
                <a:ea typeface="+mn-ea"/>
              </a:rPr>
              <a:t> </a:t>
            </a:r>
            <a:endParaRPr lang="en-US" altLang="zh-CN" sz="2000" dirty="0">
              <a:latin typeface="+mn-ea"/>
              <a:ea typeface="+mn-ea"/>
            </a:endParaRPr>
          </a:p>
          <a:p>
            <a:pPr marL="914400" lvl="1" indent="-457200">
              <a:lnSpc>
                <a:spcPct val="120000"/>
              </a:lnSpc>
              <a:buFont typeface="+mj-lt"/>
              <a:buAutoNum type="arabicPeriod"/>
              <a:defRPr/>
            </a:pPr>
            <a:r>
              <a:rPr lang="zh-CN" altLang="en-US" sz="2000" dirty="0">
                <a:latin typeface="+mn-ea"/>
                <a:ea typeface="+mn-ea"/>
              </a:rPr>
              <a:t>修改过的寄存器</a:t>
            </a:r>
            <a:r>
              <a:rPr lang="en-US" altLang="zh-CN" sz="2000" dirty="0">
                <a:latin typeface="+mn-ea"/>
                <a:ea typeface="+mn-ea"/>
              </a:rPr>
              <a:t> </a:t>
            </a:r>
            <a:r>
              <a:rPr lang="en-US" altLang="zh-CN" sz="2000" b="1" dirty="0">
                <a:solidFill>
                  <a:srgbClr val="C00000"/>
                </a:solidFill>
                <a:latin typeface="+mn-ea"/>
                <a:ea typeface="+mn-ea"/>
              </a:rPr>
              <a:t>r</a:t>
            </a:r>
            <a:r>
              <a:rPr lang="en-US" altLang="zh-CN" sz="2000" b="1" baseline="-25000" dirty="0">
                <a:solidFill>
                  <a:srgbClr val="C00000"/>
                </a:solidFill>
                <a:latin typeface="+mn-ea"/>
                <a:ea typeface="+mn-ea"/>
              </a:rPr>
              <a:t>m</a:t>
            </a:r>
            <a:r>
              <a:rPr lang="en-US" altLang="zh-CN" sz="2000" b="1" dirty="0">
                <a:solidFill>
                  <a:srgbClr val="C00000"/>
                </a:solidFill>
                <a:latin typeface="+mn-ea"/>
                <a:ea typeface="+mn-ea"/>
              </a:rPr>
              <a:t>, op</a:t>
            </a:r>
            <a:r>
              <a:rPr lang="zh-CN" altLang="en-US" sz="2000" dirty="0">
                <a:latin typeface="+mn-ea"/>
                <a:ea typeface="+mn-ea"/>
              </a:rPr>
              <a:t>，在这里</a:t>
            </a:r>
            <a:r>
              <a:rPr lang="en-US" altLang="zh-CN" sz="2000" b="1" dirty="0">
                <a:solidFill>
                  <a:srgbClr val="C00000"/>
                </a:solidFill>
                <a:latin typeface="+mn-ea"/>
                <a:ea typeface="+mn-ea"/>
              </a:rPr>
              <a:t>op</a:t>
            </a:r>
            <a:r>
              <a:rPr lang="zh-CN" altLang="en-US" sz="2000" dirty="0">
                <a:latin typeface="+mn-ea"/>
                <a:ea typeface="+mn-ea"/>
              </a:rPr>
              <a:t>可以是</a:t>
            </a:r>
            <a:endParaRPr lang="en-US" altLang="zh-CN" sz="1800" b="1" baseline="-25000" dirty="0">
              <a:solidFill>
                <a:srgbClr val="C00000"/>
              </a:solidFill>
              <a:latin typeface="+mn-ea"/>
              <a:ea typeface="+mn-ea"/>
            </a:endParaRPr>
          </a:p>
          <a:p>
            <a:pPr lvl="2">
              <a:lnSpc>
                <a:spcPct val="120000"/>
              </a:lnSpc>
              <a:defRPr/>
            </a:pPr>
            <a:r>
              <a:rPr lang="zh-CN" altLang="en-US" sz="1800" dirty="0">
                <a:latin typeface="+mn-ea"/>
                <a:ea typeface="+mn-ea"/>
              </a:rPr>
              <a:t>移位运算</a:t>
            </a:r>
            <a:r>
              <a:rPr lang="en-US" altLang="zh-CN" sz="1800" dirty="0">
                <a:latin typeface="+mn-ea"/>
                <a:ea typeface="+mn-ea"/>
              </a:rPr>
              <a:t>: </a:t>
            </a:r>
            <a:r>
              <a:rPr lang="en-US" altLang="zh-CN" sz="1800" b="1" dirty="0" err="1">
                <a:solidFill>
                  <a:srgbClr val="C00000"/>
                </a:solidFill>
                <a:latin typeface="+mn-ea"/>
                <a:ea typeface="+mn-ea"/>
              </a:rPr>
              <a:t>lsl</a:t>
            </a:r>
            <a:r>
              <a:rPr lang="en-US" altLang="zh-CN" sz="1800" b="1" dirty="0">
                <a:solidFill>
                  <a:srgbClr val="C00000"/>
                </a:solidFill>
                <a:latin typeface="+mn-ea"/>
                <a:ea typeface="+mn-ea"/>
              </a:rPr>
              <a:t> #3</a:t>
            </a:r>
          </a:p>
          <a:p>
            <a:pPr lvl="2">
              <a:lnSpc>
                <a:spcPct val="120000"/>
              </a:lnSpc>
              <a:defRPr/>
            </a:pPr>
            <a:r>
              <a:rPr lang="zh-CN" altLang="en-US" sz="1800" dirty="0">
                <a:latin typeface="+mn-ea"/>
                <a:ea typeface="+mn-ea"/>
              </a:rPr>
              <a:t>位扩展</a:t>
            </a:r>
            <a:r>
              <a:rPr lang="en-US" altLang="zh-CN" sz="1800" dirty="0">
                <a:latin typeface="+mn-ea"/>
                <a:ea typeface="+mn-ea"/>
              </a:rPr>
              <a:t>: </a:t>
            </a:r>
            <a:r>
              <a:rPr lang="en-US" altLang="zh-CN" sz="1800" b="1" dirty="0" err="1">
                <a:solidFill>
                  <a:srgbClr val="C00000"/>
                </a:solidFill>
                <a:latin typeface="+mn-ea"/>
                <a:ea typeface="+mn-ea"/>
              </a:rPr>
              <a:t>sxtw</a:t>
            </a:r>
            <a:endParaRPr lang="en-US" altLang="zh-CN" sz="2400" b="1" dirty="0">
              <a:solidFill>
                <a:srgbClr val="C00000"/>
              </a:solidFill>
              <a:latin typeface="+mn-ea"/>
              <a:ea typeface="+mn-ea"/>
            </a:endParaRPr>
          </a:p>
        </p:txBody>
      </p:sp>
      <p:sp>
        <p:nvSpPr>
          <p:cNvPr id="4" name="灯片编号占位符 3">
            <a:extLst>
              <a:ext uri="{FF2B5EF4-FFF2-40B4-BE49-F238E27FC236}">
                <a16:creationId xmlns:a16="http://schemas.microsoft.com/office/drawing/2014/main" id="{21E7FEE3-777B-41BC-BDED-A26345C2C9C0}"/>
              </a:ext>
            </a:extLst>
          </p:cNvPr>
          <p:cNvSpPr>
            <a:spLocks noGrp="1"/>
          </p:cNvSpPr>
          <p:nvPr>
            <p:ph type="sldNum" sz="quarter" idx="12"/>
          </p:nvPr>
        </p:nvSpPr>
        <p:spPr/>
        <p:txBody>
          <a:bodyPr/>
          <a:lstStyle/>
          <a:p>
            <a:fld id="{ADE361C3-C043-4A6E-BDCE-8DA1E7D90A3B}" type="slidenum">
              <a:rPr lang="zh-CN" altLang="en-US" smtClean="0"/>
              <a:t>43</a:t>
            </a:fld>
            <a:endParaRPr lang="zh-CN" altLang="en-US"/>
          </a:p>
        </p:txBody>
      </p:sp>
      <p:sp>
        <p:nvSpPr>
          <p:cNvPr id="5" name="文本框 4">
            <a:extLst>
              <a:ext uri="{FF2B5EF4-FFF2-40B4-BE49-F238E27FC236}">
                <a16:creationId xmlns:a16="http://schemas.microsoft.com/office/drawing/2014/main" id="{1C112814-3119-9E43-B2C9-EE5FF4D50FDA}"/>
              </a:ext>
            </a:extLst>
          </p:cNvPr>
          <p:cNvSpPr txBox="1"/>
          <p:nvPr/>
        </p:nvSpPr>
        <p:spPr>
          <a:xfrm>
            <a:off x="6660232" y="3073524"/>
            <a:ext cx="2105063" cy="1524007"/>
          </a:xfrm>
          <a:prstGeom prst="rect">
            <a:avLst/>
          </a:prstGeom>
          <a:noFill/>
        </p:spPr>
        <p:txBody>
          <a:bodyPr wrap="none" rtlCol="0">
            <a:spAutoFit/>
          </a:bodyPr>
          <a:lstStyle/>
          <a:p>
            <a:pPr>
              <a:lnSpc>
                <a:spcPct val="150000"/>
              </a:lnSpc>
            </a:pPr>
            <a:r>
              <a:rPr kumimoji="1" lang="en-US" altLang="zh-CN" sz="1600" dirty="0" err="1"/>
              <a:t>ldr</a:t>
            </a:r>
            <a:r>
              <a:rPr kumimoji="1" lang="en-US" altLang="zh-CN" sz="1600" dirty="0"/>
              <a:t> w8, [x0, #8]</a:t>
            </a:r>
          </a:p>
          <a:p>
            <a:pPr>
              <a:lnSpc>
                <a:spcPct val="150000"/>
              </a:lnSpc>
            </a:pPr>
            <a:r>
              <a:rPr kumimoji="1" lang="en-US" altLang="zh-CN" sz="1600" dirty="0" err="1"/>
              <a:t>ldr</a:t>
            </a:r>
            <a:r>
              <a:rPr kumimoji="1" lang="en-US" altLang="zh-CN" sz="1600" dirty="0"/>
              <a:t> w9, [x1, x0]</a:t>
            </a:r>
          </a:p>
          <a:p>
            <a:pPr>
              <a:lnSpc>
                <a:spcPct val="150000"/>
              </a:lnSpc>
            </a:pPr>
            <a:r>
              <a:rPr kumimoji="1" lang="en-US" altLang="zh-CN" sz="1600" dirty="0"/>
              <a:t>str w9, [x0, x0, </a:t>
            </a:r>
            <a:r>
              <a:rPr kumimoji="1" lang="en-US" altLang="zh-CN" sz="1600" dirty="0" err="1"/>
              <a:t>lsl</a:t>
            </a:r>
            <a:r>
              <a:rPr kumimoji="1" lang="en-US" altLang="zh-CN" sz="1600" dirty="0"/>
              <a:t> #2]</a:t>
            </a:r>
          </a:p>
          <a:p>
            <a:pPr>
              <a:lnSpc>
                <a:spcPct val="150000"/>
              </a:lnSpc>
            </a:pPr>
            <a:r>
              <a:rPr kumimoji="1" lang="en-US" altLang="zh-CN" sz="1600" dirty="0"/>
              <a:t>str w9, [x0, w0, </a:t>
            </a:r>
            <a:r>
              <a:rPr kumimoji="1" lang="en-US" altLang="zh-CN" sz="1600" dirty="0" err="1"/>
              <a:t>sxtw</a:t>
            </a:r>
            <a:r>
              <a:rPr kumimoji="1" lang="en-US" altLang="zh-CN" sz="1600" dirty="0"/>
              <a:t>]</a:t>
            </a:r>
            <a:endParaRPr kumimoji="1" lang="zh-CN" altLang="en-US" sz="1600" dirty="0"/>
          </a:p>
        </p:txBody>
      </p:sp>
      <p:sp>
        <p:nvSpPr>
          <p:cNvPr id="6" name="竖卷形 5">
            <a:extLst>
              <a:ext uri="{FF2B5EF4-FFF2-40B4-BE49-F238E27FC236}">
                <a16:creationId xmlns:a16="http://schemas.microsoft.com/office/drawing/2014/main" id="{B7956273-010D-4E01-4B33-7FB22F35072B}"/>
              </a:ext>
            </a:extLst>
          </p:cNvPr>
          <p:cNvSpPr/>
          <p:nvPr/>
        </p:nvSpPr>
        <p:spPr>
          <a:xfrm>
            <a:off x="6300192" y="2569468"/>
            <a:ext cx="2736304" cy="2448272"/>
          </a:xfrm>
          <a:prstGeom prst="verticalScroll">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660830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7EACFEC0-7899-4AF6-A20E-4B7790CE36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3947DC58-4C32-4BE8-8C69-664057199B8D}" type="slidenum">
              <a:rPr lang="zh-CN" altLang="en-US" sz="1167">
                <a:latin typeface="Times New Roman" panose="02020603050405020304" pitchFamily="18" charset="0"/>
              </a:rPr>
              <a:pPr>
                <a:spcBef>
                  <a:spcPct val="0"/>
                </a:spcBef>
                <a:buFontTx/>
                <a:buNone/>
              </a:pPr>
              <a:t>44</a:t>
            </a:fld>
            <a:endParaRPr lang="en-US" altLang="zh-CN" sz="1167">
              <a:latin typeface="Times New Roman" panose="02020603050405020304" pitchFamily="18" charset="0"/>
            </a:endParaRPr>
          </a:p>
        </p:txBody>
      </p:sp>
      <p:sp>
        <p:nvSpPr>
          <p:cNvPr id="67587" name="Rectangle 2">
            <a:extLst>
              <a:ext uri="{FF2B5EF4-FFF2-40B4-BE49-F238E27FC236}">
                <a16:creationId xmlns:a16="http://schemas.microsoft.com/office/drawing/2014/main" id="{875F42F2-AD51-4FE1-A4A5-12046FEAA199}"/>
              </a:ext>
            </a:extLst>
          </p:cNvPr>
          <p:cNvSpPr>
            <a:spLocks noGrp="1" noChangeArrowheads="1"/>
          </p:cNvSpPr>
          <p:nvPr>
            <p:ph type="title"/>
          </p:nvPr>
        </p:nvSpPr>
        <p:spPr/>
        <p:txBody>
          <a:bodyPr/>
          <a:lstStyle/>
          <a:p>
            <a:r>
              <a:rPr lang="zh-CN" altLang="en-US" dirty="0"/>
              <a:t>示例：基地址加偏移量模式</a:t>
            </a:r>
            <a:endParaRPr lang="en-US" altLang="zh-CN" dirty="0">
              <a:ea typeface="宋体" panose="02010600030101010101" pitchFamily="2" charset="-122"/>
            </a:endParaRPr>
          </a:p>
        </p:txBody>
      </p:sp>
      <p:sp>
        <p:nvSpPr>
          <p:cNvPr id="67588" name="Rectangle 3">
            <a:extLst>
              <a:ext uri="{FF2B5EF4-FFF2-40B4-BE49-F238E27FC236}">
                <a16:creationId xmlns:a16="http://schemas.microsoft.com/office/drawing/2014/main" id="{B5C31348-1C03-4CD7-8EB7-4D9378B321B8}"/>
              </a:ext>
            </a:extLst>
          </p:cNvPr>
          <p:cNvSpPr>
            <a:spLocks noGrp="1" noChangeArrowheads="1"/>
          </p:cNvSpPr>
          <p:nvPr>
            <p:ph type="body" idx="1"/>
          </p:nvPr>
        </p:nvSpPr>
        <p:spPr/>
        <p:txBody>
          <a:bodyPr/>
          <a:lstStyle/>
          <a:p>
            <a:pPr>
              <a:lnSpc>
                <a:spcPct val="140000"/>
              </a:lnSpc>
            </a:pPr>
            <a:r>
              <a:rPr lang="zh-CN" altLang="en-US" dirty="0"/>
              <a:t>假设</a:t>
            </a:r>
            <a:r>
              <a:rPr lang="en-US" altLang="zh-CN" dirty="0">
                <a:solidFill>
                  <a:srgbClr val="C00000"/>
                </a:solidFill>
                <a:ea typeface="宋体" panose="02010600030101010101" pitchFamily="2" charset="-122"/>
              </a:rPr>
              <a:t>E</a:t>
            </a:r>
            <a:r>
              <a:rPr lang="zh-CN" altLang="en-US" dirty="0"/>
              <a:t>是一个长整型数组</a:t>
            </a:r>
            <a:endParaRPr lang="en-US" altLang="zh-CN" dirty="0">
              <a:ea typeface="宋体" panose="02010600030101010101" pitchFamily="2" charset="-122"/>
            </a:endParaRPr>
          </a:p>
          <a:p>
            <a:pPr lvl="1">
              <a:lnSpc>
                <a:spcPct val="140000"/>
              </a:lnSpc>
            </a:pPr>
            <a:r>
              <a:rPr lang="en-US" altLang="zh-CN" dirty="0">
                <a:ea typeface="宋体" panose="02010600030101010101" pitchFamily="2" charset="-122"/>
              </a:rPr>
              <a:t>E</a:t>
            </a:r>
            <a:r>
              <a:rPr lang="zh-CN" altLang="en-US" dirty="0"/>
              <a:t>的起始地址存放在</a:t>
            </a:r>
            <a:r>
              <a:rPr lang="en-US" altLang="zh-CN" dirty="0"/>
              <a:t>x0</a:t>
            </a:r>
            <a:r>
              <a:rPr lang="zh-CN" altLang="en-US" dirty="0"/>
              <a:t>寄存器中</a:t>
            </a:r>
            <a:endParaRPr lang="en-US" altLang="zh-CN" dirty="0"/>
          </a:p>
          <a:p>
            <a:pPr lvl="1">
              <a:lnSpc>
                <a:spcPct val="140000"/>
              </a:lnSpc>
            </a:pPr>
            <a:r>
              <a:rPr lang="en-US" altLang="zh-CN" dirty="0">
                <a:ea typeface="宋体" panose="02010600030101010101" pitchFamily="2" charset="-122"/>
              </a:rPr>
              <a:t>E</a:t>
            </a:r>
            <a:r>
              <a:rPr lang="zh-CN" altLang="en-US" dirty="0"/>
              <a:t>的索引 </a:t>
            </a:r>
            <a:r>
              <a:rPr lang="en-US" altLang="zh-CN" b="1" dirty="0" err="1">
                <a:solidFill>
                  <a:srgbClr val="C00000"/>
                </a:solidFill>
              </a:rPr>
              <a:t>i</a:t>
            </a:r>
            <a:r>
              <a:rPr lang="en-US" altLang="zh-CN" b="1" dirty="0">
                <a:solidFill>
                  <a:srgbClr val="C00000"/>
                </a:solidFill>
              </a:rPr>
              <a:t> </a:t>
            </a:r>
            <a:r>
              <a:rPr lang="zh-CN" altLang="en-US" dirty="0"/>
              <a:t>存放在</a:t>
            </a:r>
            <a:r>
              <a:rPr lang="en-US" altLang="zh-CN" dirty="0"/>
              <a:t>x1</a:t>
            </a:r>
            <a:r>
              <a:rPr lang="zh-CN" altLang="en-US" dirty="0"/>
              <a:t>寄存器中</a:t>
            </a:r>
            <a:endParaRPr lang="en-US" altLang="zh-CN" dirty="0">
              <a:ea typeface="宋体" panose="02010600030101010101" pitchFamily="2" charset="-122"/>
            </a:endParaRPr>
          </a:p>
          <a:p>
            <a:pPr>
              <a:lnSpc>
                <a:spcPct val="140000"/>
              </a:lnSpc>
            </a:pPr>
            <a:endParaRPr lang="en-US" altLang="zh-CN" dirty="0"/>
          </a:p>
          <a:p>
            <a:pPr>
              <a:lnSpc>
                <a:spcPct val="140000"/>
              </a:lnSpc>
            </a:pPr>
            <a:r>
              <a:rPr lang="zh-CN" altLang="en-US" dirty="0"/>
              <a:t>那么数组元素</a:t>
            </a:r>
            <a:r>
              <a:rPr lang="en-US" altLang="zh-CN" dirty="0">
                <a:ea typeface="宋体" panose="02010600030101010101" pitchFamily="2" charset="-122"/>
              </a:rPr>
              <a:t>E[</a:t>
            </a:r>
            <a:r>
              <a:rPr lang="en-US" altLang="zh-CN" dirty="0" err="1">
                <a:ea typeface="宋体" panose="02010600030101010101" pitchFamily="2" charset="-122"/>
              </a:rPr>
              <a:t>i</a:t>
            </a:r>
            <a:r>
              <a:rPr lang="en-US" altLang="zh-CN" dirty="0">
                <a:ea typeface="宋体" panose="02010600030101010101" pitchFamily="2" charset="-122"/>
              </a:rPr>
              <a:t>]</a:t>
            </a:r>
            <a:r>
              <a:rPr lang="zh-CN" altLang="en-US" dirty="0"/>
              <a:t>的访问在</a:t>
            </a:r>
            <a:r>
              <a:rPr lang="en-US" altLang="zh-CN" dirty="0"/>
              <a:t>ARM</a:t>
            </a:r>
            <a:r>
              <a:rPr lang="zh-CN" altLang="en-US" dirty="0"/>
              <a:t>汇编中为：</a:t>
            </a:r>
            <a:endParaRPr lang="en-US" altLang="zh-CN" dirty="0">
              <a:ea typeface="宋体" panose="02010600030101010101" pitchFamily="2" charset="-122"/>
            </a:endParaRPr>
          </a:p>
          <a:p>
            <a:pPr lvl="1">
              <a:lnSpc>
                <a:spcPct val="140000"/>
              </a:lnSpc>
            </a:pPr>
            <a:r>
              <a:rPr lang="en-US" altLang="zh-CN" b="1" dirty="0" err="1">
                <a:ea typeface="宋体" panose="02010600030101010101" pitchFamily="2" charset="-122"/>
              </a:rPr>
              <a:t>ldr</a:t>
            </a:r>
            <a:r>
              <a:rPr lang="en-US" altLang="zh-CN" b="1" dirty="0">
                <a:ea typeface="宋体" panose="02010600030101010101" pitchFamily="2" charset="-122"/>
              </a:rPr>
              <a:t>  x2, </a:t>
            </a:r>
            <a:r>
              <a:rPr lang="en-US" altLang="zh-CN" b="1" dirty="0">
                <a:solidFill>
                  <a:srgbClr val="C00000"/>
                </a:solidFill>
                <a:ea typeface="宋体" panose="02010600030101010101" pitchFamily="2" charset="-122"/>
              </a:rPr>
              <a:t>[x0, x1, </a:t>
            </a:r>
            <a:r>
              <a:rPr lang="en-US" altLang="zh-CN" b="1" dirty="0" err="1">
                <a:solidFill>
                  <a:srgbClr val="C00000"/>
                </a:solidFill>
                <a:ea typeface="宋体" panose="02010600030101010101" pitchFamily="2" charset="-122"/>
              </a:rPr>
              <a:t>lsl</a:t>
            </a:r>
            <a:r>
              <a:rPr lang="en-US" altLang="zh-CN" b="1" dirty="0">
                <a:solidFill>
                  <a:srgbClr val="C00000"/>
                </a:solidFill>
                <a:ea typeface="宋体" panose="02010600030101010101" pitchFamily="2" charset="-122"/>
              </a:rPr>
              <a:t> #3]</a:t>
            </a:r>
          </a:p>
        </p:txBody>
      </p:sp>
      <p:graphicFrame>
        <p:nvGraphicFramePr>
          <p:cNvPr id="2" name="Group 3">
            <a:extLst>
              <a:ext uri="{FF2B5EF4-FFF2-40B4-BE49-F238E27FC236}">
                <a16:creationId xmlns:a16="http://schemas.microsoft.com/office/drawing/2014/main" id="{4FB9B76C-AFB9-9777-A682-071DDE897E08}"/>
              </a:ext>
            </a:extLst>
          </p:cNvPr>
          <p:cNvGraphicFramePr>
            <a:graphicFrameLocks noGrp="1"/>
          </p:cNvGraphicFramePr>
          <p:nvPr>
            <p:extLst>
              <p:ext uri="{D42A27DB-BD31-4B8C-83A1-F6EECF244321}">
                <p14:modId xmlns:p14="http://schemas.microsoft.com/office/powerpoint/2010/main" val="1903702352"/>
              </p:ext>
            </p:extLst>
          </p:nvPr>
        </p:nvGraphicFramePr>
        <p:xfrm>
          <a:off x="4821713" y="1531888"/>
          <a:ext cx="4191000" cy="317500"/>
        </p:xfrm>
        <a:graphic>
          <a:graphicData uri="http://schemas.openxmlformats.org/drawingml/2006/table">
            <a:tbl>
              <a:tblPr/>
              <a:tblGrid>
                <a:gridCol w="698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300" b="0" i="0" u="none" strike="noStrike" cap="none" normalizeH="0" baseline="0" dirty="0">
                          <a:ln>
                            <a:noFill/>
                          </a:ln>
                          <a:solidFill>
                            <a:schemeClr val="tx1"/>
                          </a:solidFill>
                          <a:effectLst/>
                          <a:latin typeface="Comic Sans MS" pitchFamily="66" charset="0"/>
                          <a:ea typeface="宋体" pitchFamily="2" charset="-122"/>
                        </a:rPr>
                        <a:t>0</a:t>
                      </a:r>
                      <a:endParaRPr kumimoji="0" lang="zh-CN" altLang="en-US" sz="13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300" b="0" i="0" u="none" strike="noStrike" cap="none" normalizeH="0" baseline="0" dirty="0">
                          <a:ln>
                            <a:noFill/>
                          </a:ln>
                          <a:solidFill>
                            <a:schemeClr val="tx1"/>
                          </a:solidFill>
                          <a:effectLst/>
                          <a:latin typeface="Comic Sans MS" pitchFamily="66" charset="0"/>
                          <a:ea typeface="宋体" pitchFamily="2" charset="-122"/>
                        </a:rPr>
                        <a:t>8</a:t>
                      </a:r>
                      <a:endParaRPr kumimoji="0" lang="zh-CN" altLang="en-US" sz="13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300" b="0" i="0" u="none" strike="noStrike" cap="none" normalizeH="0" baseline="0" dirty="0">
                          <a:ln>
                            <a:noFill/>
                          </a:ln>
                          <a:solidFill>
                            <a:schemeClr val="tx1"/>
                          </a:solidFill>
                          <a:effectLst/>
                          <a:latin typeface="Comic Sans MS" pitchFamily="66" charset="0"/>
                          <a:ea typeface="宋体" pitchFamily="2" charset="-122"/>
                        </a:rPr>
                        <a:t>16</a:t>
                      </a:r>
                      <a:endParaRPr kumimoji="0" lang="zh-CN" altLang="en-US" sz="13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300" b="0" i="0" u="none" strike="noStrike" cap="none" normalizeH="0" baseline="0" dirty="0">
                          <a:ln>
                            <a:noFill/>
                          </a:ln>
                          <a:solidFill>
                            <a:schemeClr val="tx1"/>
                          </a:solidFill>
                          <a:effectLst/>
                          <a:latin typeface="Comic Sans MS" pitchFamily="66" charset="0"/>
                          <a:ea typeface="宋体" pitchFamily="2" charset="-122"/>
                        </a:rPr>
                        <a:t>24</a:t>
                      </a:r>
                      <a:endParaRPr kumimoji="0" lang="zh-CN" altLang="en-US" sz="13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300" b="0" i="0" u="none" strike="noStrike" cap="none" normalizeH="0" baseline="0" dirty="0">
                          <a:ln>
                            <a:noFill/>
                          </a:ln>
                          <a:solidFill>
                            <a:schemeClr val="tx1"/>
                          </a:solidFill>
                          <a:effectLst/>
                          <a:latin typeface="Comic Sans MS" pitchFamily="66" charset="0"/>
                          <a:ea typeface="宋体" pitchFamily="2" charset="-122"/>
                        </a:rPr>
                        <a:t>32</a:t>
                      </a:r>
                      <a:endParaRPr kumimoji="0" lang="zh-CN" altLang="en-US" sz="13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300" b="0" i="0" u="none" strike="noStrike" cap="none" normalizeH="0" baseline="0" dirty="0">
                          <a:ln>
                            <a:noFill/>
                          </a:ln>
                          <a:solidFill>
                            <a:schemeClr val="tx1"/>
                          </a:solidFill>
                          <a:effectLst/>
                          <a:latin typeface="Comic Sans MS" pitchFamily="66" charset="0"/>
                          <a:ea typeface="宋体" pitchFamily="2" charset="-122"/>
                        </a:rPr>
                        <a:t>40</a:t>
                      </a:r>
                      <a:endParaRPr kumimoji="0" lang="zh-CN" altLang="en-US" sz="13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100" marB="381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Text Box 25">
            <a:extLst>
              <a:ext uri="{FF2B5EF4-FFF2-40B4-BE49-F238E27FC236}">
                <a16:creationId xmlns:a16="http://schemas.microsoft.com/office/drawing/2014/main" id="{6F70355B-7B8A-1B47-3B15-1EB292B55CF3}"/>
              </a:ext>
            </a:extLst>
          </p:cNvPr>
          <p:cNvSpPr txBox="1">
            <a:spLocks noChangeArrowheads="1"/>
          </p:cNvSpPr>
          <p:nvPr/>
        </p:nvSpPr>
        <p:spPr bwMode="auto">
          <a:xfrm>
            <a:off x="4829651" y="1121784"/>
            <a:ext cx="1877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buFontTx/>
              <a:buNone/>
            </a:pPr>
            <a:r>
              <a:rPr lang="en-US" altLang="zh-CN" sz="2000" dirty="0">
                <a:solidFill>
                  <a:srgbClr val="0033CC"/>
                </a:solidFill>
                <a:latin typeface="Courier New" panose="02070309020205020404" pitchFamily="49" charset="0"/>
                <a:cs typeface="Courier New" panose="02070309020205020404" pitchFamily="49" charset="0"/>
              </a:rPr>
              <a:t>long E[6]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5094C-8F1F-4052-8DFA-BB95055F50BE}"/>
              </a:ext>
            </a:extLst>
          </p:cNvPr>
          <p:cNvSpPr>
            <a:spLocks noGrp="1"/>
          </p:cNvSpPr>
          <p:nvPr>
            <p:ph type="title"/>
          </p:nvPr>
        </p:nvSpPr>
        <p:spPr/>
        <p:txBody>
          <a:bodyPr/>
          <a:lstStyle/>
          <a:p>
            <a:r>
              <a:rPr lang="zh-CN" altLang="en-US" dirty="0"/>
              <a:t>寻址模式</a:t>
            </a:r>
          </a:p>
        </p:txBody>
      </p:sp>
      <p:sp>
        <p:nvSpPr>
          <p:cNvPr id="3" name="内容占位符 2">
            <a:extLst>
              <a:ext uri="{FF2B5EF4-FFF2-40B4-BE49-F238E27FC236}">
                <a16:creationId xmlns:a16="http://schemas.microsoft.com/office/drawing/2014/main" id="{FF9C42E9-C5EF-4856-AAB5-14290359E884}"/>
              </a:ext>
            </a:extLst>
          </p:cNvPr>
          <p:cNvSpPr>
            <a:spLocks noGrp="1"/>
          </p:cNvSpPr>
          <p:nvPr>
            <p:ph idx="1"/>
          </p:nvPr>
        </p:nvSpPr>
        <p:spPr/>
        <p:txBody>
          <a:bodyPr>
            <a:normAutofit fontScale="92500" lnSpcReduction="10000"/>
          </a:bodyPr>
          <a:lstStyle/>
          <a:p>
            <a:r>
              <a:rPr lang="zh-CN" altLang="en-US" dirty="0">
                <a:latin typeface="+mn-ea"/>
                <a:ea typeface="+mn-ea"/>
              </a:rPr>
              <a:t>寻址模式是表示内存地址的表达式</a:t>
            </a:r>
            <a:endParaRPr lang="en-US" altLang="zh-CN" dirty="0">
              <a:latin typeface="+mn-ea"/>
              <a:ea typeface="+mn-ea"/>
            </a:endParaRPr>
          </a:p>
          <a:p>
            <a:pPr lvl="1"/>
            <a:r>
              <a:rPr lang="zh-CN" altLang="en-US" dirty="0">
                <a:latin typeface="+mn-ea"/>
                <a:ea typeface="+mn-ea"/>
              </a:rPr>
              <a:t>基地址模式（索引寻址）</a:t>
            </a:r>
            <a:endParaRPr lang="en-US" altLang="zh-CN" dirty="0">
              <a:latin typeface="+mn-ea"/>
              <a:ea typeface="+mn-ea"/>
            </a:endParaRPr>
          </a:p>
          <a:p>
            <a:pPr lvl="2"/>
            <a:r>
              <a:rPr lang="en-US" altLang="zh-CN" dirty="0">
                <a:latin typeface="+mn-ea"/>
                <a:ea typeface="+mn-ea"/>
              </a:rPr>
              <a:t>[</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a:t>
            </a:r>
          </a:p>
          <a:p>
            <a:pPr lvl="1"/>
            <a:r>
              <a:rPr lang="zh-CN" altLang="en-US" dirty="0">
                <a:latin typeface="+mn-ea"/>
                <a:ea typeface="+mn-ea"/>
              </a:rPr>
              <a:t>基地址加偏移量模式（偏移量寻址）</a:t>
            </a:r>
            <a:endParaRPr lang="en-US" altLang="zh-CN" dirty="0">
              <a:latin typeface="+mn-ea"/>
              <a:ea typeface="+mn-ea"/>
            </a:endParaRPr>
          </a:p>
          <a:p>
            <a:pPr lvl="2"/>
            <a:r>
              <a:rPr lang="en-US" altLang="zh-CN" dirty="0">
                <a:latin typeface="+mn-ea"/>
                <a:ea typeface="+mn-ea"/>
              </a:rPr>
              <a:t>[</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 offset]</a:t>
            </a:r>
          </a:p>
          <a:p>
            <a:pPr lvl="1"/>
            <a:r>
              <a:rPr lang="zh-CN" altLang="en-US" dirty="0">
                <a:latin typeface="+mn-ea"/>
                <a:ea typeface="+mn-ea"/>
              </a:rPr>
              <a:t>前索引寻址（寻址操作</a:t>
            </a:r>
            <a:r>
              <a:rPr lang="zh-CN" altLang="en-US" dirty="0">
                <a:solidFill>
                  <a:srgbClr val="C00000"/>
                </a:solidFill>
                <a:latin typeface="+mn-ea"/>
                <a:ea typeface="+mn-ea"/>
              </a:rPr>
              <a:t>前</a:t>
            </a:r>
            <a:r>
              <a:rPr lang="zh-CN" altLang="en-US" dirty="0">
                <a:latin typeface="+mn-ea"/>
                <a:ea typeface="+mn-ea"/>
              </a:rPr>
              <a:t>更新基地址）</a:t>
            </a:r>
            <a:endParaRPr lang="en-US" altLang="zh-CN" dirty="0">
              <a:latin typeface="+mn-ea"/>
              <a:ea typeface="+mn-ea"/>
            </a:endParaRPr>
          </a:p>
          <a:p>
            <a:pPr lvl="2"/>
            <a:r>
              <a:rPr lang="en-US" altLang="zh-CN" dirty="0">
                <a:latin typeface="+mn-ea"/>
                <a:ea typeface="+mn-ea"/>
              </a:rPr>
              <a:t>[</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 offset]!</a:t>
            </a:r>
            <a:r>
              <a:rPr lang="zh-CN" altLang="en-US" dirty="0">
                <a:latin typeface="+mn-ea"/>
                <a:ea typeface="+mn-ea"/>
              </a:rPr>
              <a:t>                     </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 += Offset; </a:t>
            </a:r>
            <a:r>
              <a:rPr lang="zh-CN" altLang="en-US" b="1" dirty="0">
                <a:latin typeface="+mn-ea"/>
                <a:ea typeface="+mn-ea"/>
              </a:rPr>
              <a:t>寻址</a:t>
            </a:r>
            <a:r>
              <a:rPr lang="en-US" altLang="zh-CN" dirty="0">
                <a:latin typeface="+mn-ea"/>
                <a:ea typeface="+mn-ea"/>
              </a:rPr>
              <a:t>M[</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a:t>
            </a:r>
          </a:p>
          <a:p>
            <a:pPr lvl="1"/>
            <a:r>
              <a:rPr lang="zh-CN" altLang="en-US" dirty="0">
                <a:latin typeface="+mn-ea"/>
                <a:ea typeface="+mn-ea"/>
              </a:rPr>
              <a:t>后索引寻址（寻址操作</a:t>
            </a:r>
            <a:r>
              <a:rPr lang="zh-CN" altLang="en-US" dirty="0">
                <a:solidFill>
                  <a:srgbClr val="C00000"/>
                </a:solidFill>
                <a:latin typeface="+mn-ea"/>
                <a:ea typeface="+mn-ea"/>
              </a:rPr>
              <a:t>后</a:t>
            </a:r>
            <a:r>
              <a:rPr lang="zh-CN" altLang="en-US" dirty="0">
                <a:latin typeface="+mn-ea"/>
                <a:ea typeface="+mn-ea"/>
              </a:rPr>
              <a:t>更新基地址）</a:t>
            </a:r>
            <a:endParaRPr lang="en-US" altLang="zh-CN" dirty="0">
              <a:latin typeface="+mn-ea"/>
              <a:ea typeface="+mn-ea"/>
            </a:endParaRPr>
          </a:p>
          <a:p>
            <a:pPr lvl="2"/>
            <a:r>
              <a:rPr lang="en-US" altLang="zh-CN" dirty="0">
                <a:latin typeface="+mn-ea"/>
                <a:ea typeface="+mn-ea"/>
              </a:rPr>
              <a:t>[</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 offset</a:t>
            </a:r>
            <a:r>
              <a:rPr lang="zh-CN" altLang="en-US" dirty="0">
                <a:latin typeface="+mn-ea"/>
                <a:ea typeface="+mn-ea"/>
              </a:rPr>
              <a:t>                     </a:t>
            </a:r>
            <a:r>
              <a:rPr lang="zh-CN" altLang="en-US" b="1" dirty="0">
                <a:latin typeface="+mn-ea"/>
                <a:ea typeface="+mn-ea"/>
              </a:rPr>
              <a:t>寻址</a:t>
            </a:r>
            <a:r>
              <a:rPr lang="en-US" altLang="zh-CN" dirty="0">
                <a:latin typeface="+mn-ea"/>
                <a:ea typeface="+mn-ea"/>
              </a:rPr>
              <a:t>M[</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 </a:t>
            </a:r>
            <a:r>
              <a:rPr lang="en-US" altLang="zh-CN" dirty="0" err="1">
                <a:latin typeface="+mn-ea"/>
                <a:ea typeface="+mn-ea"/>
              </a:rPr>
              <a:t>r</a:t>
            </a:r>
            <a:r>
              <a:rPr lang="en-US" altLang="zh-CN" baseline="-25000" dirty="0" err="1">
                <a:latin typeface="+mn-ea"/>
                <a:ea typeface="+mn-ea"/>
              </a:rPr>
              <a:t>b</a:t>
            </a:r>
            <a:r>
              <a:rPr lang="en-US" altLang="zh-CN" dirty="0">
                <a:latin typeface="+mn-ea"/>
                <a:ea typeface="+mn-ea"/>
              </a:rPr>
              <a:t> += Offset</a:t>
            </a:r>
          </a:p>
        </p:txBody>
      </p:sp>
      <p:sp>
        <p:nvSpPr>
          <p:cNvPr id="4" name="灯片编号占位符 3">
            <a:extLst>
              <a:ext uri="{FF2B5EF4-FFF2-40B4-BE49-F238E27FC236}">
                <a16:creationId xmlns:a16="http://schemas.microsoft.com/office/drawing/2014/main" id="{103E3132-F629-4B6F-9EA6-6810BD6D56DF}"/>
              </a:ext>
            </a:extLst>
          </p:cNvPr>
          <p:cNvSpPr>
            <a:spLocks noGrp="1"/>
          </p:cNvSpPr>
          <p:nvPr>
            <p:ph type="sldNum" sz="quarter" idx="12"/>
          </p:nvPr>
        </p:nvSpPr>
        <p:spPr/>
        <p:txBody>
          <a:bodyPr/>
          <a:lstStyle/>
          <a:p>
            <a:fld id="{ADE361C3-C043-4A6E-BDCE-8DA1E7D90A3B}" type="slidenum">
              <a:rPr lang="zh-CN" altLang="en-US" smtClean="0"/>
              <a:t>45</a:t>
            </a:fld>
            <a:endParaRPr lang="zh-CN" altLang="en-US"/>
          </a:p>
        </p:txBody>
      </p:sp>
    </p:spTree>
    <p:extLst>
      <p:ext uri="{BB962C8B-B14F-4D97-AF65-F5344CB8AC3E}">
        <p14:creationId xmlns:p14="http://schemas.microsoft.com/office/powerpoint/2010/main" val="952138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5A344-4991-CF45-BE3C-59E790771E7E}"/>
              </a:ext>
            </a:extLst>
          </p:cNvPr>
          <p:cNvSpPr>
            <a:spLocks noGrp="1"/>
          </p:cNvSpPr>
          <p:nvPr>
            <p:ph type="title"/>
          </p:nvPr>
        </p:nvSpPr>
        <p:spPr/>
        <p:txBody>
          <a:bodyPr/>
          <a:lstStyle/>
          <a:p>
            <a:r>
              <a:rPr kumimoji="1" lang="zh-CN" altLang="en-US" dirty="0"/>
              <a:t>练习题</a:t>
            </a:r>
          </a:p>
        </p:txBody>
      </p:sp>
      <p:graphicFrame>
        <p:nvGraphicFramePr>
          <p:cNvPr id="7" name="表格 7">
            <a:extLst>
              <a:ext uri="{FF2B5EF4-FFF2-40B4-BE49-F238E27FC236}">
                <a16:creationId xmlns:a16="http://schemas.microsoft.com/office/drawing/2014/main" id="{9BB7A7B7-F33C-3D42-B816-7333B5D6E7DF}"/>
              </a:ext>
            </a:extLst>
          </p:cNvPr>
          <p:cNvGraphicFramePr>
            <a:graphicFrameLocks noGrp="1"/>
          </p:cNvGraphicFramePr>
          <p:nvPr>
            <p:ph idx="1"/>
          </p:nvPr>
        </p:nvGraphicFramePr>
        <p:xfrm>
          <a:off x="504825" y="1273324"/>
          <a:ext cx="2283294" cy="1837488"/>
        </p:xfrm>
        <a:graphic>
          <a:graphicData uri="http://schemas.openxmlformats.org/drawingml/2006/table">
            <a:tbl>
              <a:tblPr firstRow="1" bandRow="1">
                <a:tableStyleId>{5C22544A-7EE6-4342-B048-85BDC9FD1C3A}</a:tableStyleId>
              </a:tblPr>
              <a:tblGrid>
                <a:gridCol w="1141647">
                  <a:extLst>
                    <a:ext uri="{9D8B030D-6E8A-4147-A177-3AD203B41FA5}">
                      <a16:colId xmlns:a16="http://schemas.microsoft.com/office/drawing/2014/main" val="151040037"/>
                    </a:ext>
                  </a:extLst>
                </a:gridCol>
                <a:gridCol w="1141647">
                  <a:extLst>
                    <a:ext uri="{9D8B030D-6E8A-4147-A177-3AD203B41FA5}">
                      <a16:colId xmlns:a16="http://schemas.microsoft.com/office/drawing/2014/main" val="2887208361"/>
                    </a:ext>
                  </a:extLst>
                </a:gridCol>
              </a:tblGrid>
              <a:tr h="328662">
                <a:tc>
                  <a:txBody>
                    <a:bodyPr/>
                    <a:lstStyle/>
                    <a:p>
                      <a:pPr algn="ctr"/>
                      <a:r>
                        <a:rPr lang="zh-CN" altLang="en-US" dirty="0"/>
                        <a:t>内存地址</a:t>
                      </a:r>
                    </a:p>
                  </a:txBody>
                  <a:tcPr/>
                </a:tc>
                <a:tc>
                  <a:txBody>
                    <a:bodyPr/>
                    <a:lstStyle/>
                    <a:p>
                      <a:pPr algn="ctr"/>
                      <a:r>
                        <a:rPr lang="zh-CN" altLang="en-US" dirty="0"/>
                        <a:t>值</a:t>
                      </a:r>
                    </a:p>
                  </a:txBody>
                  <a:tcPr/>
                </a:tc>
                <a:extLst>
                  <a:ext uri="{0D108BD9-81ED-4DB2-BD59-A6C34878D82A}">
                    <a16:rowId xmlns:a16="http://schemas.microsoft.com/office/drawing/2014/main" val="4198617307"/>
                  </a:ext>
                </a:extLst>
              </a:tr>
              <a:tr h="3286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0x100</a:t>
                      </a:r>
                    </a:p>
                  </a:txBody>
                  <a:tcPr marL="90000" marR="90000" marT="46806" marB="46806"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accent2"/>
                          </a:solidFill>
                          <a:effectLst/>
                          <a:latin typeface="Consolas" panose="020B0609020204030204" pitchFamily="49" charset="0"/>
                          <a:ea typeface="宋体" pitchFamily="2" charset="-122"/>
                          <a:cs typeface="Consolas" panose="020B0609020204030204" pitchFamily="49" charset="0"/>
                        </a:rPr>
                        <a:t>0xFF</a:t>
                      </a:r>
                    </a:p>
                  </a:txBody>
                  <a:tcPr marL="90000" marR="90000" marT="46806" marB="46806" horzOverflow="overflow"/>
                </a:tc>
                <a:extLst>
                  <a:ext uri="{0D108BD9-81ED-4DB2-BD59-A6C34878D82A}">
                    <a16:rowId xmlns:a16="http://schemas.microsoft.com/office/drawing/2014/main" val="2849498209"/>
                  </a:ext>
                </a:extLst>
              </a:tr>
              <a:tr h="3286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0x108</a:t>
                      </a:r>
                    </a:p>
                  </a:txBody>
                  <a:tcPr marL="90000" marR="90000" marT="46806" marB="46806"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accent2"/>
                          </a:solidFill>
                          <a:effectLst/>
                          <a:latin typeface="Consolas" panose="020B0609020204030204" pitchFamily="49" charset="0"/>
                          <a:ea typeface="宋体" pitchFamily="2" charset="-122"/>
                          <a:cs typeface="Consolas" panose="020B0609020204030204" pitchFamily="49" charset="0"/>
                        </a:rPr>
                        <a:t>0xAB</a:t>
                      </a:r>
                    </a:p>
                  </a:txBody>
                  <a:tcPr marL="90000" marR="90000" marT="46806" marB="46806" horzOverflow="overflow"/>
                </a:tc>
                <a:extLst>
                  <a:ext uri="{0D108BD9-81ED-4DB2-BD59-A6C34878D82A}">
                    <a16:rowId xmlns:a16="http://schemas.microsoft.com/office/drawing/2014/main" val="3077815618"/>
                  </a:ext>
                </a:extLst>
              </a:tr>
              <a:tr h="3286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0x110</a:t>
                      </a:r>
                    </a:p>
                  </a:txBody>
                  <a:tcPr marL="90000" marR="90000" marT="46806" marB="46806"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accent2"/>
                          </a:solidFill>
                          <a:effectLst/>
                          <a:latin typeface="Consolas" panose="020B0609020204030204" pitchFamily="49" charset="0"/>
                          <a:ea typeface="宋体" pitchFamily="2" charset="-122"/>
                          <a:cs typeface="Consolas" panose="020B0609020204030204" pitchFamily="49" charset="0"/>
                        </a:rPr>
                        <a:t>0x13</a:t>
                      </a:r>
                    </a:p>
                  </a:txBody>
                  <a:tcPr marL="90000" marR="90000" marT="46806" marB="46806" horzOverflow="overflow"/>
                </a:tc>
                <a:extLst>
                  <a:ext uri="{0D108BD9-81ED-4DB2-BD59-A6C34878D82A}">
                    <a16:rowId xmlns:a16="http://schemas.microsoft.com/office/drawing/2014/main" val="3809294710"/>
                  </a:ext>
                </a:extLst>
              </a:tr>
              <a:tr h="3286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0x118</a:t>
                      </a:r>
                    </a:p>
                  </a:txBody>
                  <a:tcPr marL="90000" marR="90000" marT="46806" marB="46806"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accent2"/>
                          </a:solidFill>
                          <a:effectLst/>
                          <a:latin typeface="Consolas" panose="020B0609020204030204" pitchFamily="49" charset="0"/>
                          <a:ea typeface="宋体" pitchFamily="2" charset="-122"/>
                          <a:cs typeface="Consolas" panose="020B0609020204030204" pitchFamily="49" charset="0"/>
                        </a:rPr>
                        <a:t>0x11</a:t>
                      </a:r>
                    </a:p>
                  </a:txBody>
                  <a:tcPr marL="90000" marR="90000" marT="46806" marB="46806" horzOverflow="overflow"/>
                </a:tc>
                <a:extLst>
                  <a:ext uri="{0D108BD9-81ED-4DB2-BD59-A6C34878D82A}">
                    <a16:rowId xmlns:a16="http://schemas.microsoft.com/office/drawing/2014/main" val="3060814392"/>
                  </a:ext>
                </a:extLst>
              </a:tr>
            </a:tbl>
          </a:graphicData>
        </a:graphic>
      </p:graphicFrame>
      <p:sp>
        <p:nvSpPr>
          <p:cNvPr id="4" name="灯片编号占位符 3">
            <a:extLst>
              <a:ext uri="{FF2B5EF4-FFF2-40B4-BE49-F238E27FC236}">
                <a16:creationId xmlns:a16="http://schemas.microsoft.com/office/drawing/2014/main" id="{09286EA7-4CFC-0D45-BEC7-8744040B253C}"/>
              </a:ext>
            </a:extLst>
          </p:cNvPr>
          <p:cNvSpPr>
            <a:spLocks noGrp="1"/>
          </p:cNvSpPr>
          <p:nvPr>
            <p:ph type="sldNum" sz="quarter" idx="12"/>
          </p:nvPr>
        </p:nvSpPr>
        <p:spPr/>
        <p:txBody>
          <a:bodyPr/>
          <a:lstStyle/>
          <a:p>
            <a:fld id="{ADE361C3-C043-4A6E-BDCE-8DA1E7D90A3B}" type="slidenum">
              <a:rPr lang="zh-CN" altLang="en-US" smtClean="0"/>
              <a:t>46</a:t>
            </a:fld>
            <a:endParaRPr lang="zh-CN" altLang="en-US"/>
          </a:p>
        </p:txBody>
      </p:sp>
      <p:graphicFrame>
        <p:nvGraphicFramePr>
          <p:cNvPr id="8" name="表格 7">
            <a:extLst>
              <a:ext uri="{FF2B5EF4-FFF2-40B4-BE49-F238E27FC236}">
                <a16:creationId xmlns:a16="http://schemas.microsoft.com/office/drawing/2014/main" id="{40B73AB5-514B-4A45-8B91-0E4E275490B4}"/>
              </a:ext>
            </a:extLst>
          </p:cNvPr>
          <p:cNvGraphicFramePr>
            <a:graphicFrameLocks/>
          </p:cNvGraphicFramePr>
          <p:nvPr>
            <p:extLst>
              <p:ext uri="{D42A27DB-BD31-4B8C-83A1-F6EECF244321}">
                <p14:modId xmlns:p14="http://schemas.microsoft.com/office/powerpoint/2010/main" val="3144587612"/>
              </p:ext>
            </p:extLst>
          </p:nvPr>
        </p:nvGraphicFramePr>
        <p:xfrm>
          <a:off x="506735" y="3431776"/>
          <a:ext cx="2283294" cy="1463040"/>
        </p:xfrm>
        <a:graphic>
          <a:graphicData uri="http://schemas.openxmlformats.org/drawingml/2006/table">
            <a:tbl>
              <a:tblPr firstRow="1" bandRow="1">
                <a:tableStyleId>{5C22544A-7EE6-4342-B048-85BDC9FD1C3A}</a:tableStyleId>
              </a:tblPr>
              <a:tblGrid>
                <a:gridCol w="1141647">
                  <a:extLst>
                    <a:ext uri="{9D8B030D-6E8A-4147-A177-3AD203B41FA5}">
                      <a16:colId xmlns:a16="http://schemas.microsoft.com/office/drawing/2014/main" val="151040037"/>
                    </a:ext>
                  </a:extLst>
                </a:gridCol>
                <a:gridCol w="1141647">
                  <a:extLst>
                    <a:ext uri="{9D8B030D-6E8A-4147-A177-3AD203B41FA5}">
                      <a16:colId xmlns:a16="http://schemas.microsoft.com/office/drawing/2014/main" val="2887208361"/>
                    </a:ext>
                  </a:extLst>
                </a:gridCol>
              </a:tblGrid>
              <a:tr h="328662">
                <a:tc>
                  <a:txBody>
                    <a:bodyPr/>
                    <a:lstStyle/>
                    <a:p>
                      <a:pPr algn="ctr"/>
                      <a:r>
                        <a:rPr lang="zh-CN" altLang="en-US" dirty="0"/>
                        <a:t>寄存器</a:t>
                      </a:r>
                    </a:p>
                  </a:txBody>
                  <a:tcPr/>
                </a:tc>
                <a:tc>
                  <a:txBody>
                    <a:bodyPr/>
                    <a:lstStyle/>
                    <a:p>
                      <a:pPr algn="ctr"/>
                      <a:r>
                        <a:rPr lang="zh-CN" altLang="en-US" dirty="0"/>
                        <a:t>值</a:t>
                      </a:r>
                    </a:p>
                  </a:txBody>
                  <a:tcPr/>
                </a:tc>
                <a:extLst>
                  <a:ext uri="{0D108BD9-81ED-4DB2-BD59-A6C34878D82A}">
                    <a16:rowId xmlns:a16="http://schemas.microsoft.com/office/drawing/2014/main" val="4198617307"/>
                  </a:ext>
                </a:extLst>
              </a:tr>
              <a:tr h="3286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X0</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0x100</a:t>
                      </a:r>
                    </a:p>
                  </a:txBody>
                  <a:tcPr horzOverflow="overflow"/>
                </a:tc>
                <a:extLst>
                  <a:ext uri="{0D108BD9-81ED-4DB2-BD59-A6C34878D82A}">
                    <a16:rowId xmlns:a16="http://schemas.microsoft.com/office/drawing/2014/main" val="2849498209"/>
                  </a:ext>
                </a:extLst>
              </a:tr>
              <a:tr h="3286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X1</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0x8</a:t>
                      </a:r>
                    </a:p>
                  </a:txBody>
                  <a:tcPr horzOverflow="overflow"/>
                </a:tc>
                <a:extLst>
                  <a:ext uri="{0D108BD9-81ED-4DB2-BD59-A6C34878D82A}">
                    <a16:rowId xmlns:a16="http://schemas.microsoft.com/office/drawing/2014/main" val="3077815618"/>
                  </a:ext>
                </a:extLst>
              </a:tr>
              <a:tr h="3286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X2</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Consolas" panose="020B0609020204030204" pitchFamily="49" charset="0"/>
                          <a:ea typeface="宋体" pitchFamily="2" charset="-122"/>
                          <a:cs typeface="Consolas" panose="020B0609020204030204" pitchFamily="49" charset="0"/>
                        </a:rPr>
                        <a:t>0x2</a:t>
                      </a:r>
                    </a:p>
                  </a:txBody>
                  <a:tcPr horzOverflow="overflow"/>
                </a:tc>
                <a:extLst>
                  <a:ext uri="{0D108BD9-81ED-4DB2-BD59-A6C34878D82A}">
                    <a16:rowId xmlns:a16="http://schemas.microsoft.com/office/drawing/2014/main" val="3809294710"/>
                  </a:ext>
                </a:extLst>
              </a:tr>
            </a:tbl>
          </a:graphicData>
        </a:graphic>
      </p:graphicFrame>
      <p:graphicFrame>
        <p:nvGraphicFramePr>
          <p:cNvPr id="9" name="表格 9">
            <a:extLst>
              <a:ext uri="{FF2B5EF4-FFF2-40B4-BE49-F238E27FC236}">
                <a16:creationId xmlns:a16="http://schemas.microsoft.com/office/drawing/2014/main" id="{52342D78-BC28-5F48-9B08-DC644A8F66CC}"/>
              </a:ext>
            </a:extLst>
          </p:cNvPr>
          <p:cNvGraphicFramePr>
            <a:graphicFrameLocks noGrp="1"/>
          </p:cNvGraphicFramePr>
          <p:nvPr>
            <p:extLst>
              <p:ext uri="{D42A27DB-BD31-4B8C-83A1-F6EECF244321}">
                <p14:modId xmlns:p14="http://schemas.microsoft.com/office/powerpoint/2010/main" val="1332198836"/>
              </p:ext>
            </p:extLst>
          </p:nvPr>
        </p:nvGraphicFramePr>
        <p:xfrm>
          <a:off x="3169542" y="1273324"/>
          <a:ext cx="5433418" cy="3621492"/>
        </p:xfrm>
        <a:graphic>
          <a:graphicData uri="http://schemas.openxmlformats.org/drawingml/2006/table">
            <a:tbl>
              <a:tblPr firstRow="1" bandRow="1">
                <a:tableStyleId>{5C22544A-7EE6-4342-B048-85BDC9FD1C3A}</a:tableStyleId>
              </a:tblPr>
              <a:tblGrid>
                <a:gridCol w="2716709">
                  <a:extLst>
                    <a:ext uri="{9D8B030D-6E8A-4147-A177-3AD203B41FA5}">
                      <a16:colId xmlns:a16="http://schemas.microsoft.com/office/drawing/2014/main" val="104638403"/>
                    </a:ext>
                  </a:extLst>
                </a:gridCol>
                <a:gridCol w="2716709">
                  <a:extLst>
                    <a:ext uri="{9D8B030D-6E8A-4147-A177-3AD203B41FA5}">
                      <a16:colId xmlns:a16="http://schemas.microsoft.com/office/drawing/2014/main" val="4232418726"/>
                    </a:ext>
                  </a:extLst>
                </a:gridCol>
              </a:tblGrid>
              <a:tr h="517356">
                <a:tc>
                  <a:txBody>
                    <a:bodyPr/>
                    <a:lstStyle/>
                    <a:p>
                      <a:pPr algn="r"/>
                      <a:r>
                        <a:rPr lang="zh-CN" altLang="en-US" dirty="0"/>
                        <a:t>操作</a:t>
                      </a:r>
                    </a:p>
                  </a:txBody>
                  <a:tcPr/>
                </a:tc>
                <a:tc>
                  <a:txBody>
                    <a:bodyPr/>
                    <a:lstStyle/>
                    <a:p>
                      <a:pPr algn="r"/>
                      <a:r>
                        <a:rPr lang="zh-CN" altLang="en-US" dirty="0"/>
                        <a:t>（地址）值</a:t>
                      </a:r>
                    </a:p>
                  </a:txBody>
                  <a:tcPr/>
                </a:tc>
                <a:extLst>
                  <a:ext uri="{0D108BD9-81ED-4DB2-BD59-A6C34878D82A}">
                    <a16:rowId xmlns:a16="http://schemas.microsoft.com/office/drawing/2014/main" val="2745052390"/>
                  </a:ext>
                </a:extLst>
              </a:tr>
              <a:tr h="517356">
                <a:tc>
                  <a:txBody>
                    <a:bodyPr/>
                    <a:lstStyle/>
                    <a:p>
                      <a:pPr algn="r"/>
                      <a:r>
                        <a:rPr lang="en-US" altLang="zh-CN" sz="1800" b="0" dirty="0">
                          <a:latin typeface="Consolas" panose="020B0609020204030204" pitchFamily="49" charset="0"/>
                          <a:cs typeface="Consolas" panose="020B0609020204030204" pitchFamily="49" charset="0"/>
                        </a:rPr>
                        <a:t>X0</a:t>
                      </a:r>
                      <a:endParaRPr lang="zh-CN" altLang="en-US" dirty="0"/>
                    </a:p>
                  </a:txBody>
                  <a:tcPr/>
                </a:tc>
                <a:tc>
                  <a:txBody>
                    <a:bodyPr/>
                    <a:lstStyle/>
                    <a:p>
                      <a:pPr algn="r"/>
                      <a:endParaRPr lang="zh-CN" altLang="en-US" dirty="0"/>
                    </a:p>
                  </a:txBody>
                  <a:tcPr/>
                </a:tc>
                <a:extLst>
                  <a:ext uri="{0D108BD9-81ED-4DB2-BD59-A6C34878D82A}">
                    <a16:rowId xmlns:a16="http://schemas.microsoft.com/office/drawing/2014/main" val="3062946452"/>
                  </a:ext>
                </a:extLst>
              </a:tr>
              <a:tr h="5173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0" dirty="0">
                          <a:latin typeface="Consolas" panose="020B0609020204030204" pitchFamily="49" charset="0"/>
                          <a:cs typeface="Consolas" panose="020B0609020204030204" pitchFamily="49" charset="0"/>
                        </a:rPr>
                        <a:t>[X0]</a:t>
                      </a:r>
                    </a:p>
                  </a:txBody>
                  <a:tcPr/>
                </a:tc>
                <a:tc>
                  <a:txBody>
                    <a:bodyPr/>
                    <a:lstStyle/>
                    <a:p>
                      <a:pPr algn="r"/>
                      <a:endParaRPr lang="zh-CN" altLang="en-US"/>
                    </a:p>
                  </a:txBody>
                  <a:tcPr/>
                </a:tc>
                <a:extLst>
                  <a:ext uri="{0D108BD9-81ED-4DB2-BD59-A6C34878D82A}">
                    <a16:rowId xmlns:a16="http://schemas.microsoft.com/office/drawing/2014/main" val="2662807031"/>
                  </a:ext>
                </a:extLst>
              </a:tr>
              <a:tr h="5173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0" dirty="0">
                          <a:latin typeface="Consolas" panose="020B0609020204030204" pitchFamily="49" charset="0"/>
                          <a:cs typeface="Consolas" panose="020B0609020204030204" pitchFamily="49" charset="0"/>
                        </a:rPr>
                        <a:t>[X0, X1]</a:t>
                      </a:r>
                    </a:p>
                  </a:txBody>
                  <a:tcPr/>
                </a:tc>
                <a:tc>
                  <a:txBody>
                    <a:bodyPr/>
                    <a:lstStyle/>
                    <a:p>
                      <a:pPr algn="r"/>
                      <a:endParaRPr lang="zh-CN" altLang="en-US" dirty="0"/>
                    </a:p>
                  </a:txBody>
                  <a:tcPr/>
                </a:tc>
                <a:extLst>
                  <a:ext uri="{0D108BD9-81ED-4DB2-BD59-A6C34878D82A}">
                    <a16:rowId xmlns:a16="http://schemas.microsoft.com/office/drawing/2014/main" val="3934331818"/>
                  </a:ext>
                </a:extLst>
              </a:tr>
              <a:tr h="5173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0" dirty="0">
                          <a:latin typeface="Consolas" panose="020B0609020204030204" pitchFamily="49" charset="0"/>
                          <a:cs typeface="Consolas" panose="020B0609020204030204" pitchFamily="49" charset="0"/>
                        </a:rPr>
                        <a:t>[X0, X2, </a:t>
                      </a:r>
                      <a:r>
                        <a:rPr lang="en-US" altLang="zh-CN" sz="1800" b="0" dirty="0" err="1">
                          <a:latin typeface="Consolas" panose="020B0609020204030204" pitchFamily="49" charset="0"/>
                          <a:cs typeface="Consolas" panose="020B0609020204030204" pitchFamily="49" charset="0"/>
                        </a:rPr>
                        <a:t>lsl</a:t>
                      </a:r>
                      <a:r>
                        <a:rPr lang="en-US" altLang="zh-CN" sz="1800" b="0" dirty="0">
                          <a:latin typeface="Consolas" panose="020B0609020204030204" pitchFamily="49" charset="0"/>
                          <a:cs typeface="Consolas" panose="020B0609020204030204" pitchFamily="49" charset="0"/>
                        </a:rPr>
                        <a:t> #3]</a:t>
                      </a:r>
                    </a:p>
                  </a:txBody>
                  <a:tcPr/>
                </a:tc>
                <a:tc>
                  <a:txBody>
                    <a:bodyPr/>
                    <a:lstStyle/>
                    <a:p>
                      <a:pPr algn="r"/>
                      <a:endParaRPr lang="zh-CN" altLang="en-US" dirty="0"/>
                    </a:p>
                  </a:txBody>
                  <a:tcPr/>
                </a:tc>
                <a:extLst>
                  <a:ext uri="{0D108BD9-81ED-4DB2-BD59-A6C34878D82A}">
                    <a16:rowId xmlns:a16="http://schemas.microsoft.com/office/drawing/2014/main" val="2626076688"/>
                  </a:ext>
                </a:extLst>
              </a:tr>
              <a:tr h="5173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0" dirty="0">
                          <a:latin typeface="Consolas" panose="020B0609020204030204" pitchFamily="49" charset="0"/>
                          <a:cs typeface="Consolas" panose="020B0609020204030204" pitchFamily="49" charset="0"/>
                        </a:rPr>
                        <a:t>[X0, #0x18]!</a:t>
                      </a:r>
                    </a:p>
                  </a:txBody>
                  <a:tcPr/>
                </a:tc>
                <a:tc>
                  <a:txBody>
                    <a:bodyPr/>
                    <a:lstStyle/>
                    <a:p>
                      <a:pPr algn="r"/>
                      <a:endParaRPr lang="zh-CN" altLang="en-US" dirty="0"/>
                    </a:p>
                  </a:txBody>
                  <a:tcPr/>
                </a:tc>
                <a:extLst>
                  <a:ext uri="{0D108BD9-81ED-4DB2-BD59-A6C34878D82A}">
                    <a16:rowId xmlns:a16="http://schemas.microsoft.com/office/drawing/2014/main" val="1679055318"/>
                  </a:ext>
                </a:extLst>
              </a:tr>
              <a:tr h="5173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0" dirty="0">
                          <a:latin typeface="Consolas" panose="020B0609020204030204" pitchFamily="49" charset="0"/>
                          <a:cs typeface="Consolas" panose="020B0609020204030204" pitchFamily="49" charset="0"/>
                        </a:rPr>
                        <a:t>[X0], #0x18</a:t>
                      </a:r>
                    </a:p>
                  </a:txBody>
                  <a:tcPr/>
                </a:tc>
                <a:tc>
                  <a:txBody>
                    <a:bodyPr/>
                    <a:lstStyle/>
                    <a:p>
                      <a:pPr algn="r"/>
                      <a:endParaRPr lang="zh-CN" altLang="en-US" dirty="0"/>
                    </a:p>
                  </a:txBody>
                  <a:tcPr/>
                </a:tc>
                <a:extLst>
                  <a:ext uri="{0D108BD9-81ED-4DB2-BD59-A6C34878D82A}">
                    <a16:rowId xmlns:a16="http://schemas.microsoft.com/office/drawing/2014/main" val="1852177537"/>
                  </a:ext>
                </a:extLst>
              </a:tr>
            </a:tbl>
          </a:graphicData>
        </a:graphic>
      </p:graphicFrame>
      <p:sp>
        <p:nvSpPr>
          <p:cNvPr id="10" name="Rectangle 39">
            <a:extLst>
              <a:ext uri="{FF2B5EF4-FFF2-40B4-BE49-F238E27FC236}">
                <a16:creationId xmlns:a16="http://schemas.microsoft.com/office/drawing/2014/main" id="{B8EDC4E0-95DB-AF4F-93C2-E98C0D5F34F1}"/>
              </a:ext>
            </a:extLst>
          </p:cNvPr>
          <p:cNvSpPr>
            <a:spLocks noChangeArrowheads="1"/>
          </p:cNvSpPr>
          <p:nvPr/>
        </p:nvSpPr>
        <p:spPr bwMode="auto">
          <a:xfrm>
            <a:off x="6732240" y="2857086"/>
            <a:ext cx="1723056"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r">
              <a:spcBef>
                <a:spcPct val="0"/>
              </a:spcBef>
              <a:buFontTx/>
              <a:buNone/>
            </a:pPr>
            <a:r>
              <a:rPr lang="en-US" altLang="zh-CN" sz="1800" b="0">
                <a:latin typeface="Consolas" panose="020B0609020204030204" pitchFamily="49" charset="0"/>
                <a:cs typeface="Consolas" panose="020B0609020204030204" pitchFamily="49" charset="0"/>
              </a:rPr>
              <a:t>0xAB</a:t>
            </a:r>
          </a:p>
        </p:txBody>
      </p:sp>
      <p:sp>
        <p:nvSpPr>
          <p:cNvPr id="11" name="Rectangle 41">
            <a:extLst>
              <a:ext uri="{FF2B5EF4-FFF2-40B4-BE49-F238E27FC236}">
                <a16:creationId xmlns:a16="http://schemas.microsoft.com/office/drawing/2014/main" id="{B1DC64DF-63E7-2149-8125-B6661DFD6B59}"/>
              </a:ext>
            </a:extLst>
          </p:cNvPr>
          <p:cNvSpPr>
            <a:spLocks noChangeArrowheads="1"/>
          </p:cNvSpPr>
          <p:nvPr/>
        </p:nvSpPr>
        <p:spPr bwMode="auto">
          <a:xfrm>
            <a:off x="6732240" y="3368261"/>
            <a:ext cx="1723056"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r">
              <a:spcBef>
                <a:spcPct val="0"/>
              </a:spcBef>
              <a:buFontTx/>
              <a:buNone/>
            </a:pPr>
            <a:r>
              <a:rPr lang="en-US" altLang="zh-CN" sz="1800" b="0" dirty="0">
                <a:latin typeface="Consolas" panose="020B0609020204030204" pitchFamily="49" charset="0"/>
                <a:cs typeface="Consolas" panose="020B0609020204030204" pitchFamily="49" charset="0"/>
              </a:rPr>
              <a:t>(0x110)</a:t>
            </a:r>
            <a:r>
              <a:rPr lang="zh-CN" altLang="en-US" sz="1800" b="0" dirty="0">
                <a:latin typeface="Consolas" panose="020B0609020204030204" pitchFamily="49" charset="0"/>
                <a:cs typeface="Consolas" panose="020B0609020204030204" pitchFamily="49" charset="0"/>
              </a:rPr>
              <a:t> </a:t>
            </a:r>
            <a:r>
              <a:rPr lang="en-US" altLang="zh-CN" sz="1800" b="0" dirty="0">
                <a:latin typeface="Consolas" panose="020B0609020204030204" pitchFamily="49" charset="0"/>
                <a:cs typeface="Consolas" panose="020B0609020204030204" pitchFamily="49" charset="0"/>
              </a:rPr>
              <a:t>0x13</a:t>
            </a:r>
          </a:p>
        </p:txBody>
      </p:sp>
      <p:sp>
        <p:nvSpPr>
          <p:cNvPr id="12" name="Rectangle 47">
            <a:extLst>
              <a:ext uri="{FF2B5EF4-FFF2-40B4-BE49-F238E27FC236}">
                <a16:creationId xmlns:a16="http://schemas.microsoft.com/office/drawing/2014/main" id="{3D307E00-A786-F34E-ABEC-27CD5D5C84C0}"/>
              </a:ext>
            </a:extLst>
          </p:cNvPr>
          <p:cNvSpPr>
            <a:spLocks noChangeArrowheads="1"/>
          </p:cNvSpPr>
          <p:nvPr/>
        </p:nvSpPr>
        <p:spPr bwMode="auto">
          <a:xfrm>
            <a:off x="6732240" y="2307811"/>
            <a:ext cx="1723056"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r">
              <a:spcBef>
                <a:spcPct val="0"/>
              </a:spcBef>
              <a:buFontTx/>
              <a:buNone/>
            </a:pPr>
            <a:r>
              <a:rPr lang="en-US" altLang="zh-CN" sz="1800" b="0">
                <a:latin typeface="Consolas" panose="020B0609020204030204" pitchFamily="49" charset="0"/>
                <a:cs typeface="Consolas" panose="020B0609020204030204" pitchFamily="49" charset="0"/>
              </a:rPr>
              <a:t>0xFF</a:t>
            </a:r>
          </a:p>
        </p:txBody>
      </p:sp>
      <p:sp>
        <p:nvSpPr>
          <p:cNvPr id="13" name="Rectangle 49">
            <a:extLst>
              <a:ext uri="{FF2B5EF4-FFF2-40B4-BE49-F238E27FC236}">
                <a16:creationId xmlns:a16="http://schemas.microsoft.com/office/drawing/2014/main" id="{25388745-805E-154E-9906-D3E934D45CBB}"/>
              </a:ext>
            </a:extLst>
          </p:cNvPr>
          <p:cNvSpPr>
            <a:spLocks noChangeArrowheads="1"/>
          </p:cNvSpPr>
          <p:nvPr/>
        </p:nvSpPr>
        <p:spPr bwMode="auto">
          <a:xfrm>
            <a:off x="6732240" y="1790286"/>
            <a:ext cx="1723056"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r">
              <a:spcBef>
                <a:spcPct val="0"/>
              </a:spcBef>
              <a:buFontTx/>
              <a:buNone/>
            </a:pPr>
            <a:r>
              <a:rPr lang="en-US" altLang="zh-CN" sz="1800" b="0" dirty="0">
                <a:latin typeface="Consolas" panose="020B0609020204030204" pitchFamily="49" charset="0"/>
                <a:cs typeface="Consolas" panose="020B0609020204030204" pitchFamily="49" charset="0"/>
              </a:rPr>
              <a:t>0x100</a:t>
            </a:r>
          </a:p>
        </p:txBody>
      </p:sp>
      <p:sp>
        <p:nvSpPr>
          <p:cNvPr id="14" name="Rectangle 41">
            <a:extLst>
              <a:ext uri="{FF2B5EF4-FFF2-40B4-BE49-F238E27FC236}">
                <a16:creationId xmlns:a16="http://schemas.microsoft.com/office/drawing/2014/main" id="{619C0C1E-24E4-9542-A0D0-08A194D97D7F}"/>
              </a:ext>
            </a:extLst>
          </p:cNvPr>
          <p:cNvSpPr>
            <a:spLocks noChangeArrowheads="1"/>
          </p:cNvSpPr>
          <p:nvPr/>
        </p:nvSpPr>
        <p:spPr bwMode="auto">
          <a:xfrm>
            <a:off x="6732240" y="3888961"/>
            <a:ext cx="1723056"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r">
              <a:spcBef>
                <a:spcPct val="0"/>
              </a:spcBef>
              <a:buFontTx/>
              <a:buNone/>
            </a:pPr>
            <a:r>
              <a:rPr lang="en-US" altLang="zh-CN" sz="1800" b="0" dirty="0">
                <a:latin typeface="Consolas" panose="020B0609020204030204" pitchFamily="49" charset="0"/>
                <a:cs typeface="Consolas" panose="020B0609020204030204" pitchFamily="49" charset="0"/>
              </a:rPr>
              <a:t>(0x118)</a:t>
            </a:r>
            <a:r>
              <a:rPr lang="zh-CN" altLang="en-US" sz="1800" b="0" dirty="0">
                <a:latin typeface="Consolas" panose="020B0609020204030204" pitchFamily="49" charset="0"/>
                <a:cs typeface="Consolas" panose="020B0609020204030204" pitchFamily="49" charset="0"/>
              </a:rPr>
              <a:t> </a:t>
            </a:r>
            <a:r>
              <a:rPr lang="en-US" altLang="zh-CN" sz="1800" b="0">
                <a:latin typeface="Consolas" panose="020B0609020204030204" pitchFamily="49" charset="0"/>
                <a:cs typeface="Consolas" panose="020B0609020204030204" pitchFamily="49" charset="0"/>
              </a:rPr>
              <a:t>0x11</a:t>
            </a:r>
            <a:endParaRPr lang="en-US" altLang="zh-CN" sz="1800" b="0" dirty="0">
              <a:latin typeface="Consolas" panose="020B0609020204030204" pitchFamily="49" charset="0"/>
              <a:cs typeface="Consolas" panose="020B0609020204030204" pitchFamily="49" charset="0"/>
            </a:endParaRPr>
          </a:p>
        </p:txBody>
      </p:sp>
      <p:sp>
        <p:nvSpPr>
          <p:cNvPr id="15" name="Rectangle 41">
            <a:extLst>
              <a:ext uri="{FF2B5EF4-FFF2-40B4-BE49-F238E27FC236}">
                <a16:creationId xmlns:a16="http://schemas.microsoft.com/office/drawing/2014/main" id="{C5F5185B-08D1-5A45-AA1C-B1C11E7A097F}"/>
              </a:ext>
            </a:extLst>
          </p:cNvPr>
          <p:cNvSpPr>
            <a:spLocks noChangeArrowheads="1"/>
          </p:cNvSpPr>
          <p:nvPr/>
        </p:nvSpPr>
        <p:spPr bwMode="auto">
          <a:xfrm>
            <a:off x="6732240" y="4409661"/>
            <a:ext cx="1723056"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r">
              <a:spcBef>
                <a:spcPct val="0"/>
              </a:spcBef>
              <a:buFontTx/>
              <a:buNone/>
            </a:pPr>
            <a:r>
              <a:rPr lang="en-US" altLang="zh-CN" sz="1800" b="0">
                <a:latin typeface="Consolas" panose="020B0609020204030204" pitchFamily="49" charset="0"/>
                <a:cs typeface="Consolas" panose="020B0609020204030204" pitchFamily="49" charset="0"/>
              </a:rPr>
              <a:t>(0x100)</a:t>
            </a:r>
            <a:r>
              <a:rPr lang="zh-CN" altLang="en-US" sz="1800" b="0">
                <a:latin typeface="Consolas" panose="020B0609020204030204" pitchFamily="49" charset="0"/>
                <a:cs typeface="Consolas" panose="020B0609020204030204" pitchFamily="49" charset="0"/>
              </a:rPr>
              <a:t> </a:t>
            </a:r>
            <a:r>
              <a:rPr lang="en-US" altLang="zh-CN" sz="1800" b="0">
                <a:latin typeface="Consolas" panose="020B0609020204030204" pitchFamily="49" charset="0"/>
                <a:cs typeface="Consolas" panose="020B0609020204030204" pitchFamily="49" charset="0"/>
              </a:rPr>
              <a:t>0xFF</a:t>
            </a:r>
          </a:p>
        </p:txBody>
      </p:sp>
    </p:spTree>
    <p:extLst>
      <p:ext uri="{BB962C8B-B14F-4D97-AF65-F5344CB8AC3E}">
        <p14:creationId xmlns:p14="http://schemas.microsoft.com/office/powerpoint/2010/main" val="134196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accent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
                                        </p:tgtEl>
                                        <p:attrNameLst>
                                          <p:attrName>ppt_c</p:attrName>
                                        </p:attrNameLst>
                                      </p:cBhvr>
                                      <p:to>
                                        <a:schemeClr val="accent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
                                        </p:tgtEl>
                                        <p:attrNameLst>
                                          <p:attrName>ppt_c</p:attrName>
                                        </p:attrNameLst>
                                      </p:cBhvr>
                                      <p:to>
                                        <a:schemeClr val="accent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
                                        </p:tgtEl>
                                        <p:attrNameLst>
                                          <p:attrName>ppt_c</p:attrName>
                                        </p:attrNameLst>
                                      </p:cBhvr>
                                      <p:to>
                                        <a:schemeClr val="accent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4" grpId="0" autoUpdateAnimBg="0"/>
      <p:bldP spid="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604AE4E-5A9B-4D81-B9EA-722DC9542280}"/>
              </a:ext>
            </a:extLst>
          </p:cNvPr>
          <p:cNvSpPr>
            <a:spLocks noGrp="1"/>
          </p:cNvSpPr>
          <p:nvPr>
            <p:ph type="title"/>
          </p:nvPr>
        </p:nvSpPr>
        <p:spPr/>
        <p:txBody>
          <a:bodyPr/>
          <a:lstStyle/>
          <a:p>
            <a:r>
              <a:rPr lang="zh-CN" altLang="en-US" dirty="0"/>
              <a:t>条件码</a:t>
            </a:r>
          </a:p>
        </p:txBody>
      </p:sp>
      <p:sp>
        <p:nvSpPr>
          <p:cNvPr id="6" name="文本占位符 5">
            <a:extLst>
              <a:ext uri="{FF2B5EF4-FFF2-40B4-BE49-F238E27FC236}">
                <a16:creationId xmlns:a16="http://schemas.microsoft.com/office/drawing/2014/main" id="{E04C516F-E5D0-4658-802D-249A9D7DD19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EA2022C-D8D6-4C04-85B6-8FB002707AAA}"/>
              </a:ext>
            </a:extLst>
          </p:cNvPr>
          <p:cNvSpPr>
            <a:spLocks noGrp="1"/>
          </p:cNvSpPr>
          <p:nvPr>
            <p:ph type="sldNum" sz="quarter" idx="12"/>
          </p:nvPr>
        </p:nvSpPr>
        <p:spPr/>
        <p:txBody>
          <a:bodyPr/>
          <a:lstStyle/>
          <a:p>
            <a:fld id="{ADE361C3-C043-4A6E-BDCE-8DA1E7D90A3B}" type="slidenum">
              <a:rPr lang="zh-CN" altLang="en-US" smtClean="0"/>
              <a:t>47</a:t>
            </a:fld>
            <a:endParaRPr lang="zh-CN" altLang="en-US"/>
          </a:p>
        </p:txBody>
      </p:sp>
    </p:spTree>
    <p:extLst>
      <p:ext uri="{BB962C8B-B14F-4D97-AF65-F5344CB8AC3E}">
        <p14:creationId xmlns:p14="http://schemas.microsoft.com/office/powerpoint/2010/main" val="375354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BA46E-F136-6799-9162-A90FCBEDE02C}"/>
              </a:ext>
            </a:extLst>
          </p:cNvPr>
          <p:cNvSpPr>
            <a:spLocks noGrp="1"/>
          </p:cNvSpPr>
          <p:nvPr>
            <p:ph type="title"/>
          </p:nvPr>
        </p:nvSpPr>
        <p:spPr/>
        <p:txBody>
          <a:bodyPr/>
          <a:lstStyle/>
          <a:p>
            <a:r>
              <a:rPr kumimoji="1" lang="en-US" altLang="zh-CN" dirty="0"/>
              <a:t>PC</a:t>
            </a:r>
            <a:r>
              <a:rPr kumimoji="1" lang="zh-CN" altLang="en-US" dirty="0"/>
              <a:t>更新：顺序执行和跳转执行</a:t>
            </a:r>
          </a:p>
        </p:txBody>
      </p:sp>
      <p:pic>
        <p:nvPicPr>
          <p:cNvPr id="6" name="内容占位符 5">
            <a:extLst>
              <a:ext uri="{FF2B5EF4-FFF2-40B4-BE49-F238E27FC236}">
                <a16:creationId xmlns:a16="http://schemas.microsoft.com/office/drawing/2014/main" id="{C74F9E21-D68A-D4C2-F146-47D59A85B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400" y="1333500"/>
            <a:ext cx="7519200" cy="3771900"/>
          </a:xfrm>
        </p:spPr>
      </p:pic>
      <p:sp>
        <p:nvSpPr>
          <p:cNvPr id="4" name="灯片编号占位符 3">
            <a:extLst>
              <a:ext uri="{FF2B5EF4-FFF2-40B4-BE49-F238E27FC236}">
                <a16:creationId xmlns:a16="http://schemas.microsoft.com/office/drawing/2014/main" id="{5EA90BE6-AC16-F0C9-01F1-06BBA3724335}"/>
              </a:ext>
            </a:extLst>
          </p:cNvPr>
          <p:cNvSpPr>
            <a:spLocks noGrp="1"/>
          </p:cNvSpPr>
          <p:nvPr>
            <p:ph type="sldNum" sz="quarter" idx="12"/>
          </p:nvPr>
        </p:nvSpPr>
        <p:spPr/>
        <p:txBody>
          <a:bodyPr/>
          <a:lstStyle/>
          <a:p>
            <a:fld id="{ADE361C3-C043-4A6E-BDCE-8DA1E7D90A3B}" type="slidenum">
              <a:rPr lang="zh-CN" altLang="en-US" smtClean="0"/>
              <a:t>48</a:t>
            </a:fld>
            <a:endParaRPr lang="zh-CN" altLang="en-US"/>
          </a:p>
        </p:txBody>
      </p:sp>
    </p:spTree>
    <p:extLst>
      <p:ext uri="{BB962C8B-B14F-4D97-AF65-F5344CB8AC3E}">
        <p14:creationId xmlns:p14="http://schemas.microsoft.com/office/powerpoint/2010/main" val="3769417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9D173-3694-68AE-E60C-9E19D0951E11}"/>
              </a:ext>
            </a:extLst>
          </p:cNvPr>
          <p:cNvSpPr>
            <a:spLocks noGrp="1"/>
          </p:cNvSpPr>
          <p:nvPr>
            <p:ph type="title"/>
          </p:nvPr>
        </p:nvSpPr>
        <p:spPr/>
        <p:txBody>
          <a:bodyPr/>
          <a:lstStyle/>
          <a:p>
            <a:r>
              <a:rPr kumimoji="1" lang="zh-CN" altLang="en-US" dirty="0"/>
              <a:t>控制流跳转：标签与分支指令</a:t>
            </a:r>
          </a:p>
        </p:txBody>
      </p:sp>
      <p:pic>
        <p:nvPicPr>
          <p:cNvPr id="6" name="内容占位符 5">
            <a:extLst>
              <a:ext uri="{FF2B5EF4-FFF2-40B4-BE49-F238E27FC236}">
                <a16:creationId xmlns:a16="http://schemas.microsoft.com/office/drawing/2014/main" id="{B4ACAF26-D51E-1474-1D53-D0BC2F34F3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746" y="1226218"/>
            <a:ext cx="5338508" cy="4350654"/>
          </a:xfrm>
        </p:spPr>
      </p:pic>
      <p:sp>
        <p:nvSpPr>
          <p:cNvPr id="4" name="灯片编号占位符 3">
            <a:extLst>
              <a:ext uri="{FF2B5EF4-FFF2-40B4-BE49-F238E27FC236}">
                <a16:creationId xmlns:a16="http://schemas.microsoft.com/office/drawing/2014/main" id="{3C796399-3BA2-FA22-4B93-C749260F3E92}"/>
              </a:ext>
            </a:extLst>
          </p:cNvPr>
          <p:cNvSpPr>
            <a:spLocks noGrp="1"/>
          </p:cNvSpPr>
          <p:nvPr>
            <p:ph type="sldNum" sz="quarter" idx="12"/>
          </p:nvPr>
        </p:nvSpPr>
        <p:spPr/>
        <p:txBody>
          <a:bodyPr/>
          <a:lstStyle/>
          <a:p>
            <a:fld id="{ADE361C3-C043-4A6E-BDCE-8DA1E7D90A3B}" type="slidenum">
              <a:rPr lang="zh-CN" altLang="en-US" smtClean="0"/>
              <a:t>49</a:t>
            </a:fld>
            <a:endParaRPr lang="zh-CN" altLang="en-US"/>
          </a:p>
        </p:txBody>
      </p:sp>
      <p:sp>
        <p:nvSpPr>
          <p:cNvPr id="7" name="椭圆 6">
            <a:extLst>
              <a:ext uri="{FF2B5EF4-FFF2-40B4-BE49-F238E27FC236}">
                <a16:creationId xmlns:a16="http://schemas.microsoft.com/office/drawing/2014/main" id="{7A42ED52-E864-B9D9-5A32-6EA3C18C7DDE}"/>
              </a:ext>
            </a:extLst>
          </p:cNvPr>
          <p:cNvSpPr/>
          <p:nvPr/>
        </p:nvSpPr>
        <p:spPr>
          <a:xfrm>
            <a:off x="2267744" y="4009628"/>
            <a:ext cx="432048" cy="43204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CC4C503D-083C-EF4D-C02C-18538A5DF3BC}"/>
              </a:ext>
            </a:extLst>
          </p:cNvPr>
          <p:cNvSpPr/>
          <p:nvPr/>
        </p:nvSpPr>
        <p:spPr>
          <a:xfrm>
            <a:off x="2267744" y="4793250"/>
            <a:ext cx="432048" cy="43204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49FE4B7D-C924-26C8-1F0F-04CC7762E8A9}"/>
              </a:ext>
            </a:extLst>
          </p:cNvPr>
          <p:cNvSpPr txBox="1"/>
          <p:nvPr/>
        </p:nvSpPr>
        <p:spPr>
          <a:xfrm>
            <a:off x="5163423" y="4435197"/>
            <a:ext cx="3980577" cy="646331"/>
          </a:xfrm>
          <a:prstGeom prst="rect">
            <a:avLst/>
          </a:prstGeom>
          <a:noFill/>
        </p:spPr>
        <p:txBody>
          <a:bodyPr wrap="none" rtlCol="0">
            <a:spAutoFit/>
          </a:bodyPr>
          <a:lstStyle/>
          <a:p>
            <a:pPr algn="ctr"/>
            <a:r>
              <a:rPr kumimoji="1" lang="en-US" altLang="zh-CN" dirty="0"/>
              <a:t>Label</a:t>
            </a:r>
            <a:r>
              <a:rPr kumimoji="1" lang="zh-CN" altLang="en-US" dirty="0"/>
              <a:t>仅存在于汇编中（方便阅读），</a:t>
            </a:r>
            <a:br>
              <a:rPr kumimoji="1" lang="en-US" altLang="zh-CN" dirty="0"/>
            </a:br>
            <a:r>
              <a:rPr kumimoji="1" lang="zh-CN" altLang="en-US" dirty="0"/>
              <a:t>二进制代码中没有</a:t>
            </a:r>
          </a:p>
        </p:txBody>
      </p:sp>
    </p:spTree>
    <p:extLst>
      <p:ext uri="{BB962C8B-B14F-4D97-AF65-F5344CB8AC3E}">
        <p14:creationId xmlns:p14="http://schemas.microsoft.com/office/powerpoint/2010/main" val="135847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5C7C-91B9-FAB9-7013-27851878E893}"/>
              </a:ext>
            </a:extLst>
          </p:cNvPr>
          <p:cNvSpPr>
            <a:spLocks noGrp="1"/>
          </p:cNvSpPr>
          <p:nvPr>
            <p:ph type="title"/>
          </p:nvPr>
        </p:nvSpPr>
        <p:spPr/>
        <p:txBody>
          <a:bodyPr/>
          <a:lstStyle/>
          <a:p>
            <a:r>
              <a:rPr kumimoji="1" lang="zh-CN" altLang="en-US" dirty="0"/>
              <a:t>指令集架构与操作系统</a:t>
            </a:r>
          </a:p>
        </p:txBody>
      </p:sp>
      <p:sp>
        <p:nvSpPr>
          <p:cNvPr id="3" name="内容占位符 2">
            <a:extLst>
              <a:ext uri="{FF2B5EF4-FFF2-40B4-BE49-F238E27FC236}">
                <a16:creationId xmlns:a16="http://schemas.microsoft.com/office/drawing/2014/main" id="{7F899601-9FE4-E7B7-EAD0-292851E458B4}"/>
              </a:ext>
            </a:extLst>
          </p:cNvPr>
          <p:cNvSpPr>
            <a:spLocks noGrp="1"/>
          </p:cNvSpPr>
          <p:nvPr>
            <p:ph idx="1"/>
          </p:nvPr>
        </p:nvSpPr>
        <p:spPr>
          <a:xfrm>
            <a:off x="457200" y="1333501"/>
            <a:ext cx="8579296" cy="3771636"/>
          </a:xfrm>
        </p:spPr>
        <p:txBody>
          <a:bodyPr>
            <a:normAutofit fontScale="92500"/>
          </a:bodyPr>
          <a:lstStyle/>
          <a:p>
            <a:pPr>
              <a:lnSpc>
                <a:spcPct val="150000"/>
              </a:lnSpc>
            </a:pPr>
            <a:r>
              <a:rPr kumimoji="1" lang="en-US" altLang="zh-CN" dirty="0"/>
              <a:t>ISA</a:t>
            </a:r>
            <a:r>
              <a:rPr kumimoji="1" lang="zh-CN" altLang="en-US" dirty="0"/>
              <a:t> </a:t>
            </a:r>
            <a:r>
              <a:rPr kumimoji="1" lang="en-US" altLang="zh-CN" dirty="0"/>
              <a:t>(Instruction</a:t>
            </a:r>
            <a:r>
              <a:rPr kumimoji="1" lang="zh-CN" altLang="en-US" dirty="0"/>
              <a:t> </a:t>
            </a:r>
            <a:r>
              <a:rPr kumimoji="1" lang="en-US" altLang="zh-CN" dirty="0"/>
              <a:t>Set</a:t>
            </a:r>
            <a:r>
              <a:rPr kumimoji="1" lang="zh-CN" altLang="en-US" dirty="0"/>
              <a:t> </a:t>
            </a:r>
            <a:r>
              <a:rPr kumimoji="1" lang="en-US" altLang="zh-CN" dirty="0"/>
              <a:t>Architecture)</a:t>
            </a:r>
          </a:p>
          <a:p>
            <a:pPr lvl="1">
              <a:lnSpc>
                <a:spcPct val="150000"/>
              </a:lnSpc>
            </a:pPr>
            <a:r>
              <a:rPr kumimoji="1" lang="en-US" altLang="zh-CN" dirty="0"/>
              <a:t>CPU</a:t>
            </a:r>
            <a:r>
              <a:rPr kumimoji="1" lang="zh-CN" altLang="en-US" dirty="0"/>
              <a:t>向软件（应用程序和操作系统）提供的接口</a:t>
            </a:r>
            <a:endParaRPr kumimoji="1" lang="en-US" altLang="zh-CN" dirty="0"/>
          </a:p>
          <a:p>
            <a:pPr lvl="2">
              <a:lnSpc>
                <a:spcPct val="150000"/>
              </a:lnSpc>
            </a:pPr>
            <a:r>
              <a:rPr kumimoji="1" lang="zh-CN" altLang="en-US" dirty="0"/>
              <a:t>理解软件在</a:t>
            </a:r>
            <a:r>
              <a:rPr kumimoji="1" lang="en-US" altLang="zh-CN" dirty="0"/>
              <a:t>CPU</a:t>
            </a:r>
            <a:r>
              <a:rPr kumimoji="1" lang="zh-CN" altLang="en-US" dirty="0"/>
              <a:t>上的运行（操作系统设计、程序调试、内存安全等）</a:t>
            </a:r>
            <a:endParaRPr kumimoji="1" lang="en-US" altLang="zh-CN" dirty="0"/>
          </a:p>
          <a:p>
            <a:pPr lvl="1">
              <a:lnSpc>
                <a:spcPct val="150000"/>
              </a:lnSpc>
            </a:pPr>
            <a:r>
              <a:rPr kumimoji="1" lang="zh-CN" altLang="en-US" dirty="0"/>
              <a:t>操作系统中包含体系结构相关的汇编代码</a:t>
            </a:r>
            <a:endParaRPr kumimoji="1" lang="en-US" altLang="zh-CN" dirty="0"/>
          </a:p>
          <a:p>
            <a:pPr lvl="2">
              <a:lnSpc>
                <a:spcPct val="150000"/>
              </a:lnSpc>
            </a:pPr>
            <a:r>
              <a:rPr kumimoji="1" lang="zh-CN" altLang="en-US" dirty="0"/>
              <a:t>操作系统启动代码（例如栈未设置）</a:t>
            </a:r>
            <a:endParaRPr kumimoji="1" lang="en-US" altLang="zh-CN" dirty="0"/>
          </a:p>
          <a:p>
            <a:pPr lvl="2">
              <a:lnSpc>
                <a:spcPct val="150000"/>
              </a:lnSpc>
            </a:pPr>
            <a:r>
              <a:rPr kumimoji="1" lang="zh-CN" altLang="en-US" dirty="0"/>
              <a:t>部分操作</a:t>
            </a:r>
            <a:r>
              <a:rPr kumimoji="1" lang="en-US" altLang="zh-CN" dirty="0"/>
              <a:t>C</a:t>
            </a:r>
            <a:r>
              <a:rPr kumimoji="1" lang="zh-CN" altLang="en-US" dirty="0"/>
              <a:t>语言无法表达（例如获取系统状态、刷新</a:t>
            </a:r>
            <a:r>
              <a:rPr kumimoji="1" lang="en-US" altLang="zh-CN" dirty="0"/>
              <a:t>TLB</a:t>
            </a:r>
            <a:r>
              <a:rPr kumimoji="1" lang="zh-CN" altLang="en-US" dirty="0"/>
              <a:t>）</a:t>
            </a:r>
            <a:endParaRPr kumimoji="1" lang="en-US" altLang="zh-CN" dirty="0"/>
          </a:p>
          <a:p>
            <a:pPr lvl="2">
              <a:lnSpc>
                <a:spcPct val="150000"/>
              </a:lnSpc>
            </a:pPr>
            <a:r>
              <a:rPr kumimoji="1" lang="zh-CN" altLang="en-US" dirty="0"/>
              <a:t>有场景汇编代码比</a:t>
            </a:r>
            <a:r>
              <a:rPr kumimoji="1" lang="en-US" altLang="zh-CN" dirty="0"/>
              <a:t>C</a:t>
            </a:r>
            <a:r>
              <a:rPr kumimoji="1" lang="zh-CN" altLang="en-US" dirty="0"/>
              <a:t>代码高效很多（例如</a:t>
            </a:r>
            <a:r>
              <a:rPr kumimoji="1" lang="en-US" altLang="zh-CN" dirty="0" err="1"/>
              <a:t>memcpy</a:t>
            </a:r>
            <a:r>
              <a:rPr kumimoji="1" lang="zh-CN" altLang="en-US" dirty="0"/>
              <a:t>）</a:t>
            </a:r>
            <a:endParaRPr kumimoji="1" lang="en-US" altLang="zh-CN" dirty="0"/>
          </a:p>
          <a:p>
            <a:pPr lvl="2">
              <a:lnSpc>
                <a:spcPct val="150000"/>
              </a:lnSpc>
            </a:pPr>
            <a:endParaRPr kumimoji="1" lang="zh-CN" altLang="en-US" dirty="0"/>
          </a:p>
        </p:txBody>
      </p:sp>
      <p:sp>
        <p:nvSpPr>
          <p:cNvPr id="4" name="灯片编号占位符 3">
            <a:extLst>
              <a:ext uri="{FF2B5EF4-FFF2-40B4-BE49-F238E27FC236}">
                <a16:creationId xmlns:a16="http://schemas.microsoft.com/office/drawing/2014/main" id="{99A91F91-5F9B-6362-29BB-1B94D74C9E4A}"/>
              </a:ext>
            </a:extLst>
          </p:cNvPr>
          <p:cNvSpPr>
            <a:spLocks noGrp="1"/>
          </p:cNvSpPr>
          <p:nvPr>
            <p:ph type="sldNum" sz="quarter" idx="12"/>
          </p:nvPr>
        </p:nvSpPr>
        <p:spPr/>
        <p:txBody>
          <a:bodyPr/>
          <a:lstStyle/>
          <a:p>
            <a:fld id="{ADE361C3-C043-4A6E-BDCE-8DA1E7D90A3B}" type="slidenum">
              <a:rPr lang="zh-CN" altLang="en-US" smtClean="0"/>
              <a:t>5</a:t>
            </a:fld>
            <a:endParaRPr lang="zh-CN" altLang="en-US"/>
          </a:p>
        </p:txBody>
      </p:sp>
    </p:spTree>
    <p:extLst>
      <p:ext uri="{BB962C8B-B14F-4D97-AF65-F5344CB8AC3E}">
        <p14:creationId xmlns:p14="http://schemas.microsoft.com/office/powerpoint/2010/main" val="1713879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9D173-3694-68AE-E60C-9E19D0951E11}"/>
              </a:ext>
            </a:extLst>
          </p:cNvPr>
          <p:cNvSpPr>
            <a:spLocks noGrp="1"/>
          </p:cNvSpPr>
          <p:nvPr>
            <p:ph type="title"/>
          </p:nvPr>
        </p:nvSpPr>
        <p:spPr/>
        <p:txBody>
          <a:bodyPr/>
          <a:lstStyle/>
          <a:p>
            <a:r>
              <a:rPr kumimoji="1" lang="zh-CN" altLang="en-US" dirty="0"/>
              <a:t>控制流跳转：标签与分支指令</a:t>
            </a:r>
          </a:p>
        </p:txBody>
      </p:sp>
      <p:pic>
        <p:nvPicPr>
          <p:cNvPr id="6" name="内容占位符 5">
            <a:extLst>
              <a:ext uri="{FF2B5EF4-FFF2-40B4-BE49-F238E27FC236}">
                <a16:creationId xmlns:a16="http://schemas.microsoft.com/office/drawing/2014/main" id="{B4ACAF26-D51E-1474-1D53-D0BC2F34F3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746" y="1226218"/>
            <a:ext cx="5338508" cy="4350654"/>
          </a:xfrm>
        </p:spPr>
      </p:pic>
      <p:sp>
        <p:nvSpPr>
          <p:cNvPr id="4" name="灯片编号占位符 3">
            <a:extLst>
              <a:ext uri="{FF2B5EF4-FFF2-40B4-BE49-F238E27FC236}">
                <a16:creationId xmlns:a16="http://schemas.microsoft.com/office/drawing/2014/main" id="{3C796399-3BA2-FA22-4B93-C749260F3E92}"/>
              </a:ext>
            </a:extLst>
          </p:cNvPr>
          <p:cNvSpPr>
            <a:spLocks noGrp="1"/>
          </p:cNvSpPr>
          <p:nvPr>
            <p:ph type="sldNum" sz="quarter" idx="12"/>
          </p:nvPr>
        </p:nvSpPr>
        <p:spPr/>
        <p:txBody>
          <a:bodyPr/>
          <a:lstStyle/>
          <a:p>
            <a:fld id="{ADE361C3-C043-4A6E-BDCE-8DA1E7D90A3B}" type="slidenum">
              <a:rPr lang="zh-CN" altLang="en-US" smtClean="0"/>
              <a:t>50</a:t>
            </a:fld>
            <a:endParaRPr lang="zh-CN" altLang="en-US"/>
          </a:p>
        </p:txBody>
      </p:sp>
      <p:sp>
        <p:nvSpPr>
          <p:cNvPr id="9" name="圆角矩形 8">
            <a:extLst>
              <a:ext uri="{FF2B5EF4-FFF2-40B4-BE49-F238E27FC236}">
                <a16:creationId xmlns:a16="http://schemas.microsoft.com/office/drawing/2014/main" id="{31E74AC3-404D-2F23-F952-8D18FB58FD28}"/>
              </a:ext>
            </a:extLst>
          </p:cNvPr>
          <p:cNvSpPr/>
          <p:nvPr/>
        </p:nvSpPr>
        <p:spPr>
          <a:xfrm>
            <a:off x="2369326" y="3865612"/>
            <a:ext cx="2232248" cy="216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a:extLst>
              <a:ext uri="{FF2B5EF4-FFF2-40B4-BE49-F238E27FC236}">
                <a16:creationId xmlns:a16="http://schemas.microsoft.com/office/drawing/2014/main" id="{75D8A068-6E41-8602-53DC-F461920DD1C1}"/>
              </a:ext>
            </a:extLst>
          </p:cNvPr>
          <p:cNvSpPr/>
          <p:nvPr/>
        </p:nvSpPr>
        <p:spPr>
          <a:xfrm>
            <a:off x="2339306" y="4721242"/>
            <a:ext cx="2232248" cy="216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165FF5A-58B9-D146-01F4-18FF45D43383}"/>
              </a:ext>
            </a:extLst>
          </p:cNvPr>
          <p:cNvSpPr txBox="1"/>
          <p:nvPr/>
        </p:nvSpPr>
        <p:spPr>
          <a:xfrm>
            <a:off x="5721176" y="4279011"/>
            <a:ext cx="2903359" cy="646331"/>
          </a:xfrm>
          <a:prstGeom prst="rect">
            <a:avLst/>
          </a:prstGeom>
          <a:noFill/>
        </p:spPr>
        <p:txBody>
          <a:bodyPr wrap="none" rtlCol="0">
            <a:spAutoFit/>
          </a:bodyPr>
          <a:lstStyle/>
          <a:p>
            <a:pPr algn="ctr"/>
            <a:r>
              <a:rPr kumimoji="1" lang="en-US" altLang="zh-CN" b="1" dirty="0">
                <a:solidFill>
                  <a:srgbClr val="BE384A"/>
                </a:solidFill>
              </a:rPr>
              <a:t>Q</a:t>
            </a:r>
            <a:r>
              <a:rPr kumimoji="1" lang="zh-CN" altLang="en-US" b="1" dirty="0">
                <a:solidFill>
                  <a:srgbClr val="BE384A"/>
                </a:solidFill>
              </a:rPr>
              <a:t>：之前的指令的执行状态</a:t>
            </a:r>
            <a:br>
              <a:rPr kumimoji="1" lang="en-US" altLang="zh-CN" b="1" dirty="0">
                <a:solidFill>
                  <a:srgbClr val="BE384A"/>
                </a:solidFill>
              </a:rPr>
            </a:br>
            <a:r>
              <a:rPr kumimoji="1" lang="zh-CN" altLang="en-US" b="1" dirty="0">
                <a:solidFill>
                  <a:srgbClr val="BE384A"/>
                </a:solidFill>
              </a:rPr>
              <a:t>如何传递给</a:t>
            </a:r>
            <a:r>
              <a:rPr kumimoji="1" lang="en-US" altLang="zh-CN" b="1" dirty="0" err="1">
                <a:solidFill>
                  <a:srgbClr val="BE384A"/>
                </a:solidFill>
              </a:rPr>
              <a:t>bne</a:t>
            </a:r>
            <a:r>
              <a:rPr kumimoji="1" lang="zh-CN" altLang="en-US" b="1" dirty="0">
                <a:solidFill>
                  <a:srgbClr val="BE384A"/>
                </a:solidFill>
              </a:rPr>
              <a:t>呢？</a:t>
            </a:r>
          </a:p>
        </p:txBody>
      </p:sp>
    </p:spTree>
    <p:extLst>
      <p:ext uri="{BB962C8B-B14F-4D97-AF65-F5344CB8AC3E}">
        <p14:creationId xmlns:p14="http://schemas.microsoft.com/office/powerpoint/2010/main" val="377658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E3B91772-CFE7-46FD-87D4-591B5400C0B9}"/>
              </a:ext>
            </a:extLst>
          </p:cNvPr>
          <p:cNvSpPr>
            <a:spLocks noGrp="1" noChangeArrowheads="1"/>
          </p:cNvSpPr>
          <p:nvPr>
            <p:ph type="title"/>
          </p:nvPr>
        </p:nvSpPr>
        <p:spPr/>
        <p:txBody>
          <a:bodyPr/>
          <a:lstStyle/>
          <a:p>
            <a:r>
              <a:rPr lang="zh-CN" altLang="en-US" dirty="0"/>
              <a:t>条件码</a:t>
            </a:r>
            <a:endParaRPr lang="en-US" altLang="zh-CN" dirty="0">
              <a:ea typeface="宋体" panose="02010600030101010101" pitchFamily="2" charset="-122"/>
            </a:endParaRPr>
          </a:p>
        </p:txBody>
      </p:sp>
      <p:sp>
        <p:nvSpPr>
          <p:cNvPr id="36868" name="Rectangle 3">
            <a:extLst>
              <a:ext uri="{FF2B5EF4-FFF2-40B4-BE49-F238E27FC236}">
                <a16:creationId xmlns:a16="http://schemas.microsoft.com/office/drawing/2014/main" id="{6615F5E2-E9AD-4415-9397-DC90B1B65B29}"/>
              </a:ext>
            </a:extLst>
          </p:cNvPr>
          <p:cNvSpPr>
            <a:spLocks noGrp="1" noChangeArrowheads="1"/>
          </p:cNvSpPr>
          <p:nvPr>
            <p:ph idx="1"/>
          </p:nvPr>
        </p:nvSpPr>
        <p:spPr/>
        <p:txBody>
          <a:bodyPr>
            <a:normAutofit fontScale="85000" lnSpcReduction="20000"/>
          </a:bodyPr>
          <a:lstStyle/>
          <a:p>
            <a:pPr>
              <a:lnSpc>
                <a:spcPct val="140000"/>
              </a:lnSpc>
            </a:pPr>
            <a:r>
              <a:rPr lang="zh-CN" altLang="en-US" sz="2400" dirty="0"/>
              <a:t>条件码是一组</a:t>
            </a:r>
            <a:r>
              <a:rPr lang="zh-CN" altLang="en-US" sz="2400" dirty="0">
                <a:solidFill>
                  <a:srgbClr val="C00000"/>
                </a:solidFill>
              </a:rPr>
              <a:t>标志位</a:t>
            </a:r>
            <a:r>
              <a:rPr lang="zh-CN" altLang="en-US" sz="2400" dirty="0"/>
              <a:t>的统称</a:t>
            </a:r>
            <a:endParaRPr lang="en-US" altLang="zh-CN" sz="2400" dirty="0"/>
          </a:p>
          <a:p>
            <a:pPr lvl="1">
              <a:lnSpc>
                <a:spcPct val="140000"/>
              </a:lnSpc>
            </a:pPr>
            <a:r>
              <a:rPr lang="zh-CN" altLang="en-US" sz="2200" dirty="0"/>
              <a:t>条件码由</a:t>
            </a:r>
            <a:r>
              <a:rPr lang="en-US" altLang="zh-CN" sz="2200" dirty="0">
                <a:solidFill>
                  <a:srgbClr val="C00000"/>
                </a:solidFill>
              </a:rPr>
              <a:t>PSTATE</a:t>
            </a:r>
            <a:r>
              <a:rPr lang="zh-CN" altLang="en-US" sz="2200" dirty="0"/>
              <a:t>寄存器维护</a:t>
            </a:r>
            <a:endParaRPr lang="en-US" altLang="zh-CN" sz="2200" dirty="0"/>
          </a:p>
          <a:p>
            <a:pPr lvl="1">
              <a:lnSpc>
                <a:spcPct val="140000"/>
              </a:lnSpc>
            </a:pPr>
            <a:r>
              <a:rPr lang="en-US" altLang="zh-CN" sz="2200" dirty="0"/>
              <a:t>N</a:t>
            </a:r>
            <a:r>
              <a:rPr lang="zh-CN" altLang="en-US" sz="2200" dirty="0"/>
              <a:t>（</a:t>
            </a:r>
            <a:r>
              <a:rPr lang="en-US" altLang="zh-CN" sz="2200" dirty="0"/>
              <a:t>Negative</a:t>
            </a:r>
            <a:r>
              <a:rPr lang="zh-CN" altLang="en-US" sz="2200" dirty="0"/>
              <a:t>）、</a:t>
            </a:r>
            <a:r>
              <a:rPr lang="en-US" altLang="zh-CN" sz="2200" dirty="0"/>
              <a:t>Z</a:t>
            </a:r>
            <a:r>
              <a:rPr lang="zh-CN" altLang="en-US" sz="2200" dirty="0"/>
              <a:t>（</a:t>
            </a:r>
            <a:r>
              <a:rPr lang="en-US" altLang="zh-CN" sz="2200" dirty="0"/>
              <a:t>Zero</a:t>
            </a:r>
            <a:r>
              <a:rPr lang="zh-CN" altLang="en-US" sz="2200" dirty="0"/>
              <a:t>）、</a:t>
            </a:r>
            <a:r>
              <a:rPr lang="en-US" altLang="zh-CN" sz="2200" dirty="0"/>
              <a:t>C</a:t>
            </a:r>
            <a:r>
              <a:rPr lang="zh-CN" altLang="en-US" sz="2200" dirty="0"/>
              <a:t>（</a:t>
            </a:r>
            <a:r>
              <a:rPr lang="en-US" altLang="zh-CN" sz="2200" dirty="0"/>
              <a:t>Carry</a:t>
            </a:r>
            <a:r>
              <a:rPr lang="zh-CN" altLang="en-US" sz="2200" dirty="0"/>
              <a:t>）、</a:t>
            </a:r>
            <a:r>
              <a:rPr lang="en-US" altLang="zh-CN" sz="2200" dirty="0"/>
              <a:t>V</a:t>
            </a:r>
            <a:r>
              <a:rPr lang="zh-CN" altLang="en-US" sz="2200" dirty="0"/>
              <a:t>（</a:t>
            </a:r>
            <a:r>
              <a:rPr lang="en-US" altLang="zh-CN" sz="2200" dirty="0"/>
              <a:t>Overﬂow</a:t>
            </a:r>
            <a:r>
              <a:rPr lang="zh-CN" altLang="en-US" sz="2200" dirty="0"/>
              <a:t>）</a:t>
            </a:r>
            <a:endParaRPr lang="en-US" altLang="zh-CN" sz="2200" dirty="0"/>
          </a:p>
          <a:p>
            <a:pPr>
              <a:lnSpc>
                <a:spcPct val="140000"/>
              </a:lnSpc>
            </a:pPr>
            <a:r>
              <a:rPr lang="zh-CN" altLang="en-US" sz="2400" dirty="0"/>
              <a:t>条件码保留之前相关指令的执行状态，这种指令包括：</a:t>
            </a:r>
            <a:endParaRPr lang="en-US" altLang="zh-CN" sz="2400" dirty="0"/>
          </a:p>
          <a:p>
            <a:pPr lvl="1">
              <a:lnSpc>
                <a:spcPct val="140000"/>
              </a:lnSpc>
            </a:pPr>
            <a:r>
              <a:rPr lang="zh-CN" altLang="en-US" sz="2000" dirty="0"/>
              <a:t>带有</a:t>
            </a:r>
            <a:r>
              <a:rPr lang="en-US" altLang="zh-CN" sz="2000" b="1" dirty="0">
                <a:solidFill>
                  <a:srgbClr val="C00000"/>
                </a:solidFill>
              </a:rPr>
              <a:t>s</a:t>
            </a:r>
            <a:r>
              <a:rPr lang="zh-CN" altLang="en-US" sz="2000" dirty="0"/>
              <a:t>后缀的算术或逻辑运算指令（如</a:t>
            </a:r>
            <a:r>
              <a:rPr lang="en-US" altLang="zh-CN" sz="2000" dirty="0"/>
              <a:t>subs</a:t>
            </a:r>
            <a:r>
              <a:rPr lang="zh-CN" altLang="en-US" sz="2000" dirty="0"/>
              <a:t>、</a:t>
            </a:r>
            <a:r>
              <a:rPr lang="en-US" altLang="zh-CN" sz="2000" dirty="0"/>
              <a:t>adds</a:t>
            </a:r>
            <a:r>
              <a:rPr lang="zh-CN" altLang="en-US" sz="2000" dirty="0"/>
              <a:t>）</a:t>
            </a:r>
            <a:endParaRPr lang="en-US" altLang="zh-CN" sz="2000" dirty="0"/>
          </a:p>
          <a:p>
            <a:pPr lvl="1">
              <a:lnSpc>
                <a:spcPct val="140000"/>
              </a:lnSpc>
            </a:pPr>
            <a:r>
              <a:rPr lang="zh-CN" altLang="en-US" sz="2000" b="1" dirty="0">
                <a:solidFill>
                  <a:srgbClr val="C00000"/>
                </a:solidFill>
              </a:rPr>
              <a:t>比较指令</a:t>
            </a:r>
            <a:endParaRPr lang="en-US" altLang="zh-CN" sz="2000" b="1" dirty="0">
              <a:solidFill>
                <a:srgbClr val="C00000"/>
              </a:solidFill>
            </a:endParaRPr>
          </a:p>
          <a:p>
            <a:pPr lvl="2">
              <a:lnSpc>
                <a:spcPct val="140000"/>
              </a:lnSpc>
            </a:pPr>
            <a:r>
              <a:rPr lang="en-US" altLang="zh-CN" sz="2100" dirty="0" err="1"/>
              <a:t>cmp</a:t>
            </a:r>
            <a:r>
              <a:rPr lang="zh-CN" altLang="en-US" sz="2100" dirty="0"/>
              <a:t>：操作数之差；例如 </a:t>
            </a:r>
            <a:r>
              <a:rPr lang="en-US" altLang="zh-CN" sz="2100" dirty="0" err="1"/>
              <a:t>cmp</a:t>
            </a:r>
            <a:r>
              <a:rPr lang="en-US" altLang="zh-CN" sz="2100" dirty="0"/>
              <a:t> x0, x1</a:t>
            </a:r>
          </a:p>
          <a:p>
            <a:pPr lvl="2">
              <a:lnSpc>
                <a:spcPct val="140000"/>
              </a:lnSpc>
            </a:pPr>
            <a:r>
              <a:rPr lang="en-US" altLang="zh-CN" sz="2100" dirty="0" err="1"/>
              <a:t>cmn</a:t>
            </a:r>
            <a:r>
              <a:rPr lang="zh-CN" altLang="en-US" sz="2100" dirty="0"/>
              <a:t>：操作数之和；例如 </a:t>
            </a:r>
            <a:r>
              <a:rPr lang="en-US" altLang="zh-CN" sz="2100" dirty="0" err="1"/>
              <a:t>cmn</a:t>
            </a:r>
            <a:r>
              <a:rPr lang="en-US" altLang="zh-CN" sz="2100" dirty="0"/>
              <a:t> x0, x1</a:t>
            </a:r>
          </a:p>
          <a:p>
            <a:pPr lvl="2">
              <a:lnSpc>
                <a:spcPct val="140000"/>
              </a:lnSpc>
            </a:pPr>
            <a:r>
              <a:rPr lang="en-US" altLang="zh-CN" sz="2100" dirty="0" err="1"/>
              <a:t>tst</a:t>
            </a:r>
            <a:r>
              <a:rPr lang="zh-CN" altLang="en-US" sz="2100" dirty="0"/>
              <a:t>   ：操作数相与；例如 </a:t>
            </a:r>
            <a:r>
              <a:rPr lang="en-US" altLang="zh-CN" sz="2100" dirty="0" err="1"/>
              <a:t>tst</a:t>
            </a:r>
            <a:r>
              <a:rPr lang="en-US" altLang="zh-CN" sz="2100" dirty="0"/>
              <a:t> </a:t>
            </a:r>
            <a:r>
              <a:rPr lang="zh-CN" altLang="en-US" sz="2100" dirty="0"/>
              <a:t>   </a:t>
            </a:r>
            <a:r>
              <a:rPr lang="en-US" altLang="zh-CN" sz="2100" dirty="0"/>
              <a:t>x0, x1</a:t>
            </a:r>
          </a:p>
          <a:p>
            <a:pPr lvl="2">
              <a:lnSpc>
                <a:spcPct val="140000"/>
              </a:lnSpc>
            </a:pPr>
            <a:endParaRPr lang="zh-CN" altLang="en-US" sz="1800" dirty="0">
              <a:ea typeface="宋体" panose="02010600030101010101" pitchFamily="2" charset="-122"/>
            </a:endParaRPr>
          </a:p>
        </p:txBody>
      </p:sp>
      <p:sp>
        <p:nvSpPr>
          <p:cNvPr id="36866" name="灯片编号占位符 5">
            <a:extLst>
              <a:ext uri="{FF2B5EF4-FFF2-40B4-BE49-F238E27FC236}">
                <a16:creationId xmlns:a16="http://schemas.microsoft.com/office/drawing/2014/main" id="{57514E59-7287-49EC-BF47-1A9F3D0575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95B7B85B-0AC6-4FAE-A1B2-88826DD53283}" type="slidenum">
              <a:rPr lang="zh-CN" altLang="en-US" sz="1167">
                <a:latin typeface="Times New Roman" panose="02020603050405020304" pitchFamily="18" charset="0"/>
              </a:rPr>
              <a:pPr>
                <a:spcBef>
                  <a:spcPct val="0"/>
                </a:spcBef>
                <a:buFontTx/>
                <a:buNone/>
              </a:pPr>
              <a:t>51</a:t>
            </a:fld>
            <a:endParaRPr lang="en-US" altLang="zh-CN" sz="1167">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3014E6BB-16CA-45F6-A0AD-C6388871F879}"/>
              </a:ext>
            </a:extLst>
          </p:cNvPr>
          <p:cNvSpPr>
            <a:spLocks noGrp="1" noChangeArrowheads="1"/>
          </p:cNvSpPr>
          <p:nvPr>
            <p:ph type="title"/>
          </p:nvPr>
        </p:nvSpPr>
        <p:spPr/>
        <p:txBody>
          <a:bodyPr/>
          <a:lstStyle/>
          <a:p>
            <a:r>
              <a:rPr lang="zh-CN" altLang="en-US" dirty="0"/>
              <a:t>条件码的设置</a:t>
            </a:r>
            <a:endParaRPr lang="en-US" altLang="zh-CN" dirty="0">
              <a:ea typeface="宋体" panose="02010600030101010101" pitchFamily="2" charset="-122"/>
            </a:endParaRPr>
          </a:p>
        </p:txBody>
      </p:sp>
      <p:sp>
        <p:nvSpPr>
          <p:cNvPr id="43012" name="Rectangle 3">
            <a:extLst>
              <a:ext uri="{FF2B5EF4-FFF2-40B4-BE49-F238E27FC236}">
                <a16:creationId xmlns:a16="http://schemas.microsoft.com/office/drawing/2014/main" id="{3192ED07-87B7-432C-A704-0513DB1A7A18}"/>
              </a:ext>
            </a:extLst>
          </p:cNvPr>
          <p:cNvSpPr>
            <a:spLocks noGrp="1" noChangeArrowheads="1"/>
          </p:cNvSpPr>
          <p:nvPr>
            <p:ph idx="1"/>
          </p:nvPr>
        </p:nvSpPr>
        <p:spPr/>
        <p:txBody>
          <a:bodyPr>
            <a:normAutofit/>
          </a:bodyPr>
          <a:lstStyle/>
          <a:p>
            <a:r>
              <a:rPr lang="zh-CN" altLang="en-US" sz="2400" dirty="0"/>
              <a:t>通过</a:t>
            </a:r>
            <a:r>
              <a:rPr lang="en-US" altLang="zh-CN" sz="2400" dirty="0"/>
              <a:t>s</a:t>
            </a:r>
            <a:r>
              <a:rPr lang="zh-CN" altLang="en-US" sz="2400" dirty="0"/>
              <a:t>后缀数据处理指令</a:t>
            </a:r>
            <a:r>
              <a:rPr lang="zh-CN" altLang="en-US" sz="2400" dirty="0">
                <a:solidFill>
                  <a:srgbClr val="C00000"/>
                </a:solidFill>
              </a:rPr>
              <a:t>隐式设置</a:t>
            </a:r>
            <a:endParaRPr lang="en-US" altLang="zh-CN" sz="2400" u="sng" dirty="0">
              <a:solidFill>
                <a:srgbClr val="C00000"/>
              </a:solidFill>
              <a:latin typeface="Courier New" panose="02070309020205020404" pitchFamily="49" charset="0"/>
              <a:ea typeface="宋体" panose="02010600030101010101" pitchFamily="2" charset="-122"/>
            </a:endParaRPr>
          </a:p>
          <a:p>
            <a:pPr lvl="1">
              <a:buFontTx/>
              <a:buNone/>
            </a:pPr>
            <a:r>
              <a:rPr lang="en-US" altLang="zh-CN" sz="2000" b="1" dirty="0">
                <a:solidFill>
                  <a:srgbClr val="C00000"/>
                </a:solidFill>
                <a:latin typeface="Consolas" panose="020B0609020204030204" pitchFamily="49" charset="0"/>
                <a:ea typeface="宋体" panose="02010600030101010101" pitchFamily="2" charset="-122"/>
                <a:cs typeface="Consolas" panose="020B0609020204030204" pitchFamily="49" charset="0"/>
              </a:rPr>
              <a:t>adds Rd, Rn, Op2</a:t>
            </a:r>
            <a:r>
              <a:rPr lang="en-US" altLang="zh-CN" sz="2000" b="1" dirty="0">
                <a:solidFill>
                  <a:srgbClr val="C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C00000"/>
                </a:solidFill>
                <a:latin typeface="Consolas" panose="020B0609020204030204" pitchFamily="49" charset="0"/>
                <a:ea typeface="宋体" panose="02010600030101010101" pitchFamily="2" charset="-122"/>
                <a:cs typeface="Consolas" panose="020B0609020204030204" pitchFamily="49" charset="0"/>
              </a:rPr>
              <a:t>	</a:t>
            </a:r>
          </a:p>
          <a:p>
            <a:pPr lvl="1">
              <a:buFontTx/>
              <a:buNone/>
            </a:pPr>
            <a:r>
              <a:rPr lang="zh-CN" altLang="en-US" sz="2000" dirty="0"/>
              <a:t>等价于</a:t>
            </a:r>
            <a:r>
              <a:rPr lang="en-US" altLang="zh-CN" sz="2000" dirty="0"/>
              <a:t>C</a:t>
            </a:r>
            <a:r>
              <a:rPr lang="zh-CN" altLang="en-US" sz="2000" dirty="0"/>
              <a:t>语言中的</a:t>
            </a:r>
            <a:r>
              <a:rPr lang="en-US" altLang="zh-CN" sz="2000" dirty="0">
                <a:ea typeface="宋体" panose="02010600030101010101" pitchFamily="2" charset="-122"/>
              </a:rPr>
              <a:t>:</a:t>
            </a:r>
            <a:r>
              <a:rPr lang="en-US" altLang="zh-CN" sz="2000" dirty="0">
                <a:latin typeface="Courier New" panose="02070309020205020404" pitchFamily="49" charset="0"/>
                <a:ea typeface="宋体" panose="02010600030101010101" pitchFamily="2" charset="-122"/>
              </a:rPr>
              <a:t> </a:t>
            </a:r>
            <a:r>
              <a:rPr lang="en-US" altLang="zh-CN" sz="2000" b="1" dirty="0">
                <a:solidFill>
                  <a:srgbClr val="C00000"/>
                </a:solidFill>
                <a:latin typeface="Consolas" panose="020B0609020204030204" pitchFamily="49" charset="0"/>
                <a:ea typeface="宋体" panose="02010600030101010101" pitchFamily="2" charset="-122"/>
              </a:rPr>
              <a:t>t = a + b</a:t>
            </a:r>
          </a:p>
          <a:p>
            <a:pPr lvl="1"/>
            <a:r>
              <a:rPr lang="en-US" altLang="zh-CN" sz="2000" b="1" dirty="0">
                <a:ea typeface="宋体" panose="02010600030101010101" pitchFamily="2" charset="-122"/>
              </a:rPr>
              <a:t>C</a:t>
            </a:r>
            <a:r>
              <a:rPr lang="zh-CN" altLang="en-US" sz="2000" dirty="0"/>
              <a:t>：当运算产生进位时被设置</a:t>
            </a:r>
            <a:endParaRPr lang="en-US" altLang="zh-CN" sz="2000" dirty="0">
              <a:ea typeface="宋体" panose="02010600030101010101" pitchFamily="2" charset="-122"/>
            </a:endParaRPr>
          </a:p>
          <a:p>
            <a:pPr lvl="1"/>
            <a:r>
              <a:rPr lang="en-US" altLang="zh-CN" sz="2000" b="1" dirty="0">
                <a:ea typeface="宋体" panose="02010600030101010101" pitchFamily="2" charset="-122"/>
              </a:rPr>
              <a:t>Z</a:t>
            </a:r>
            <a:r>
              <a:rPr lang="zh-CN" altLang="en-US" sz="2000" dirty="0"/>
              <a:t>：当</a:t>
            </a:r>
            <a:r>
              <a:rPr lang="en-US" altLang="zh-CN" sz="2000" dirty="0"/>
              <a:t>t</a:t>
            </a:r>
            <a:r>
              <a:rPr lang="zh-CN" altLang="en-US" sz="2000" dirty="0"/>
              <a:t>为</a:t>
            </a:r>
            <a:r>
              <a:rPr lang="en-US" altLang="zh-CN" sz="2000" dirty="0"/>
              <a:t>0</a:t>
            </a:r>
            <a:r>
              <a:rPr lang="zh-CN" altLang="en-US" sz="2000" dirty="0"/>
              <a:t>时被设置</a:t>
            </a:r>
            <a:endParaRPr lang="en-US" altLang="zh-CN" sz="2000" dirty="0">
              <a:latin typeface="Consolas" panose="020B0609020204030204" pitchFamily="49" charset="0"/>
              <a:ea typeface="宋体" panose="02010600030101010101" pitchFamily="2" charset="-122"/>
            </a:endParaRPr>
          </a:p>
          <a:p>
            <a:pPr lvl="1"/>
            <a:r>
              <a:rPr lang="en-US" altLang="zh-CN" sz="2000" b="1" dirty="0">
                <a:ea typeface="宋体" panose="02010600030101010101" pitchFamily="2" charset="-122"/>
              </a:rPr>
              <a:t>N</a:t>
            </a:r>
            <a:r>
              <a:rPr lang="zh-CN" altLang="en-US" sz="2000" dirty="0"/>
              <a:t>：当</a:t>
            </a:r>
            <a:r>
              <a:rPr lang="en-US" altLang="zh-CN" sz="2000" dirty="0"/>
              <a:t>t</a:t>
            </a:r>
            <a:r>
              <a:rPr lang="zh-CN" altLang="en-US" sz="2000" dirty="0"/>
              <a:t>小于</a:t>
            </a:r>
            <a:r>
              <a:rPr lang="en-US" altLang="zh-CN" sz="2000" dirty="0"/>
              <a:t>0</a:t>
            </a:r>
            <a:r>
              <a:rPr lang="zh-CN" altLang="en-US" sz="2000" dirty="0"/>
              <a:t>时被设置</a:t>
            </a:r>
            <a:endParaRPr lang="en-US" altLang="zh-CN" sz="2000" dirty="0">
              <a:latin typeface="Consolas" panose="020B0609020204030204" pitchFamily="49" charset="0"/>
              <a:ea typeface="宋体" panose="02010600030101010101" pitchFamily="2" charset="-122"/>
            </a:endParaRPr>
          </a:p>
          <a:p>
            <a:pPr lvl="1"/>
            <a:r>
              <a:rPr lang="en-US" altLang="zh-CN" sz="2000" b="1" dirty="0">
                <a:ea typeface="宋体" panose="02010600030101010101" pitchFamily="2" charset="-122"/>
              </a:rPr>
              <a:t>V</a:t>
            </a:r>
            <a:r>
              <a:rPr lang="zh-CN" altLang="en-US" sz="2000" dirty="0"/>
              <a:t>：当运算产生有符号溢出时被设置</a:t>
            </a:r>
            <a:endParaRPr lang="en-US" altLang="zh-CN" sz="2000" dirty="0">
              <a:ea typeface="宋体" panose="02010600030101010101" pitchFamily="2" charset="-122"/>
            </a:endParaRPr>
          </a:p>
          <a:p>
            <a:pPr lvl="2">
              <a:buFontTx/>
              <a:buNone/>
            </a:pPr>
            <a:r>
              <a:rPr lang="en-US" altLang="zh-CN" sz="1800" dirty="0">
                <a:latin typeface="Consolas" panose="020B0609020204030204" pitchFamily="49" charset="0"/>
                <a:ea typeface="宋体" panose="02010600030101010101" pitchFamily="2" charset="-122"/>
              </a:rPr>
              <a:t>(a&gt;0 &amp;&amp; b&gt;0 &amp;&amp; t&lt;0) || (a&lt;0 &amp;&amp; b&lt;0 &amp;&amp; t&gt;=0)</a:t>
            </a:r>
          </a:p>
        </p:txBody>
      </p:sp>
      <p:sp>
        <p:nvSpPr>
          <p:cNvPr id="43010" name="灯片编号占位符 5">
            <a:extLst>
              <a:ext uri="{FF2B5EF4-FFF2-40B4-BE49-F238E27FC236}">
                <a16:creationId xmlns:a16="http://schemas.microsoft.com/office/drawing/2014/main" id="{0E955674-7567-4360-A425-D3A01C454F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EC2078AE-A369-4292-BCED-0D31E6185E1B}" type="slidenum">
              <a:rPr lang="zh-CN" altLang="en-US" sz="1167">
                <a:latin typeface="Times New Roman" panose="02020603050405020304" pitchFamily="18" charset="0"/>
              </a:rPr>
              <a:pPr>
                <a:spcBef>
                  <a:spcPct val="0"/>
                </a:spcBef>
                <a:buFontTx/>
                <a:buNone/>
              </a:pPr>
              <a:t>52</a:t>
            </a:fld>
            <a:endParaRPr lang="en-US" altLang="zh-CN" sz="1167">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A50F1EA8-BD6F-4C83-9527-3E6CFC2E6D00}"/>
              </a:ext>
            </a:extLst>
          </p:cNvPr>
          <p:cNvSpPr>
            <a:spLocks noGrp="1" noChangeArrowheads="1"/>
          </p:cNvSpPr>
          <p:nvPr>
            <p:ph type="title"/>
          </p:nvPr>
        </p:nvSpPr>
        <p:spPr/>
        <p:txBody>
          <a:bodyPr/>
          <a:lstStyle/>
          <a:p>
            <a:r>
              <a:rPr lang="zh-CN" altLang="en-US" dirty="0"/>
              <a:t>条件码的设置</a:t>
            </a:r>
            <a:endParaRPr lang="en-US" altLang="zh-CN" dirty="0">
              <a:ea typeface="宋体" panose="02010600030101010101" pitchFamily="2" charset="-122"/>
            </a:endParaRPr>
          </a:p>
        </p:txBody>
      </p:sp>
      <p:sp>
        <p:nvSpPr>
          <p:cNvPr id="45060" name="Rectangle 3">
            <a:extLst>
              <a:ext uri="{FF2B5EF4-FFF2-40B4-BE49-F238E27FC236}">
                <a16:creationId xmlns:a16="http://schemas.microsoft.com/office/drawing/2014/main" id="{537E64BA-C163-418B-93CE-DB1559B9AE4C}"/>
              </a:ext>
            </a:extLst>
          </p:cNvPr>
          <p:cNvSpPr>
            <a:spLocks noGrp="1" noChangeArrowheads="1"/>
          </p:cNvSpPr>
          <p:nvPr>
            <p:ph idx="1"/>
          </p:nvPr>
        </p:nvSpPr>
        <p:spPr/>
        <p:txBody>
          <a:bodyPr>
            <a:normAutofit/>
          </a:bodyPr>
          <a:lstStyle/>
          <a:p>
            <a:pPr>
              <a:lnSpc>
                <a:spcPct val="140000"/>
              </a:lnSpc>
            </a:pPr>
            <a:r>
              <a:rPr lang="zh-CN" altLang="en-US" sz="2400" dirty="0"/>
              <a:t>通过比较指令</a:t>
            </a:r>
            <a:r>
              <a:rPr lang="en-US" altLang="zh-CN" sz="2400" dirty="0" err="1"/>
              <a:t>cmp</a:t>
            </a:r>
            <a:r>
              <a:rPr lang="zh-CN" altLang="en-US" sz="2400" dirty="0">
                <a:solidFill>
                  <a:srgbClr val="C00000"/>
                </a:solidFill>
              </a:rPr>
              <a:t>显式设置</a:t>
            </a:r>
            <a:endParaRPr lang="en-US" altLang="zh-CN" sz="2400" dirty="0">
              <a:solidFill>
                <a:srgbClr val="C00000"/>
              </a:solidFill>
            </a:endParaRPr>
          </a:p>
          <a:p>
            <a:pPr lvl="1">
              <a:lnSpc>
                <a:spcPct val="140000"/>
              </a:lnSpc>
              <a:buNone/>
            </a:pPr>
            <a:r>
              <a:rPr lang="en-US" altLang="zh-CN" sz="2000" b="1" dirty="0" err="1">
                <a:solidFill>
                  <a:srgbClr val="C00000"/>
                </a:solidFill>
                <a:latin typeface="Consolas" panose="020B0609020204030204" pitchFamily="49" charset="0"/>
                <a:ea typeface="宋体" panose="02010600030101010101" pitchFamily="2" charset="-122"/>
              </a:rPr>
              <a:t>cmp</a:t>
            </a:r>
            <a:r>
              <a:rPr lang="en-US" altLang="zh-CN" sz="2000" b="1" dirty="0">
                <a:solidFill>
                  <a:srgbClr val="C00000"/>
                </a:solidFill>
                <a:latin typeface="Consolas" panose="020B0609020204030204" pitchFamily="49" charset="0"/>
                <a:ea typeface="宋体" panose="02010600030101010101" pitchFamily="2" charset="-122"/>
              </a:rPr>
              <a:t> Src1, Src2</a:t>
            </a:r>
          </a:p>
          <a:p>
            <a:pPr marL="380985" lvl="1" indent="0">
              <a:buNone/>
            </a:pPr>
            <a:r>
              <a:rPr lang="zh-CN" altLang="en-US" sz="1900" dirty="0"/>
              <a:t>计算</a:t>
            </a:r>
            <a:r>
              <a:rPr lang="en-US" altLang="zh-CN" sz="1900" b="1" dirty="0">
                <a:solidFill>
                  <a:srgbClr val="C00000"/>
                </a:solidFill>
                <a:latin typeface="Consolas" panose="020B0609020204030204" pitchFamily="49" charset="0"/>
                <a:ea typeface="宋体" panose="02010600030101010101" pitchFamily="2" charset="-122"/>
              </a:rPr>
              <a:t>Src1 - Src2</a:t>
            </a:r>
            <a:r>
              <a:rPr lang="zh-CN" altLang="en-US" sz="1900" dirty="0"/>
              <a:t>，但不存储结果</a:t>
            </a:r>
            <a:endParaRPr lang="en-US" altLang="zh-CN" sz="1900" dirty="0"/>
          </a:p>
          <a:p>
            <a:pPr lvl="1"/>
            <a:r>
              <a:rPr lang="en-US" altLang="zh-CN" sz="2000" b="1" dirty="0">
                <a:ea typeface="宋体" panose="02010600030101010101" pitchFamily="2" charset="-122"/>
              </a:rPr>
              <a:t>C</a:t>
            </a:r>
            <a:r>
              <a:rPr lang="zh-CN" altLang="en-US" sz="2000" dirty="0"/>
              <a:t>：当减法产生借位时被设置</a:t>
            </a:r>
            <a:endParaRPr lang="en-US" altLang="zh-CN" sz="2000" dirty="0">
              <a:ea typeface="宋体" panose="02010600030101010101" pitchFamily="2" charset="-122"/>
            </a:endParaRPr>
          </a:p>
          <a:p>
            <a:pPr lvl="1"/>
            <a:r>
              <a:rPr lang="en-US" altLang="zh-CN" sz="2000" b="1" dirty="0">
                <a:ea typeface="宋体" panose="02010600030101010101" pitchFamily="2" charset="-122"/>
              </a:rPr>
              <a:t>Z</a:t>
            </a:r>
            <a:r>
              <a:rPr lang="zh-CN" altLang="en-US" sz="2000" dirty="0"/>
              <a:t>：当两个操作数相等时被设置</a:t>
            </a:r>
            <a:endParaRPr lang="en-US" altLang="zh-CN" sz="2000" dirty="0">
              <a:latin typeface="Consolas" panose="020B0609020204030204" pitchFamily="49" charset="0"/>
              <a:ea typeface="宋体" panose="02010600030101010101" pitchFamily="2" charset="-122"/>
            </a:endParaRPr>
          </a:p>
          <a:p>
            <a:pPr lvl="1"/>
            <a:r>
              <a:rPr lang="en-US" altLang="zh-CN" sz="2000" b="1" dirty="0">
                <a:ea typeface="宋体" panose="02010600030101010101" pitchFamily="2" charset="-122"/>
              </a:rPr>
              <a:t>N</a:t>
            </a:r>
            <a:r>
              <a:rPr lang="zh-CN" altLang="en-US" sz="2000" dirty="0"/>
              <a:t>：当</a:t>
            </a:r>
            <a:r>
              <a:rPr lang="en-US" altLang="zh-CN" sz="2000" dirty="0"/>
              <a:t>Src1</a:t>
            </a:r>
            <a:r>
              <a:rPr lang="zh-CN" altLang="en-US" sz="2000" dirty="0"/>
              <a:t>小于</a:t>
            </a:r>
            <a:r>
              <a:rPr lang="en-US" altLang="zh-CN" sz="2000" dirty="0"/>
              <a:t>Src2</a:t>
            </a:r>
            <a:r>
              <a:rPr lang="zh-CN" altLang="en-US" sz="2000" dirty="0"/>
              <a:t>时被设置</a:t>
            </a:r>
            <a:endParaRPr lang="en-US" altLang="zh-CN" sz="2000" dirty="0">
              <a:latin typeface="Consolas" panose="020B0609020204030204" pitchFamily="49" charset="0"/>
              <a:ea typeface="宋体" panose="02010600030101010101" pitchFamily="2" charset="-122"/>
            </a:endParaRPr>
          </a:p>
          <a:p>
            <a:pPr lvl="1"/>
            <a:r>
              <a:rPr lang="en-US" altLang="zh-CN" sz="2000" b="1" dirty="0">
                <a:ea typeface="宋体" panose="02010600030101010101" pitchFamily="2" charset="-122"/>
              </a:rPr>
              <a:t>V</a:t>
            </a:r>
            <a:r>
              <a:rPr lang="zh-CN" altLang="en-US" sz="2000" dirty="0"/>
              <a:t>：当运算产生有符号溢出时被设置</a:t>
            </a:r>
            <a:endParaRPr lang="en-US" altLang="zh-CN" sz="2000" dirty="0">
              <a:ea typeface="宋体" panose="02010600030101010101" pitchFamily="2" charset="-122"/>
            </a:endParaRPr>
          </a:p>
          <a:p>
            <a:pPr lvl="2">
              <a:buFontTx/>
              <a:buNone/>
            </a:pPr>
            <a:r>
              <a:rPr lang="en-US" altLang="zh-CN" sz="1800" dirty="0">
                <a:latin typeface="Consolas" panose="020B0609020204030204" pitchFamily="49" charset="0"/>
                <a:ea typeface="宋体" panose="02010600030101010101" pitchFamily="2" charset="-122"/>
              </a:rPr>
              <a:t>(a&gt;0 &amp;&amp; b&lt;0 &amp;&amp; (a-b)&lt;0) || (a&lt;0 &amp;&amp; b&gt;0 &amp;&amp; (a-b)&gt;0)</a:t>
            </a:r>
          </a:p>
        </p:txBody>
      </p:sp>
      <p:sp>
        <p:nvSpPr>
          <p:cNvPr id="45058" name="灯片编号占位符 5">
            <a:extLst>
              <a:ext uri="{FF2B5EF4-FFF2-40B4-BE49-F238E27FC236}">
                <a16:creationId xmlns:a16="http://schemas.microsoft.com/office/drawing/2014/main" id="{1686BFA7-C5ED-476E-9087-7BB6CBD442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A8D1B3B1-B896-4F71-BEF8-5096A9B6EFBF}" type="slidenum">
              <a:rPr lang="zh-CN" altLang="en-US" sz="1167">
                <a:latin typeface="Times New Roman" panose="02020603050405020304" pitchFamily="18" charset="0"/>
              </a:rPr>
              <a:pPr>
                <a:spcBef>
                  <a:spcPct val="0"/>
                </a:spcBef>
                <a:buFontTx/>
                <a:buNone/>
              </a:pPr>
              <a:t>53</a:t>
            </a:fld>
            <a:endParaRPr lang="en-US" altLang="zh-CN" sz="1167">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ED713DC0-795B-4D6F-A67F-A8EF99416519}"/>
              </a:ext>
            </a:extLst>
          </p:cNvPr>
          <p:cNvSpPr>
            <a:spLocks noGrp="1" noChangeArrowheads="1"/>
          </p:cNvSpPr>
          <p:nvPr>
            <p:ph type="title"/>
          </p:nvPr>
        </p:nvSpPr>
        <p:spPr/>
        <p:txBody>
          <a:bodyPr/>
          <a:lstStyle/>
          <a:p>
            <a:r>
              <a:rPr lang="zh-CN" altLang="en-US" dirty="0"/>
              <a:t>跳转条件</a:t>
            </a:r>
            <a:endParaRPr lang="en-US" altLang="zh-CN" dirty="0">
              <a:ea typeface="宋体" panose="02010600030101010101" pitchFamily="2" charset="-122"/>
            </a:endParaRPr>
          </a:p>
        </p:txBody>
      </p:sp>
      <p:graphicFrame>
        <p:nvGraphicFramePr>
          <p:cNvPr id="1081347" name="Group 3">
            <a:extLst>
              <a:ext uri="{FF2B5EF4-FFF2-40B4-BE49-F238E27FC236}">
                <a16:creationId xmlns:a16="http://schemas.microsoft.com/office/drawing/2014/main" id="{5C45EAD1-1485-4E2A-90FF-6662A60726D0}"/>
              </a:ext>
            </a:extLst>
          </p:cNvPr>
          <p:cNvGraphicFramePr>
            <a:graphicFrameLocks noGrp="1"/>
          </p:cNvGraphicFramePr>
          <p:nvPr>
            <p:ph idx="1"/>
          </p:nvPr>
        </p:nvGraphicFramePr>
        <p:xfrm>
          <a:off x="457200" y="1333500"/>
          <a:ext cx="8229599" cy="4007856"/>
        </p:xfrm>
        <a:graphic>
          <a:graphicData uri="http://schemas.openxmlformats.org/drawingml/2006/table">
            <a:tbl>
              <a:tblPr/>
              <a:tblGrid>
                <a:gridCol w="1863933">
                  <a:extLst>
                    <a:ext uri="{9D8B030D-6E8A-4147-A177-3AD203B41FA5}">
                      <a16:colId xmlns:a16="http://schemas.microsoft.com/office/drawing/2014/main" val="20000"/>
                    </a:ext>
                  </a:extLst>
                </a:gridCol>
                <a:gridCol w="3039293">
                  <a:extLst>
                    <a:ext uri="{9D8B030D-6E8A-4147-A177-3AD203B41FA5}">
                      <a16:colId xmlns:a16="http://schemas.microsoft.com/office/drawing/2014/main" val="20001"/>
                    </a:ext>
                  </a:extLst>
                </a:gridCol>
                <a:gridCol w="3326373">
                  <a:extLst>
                    <a:ext uri="{9D8B030D-6E8A-4147-A177-3AD203B41FA5}">
                      <a16:colId xmlns:a16="http://schemas.microsoft.com/office/drawing/2014/main" val="20002"/>
                    </a:ext>
                  </a:extLst>
                </a:gridCol>
              </a:tblGrid>
              <a:tr h="3047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b="1" dirty="0"/>
                        <a:t>条件</a:t>
                      </a:r>
                      <a:endParaRPr kumimoji="0" lang="en-US" altLang="zh-CN" sz="1500" b="1"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b="1" dirty="0"/>
                        <a:t>条件码组合</a:t>
                      </a:r>
                      <a:endParaRPr kumimoji="0" lang="en-US" altLang="zh-CN" sz="1500" b="1"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b="1" dirty="0"/>
                        <a:t>条件含义</a:t>
                      </a:r>
                      <a:endParaRPr kumimoji="0" lang="en-US" altLang="zh-CN" sz="1500" b="1"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EQ</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Z</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相等或为</a:t>
                      </a:r>
                      <a:r>
                        <a:rPr lang="en-US" altLang="zh-CN" sz="1600" dirty="0"/>
                        <a:t>0</a:t>
                      </a:r>
                      <a:endParaRPr kumimoji="0" lang="en-US" altLang="zh-CN" sz="15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NE</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~Z</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不等或非</a:t>
                      </a:r>
                      <a:r>
                        <a:rPr lang="en-US" altLang="zh-CN" sz="1600" dirty="0"/>
                        <a:t>0</a:t>
                      </a:r>
                      <a:endParaRPr kumimoji="0" lang="en-US" altLang="zh-CN" sz="15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MI</a:t>
                      </a:r>
                      <a:endParaRPr kumimoji="0" lang="zh-CN" altLang="en-US"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负数</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PL</a:t>
                      </a:r>
                      <a:endParaRPr kumimoji="0" lang="zh-CN" altLang="en-US"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endParaRP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非负数</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LT</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N^V</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有符号小于</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LE</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(N^V)|Z</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有符号小于或等于</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GT</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~(N^V)&amp;~Z</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有符号大于</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GE</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~(N^V)</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有符号大于或等于</a:t>
                      </a:r>
                      <a:endParaRPr kumimoji="0" lang="en-US" altLang="zh-CN" sz="1600" b="1"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HI</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C&amp;~Z</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无符号大于</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LS</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~C|Z </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无符号小于或等于</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0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LO</a:t>
                      </a:r>
                    </a:p>
                  </a:txBody>
                  <a:tcPr marL="76200" marR="76200" marT="38089" marB="38089" horzOverflow="overflow">
                    <a:lnL w="28575"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Consolas" panose="020B0609020204030204" pitchFamily="49" charset="0"/>
                          <a:ea typeface="宋体" pitchFamily="2" charset="-122"/>
                          <a:cs typeface="Consolas" panose="020B0609020204030204" pitchFamily="49" charset="0"/>
                        </a:rPr>
                        <a:t>~C</a:t>
                      </a:r>
                    </a:p>
                  </a:txBody>
                  <a:tcPr marL="76200" marR="76200" marT="38089" marB="38089"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zh-CN" altLang="en-US" sz="1600" dirty="0"/>
                        <a:t>无符号小于</a:t>
                      </a: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txBody>
                  <a:tcPr marL="76200" marR="76200" marT="38089" marB="38089" horzOverflow="overflow">
                    <a:lnL w="19050"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1202" name="灯片编号占位符 5">
            <a:extLst>
              <a:ext uri="{FF2B5EF4-FFF2-40B4-BE49-F238E27FC236}">
                <a16:creationId xmlns:a16="http://schemas.microsoft.com/office/drawing/2014/main" id="{1B16FD6B-E8A9-4498-8B58-D414FDBA8E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40E8A0E7-36E0-41D5-92AC-D43461DAE7D5}" type="slidenum">
              <a:rPr lang="zh-CN" altLang="en-US" sz="1167">
                <a:latin typeface="Times New Roman" panose="02020603050405020304" pitchFamily="18" charset="0"/>
              </a:rPr>
              <a:pPr>
                <a:spcBef>
                  <a:spcPct val="0"/>
                </a:spcBef>
                <a:buFontTx/>
                <a:buNone/>
              </a:pPr>
              <a:t>54</a:t>
            </a:fld>
            <a:endParaRPr lang="en-US" altLang="zh-CN" sz="1167">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B5AEA-3847-730A-0CE7-2A74CDD269A2}"/>
              </a:ext>
            </a:extLst>
          </p:cNvPr>
          <p:cNvSpPr>
            <a:spLocks noGrp="1"/>
          </p:cNvSpPr>
          <p:nvPr>
            <p:ph type="title"/>
          </p:nvPr>
        </p:nvSpPr>
        <p:spPr/>
        <p:txBody>
          <a:bodyPr/>
          <a:lstStyle/>
          <a:p>
            <a:r>
              <a:rPr kumimoji="1" lang="zh-CN" altLang="en-US" dirty="0"/>
              <a:t>跳转指令</a:t>
            </a:r>
          </a:p>
        </p:txBody>
      </p:sp>
      <p:sp>
        <p:nvSpPr>
          <p:cNvPr id="3" name="内容占位符 2">
            <a:extLst>
              <a:ext uri="{FF2B5EF4-FFF2-40B4-BE49-F238E27FC236}">
                <a16:creationId xmlns:a16="http://schemas.microsoft.com/office/drawing/2014/main" id="{251D0D8B-CD0A-390B-8222-21083B0C255E}"/>
              </a:ext>
            </a:extLst>
          </p:cNvPr>
          <p:cNvSpPr>
            <a:spLocks noGrp="1"/>
          </p:cNvSpPr>
          <p:nvPr>
            <p:ph idx="1"/>
          </p:nvPr>
        </p:nvSpPr>
        <p:spPr/>
        <p:txBody>
          <a:bodyPr/>
          <a:lstStyle/>
          <a:p>
            <a:r>
              <a:rPr kumimoji="1" lang="zh-CN" altLang="en-US" dirty="0"/>
              <a:t>直接分支指令</a:t>
            </a:r>
            <a:endParaRPr kumimoji="1" lang="en-US" altLang="zh-CN" dirty="0"/>
          </a:p>
          <a:p>
            <a:pPr lvl="1"/>
            <a:r>
              <a:rPr kumimoji="1" lang="zh-CN" altLang="en-US" dirty="0"/>
              <a:t>以标签对应的地址作为跳转目标</a:t>
            </a:r>
            <a:endParaRPr kumimoji="1" lang="en-US" altLang="zh-CN" dirty="0"/>
          </a:p>
          <a:p>
            <a:pPr lvl="1"/>
            <a:r>
              <a:rPr kumimoji="1" lang="zh-CN" altLang="en-US" dirty="0"/>
              <a:t>无条件分支指令 </a:t>
            </a:r>
            <a:r>
              <a:rPr kumimoji="1" lang="en-US" altLang="zh-CN" dirty="0"/>
              <a:t>b</a:t>
            </a:r>
            <a:r>
              <a:rPr kumimoji="1" lang="zh-CN" altLang="en-US" dirty="0"/>
              <a:t> </a:t>
            </a:r>
            <a:r>
              <a:rPr kumimoji="1" lang="en-US" altLang="zh-CN" dirty="0"/>
              <a:t>&lt;label&gt;</a:t>
            </a:r>
          </a:p>
          <a:p>
            <a:pPr lvl="1"/>
            <a:r>
              <a:rPr kumimoji="1" lang="zh-CN" altLang="en-US" dirty="0"/>
              <a:t>有条件分支指令</a:t>
            </a:r>
            <a:r>
              <a:rPr kumimoji="1" lang="en-US" altLang="zh-CN" dirty="0" err="1"/>
              <a:t>bcond</a:t>
            </a:r>
            <a:r>
              <a:rPr kumimoji="1" lang="zh-CN" altLang="en-US" dirty="0"/>
              <a:t> </a:t>
            </a:r>
            <a:r>
              <a:rPr kumimoji="1" lang="en-US" altLang="zh-CN" dirty="0"/>
              <a:t>&lt;label&gt;</a:t>
            </a:r>
            <a:r>
              <a:rPr kumimoji="1" lang="zh-CN" altLang="en-US" dirty="0"/>
              <a:t>，例如</a:t>
            </a:r>
            <a:r>
              <a:rPr kumimoji="1" lang="en-US" altLang="zh-CN" dirty="0" err="1"/>
              <a:t>beq</a:t>
            </a:r>
            <a:r>
              <a:rPr kumimoji="1" lang="zh-CN" altLang="en-US" dirty="0"/>
              <a:t>，</a:t>
            </a:r>
            <a:r>
              <a:rPr kumimoji="1" lang="en-US" altLang="zh-CN" dirty="0" err="1"/>
              <a:t>bne</a:t>
            </a:r>
            <a:r>
              <a:rPr kumimoji="1" lang="zh-CN" altLang="en-US" dirty="0"/>
              <a:t>，</a:t>
            </a:r>
            <a:r>
              <a:rPr kumimoji="1" lang="en-US" altLang="zh-CN" dirty="0" err="1"/>
              <a:t>ble</a:t>
            </a:r>
            <a:endParaRPr kumimoji="1" lang="en-US" altLang="zh-CN" dirty="0"/>
          </a:p>
          <a:p>
            <a:r>
              <a:rPr kumimoji="1" lang="zh-CN" altLang="en-US" dirty="0"/>
              <a:t>间接分支指令</a:t>
            </a:r>
            <a:endParaRPr kumimoji="1" lang="en-US" altLang="zh-CN" dirty="0"/>
          </a:p>
          <a:p>
            <a:pPr lvl="1"/>
            <a:r>
              <a:rPr kumimoji="1" lang="zh-CN" altLang="en-US" dirty="0"/>
              <a:t>以寄存器中的地址作为跳转目标</a:t>
            </a:r>
            <a:endParaRPr kumimoji="1" lang="en-US" altLang="zh-CN" dirty="0"/>
          </a:p>
          <a:p>
            <a:pPr lvl="1"/>
            <a:r>
              <a:rPr kumimoji="1" lang="en-US" altLang="zh-CN" dirty="0" err="1"/>
              <a:t>br</a:t>
            </a:r>
            <a:r>
              <a:rPr kumimoji="1" lang="zh-CN" altLang="en-US" dirty="0"/>
              <a:t> </a:t>
            </a:r>
            <a:r>
              <a:rPr kumimoji="1" lang="en-US" altLang="zh-CN" dirty="0"/>
              <a:t>reg</a:t>
            </a:r>
            <a:r>
              <a:rPr kumimoji="1" lang="zh-CN" altLang="en-US" dirty="0"/>
              <a:t>，例如 </a:t>
            </a:r>
            <a:r>
              <a:rPr kumimoji="1" lang="en-US" altLang="zh-CN" dirty="0" err="1"/>
              <a:t>br</a:t>
            </a:r>
            <a:r>
              <a:rPr kumimoji="1" lang="zh-CN" altLang="en-US" dirty="0"/>
              <a:t> </a:t>
            </a:r>
            <a:r>
              <a:rPr kumimoji="1" lang="en-US" altLang="zh-CN" dirty="0"/>
              <a:t>x0</a:t>
            </a:r>
            <a:endParaRPr kumimoji="1" lang="zh-CN" altLang="en-US" dirty="0"/>
          </a:p>
        </p:txBody>
      </p:sp>
      <p:sp>
        <p:nvSpPr>
          <p:cNvPr id="4" name="灯片编号占位符 3">
            <a:extLst>
              <a:ext uri="{FF2B5EF4-FFF2-40B4-BE49-F238E27FC236}">
                <a16:creationId xmlns:a16="http://schemas.microsoft.com/office/drawing/2014/main" id="{FD585D7A-253D-F869-4C36-E0075474BA15}"/>
              </a:ext>
            </a:extLst>
          </p:cNvPr>
          <p:cNvSpPr>
            <a:spLocks noGrp="1"/>
          </p:cNvSpPr>
          <p:nvPr>
            <p:ph type="sldNum" sz="quarter" idx="12"/>
          </p:nvPr>
        </p:nvSpPr>
        <p:spPr/>
        <p:txBody>
          <a:bodyPr/>
          <a:lstStyle/>
          <a:p>
            <a:fld id="{ADE361C3-C043-4A6E-BDCE-8DA1E7D90A3B}" type="slidenum">
              <a:rPr lang="zh-CN" altLang="en-US" smtClean="0"/>
              <a:t>55</a:t>
            </a:fld>
            <a:endParaRPr lang="zh-CN" altLang="en-US"/>
          </a:p>
        </p:txBody>
      </p:sp>
    </p:spTree>
    <p:extLst>
      <p:ext uri="{BB962C8B-B14F-4D97-AF65-F5344CB8AC3E}">
        <p14:creationId xmlns:p14="http://schemas.microsoft.com/office/powerpoint/2010/main" val="2227492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E168516F-BD51-463A-8092-AD7FA36EA56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CDFD2D4D-5175-4393-BD2F-1282CBB58CB0}" type="slidenum">
              <a:rPr lang="zh-CN" altLang="en-US" sz="1167">
                <a:latin typeface="Times New Roman" panose="02020603050405020304" pitchFamily="18" charset="0"/>
              </a:rPr>
              <a:pPr>
                <a:spcBef>
                  <a:spcPct val="0"/>
                </a:spcBef>
                <a:buFontTx/>
                <a:buNone/>
              </a:pPr>
              <a:t>56</a:t>
            </a:fld>
            <a:endParaRPr lang="zh-CN" altLang="en-US" sz="1167">
              <a:latin typeface="Times New Roman" panose="02020603050405020304" pitchFamily="18" charset="0"/>
            </a:endParaRPr>
          </a:p>
        </p:txBody>
      </p:sp>
      <p:sp>
        <p:nvSpPr>
          <p:cNvPr id="36867" name="Rectangle 2">
            <a:extLst>
              <a:ext uri="{FF2B5EF4-FFF2-40B4-BE49-F238E27FC236}">
                <a16:creationId xmlns:a16="http://schemas.microsoft.com/office/drawing/2014/main" id="{E013AB4D-D979-446A-B447-35FE39C90297}"/>
              </a:ext>
            </a:extLst>
          </p:cNvPr>
          <p:cNvSpPr>
            <a:spLocks noGrp="1" noChangeArrowheads="1"/>
          </p:cNvSpPr>
          <p:nvPr>
            <p:ph type="title"/>
          </p:nvPr>
        </p:nvSpPr>
        <p:spPr/>
        <p:txBody>
          <a:bodyPr/>
          <a:lstStyle/>
          <a:p>
            <a:r>
              <a:rPr lang="zh-CN" altLang="en-US" dirty="0"/>
              <a:t>实例：</a:t>
            </a:r>
            <a:r>
              <a:rPr lang="en-US" altLang="zh-CN" sz="3600" dirty="0"/>
              <a:t>Do-while</a:t>
            </a:r>
            <a:r>
              <a:rPr lang="zh-CN" altLang="en-US" dirty="0"/>
              <a:t>结构</a:t>
            </a:r>
            <a:r>
              <a:rPr lang="zh-CN" altLang="en-US" sz="3600" dirty="0"/>
              <a:t>的翻译</a:t>
            </a:r>
            <a:endParaRPr lang="en-US" altLang="zh-CN" dirty="0">
              <a:ea typeface="宋体" panose="02010600030101010101" pitchFamily="2" charset="-122"/>
            </a:endParaRPr>
          </a:p>
        </p:txBody>
      </p:sp>
      <p:sp>
        <p:nvSpPr>
          <p:cNvPr id="13" name="Rectangle 3">
            <a:extLst>
              <a:ext uri="{FF2B5EF4-FFF2-40B4-BE49-F238E27FC236}">
                <a16:creationId xmlns:a16="http://schemas.microsoft.com/office/drawing/2014/main" id="{EB7BAF5B-9296-4F19-9E26-D57411CBC74F}"/>
              </a:ext>
            </a:extLst>
          </p:cNvPr>
          <p:cNvSpPr txBox="1">
            <a:spLocks noChangeArrowheads="1"/>
          </p:cNvSpPr>
          <p:nvPr/>
        </p:nvSpPr>
        <p:spPr bwMode="auto">
          <a:xfrm>
            <a:off x="4736042" y="1333500"/>
            <a:ext cx="3137958" cy="18415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defRPr/>
            </a:pPr>
            <a:r>
              <a:rPr lang="en-US" altLang="zh-CN" sz="2000" kern="0" dirty="0">
                <a:solidFill>
                  <a:srgbClr val="C00000"/>
                </a:solidFill>
                <a:ea typeface="宋体" panose="02010600030101010101" pitchFamily="2" charset="-122"/>
                <a:sym typeface="+mn-ea"/>
              </a:rPr>
              <a:t> loop:</a:t>
            </a:r>
          </a:p>
          <a:p>
            <a:pPr>
              <a:buFontTx/>
              <a:buNone/>
              <a:defRPr/>
            </a:pPr>
            <a:r>
              <a:rPr lang="en-US" altLang="zh-CN" sz="2000" kern="0" dirty="0">
                <a:ea typeface="宋体" panose="02010600030101010101" pitchFamily="2" charset="-122"/>
                <a:sym typeface="+mn-ea"/>
              </a:rPr>
              <a:t> 	</a:t>
            </a:r>
            <a:r>
              <a:rPr lang="en-US" altLang="zh-CN" sz="2000" i="1" kern="0" dirty="0">
                <a:ea typeface="宋体" panose="02010600030101010101" pitchFamily="2" charset="-122"/>
                <a:sym typeface="+mn-ea"/>
              </a:rPr>
              <a:t>body-statement </a:t>
            </a:r>
          </a:p>
          <a:p>
            <a:pPr>
              <a:buFontTx/>
              <a:buNone/>
              <a:defRPr/>
            </a:pPr>
            <a:r>
              <a:rPr lang="en-US" altLang="zh-CN" sz="2000" kern="0" dirty="0">
                <a:ea typeface="宋体" panose="02010600030101010101" pitchFamily="2" charset="-122"/>
                <a:sym typeface="+mn-ea"/>
              </a:rPr>
              <a:t>	t = </a:t>
            </a:r>
            <a:r>
              <a:rPr lang="en-US" altLang="zh-CN" sz="2000" i="1" kern="0" dirty="0">
                <a:ea typeface="宋体" panose="02010600030101010101" pitchFamily="2" charset="-122"/>
                <a:sym typeface="+mn-ea"/>
              </a:rPr>
              <a:t>test-expr;</a:t>
            </a:r>
          </a:p>
          <a:p>
            <a:pPr>
              <a:buFontTx/>
              <a:buNone/>
              <a:defRPr/>
            </a:pPr>
            <a:r>
              <a:rPr lang="en-US" altLang="zh-CN" sz="2000" kern="0" dirty="0">
                <a:ea typeface="宋体" panose="02010600030101010101" pitchFamily="2" charset="-122"/>
                <a:sym typeface="+mn-ea"/>
              </a:rPr>
              <a:t> </a:t>
            </a:r>
            <a:r>
              <a:rPr lang="en-US" altLang="zh-CN" sz="2000" kern="0" dirty="0">
                <a:solidFill>
                  <a:srgbClr val="FF0000"/>
                </a:solidFill>
                <a:ea typeface="宋体" panose="02010600030101010101" pitchFamily="2" charset="-122"/>
                <a:sym typeface="+mn-ea"/>
              </a:rPr>
              <a:t>	</a:t>
            </a:r>
            <a:r>
              <a:rPr lang="en-US" altLang="zh-CN" sz="2000" kern="0" dirty="0">
                <a:solidFill>
                  <a:srgbClr val="C00000"/>
                </a:solidFill>
                <a:ea typeface="宋体" panose="02010600030101010101" pitchFamily="2" charset="-122"/>
                <a:sym typeface="+mn-ea"/>
              </a:rPr>
              <a:t>if </a:t>
            </a:r>
            <a:r>
              <a:rPr lang="en-US" altLang="zh-CN" sz="2000" kern="0" dirty="0">
                <a:ea typeface="宋体" panose="02010600030101010101" pitchFamily="2" charset="-122"/>
                <a:sym typeface="+mn-ea"/>
              </a:rPr>
              <a:t>( t )</a:t>
            </a:r>
          </a:p>
          <a:p>
            <a:pPr>
              <a:buFontTx/>
              <a:buNone/>
              <a:defRPr/>
            </a:pPr>
            <a:r>
              <a:rPr lang="en-US" altLang="zh-CN" sz="2000" kern="0" dirty="0">
                <a:ea typeface="宋体" panose="02010600030101010101" pitchFamily="2" charset="-122"/>
                <a:sym typeface="+mn-ea"/>
              </a:rPr>
              <a:t>		</a:t>
            </a:r>
            <a:r>
              <a:rPr lang="en-US" altLang="zh-CN" sz="2000" kern="0" dirty="0" err="1">
                <a:solidFill>
                  <a:srgbClr val="C00000"/>
                </a:solidFill>
                <a:ea typeface="宋体" panose="02010600030101010101" pitchFamily="2" charset="-122"/>
                <a:sym typeface="+mn-ea"/>
              </a:rPr>
              <a:t>goto</a:t>
            </a:r>
            <a:r>
              <a:rPr lang="en-US" altLang="zh-CN" sz="2000" kern="0" dirty="0">
                <a:solidFill>
                  <a:srgbClr val="C00000"/>
                </a:solidFill>
                <a:ea typeface="宋体" panose="02010600030101010101" pitchFamily="2" charset="-122"/>
                <a:sym typeface="+mn-ea"/>
              </a:rPr>
              <a:t> loop ;</a:t>
            </a:r>
          </a:p>
        </p:txBody>
      </p:sp>
      <p:sp>
        <p:nvSpPr>
          <p:cNvPr id="14" name="Rectangle 3">
            <a:extLst>
              <a:ext uri="{FF2B5EF4-FFF2-40B4-BE49-F238E27FC236}">
                <a16:creationId xmlns:a16="http://schemas.microsoft.com/office/drawing/2014/main" id="{B346A278-80B4-47DA-882E-BF61A9782981}"/>
              </a:ext>
            </a:extLst>
          </p:cNvPr>
          <p:cNvSpPr txBox="1">
            <a:spLocks noChangeArrowheads="1"/>
          </p:cNvSpPr>
          <p:nvPr/>
        </p:nvSpPr>
        <p:spPr bwMode="auto">
          <a:xfrm>
            <a:off x="1143000" y="1333500"/>
            <a:ext cx="2540000" cy="13335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defRPr/>
            </a:pPr>
            <a:r>
              <a:rPr lang="zh-CN" altLang="en-US" sz="2000" kern="0" dirty="0">
                <a:solidFill>
                  <a:srgbClr val="C00000"/>
                </a:solidFill>
                <a:ea typeface="宋体" panose="02010600030101010101" pitchFamily="2" charset="-122"/>
                <a:sym typeface="+mn-ea"/>
              </a:rPr>
              <a:t> </a:t>
            </a:r>
            <a:r>
              <a:rPr lang="en-US" altLang="zh-CN" sz="2000" kern="0" dirty="0">
                <a:solidFill>
                  <a:srgbClr val="C00000"/>
                </a:solidFill>
                <a:ea typeface="宋体" panose="02010600030101010101" pitchFamily="2" charset="-122"/>
                <a:sym typeface="+mn-ea"/>
              </a:rPr>
              <a:t>do </a:t>
            </a:r>
          </a:p>
          <a:p>
            <a:pPr>
              <a:buFontTx/>
              <a:buNone/>
              <a:defRPr/>
            </a:pPr>
            <a:r>
              <a:rPr lang="en-US" altLang="zh-CN" sz="2000" kern="0" dirty="0">
                <a:ea typeface="宋体" panose="02010600030101010101" pitchFamily="2" charset="-122"/>
                <a:sym typeface="+mn-ea"/>
              </a:rPr>
              <a:t>	</a:t>
            </a:r>
            <a:r>
              <a:rPr lang="en-US" altLang="zh-CN" sz="2000" i="1" kern="0" dirty="0">
                <a:ea typeface="宋体" panose="02010600030101010101" pitchFamily="2" charset="-122"/>
                <a:sym typeface="+mn-ea"/>
              </a:rPr>
              <a:t>body-statement</a:t>
            </a:r>
          </a:p>
          <a:p>
            <a:pPr>
              <a:buFontTx/>
              <a:buNone/>
              <a:defRPr/>
            </a:pPr>
            <a:r>
              <a:rPr lang="en-US" altLang="zh-CN" sz="2000" kern="0" dirty="0">
                <a:solidFill>
                  <a:srgbClr val="C00000"/>
                </a:solidFill>
                <a:ea typeface="宋体" panose="02010600030101010101" pitchFamily="2" charset="-122"/>
                <a:sym typeface="+mn-ea"/>
              </a:rPr>
              <a:t> while </a:t>
            </a:r>
            <a:r>
              <a:rPr lang="en-US" altLang="zh-CN" sz="2000" kern="0" dirty="0">
                <a:ea typeface="宋体" panose="02010600030101010101" pitchFamily="2" charset="-122"/>
                <a:sym typeface="+mn-ea"/>
              </a:rPr>
              <a:t>(</a:t>
            </a:r>
            <a:r>
              <a:rPr lang="en-US" altLang="zh-CN" sz="2000" i="1" kern="0" dirty="0">
                <a:ea typeface="宋体" panose="02010600030101010101" pitchFamily="2" charset="-122"/>
                <a:sym typeface="+mn-ea"/>
              </a:rPr>
              <a:t>test-expr</a:t>
            </a:r>
            <a:r>
              <a:rPr lang="en-US" altLang="zh-CN" sz="2000" kern="0" dirty="0">
                <a:ea typeface="宋体" panose="02010600030101010101" pitchFamily="2" charset="-122"/>
                <a:sym typeface="+mn-ea"/>
              </a:rPr>
              <a:t>) </a:t>
            </a:r>
          </a:p>
        </p:txBody>
      </p:sp>
      <p:sp>
        <p:nvSpPr>
          <p:cNvPr id="7" name="Right Arrow 5">
            <a:extLst>
              <a:ext uri="{FF2B5EF4-FFF2-40B4-BE49-F238E27FC236}">
                <a16:creationId xmlns:a16="http://schemas.microsoft.com/office/drawing/2014/main" id="{C1004F20-BB04-42C4-A6C8-ADE491B5115D}"/>
              </a:ext>
            </a:extLst>
          </p:cNvPr>
          <p:cNvSpPr>
            <a:spLocks noChangeArrowheads="1"/>
          </p:cNvSpPr>
          <p:nvPr/>
        </p:nvSpPr>
        <p:spPr bwMode="auto">
          <a:xfrm>
            <a:off x="3886269" y="1777380"/>
            <a:ext cx="661458" cy="403490"/>
          </a:xfrm>
          <a:prstGeom prst="rightArrow">
            <a:avLst>
              <a:gd name="adj1" fmla="val 50000"/>
              <a:gd name="adj2" fmla="val 50015"/>
            </a:avLst>
          </a:prstGeom>
          <a:solidFill>
            <a:srgbClr val="C00000"/>
          </a:solidFill>
          <a:ln w="9525">
            <a:solidFill>
              <a:srgbClr val="C00000"/>
            </a:solidFill>
            <a:round/>
            <a:headEnd/>
            <a:tailEnd/>
          </a:ln>
        </p:spPr>
        <p:txBody>
          <a:bodyPr wrap="none"/>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a:spcBef>
                <a:spcPct val="0"/>
              </a:spcBef>
              <a:buFontTx/>
              <a:buNone/>
            </a:pPr>
            <a:endParaRPr lang="zh-CN" altLang="zh-CN" sz="1667"/>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85CADA9C-E52B-4ECA-B758-A485951A1FB2}"/>
              </a:ext>
            </a:extLst>
          </p:cNvPr>
          <p:cNvSpPr>
            <a:spLocks noGrp="1" noChangeArrowheads="1"/>
          </p:cNvSpPr>
          <p:nvPr>
            <p:ph type="title"/>
          </p:nvPr>
        </p:nvSpPr>
        <p:spPr/>
        <p:txBody>
          <a:bodyPr/>
          <a:lstStyle/>
          <a:p>
            <a:r>
              <a:rPr lang="zh-CN" altLang="en-US" sz="3600" dirty="0"/>
              <a:t>实例：</a:t>
            </a:r>
            <a:r>
              <a:rPr lang="en-US" altLang="zh-CN" sz="3600" dirty="0"/>
              <a:t>Do-while</a:t>
            </a:r>
            <a:r>
              <a:rPr lang="zh-CN" altLang="en-US" dirty="0"/>
              <a:t>结构</a:t>
            </a:r>
            <a:r>
              <a:rPr lang="zh-CN" altLang="en-US" sz="3600" dirty="0"/>
              <a:t>的翻译</a:t>
            </a:r>
            <a:endParaRPr lang="en-US" altLang="zh-CN" dirty="0">
              <a:ea typeface="宋体" panose="02010600030101010101" pitchFamily="2" charset="-122"/>
            </a:endParaRPr>
          </a:p>
        </p:txBody>
      </p:sp>
      <p:sp>
        <p:nvSpPr>
          <p:cNvPr id="38916" name="Rectangle 3">
            <a:extLst>
              <a:ext uri="{FF2B5EF4-FFF2-40B4-BE49-F238E27FC236}">
                <a16:creationId xmlns:a16="http://schemas.microsoft.com/office/drawing/2014/main" id="{72AEE9D6-DF4F-48C5-A9A4-57A60AE3E42E}"/>
              </a:ext>
            </a:extLst>
          </p:cNvPr>
          <p:cNvSpPr>
            <a:spLocks noGrp="1" noChangeArrowheads="1"/>
          </p:cNvSpPr>
          <p:nvPr>
            <p:ph idx="1"/>
          </p:nvPr>
        </p:nvSpPr>
        <p:spPr/>
        <p:txBody>
          <a:bodyPr>
            <a:normAutofit fontScale="92500" lnSpcReduction="10000"/>
          </a:bodyPr>
          <a:lstStyle/>
          <a:p>
            <a:pPr marL="380985" indent="-380985">
              <a:lnSpc>
                <a:spcPct val="80000"/>
              </a:lnSpc>
              <a:buNone/>
            </a:pPr>
            <a:r>
              <a:rPr lang="en-US" altLang="zh-CN" sz="2000" dirty="0">
                <a:latin typeface="Times New Roman" panose="02020603050405020304" pitchFamily="18" charset="0"/>
                <a:ea typeface="宋体" panose="02010600030101010101" pitchFamily="2" charset="-122"/>
              </a:rPr>
              <a:t> long </a:t>
            </a:r>
            <a:r>
              <a:rPr lang="en-US" altLang="zh-CN" sz="2000" dirty="0" err="1">
                <a:latin typeface="Times New Roman" panose="02020603050405020304" pitchFamily="18" charset="0"/>
                <a:ea typeface="宋体" panose="02010600030101010101" pitchFamily="2" charset="-122"/>
              </a:rPr>
              <a:t>fact_do</a:t>
            </a:r>
            <a:r>
              <a:rPr lang="en-US" altLang="zh-CN" sz="2000" dirty="0">
                <a:latin typeface="Times New Roman" panose="02020603050405020304" pitchFamily="18" charset="0"/>
                <a:ea typeface="宋体" panose="02010600030101010101" pitchFamily="2" charset="-122"/>
              </a:rPr>
              <a:t>(long n)</a:t>
            </a: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a:t>
            </a: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long result = 1;</a:t>
            </a: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a:t>
            </a:r>
            <a:r>
              <a:rPr lang="en-US" altLang="zh-CN" sz="2000" dirty="0">
                <a:solidFill>
                  <a:srgbClr val="C00000"/>
                </a:solidFill>
                <a:latin typeface="Times New Roman" panose="02020603050405020304" pitchFamily="18" charset="0"/>
                <a:ea typeface="宋体" panose="02010600030101010101" pitchFamily="2" charset="-122"/>
              </a:rPr>
              <a:t>do</a:t>
            </a:r>
            <a:r>
              <a:rPr lang="en-US" altLang="zh-CN" sz="2000" dirty="0">
                <a:latin typeface="Times New Roman" panose="02020603050405020304" pitchFamily="18" charset="0"/>
                <a:ea typeface="宋体" panose="02010600030101010101" pitchFamily="2" charset="-122"/>
              </a:rPr>
              <a:t> {</a:t>
            </a: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result *= n;</a:t>
            </a: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n = n-1;</a:t>
            </a: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 </a:t>
            </a:r>
            <a:r>
              <a:rPr lang="en-US" altLang="zh-CN" sz="2000" dirty="0">
                <a:solidFill>
                  <a:srgbClr val="C00000"/>
                </a:solidFill>
                <a:latin typeface="Times New Roman" panose="02020603050405020304" pitchFamily="18" charset="0"/>
                <a:ea typeface="宋体" panose="02010600030101010101" pitchFamily="2" charset="-122"/>
              </a:rPr>
              <a:t>while</a:t>
            </a:r>
            <a:r>
              <a:rPr lang="en-US" altLang="zh-CN" sz="2000" dirty="0">
                <a:latin typeface="Times New Roman" panose="02020603050405020304" pitchFamily="18" charset="0"/>
                <a:ea typeface="宋体" panose="02010600030101010101" pitchFamily="2" charset="-122"/>
              </a:rPr>
              <a:t> ( n &gt; 1) ;</a:t>
            </a:r>
          </a:p>
          <a:p>
            <a:pPr marL="380985" indent="-380985">
              <a:lnSpc>
                <a:spcPct val="80000"/>
              </a:lnSpc>
              <a:buNone/>
            </a:pPr>
            <a:endParaRPr lang="en-US" altLang="zh-CN" sz="2000" dirty="0">
              <a:latin typeface="Times New Roman" panose="02020603050405020304" pitchFamily="18" charset="0"/>
              <a:ea typeface="宋体" panose="02010600030101010101" pitchFamily="2" charset="-122"/>
            </a:endParaRP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return result;</a:t>
            </a:r>
          </a:p>
          <a:p>
            <a:pPr marL="380985" indent="-380985">
              <a:lnSpc>
                <a:spcPct val="80000"/>
              </a:lnSpc>
              <a:buNone/>
            </a:pPr>
            <a:r>
              <a:rPr lang="en-US" altLang="zh-CN" sz="2000" dirty="0">
                <a:latin typeface="Times New Roman" panose="02020603050405020304" pitchFamily="18" charset="0"/>
                <a:ea typeface="宋体" panose="02010600030101010101" pitchFamily="2" charset="-122"/>
              </a:rPr>
              <a:t> }</a:t>
            </a:r>
          </a:p>
        </p:txBody>
      </p:sp>
      <p:sp>
        <p:nvSpPr>
          <p:cNvPr id="38914" name="灯片编号占位符 6">
            <a:extLst>
              <a:ext uri="{FF2B5EF4-FFF2-40B4-BE49-F238E27FC236}">
                <a16:creationId xmlns:a16="http://schemas.microsoft.com/office/drawing/2014/main" id="{33940448-0F06-4509-814D-490C8BEF88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B87A0E85-1446-4BED-8D38-46751B1EDD0C}" type="slidenum">
              <a:rPr lang="zh-CN" altLang="en-US" sz="1167">
                <a:latin typeface="Times New Roman" panose="02020603050405020304" pitchFamily="18" charset="0"/>
              </a:rPr>
              <a:pPr>
                <a:spcBef>
                  <a:spcPct val="0"/>
                </a:spcBef>
                <a:buFontTx/>
                <a:buNone/>
              </a:pPr>
              <a:t>57</a:t>
            </a:fld>
            <a:endParaRPr lang="zh-CN" altLang="en-US" sz="1167">
              <a:latin typeface="Times New Roman" panose="02020603050405020304" pitchFamily="18" charset="0"/>
            </a:endParaRPr>
          </a:p>
        </p:txBody>
      </p:sp>
      <p:sp>
        <p:nvSpPr>
          <p:cNvPr id="10" name="Rectangle 3">
            <a:extLst>
              <a:ext uri="{FF2B5EF4-FFF2-40B4-BE49-F238E27FC236}">
                <a16:creationId xmlns:a16="http://schemas.microsoft.com/office/drawing/2014/main" id="{20B03A7C-FEDB-40B6-B0D8-42D8EA0B5B63}"/>
              </a:ext>
            </a:extLst>
          </p:cNvPr>
          <p:cNvSpPr txBox="1">
            <a:spLocks noChangeArrowheads="1"/>
          </p:cNvSpPr>
          <p:nvPr/>
        </p:nvSpPr>
        <p:spPr bwMode="auto">
          <a:xfrm>
            <a:off x="4889500" y="1460500"/>
            <a:ext cx="2984500" cy="35560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long </a:t>
            </a:r>
            <a:r>
              <a:rPr kumimoji="1" lang="en-US" altLang="zh-CN" sz="2000" kern="0" dirty="0" err="1">
                <a:latin typeface="Times New Roman" panose="02020603050405020304" pitchFamily="18" charset="0"/>
                <a:ea typeface="宋体" panose="02010600030101010101" pitchFamily="2" charset="-122"/>
                <a:sym typeface="+mn-ea"/>
              </a:rPr>
              <a:t>fact_do_goto</a:t>
            </a:r>
            <a:r>
              <a:rPr kumimoji="1" lang="en-US" altLang="zh-CN" sz="2000" kern="0" dirty="0">
                <a:latin typeface="Times New Roman" panose="02020603050405020304" pitchFamily="18" charset="0"/>
                <a:ea typeface="宋体" panose="02010600030101010101" pitchFamily="2" charset="-122"/>
                <a:sym typeface="+mn-ea"/>
              </a:rPr>
              <a:t>(long n)</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long result = 1;</a:t>
            </a:r>
          </a:p>
          <a:p>
            <a:pPr marL="380985" indent="-380985">
              <a:lnSpc>
                <a:spcPct val="80000"/>
              </a:lnSpc>
              <a:buNone/>
              <a:defRPr/>
            </a:pPr>
            <a:r>
              <a:rPr kumimoji="1" lang="en-US" altLang="zh-CN" sz="2000" kern="0" dirty="0">
                <a:solidFill>
                  <a:srgbClr val="C00000"/>
                </a:solidFill>
                <a:latin typeface="Times New Roman" panose="02020603050405020304" pitchFamily="18" charset="0"/>
                <a:ea typeface="宋体" panose="02010600030101010101" pitchFamily="2" charset="-122"/>
                <a:sym typeface="+mn-ea"/>
              </a:rPr>
              <a:t> loop:</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result *= n;</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n = n-1;</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a:t>
            </a:r>
            <a:r>
              <a:rPr kumimoji="1" lang="en-US" altLang="zh-CN" sz="2000" kern="0" dirty="0">
                <a:solidFill>
                  <a:srgbClr val="C00000"/>
                </a:solidFill>
                <a:latin typeface="Times New Roman" panose="02020603050405020304" pitchFamily="18" charset="0"/>
                <a:ea typeface="宋体" panose="02010600030101010101" pitchFamily="2" charset="-122"/>
                <a:sym typeface="+mn-ea"/>
              </a:rPr>
              <a:t>if</a:t>
            </a:r>
            <a:r>
              <a:rPr kumimoji="1" lang="en-US" altLang="zh-CN" sz="2000" kern="0" dirty="0">
                <a:latin typeface="Times New Roman" panose="02020603050405020304" pitchFamily="18" charset="0"/>
                <a:ea typeface="宋体" panose="02010600030101010101" pitchFamily="2" charset="-122"/>
                <a:sym typeface="+mn-ea"/>
              </a:rPr>
              <a:t> ( n&gt;1) </a:t>
            </a:r>
          </a:p>
          <a:p>
            <a:pPr marL="380985" indent="-380985">
              <a:lnSpc>
                <a:spcPct val="80000"/>
              </a:lnSpc>
              <a:buNone/>
              <a:defRPr/>
            </a:pPr>
            <a:r>
              <a:rPr kumimoji="1" lang="en-US" altLang="zh-CN" sz="2000" kern="0" dirty="0">
                <a:solidFill>
                  <a:srgbClr val="C00000"/>
                </a:solidFill>
                <a:latin typeface="Times New Roman" panose="02020603050405020304" pitchFamily="18" charset="0"/>
                <a:ea typeface="宋体" panose="02010600030101010101" pitchFamily="2" charset="-122"/>
                <a:sym typeface="+mn-ea"/>
              </a:rPr>
              <a:t>           </a:t>
            </a:r>
            <a:r>
              <a:rPr kumimoji="1" lang="en-US" altLang="zh-CN" sz="2000" kern="0" dirty="0" err="1">
                <a:solidFill>
                  <a:srgbClr val="C00000"/>
                </a:solidFill>
                <a:latin typeface="Times New Roman" panose="02020603050405020304" pitchFamily="18" charset="0"/>
                <a:ea typeface="宋体" panose="02010600030101010101" pitchFamily="2" charset="-122"/>
                <a:sym typeface="+mn-ea"/>
              </a:rPr>
              <a:t>goto</a:t>
            </a:r>
            <a:r>
              <a:rPr kumimoji="1" lang="en-US" altLang="zh-CN" sz="2000" kern="0" dirty="0">
                <a:solidFill>
                  <a:srgbClr val="C00000"/>
                </a:solidFill>
                <a:latin typeface="Times New Roman" panose="02020603050405020304" pitchFamily="18" charset="0"/>
                <a:ea typeface="宋体" panose="02010600030101010101" pitchFamily="2" charset="-122"/>
                <a:sym typeface="+mn-ea"/>
              </a:rPr>
              <a:t> loop;</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return result;</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a:t>
            </a:r>
          </a:p>
        </p:txBody>
      </p:sp>
      <p:sp>
        <p:nvSpPr>
          <p:cNvPr id="7" name="Right Arrow 5">
            <a:extLst>
              <a:ext uri="{FF2B5EF4-FFF2-40B4-BE49-F238E27FC236}">
                <a16:creationId xmlns:a16="http://schemas.microsoft.com/office/drawing/2014/main" id="{94D36D73-DE59-467A-8127-50B86FD80DF8}"/>
              </a:ext>
            </a:extLst>
          </p:cNvPr>
          <p:cNvSpPr>
            <a:spLocks noChangeArrowheads="1"/>
          </p:cNvSpPr>
          <p:nvPr/>
        </p:nvSpPr>
        <p:spPr bwMode="auto">
          <a:xfrm>
            <a:off x="3745971" y="2785492"/>
            <a:ext cx="661458" cy="403490"/>
          </a:xfrm>
          <a:prstGeom prst="rightArrow">
            <a:avLst>
              <a:gd name="adj1" fmla="val 50000"/>
              <a:gd name="adj2" fmla="val 50015"/>
            </a:avLst>
          </a:prstGeom>
          <a:solidFill>
            <a:srgbClr val="C00000"/>
          </a:solidFill>
          <a:ln w="9525">
            <a:solidFill>
              <a:srgbClr val="C00000"/>
            </a:solidFill>
            <a:round/>
            <a:headEnd/>
            <a:tailEnd/>
          </a:ln>
        </p:spPr>
        <p:txBody>
          <a:bodyPr wrap="none"/>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a:spcBef>
                <a:spcPct val="0"/>
              </a:spcBef>
              <a:buFontTx/>
              <a:buNone/>
            </a:pPr>
            <a:endParaRPr lang="zh-CN" altLang="zh-CN" sz="1667"/>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782FC5D3-4B8C-48A5-8813-6E3A53471F43}"/>
              </a:ext>
            </a:extLst>
          </p:cNvPr>
          <p:cNvSpPr>
            <a:spLocks noGrp="1" noChangeArrowheads="1"/>
          </p:cNvSpPr>
          <p:nvPr>
            <p:ph type="title"/>
          </p:nvPr>
        </p:nvSpPr>
        <p:spPr/>
        <p:txBody>
          <a:bodyPr/>
          <a:lstStyle/>
          <a:p>
            <a:r>
              <a:rPr lang="zh-CN" altLang="en-US" sz="3600" dirty="0"/>
              <a:t>实例：</a:t>
            </a:r>
            <a:r>
              <a:rPr lang="en-US" altLang="zh-CN" sz="3600" dirty="0"/>
              <a:t>Do-while</a:t>
            </a:r>
            <a:r>
              <a:rPr lang="zh-CN" altLang="en-US" dirty="0"/>
              <a:t>结构</a:t>
            </a:r>
            <a:r>
              <a:rPr lang="zh-CN" altLang="en-US" sz="3600" dirty="0"/>
              <a:t>的翻译</a:t>
            </a:r>
            <a:endParaRPr lang="en-US" altLang="zh-CN" dirty="0">
              <a:ea typeface="宋体" panose="02010600030101010101" pitchFamily="2" charset="-122"/>
            </a:endParaRPr>
          </a:p>
        </p:txBody>
      </p:sp>
      <p:sp>
        <p:nvSpPr>
          <p:cNvPr id="40962" name="灯片编号占位符 6">
            <a:extLst>
              <a:ext uri="{FF2B5EF4-FFF2-40B4-BE49-F238E27FC236}">
                <a16:creationId xmlns:a16="http://schemas.microsoft.com/office/drawing/2014/main" id="{F432C8BF-603C-47DF-8806-AC7BC965AC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333">
                <a:solidFill>
                  <a:schemeClr val="tx1"/>
                </a:solidFill>
                <a:latin typeface="Comic Sans MS" panose="030F0702030302020204" pitchFamily="66" charset="0"/>
              </a:defRPr>
            </a:lvl1pPr>
            <a:lvl2pPr marL="619100" indent="-238115">
              <a:spcBef>
                <a:spcPct val="20000"/>
              </a:spcBef>
              <a:buChar char="–"/>
              <a:defRPr sz="2000">
                <a:solidFill>
                  <a:schemeClr val="tx1"/>
                </a:solidFill>
                <a:latin typeface="Comic Sans MS" panose="030F0702030302020204" pitchFamily="66" charset="0"/>
              </a:defRPr>
            </a:lvl2pPr>
            <a:lvl3pPr marL="952462" indent="-190492">
              <a:spcBef>
                <a:spcPct val="20000"/>
              </a:spcBef>
              <a:buChar char="•"/>
              <a:defRPr sz="1667">
                <a:solidFill>
                  <a:schemeClr val="tx1"/>
                </a:solidFill>
                <a:latin typeface="Comic Sans MS" panose="030F0702030302020204" pitchFamily="66" charset="0"/>
              </a:defRPr>
            </a:lvl3pPr>
            <a:lvl4pPr marL="1333447" indent="-190492">
              <a:spcBef>
                <a:spcPct val="20000"/>
              </a:spcBef>
              <a:buChar char="–"/>
              <a:defRPr sz="1667">
                <a:solidFill>
                  <a:schemeClr val="tx1"/>
                </a:solidFill>
                <a:latin typeface="Comic Sans MS" panose="030F0702030302020204" pitchFamily="66" charset="0"/>
              </a:defRPr>
            </a:lvl4pPr>
            <a:lvl5pPr marL="1714431" indent="-190492">
              <a:spcBef>
                <a:spcPct val="20000"/>
              </a:spcBef>
              <a:buChar char="»"/>
              <a:defRPr sz="1667">
                <a:solidFill>
                  <a:schemeClr val="tx1"/>
                </a:solidFill>
                <a:latin typeface="Comic Sans MS" panose="030F0702030302020204" pitchFamily="66" charset="0"/>
              </a:defRPr>
            </a:lvl5pPr>
            <a:lvl6pPr marL="2095416" indent="-190492" eaLnBrk="0" fontAlgn="base" hangingPunct="0">
              <a:spcBef>
                <a:spcPct val="20000"/>
              </a:spcBef>
              <a:spcAft>
                <a:spcPct val="0"/>
              </a:spcAft>
              <a:buChar char="»"/>
              <a:defRPr sz="1667">
                <a:solidFill>
                  <a:schemeClr val="tx1"/>
                </a:solidFill>
                <a:latin typeface="Comic Sans MS" panose="030F0702030302020204" pitchFamily="66" charset="0"/>
              </a:defRPr>
            </a:lvl6pPr>
            <a:lvl7pPr marL="2476401" indent="-190492" eaLnBrk="0" fontAlgn="base" hangingPunct="0">
              <a:spcBef>
                <a:spcPct val="20000"/>
              </a:spcBef>
              <a:spcAft>
                <a:spcPct val="0"/>
              </a:spcAft>
              <a:buChar char="»"/>
              <a:defRPr sz="1667">
                <a:solidFill>
                  <a:schemeClr val="tx1"/>
                </a:solidFill>
                <a:latin typeface="Comic Sans MS" panose="030F0702030302020204" pitchFamily="66" charset="0"/>
              </a:defRPr>
            </a:lvl7pPr>
            <a:lvl8pPr marL="2857386" indent="-190492" eaLnBrk="0" fontAlgn="base" hangingPunct="0">
              <a:spcBef>
                <a:spcPct val="20000"/>
              </a:spcBef>
              <a:spcAft>
                <a:spcPct val="0"/>
              </a:spcAft>
              <a:buChar char="»"/>
              <a:defRPr sz="1667">
                <a:solidFill>
                  <a:schemeClr val="tx1"/>
                </a:solidFill>
                <a:latin typeface="Comic Sans MS" panose="030F0702030302020204" pitchFamily="66" charset="0"/>
              </a:defRPr>
            </a:lvl8pPr>
            <a:lvl9pPr marL="3238370" indent="-190492" eaLnBrk="0" fontAlgn="base" hangingPunct="0">
              <a:spcBef>
                <a:spcPct val="20000"/>
              </a:spcBef>
              <a:spcAft>
                <a:spcPct val="0"/>
              </a:spcAft>
              <a:buChar char="»"/>
              <a:defRPr sz="1667">
                <a:solidFill>
                  <a:schemeClr val="tx1"/>
                </a:solidFill>
                <a:latin typeface="Comic Sans MS" panose="030F0702030302020204" pitchFamily="66" charset="0"/>
              </a:defRPr>
            </a:lvl9pPr>
          </a:lstStyle>
          <a:p>
            <a:pPr>
              <a:spcBef>
                <a:spcPct val="0"/>
              </a:spcBef>
              <a:buFontTx/>
              <a:buNone/>
            </a:pPr>
            <a:fld id="{7450A4E0-E656-4700-8B6D-9AC9D2F3CA8D}" type="slidenum">
              <a:rPr lang="zh-CN" altLang="en-US" sz="1167">
                <a:latin typeface="Times New Roman" panose="02020603050405020304" pitchFamily="18" charset="0"/>
              </a:rPr>
              <a:pPr>
                <a:spcBef>
                  <a:spcPct val="0"/>
                </a:spcBef>
                <a:buFontTx/>
                <a:buNone/>
              </a:pPr>
              <a:t>58</a:t>
            </a:fld>
            <a:endParaRPr lang="zh-CN" altLang="en-US" sz="1167" dirty="0">
              <a:latin typeface="Times New Roman" panose="02020603050405020304" pitchFamily="18" charset="0"/>
            </a:endParaRPr>
          </a:p>
        </p:txBody>
      </p:sp>
      <p:sp>
        <p:nvSpPr>
          <p:cNvPr id="221189" name="Rectangle 82">
            <a:extLst>
              <a:ext uri="{FF2B5EF4-FFF2-40B4-BE49-F238E27FC236}">
                <a16:creationId xmlns:a16="http://schemas.microsoft.com/office/drawing/2014/main" id="{9CD7C83E-9601-4159-8D0B-ED0FA7511286}"/>
              </a:ext>
            </a:extLst>
          </p:cNvPr>
          <p:cNvSpPr>
            <a:spLocks noChangeArrowheads="1"/>
          </p:cNvSpPr>
          <p:nvPr/>
        </p:nvSpPr>
        <p:spPr bwMode="auto">
          <a:xfrm>
            <a:off x="251520" y="1460500"/>
            <a:ext cx="4977970" cy="3629248"/>
          </a:xfrm>
          <a:prstGeom prst="rect">
            <a:avLst/>
          </a:prstGeom>
          <a:noFill/>
          <a:ln>
            <a:noFill/>
          </a:ln>
        </p:spPr>
        <p:txBody>
          <a:bodyPr/>
          <a:lstStyle/>
          <a:p>
            <a:pPr marL="380985" indent="-380985">
              <a:lnSpc>
                <a:spcPct val="80000"/>
              </a:lnSpc>
              <a:spcBef>
                <a:spcPct val="20000"/>
              </a:spcBef>
              <a:defRPr/>
            </a:pPr>
            <a:r>
              <a:rPr kumimoji="1" lang="en-US" altLang="zh-CN" sz="2000" kern="0" dirty="0">
                <a:solidFill>
                  <a:srgbClr val="007AC3"/>
                </a:solidFill>
                <a:latin typeface="Times New Roman" panose="02020603050405020304" pitchFamily="18" charset="0"/>
                <a:sym typeface="+mn-ea"/>
              </a:rPr>
              <a:t># n in x0</a:t>
            </a:r>
          </a:p>
          <a:p>
            <a:pPr marL="380985" indent="-380985">
              <a:lnSpc>
                <a:spcPct val="80000"/>
              </a:lnSpc>
              <a:spcBef>
                <a:spcPct val="20000"/>
              </a:spcBef>
              <a:defRPr/>
            </a:pPr>
            <a:r>
              <a:rPr kumimoji="1" lang="en-US" altLang="zh-CN" sz="2000" kern="0" dirty="0" err="1">
                <a:latin typeface="Times New Roman" panose="02020603050405020304" pitchFamily="18" charset="0"/>
                <a:sym typeface="+mn-ea"/>
              </a:rPr>
              <a:t>fact_do</a:t>
            </a:r>
            <a:r>
              <a:rPr kumimoji="1" lang="en-US" altLang="zh-CN" sz="2000" kern="0" dirty="0">
                <a:latin typeface="Times New Roman" panose="02020603050405020304" pitchFamily="18" charset="0"/>
                <a:sym typeface="+mn-ea"/>
              </a:rPr>
              <a:t>:</a:t>
            </a:r>
          </a:p>
          <a:p>
            <a:pPr marL="380985" indent="-380985">
              <a:lnSpc>
                <a:spcPct val="80000"/>
              </a:lnSpc>
              <a:spcBef>
                <a:spcPct val="20000"/>
              </a:spcBef>
              <a:defRPr/>
            </a:pPr>
            <a:r>
              <a:rPr kumimoji="1" lang="en-US" altLang="zh-CN" sz="2000" kern="0" dirty="0">
                <a:latin typeface="Times New Roman" panose="02020603050405020304" pitchFamily="18" charset="0"/>
                <a:sym typeface="+mn-ea"/>
              </a:rPr>
              <a:t>	mov   x1, x0</a:t>
            </a:r>
          </a:p>
          <a:p>
            <a:pPr marL="380985" indent="-380985">
              <a:lnSpc>
                <a:spcPct val="80000"/>
              </a:lnSpc>
              <a:spcBef>
                <a:spcPct val="20000"/>
              </a:spcBef>
              <a:defRPr/>
            </a:pPr>
            <a:r>
              <a:rPr kumimoji="1" lang="en-US" altLang="zh-CN" sz="2000" kern="0" dirty="0">
                <a:latin typeface="Times New Roman" panose="02020603050405020304" pitchFamily="18" charset="0"/>
                <a:sym typeface="+mn-ea"/>
              </a:rPr>
              <a:t> 	mov   x0, #1		 </a:t>
            </a:r>
            <a:r>
              <a:rPr kumimoji="1" lang="en-US" altLang="zh-CN" sz="2000" kern="0" dirty="0">
                <a:solidFill>
                  <a:srgbClr val="007AC3"/>
                </a:solidFill>
                <a:latin typeface="Times New Roman" panose="02020603050405020304" pitchFamily="18" charset="0"/>
                <a:sym typeface="+mn-ea"/>
              </a:rPr>
              <a:t># result = 1</a:t>
            </a:r>
          </a:p>
          <a:p>
            <a:pPr marL="380985" indent="-380985">
              <a:lnSpc>
                <a:spcPct val="80000"/>
              </a:lnSpc>
              <a:spcBef>
                <a:spcPct val="20000"/>
              </a:spcBef>
              <a:defRPr/>
            </a:pPr>
            <a:r>
              <a:rPr kumimoji="1" lang="en-US" altLang="zh-CN" sz="2000" kern="0" dirty="0">
                <a:solidFill>
                  <a:srgbClr val="C00000"/>
                </a:solidFill>
                <a:latin typeface="Times New Roman" panose="02020603050405020304" pitchFamily="18" charset="0"/>
                <a:sym typeface="+mn-ea"/>
              </a:rPr>
              <a:t>.L2:                              </a:t>
            </a:r>
            <a:r>
              <a:rPr kumimoji="1" lang="en-US" altLang="zh-CN" sz="2000" kern="0" dirty="0">
                <a:solidFill>
                  <a:srgbClr val="007AC3"/>
                </a:solidFill>
                <a:latin typeface="Times New Roman" panose="02020603050405020304" pitchFamily="18" charset="0"/>
                <a:sym typeface="+mn-ea"/>
              </a:rPr>
              <a:t># loop:</a:t>
            </a:r>
          </a:p>
          <a:p>
            <a:pPr marL="380985" indent="-380985">
              <a:lnSpc>
                <a:spcPct val="80000"/>
              </a:lnSpc>
              <a:spcBef>
                <a:spcPct val="20000"/>
              </a:spcBef>
              <a:defRPr/>
            </a:pPr>
            <a:r>
              <a:rPr kumimoji="1" lang="en-US" altLang="zh-CN" sz="2000" kern="0" dirty="0">
                <a:latin typeface="Times New Roman" panose="02020603050405020304" pitchFamily="18" charset="0"/>
                <a:sym typeface="+mn-ea"/>
              </a:rPr>
              <a:t> 	</a:t>
            </a:r>
            <a:r>
              <a:rPr kumimoji="1" lang="en-US" altLang="zh-CN" sz="2000" kern="0" dirty="0" err="1">
                <a:latin typeface="Times New Roman" panose="02020603050405020304" pitchFamily="18" charset="0"/>
                <a:sym typeface="+mn-ea"/>
              </a:rPr>
              <a:t>mul</a:t>
            </a:r>
            <a:r>
              <a:rPr kumimoji="1" lang="en-US" altLang="zh-CN" sz="2000" kern="0" dirty="0">
                <a:latin typeface="Times New Roman" panose="02020603050405020304" pitchFamily="18" charset="0"/>
                <a:sym typeface="+mn-ea"/>
              </a:rPr>
              <a:t>    x0, x0, x1	 </a:t>
            </a:r>
            <a:r>
              <a:rPr kumimoji="1" lang="en-US" altLang="zh-CN" sz="2000" kern="0" dirty="0">
                <a:solidFill>
                  <a:srgbClr val="007AC3"/>
                </a:solidFill>
                <a:latin typeface="Times New Roman" panose="02020603050405020304" pitchFamily="18" charset="0"/>
                <a:sym typeface="+mn-ea"/>
              </a:rPr>
              <a:t># result *= n</a:t>
            </a:r>
          </a:p>
          <a:p>
            <a:pPr marL="380985" indent="-380985">
              <a:lnSpc>
                <a:spcPct val="80000"/>
              </a:lnSpc>
              <a:spcBef>
                <a:spcPct val="20000"/>
              </a:spcBef>
              <a:defRPr/>
            </a:pPr>
            <a:r>
              <a:rPr kumimoji="1" lang="en-US" altLang="zh-CN" sz="2000" kern="0" dirty="0">
                <a:latin typeface="Times New Roman" panose="02020603050405020304" pitchFamily="18" charset="0"/>
                <a:sym typeface="+mn-ea"/>
              </a:rPr>
              <a:t> 	sub     x1, #1	 	 </a:t>
            </a:r>
            <a:r>
              <a:rPr kumimoji="1" lang="en-US" altLang="zh-CN" sz="2000" kern="0" dirty="0">
                <a:solidFill>
                  <a:srgbClr val="007AC3"/>
                </a:solidFill>
                <a:latin typeface="Times New Roman" panose="02020603050405020304" pitchFamily="18" charset="0"/>
                <a:sym typeface="+mn-ea"/>
              </a:rPr>
              <a:t># n = n-1</a:t>
            </a:r>
          </a:p>
          <a:p>
            <a:pPr marL="380985" indent="-380985">
              <a:lnSpc>
                <a:spcPct val="80000"/>
              </a:lnSpc>
              <a:spcBef>
                <a:spcPct val="20000"/>
              </a:spcBef>
              <a:defRPr/>
            </a:pPr>
            <a:r>
              <a:rPr kumimoji="1" lang="en-US" altLang="zh-CN" sz="2000" kern="0" dirty="0">
                <a:latin typeface="Times New Roman" panose="02020603050405020304" pitchFamily="18" charset="0"/>
                <a:sym typeface="+mn-ea"/>
              </a:rPr>
              <a:t> 	</a:t>
            </a:r>
            <a:r>
              <a:rPr kumimoji="1" lang="en-US" altLang="zh-CN" sz="2000" kern="0" dirty="0" err="1">
                <a:latin typeface="Times New Roman" panose="02020603050405020304" pitchFamily="18" charset="0"/>
                <a:sym typeface="+mn-ea"/>
              </a:rPr>
              <a:t>cmp</a:t>
            </a:r>
            <a:r>
              <a:rPr kumimoji="1" lang="en-US" altLang="zh-CN" sz="2000" kern="0" dirty="0">
                <a:latin typeface="Times New Roman" panose="02020603050405020304" pitchFamily="18" charset="0"/>
                <a:sym typeface="+mn-ea"/>
              </a:rPr>
              <a:t>    x1, #1	 	 </a:t>
            </a:r>
            <a:r>
              <a:rPr kumimoji="1" lang="en-US" altLang="zh-CN" sz="2000" kern="0" dirty="0">
                <a:solidFill>
                  <a:srgbClr val="007AC3"/>
                </a:solidFill>
                <a:latin typeface="Times New Roman" panose="02020603050405020304" pitchFamily="18" charset="0"/>
                <a:sym typeface="+mn-ea"/>
              </a:rPr>
              <a:t># compare n:1</a:t>
            </a:r>
          </a:p>
          <a:p>
            <a:pPr marL="380985" indent="-380985">
              <a:lnSpc>
                <a:spcPct val="80000"/>
              </a:lnSpc>
              <a:spcBef>
                <a:spcPct val="20000"/>
              </a:spcBef>
              <a:defRPr/>
            </a:pPr>
            <a:r>
              <a:rPr kumimoji="1" lang="en-US" altLang="zh-CN" sz="2000" kern="0" dirty="0">
                <a:latin typeface="Times New Roman" panose="02020603050405020304" pitchFamily="18" charset="0"/>
                <a:sym typeface="+mn-ea"/>
              </a:rPr>
              <a:t> 	</a:t>
            </a:r>
            <a:r>
              <a:rPr kumimoji="1" lang="en-US" altLang="zh-CN" sz="2000" kern="0" dirty="0" err="1">
                <a:solidFill>
                  <a:srgbClr val="C00000"/>
                </a:solidFill>
                <a:latin typeface="Times New Roman" panose="02020603050405020304" pitchFamily="18" charset="0"/>
                <a:sym typeface="+mn-ea"/>
              </a:rPr>
              <a:t>bgt</a:t>
            </a:r>
            <a:r>
              <a:rPr kumimoji="1" lang="en-US" altLang="zh-CN" sz="2000" kern="0" dirty="0">
                <a:solidFill>
                  <a:srgbClr val="C00000"/>
                </a:solidFill>
                <a:latin typeface="Times New Roman" panose="02020603050405020304" pitchFamily="18" charset="0"/>
                <a:sym typeface="+mn-ea"/>
              </a:rPr>
              <a:t>      .L2	</a:t>
            </a:r>
            <a:r>
              <a:rPr kumimoji="1" lang="en-US" altLang="zh-CN" sz="2000" kern="0" dirty="0">
                <a:latin typeface="Times New Roman" panose="02020603050405020304" pitchFamily="18" charset="0"/>
                <a:sym typeface="+mn-ea"/>
              </a:rPr>
              <a:t>	 </a:t>
            </a:r>
            <a:r>
              <a:rPr kumimoji="1" lang="en-US" altLang="zh-CN" sz="2000" kern="0" dirty="0">
                <a:solidFill>
                  <a:srgbClr val="007AC3"/>
                </a:solidFill>
                <a:latin typeface="Times New Roman" panose="02020603050405020304" pitchFamily="18" charset="0"/>
                <a:sym typeface="+mn-ea"/>
              </a:rPr>
              <a:t># if  &gt;, </a:t>
            </a:r>
            <a:r>
              <a:rPr kumimoji="1" lang="en-US" altLang="zh-CN" sz="2000" kern="0" dirty="0" err="1">
                <a:solidFill>
                  <a:srgbClr val="007AC3"/>
                </a:solidFill>
                <a:latin typeface="Times New Roman" panose="02020603050405020304" pitchFamily="18" charset="0"/>
                <a:sym typeface="+mn-ea"/>
              </a:rPr>
              <a:t>goto</a:t>
            </a:r>
            <a:r>
              <a:rPr kumimoji="1" lang="en-US" altLang="zh-CN" sz="2000" kern="0" dirty="0">
                <a:solidFill>
                  <a:srgbClr val="007AC3"/>
                </a:solidFill>
                <a:latin typeface="Times New Roman" panose="02020603050405020304" pitchFamily="18" charset="0"/>
                <a:sym typeface="+mn-ea"/>
              </a:rPr>
              <a:t> loop</a:t>
            </a:r>
          </a:p>
          <a:p>
            <a:pPr marL="380985" indent="-380985">
              <a:lnSpc>
                <a:spcPct val="80000"/>
              </a:lnSpc>
              <a:spcBef>
                <a:spcPct val="20000"/>
              </a:spcBef>
              <a:defRPr/>
            </a:pPr>
            <a:r>
              <a:rPr kumimoji="1" lang="en-US" altLang="zh-CN" sz="2000" kern="0" dirty="0">
                <a:latin typeface="Times New Roman" panose="02020603050405020304" pitchFamily="18" charset="0"/>
                <a:sym typeface="+mn-ea"/>
              </a:rPr>
              <a:t> 	ret 			 </a:t>
            </a:r>
            <a:r>
              <a:rPr kumimoji="1" lang="en-US" altLang="zh-CN" sz="2000" kern="0" dirty="0">
                <a:solidFill>
                  <a:srgbClr val="007AC3"/>
                </a:solidFill>
                <a:latin typeface="Times New Roman" panose="02020603050405020304" pitchFamily="18" charset="0"/>
                <a:sym typeface="+mn-ea"/>
              </a:rPr>
              <a:t># return</a:t>
            </a:r>
            <a:endParaRPr kumimoji="1" lang="zh-CN" altLang="en-US" sz="2000" kern="0" dirty="0">
              <a:solidFill>
                <a:srgbClr val="007AC3"/>
              </a:solidFill>
              <a:latin typeface="Times New Roman" panose="02020603050405020304" pitchFamily="18" charset="0"/>
              <a:sym typeface="+mn-ea"/>
            </a:endParaRPr>
          </a:p>
        </p:txBody>
      </p:sp>
      <p:sp>
        <p:nvSpPr>
          <p:cNvPr id="7" name="Rectangle 3">
            <a:extLst>
              <a:ext uri="{FF2B5EF4-FFF2-40B4-BE49-F238E27FC236}">
                <a16:creationId xmlns:a16="http://schemas.microsoft.com/office/drawing/2014/main" id="{9F20913D-2C91-4BF5-B35B-F3B3FFDEA1AC}"/>
              </a:ext>
            </a:extLst>
          </p:cNvPr>
          <p:cNvSpPr txBox="1">
            <a:spLocks noChangeArrowheads="1"/>
          </p:cNvSpPr>
          <p:nvPr/>
        </p:nvSpPr>
        <p:spPr bwMode="auto">
          <a:xfrm>
            <a:off x="5364088" y="1705372"/>
            <a:ext cx="2984500" cy="35560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long </a:t>
            </a:r>
            <a:r>
              <a:rPr kumimoji="1" lang="en-US" altLang="zh-CN" sz="2000" kern="0" dirty="0" err="1">
                <a:latin typeface="Times New Roman" panose="02020603050405020304" pitchFamily="18" charset="0"/>
                <a:ea typeface="宋体" panose="02010600030101010101" pitchFamily="2" charset="-122"/>
                <a:sym typeface="+mn-ea"/>
              </a:rPr>
              <a:t>fact_do_goto</a:t>
            </a:r>
            <a:r>
              <a:rPr kumimoji="1" lang="en-US" altLang="zh-CN" sz="2000" kern="0" dirty="0">
                <a:latin typeface="Times New Roman" panose="02020603050405020304" pitchFamily="18" charset="0"/>
                <a:ea typeface="宋体" panose="02010600030101010101" pitchFamily="2" charset="-122"/>
                <a:sym typeface="+mn-ea"/>
              </a:rPr>
              <a:t>(long n)</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long result = 1;</a:t>
            </a:r>
          </a:p>
          <a:p>
            <a:pPr marL="380985" indent="-380985">
              <a:lnSpc>
                <a:spcPct val="80000"/>
              </a:lnSpc>
              <a:buNone/>
              <a:defRPr/>
            </a:pPr>
            <a:r>
              <a:rPr kumimoji="1" lang="en-US" altLang="zh-CN" sz="2000" kern="0" dirty="0">
                <a:solidFill>
                  <a:srgbClr val="C00000"/>
                </a:solidFill>
                <a:latin typeface="Times New Roman" panose="02020603050405020304" pitchFamily="18" charset="0"/>
                <a:ea typeface="宋体" panose="02010600030101010101" pitchFamily="2" charset="-122"/>
                <a:sym typeface="+mn-ea"/>
              </a:rPr>
              <a:t> loop:</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result *= n;</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n = n-1;</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a:t>
            </a:r>
            <a:r>
              <a:rPr kumimoji="1" lang="en-US" altLang="zh-CN" sz="2000" kern="0" dirty="0">
                <a:solidFill>
                  <a:srgbClr val="C00000"/>
                </a:solidFill>
                <a:latin typeface="Times New Roman" panose="02020603050405020304" pitchFamily="18" charset="0"/>
                <a:ea typeface="宋体" panose="02010600030101010101" pitchFamily="2" charset="-122"/>
                <a:sym typeface="+mn-ea"/>
              </a:rPr>
              <a:t>if</a:t>
            </a:r>
            <a:r>
              <a:rPr kumimoji="1" lang="en-US" altLang="zh-CN" sz="2000" kern="0" dirty="0">
                <a:latin typeface="Times New Roman" panose="02020603050405020304" pitchFamily="18" charset="0"/>
                <a:ea typeface="宋体" panose="02010600030101010101" pitchFamily="2" charset="-122"/>
                <a:sym typeface="+mn-ea"/>
              </a:rPr>
              <a:t> ( n&gt;1) </a:t>
            </a:r>
          </a:p>
          <a:p>
            <a:pPr marL="380985" indent="-380985">
              <a:lnSpc>
                <a:spcPct val="80000"/>
              </a:lnSpc>
              <a:buNone/>
              <a:defRPr/>
            </a:pPr>
            <a:r>
              <a:rPr kumimoji="1" lang="en-US" altLang="zh-CN" sz="2000" kern="0" dirty="0">
                <a:solidFill>
                  <a:srgbClr val="C00000"/>
                </a:solidFill>
                <a:latin typeface="Times New Roman" panose="02020603050405020304" pitchFamily="18" charset="0"/>
                <a:ea typeface="宋体" panose="02010600030101010101" pitchFamily="2" charset="-122"/>
                <a:sym typeface="+mn-ea"/>
              </a:rPr>
              <a:t>           </a:t>
            </a:r>
            <a:r>
              <a:rPr kumimoji="1" lang="en-US" altLang="zh-CN" sz="2000" kern="0" dirty="0" err="1">
                <a:solidFill>
                  <a:srgbClr val="C00000"/>
                </a:solidFill>
                <a:latin typeface="Times New Roman" panose="02020603050405020304" pitchFamily="18" charset="0"/>
                <a:ea typeface="宋体" panose="02010600030101010101" pitchFamily="2" charset="-122"/>
                <a:sym typeface="+mn-ea"/>
              </a:rPr>
              <a:t>goto</a:t>
            </a:r>
            <a:r>
              <a:rPr kumimoji="1" lang="en-US" altLang="zh-CN" sz="2000" kern="0" dirty="0">
                <a:solidFill>
                  <a:srgbClr val="C00000"/>
                </a:solidFill>
                <a:latin typeface="Times New Roman" panose="02020603050405020304" pitchFamily="18" charset="0"/>
                <a:ea typeface="宋体" panose="02010600030101010101" pitchFamily="2" charset="-122"/>
                <a:sym typeface="+mn-ea"/>
              </a:rPr>
              <a:t> loop;</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return result;</a:t>
            </a:r>
          </a:p>
          <a:p>
            <a:pPr marL="380985" indent="-380985">
              <a:lnSpc>
                <a:spcPct val="80000"/>
              </a:lnSpc>
              <a:buNone/>
              <a:defRPr/>
            </a:pPr>
            <a:r>
              <a:rPr kumimoji="1" lang="en-US" altLang="zh-CN" sz="2000" kern="0" dirty="0">
                <a:latin typeface="Times New Roman" panose="02020603050405020304" pitchFamily="18" charset="0"/>
                <a:ea typeface="宋体" panose="02010600030101010101" pitchFamily="2" charset="-122"/>
                <a:sym typeface="+mn-ea"/>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8B58FEC1-BE06-4071-ABB3-3602F5AF8FEE}"/>
              </a:ext>
            </a:extLst>
          </p:cNvPr>
          <p:cNvSpPr/>
          <p:nvPr/>
        </p:nvSpPr>
        <p:spPr>
          <a:xfrm>
            <a:off x="323528" y="1152005"/>
            <a:ext cx="4455324" cy="40202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150BCA3D-14BF-48C4-A147-19B09FBDC913}"/>
              </a:ext>
            </a:extLst>
          </p:cNvPr>
          <p:cNvSpPr>
            <a:spLocks noGrp="1"/>
          </p:cNvSpPr>
          <p:nvPr>
            <p:ph type="title"/>
          </p:nvPr>
        </p:nvSpPr>
        <p:spPr>
          <a:xfrm>
            <a:off x="457200" y="207095"/>
            <a:ext cx="8229600" cy="900442"/>
          </a:xfrm>
        </p:spPr>
        <p:txBody>
          <a:bodyPr/>
          <a:lstStyle/>
          <a:p>
            <a:r>
              <a:rPr lang="zh-CN" altLang="en-US" dirty="0"/>
              <a:t>小结</a:t>
            </a:r>
          </a:p>
        </p:txBody>
      </p:sp>
      <p:sp>
        <p:nvSpPr>
          <p:cNvPr id="4" name="灯片编号占位符 3">
            <a:extLst>
              <a:ext uri="{FF2B5EF4-FFF2-40B4-BE49-F238E27FC236}">
                <a16:creationId xmlns:a16="http://schemas.microsoft.com/office/drawing/2014/main" id="{7EF34C01-829C-4BC7-B83B-5135AD2F8BA9}"/>
              </a:ext>
            </a:extLst>
          </p:cNvPr>
          <p:cNvSpPr>
            <a:spLocks noGrp="1"/>
          </p:cNvSpPr>
          <p:nvPr>
            <p:ph type="sldNum" sz="quarter" idx="12"/>
          </p:nvPr>
        </p:nvSpPr>
        <p:spPr/>
        <p:txBody>
          <a:bodyPr/>
          <a:lstStyle/>
          <a:p>
            <a:fld id="{ADE361C3-C043-4A6E-BDCE-8DA1E7D90A3B}" type="slidenum">
              <a:rPr lang="zh-CN" altLang="en-US" smtClean="0"/>
              <a:t>59</a:t>
            </a:fld>
            <a:endParaRPr lang="zh-CN" altLang="en-US"/>
          </a:p>
        </p:txBody>
      </p:sp>
      <p:graphicFrame>
        <p:nvGraphicFramePr>
          <p:cNvPr id="5" name="表格 5">
            <a:extLst>
              <a:ext uri="{FF2B5EF4-FFF2-40B4-BE49-F238E27FC236}">
                <a16:creationId xmlns:a16="http://schemas.microsoft.com/office/drawing/2014/main" id="{501652B8-8E8B-478D-AF0F-4894DA510AB0}"/>
              </a:ext>
            </a:extLst>
          </p:cNvPr>
          <p:cNvGraphicFramePr>
            <a:graphicFrameLocks noGrp="1"/>
          </p:cNvGraphicFramePr>
          <p:nvPr>
            <p:extLst>
              <p:ext uri="{D42A27DB-BD31-4B8C-83A1-F6EECF244321}">
                <p14:modId xmlns:p14="http://schemas.microsoft.com/office/powerpoint/2010/main" val="1791400494"/>
              </p:ext>
            </p:extLst>
          </p:nvPr>
        </p:nvGraphicFramePr>
        <p:xfrm>
          <a:off x="559473" y="1857095"/>
          <a:ext cx="3996000" cy="1296000"/>
        </p:xfrm>
        <a:graphic>
          <a:graphicData uri="http://schemas.openxmlformats.org/drawingml/2006/table">
            <a:tbl>
              <a:tblPr firstRow="1" bandRow="1">
                <a:tableStyleId>{5940675A-B579-460E-94D1-54222C63F5DA}</a:tableStyleId>
              </a:tblPr>
              <a:tblGrid>
                <a:gridCol w="499500">
                  <a:extLst>
                    <a:ext uri="{9D8B030D-6E8A-4147-A177-3AD203B41FA5}">
                      <a16:colId xmlns:a16="http://schemas.microsoft.com/office/drawing/2014/main" val="475078192"/>
                    </a:ext>
                  </a:extLst>
                </a:gridCol>
                <a:gridCol w="499500">
                  <a:extLst>
                    <a:ext uri="{9D8B030D-6E8A-4147-A177-3AD203B41FA5}">
                      <a16:colId xmlns:a16="http://schemas.microsoft.com/office/drawing/2014/main" val="171667940"/>
                    </a:ext>
                  </a:extLst>
                </a:gridCol>
                <a:gridCol w="499500">
                  <a:extLst>
                    <a:ext uri="{9D8B030D-6E8A-4147-A177-3AD203B41FA5}">
                      <a16:colId xmlns:a16="http://schemas.microsoft.com/office/drawing/2014/main" val="3974660720"/>
                    </a:ext>
                  </a:extLst>
                </a:gridCol>
                <a:gridCol w="499500">
                  <a:extLst>
                    <a:ext uri="{9D8B030D-6E8A-4147-A177-3AD203B41FA5}">
                      <a16:colId xmlns:a16="http://schemas.microsoft.com/office/drawing/2014/main" val="1488370436"/>
                    </a:ext>
                  </a:extLst>
                </a:gridCol>
                <a:gridCol w="499500">
                  <a:extLst>
                    <a:ext uri="{9D8B030D-6E8A-4147-A177-3AD203B41FA5}">
                      <a16:colId xmlns:a16="http://schemas.microsoft.com/office/drawing/2014/main" val="3254623970"/>
                    </a:ext>
                  </a:extLst>
                </a:gridCol>
                <a:gridCol w="499500">
                  <a:extLst>
                    <a:ext uri="{9D8B030D-6E8A-4147-A177-3AD203B41FA5}">
                      <a16:colId xmlns:a16="http://schemas.microsoft.com/office/drawing/2014/main" val="3661446693"/>
                    </a:ext>
                  </a:extLst>
                </a:gridCol>
                <a:gridCol w="499500">
                  <a:extLst>
                    <a:ext uri="{9D8B030D-6E8A-4147-A177-3AD203B41FA5}">
                      <a16:colId xmlns:a16="http://schemas.microsoft.com/office/drawing/2014/main" val="17189186"/>
                    </a:ext>
                  </a:extLst>
                </a:gridCol>
                <a:gridCol w="499500">
                  <a:extLst>
                    <a:ext uri="{9D8B030D-6E8A-4147-A177-3AD203B41FA5}">
                      <a16:colId xmlns:a16="http://schemas.microsoft.com/office/drawing/2014/main" val="3522541302"/>
                    </a:ext>
                  </a:extLst>
                </a:gridCol>
              </a:tblGrid>
              <a:tr h="324000">
                <a:tc>
                  <a:txBody>
                    <a:bodyPr/>
                    <a:lstStyle/>
                    <a:p>
                      <a:pPr algn="ctr"/>
                      <a:r>
                        <a:rPr lang="en-US" altLang="zh-CN" sz="1400" dirty="0">
                          <a:latin typeface="Cascadia Code" panose="020B0609020000020004" pitchFamily="49" charset="0"/>
                          <a:cs typeface="Cascadia Code" panose="020B0609020000020004" pitchFamily="49" charset="0"/>
                        </a:rPr>
                        <a:t>X0</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X3</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X4</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X5</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X6</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X7</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4192113944"/>
                  </a:ext>
                </a:extLst>
              </a:tr>
              <a:tr h="324000">
                <a:tc>
                  <a:txBody>
                    <a:bodyPr/>
                    <a:lstStyle/>
                    <a:p>
                      <a:pPr algn="ctr"/>
                      <a:r>
                        <a:rPr lang="en-US" altLang="zh-CN" sz="1400" dirty="0">
                          <a:latin typeface="Cascadia Code" panose="020B0609020000020004" pitchFamily="49" charset="0"/>
                          <a:cs typeface="Cascadia Code" panose="020B0609020000020004" pitchFamily="49" charset="0"/>
                        </a:rPr>
                        <a:t>X8</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X9</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X10</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X11</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X12</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X13</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X14</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X15</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27464320"/>
                  </a:ext>
                </a:extLst>
              </a:tr>
              <a:tr h="324000">
                <a:tc>
                  <a:txBody>
                    <a:bodyPr/>
                    <a:lstStyle/>
                    <a:p>
                      <a:pPr algn="ctr"/>
                      <a:r>
                        <a:rPr lang="en-US" altLang="zh-CN" sz="1400" dirty="0">
                          <a:latin typeface="Cascadia Code" panose="020B0609020000020004" pitchFamily="49" charset="0"/>
                          <a:cs typeface="Cascadia Code" panose="020B0609020000020004" pitchFamily="49" charset="0"/>
                        </a:rPr>
                        <a:t>X16</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X17</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X18</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X19</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X20</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X21</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X22</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X23</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390009189"/>
                  </a:ext>
                </a:extLst>
              </a:tr>
              <a:tr h="324000">
                <a:tc>
                  <a:txBody>
                    <a:bodyPr/>
                    <a:lstStyle/>
                    <a:p>
                      <a:pPr algn="ctr"/>
                      <a:r>
                        <a:rPr lang="en-US" altLang="zh-CN" sz="1400" dirty="0">
                          <a:latin typeface="Cascadia Code" panose="020B0609020000020004" pitchFamily="49" charset="0"/>
                          <a:cs typeface="Cascadia Code" panose="020B0609020000020004" pitchFamily="49" charset="0"/>
                        </a:rPr>
                        <a:t>X24</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X25</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X26</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X27</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X28</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X29</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X30</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tc>
                  <a:txBody>
                    <a:bodyPr/>
                    <a:lstStyle/>
                    <a:p>
                      <a:pPr algn="ctr"/>
                      <a:r>
                        <a:rPr lang="en-US" altLang="zh-CN" sz="1400" dirty="0">
                          <a:latin typeface="Cascadia Code" panose="020B0609020000020004" pitchFamily="49" charset="0"/>
                          <a:cs typeface="Cascadia Code" panose="020B0609020000020004" pitchFamily="49" charset="0"/>
                        </a:rPr>
                        <a:t>ZR</a:t>
                      </a:r>
                      <a:endParaRPr lang="zh-CN" altLang="en-US" sz="1400" dirty="0">
                        <a:latin typeface="Cascadia Code" panose="020B0609020000020004" pitchFamily="49" charset="0"/>
                        <a:cs typeface="Cascadia Code" panose="020B0609020000020004" pitchFamily="49" charset="0"/>
                      </a:endParaRPr>
                    </a:p>
                  </a:txBody>
                  <a:tcPr anchor="ctr">
                    <a:solidFill>
                      <a:schemeClr val="accent5">
                        <a:lumMod val="20000"/>
                        <a:lumOff val="80000"/>
                      </a:schemeClr>
                    </a:solidFill>
                  </a:tcPr>
                </a:tc>
                <a:extLst>
                  <a:ext uri="{0D108BD9-81ED-4DB2-BD59-A6C34878D82A}">
                    <a16:rowId xmlns:a16="http://schemas.microsoft.com/office/drawing/2014/main" val="4217891168"/>
                  </a:ext>
                </a:extLst>
              </a:tr>
            </a:tbl>
          </a:graphicData>
        </a:graphic>
      </p:graphicFrame>
      <p:sp>
        <p:nvSpPr>
          <p:cNvPr id="6" name="矩形 5">
            <a:extLst>
              <a:ext uri="{FF2B5EF4-FFF2-40B4-BE49-F238E27FC236}">
                <a16:creationId xmlns:a16="http://schemas.microsoft.com/office/drawing/2014/main" id="{184DA769-5781-496B-B35B-5E850925F5B1}"/>
              </a:ext>
            </a:extLst>
          </p:cNvPr>
          <p:cNvSpPr/>
          <p:nvPr/>
        </p:nvSpPr>
        <p:spPr>
          <a:xfrm>
            <a:off x="1955044" y="3487688"/>
            <a:ext cx="2596487" cy="4127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7" name="直接连接符 6">
            <a:extLst>
              <a:ext uri="{FF2B5EF4-FFF2-40B4-BE49-F238E27FC236}">
                <a16:creationId xmlns:a16="http://schemas.microsoft.com/office/drawing/2014/main" id="{D4F08606-585A-4C85-929D-8C9438FB00DA}"/>
              </a:ext>
            </a:extLst>
          </p:cNvPr>
          <p:cNvCxnSpPr/>
          <p:nvPr/>
        </p:nvCxnSpPr>
        <p:spPr>
          <a:xfrm>
            <a:off x="2224178" y="3487688"/>
            <a:ext cx="0" cy="412737"/>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415F202-DAB6-4D10-8472-2A074E7E09D2}"/>
              </a:ext>
            </a:extLst>
          </p:cNvPr>
          <p:cNvCxnSpPr/>
          <p:nvPr/>
        </p:nvCxnSpPr>
        <p:spPr>
          <a:xfrm>
            <a:off x="2491635" y="3487688"/>
            <a:ext cx="0" cy="412737"/>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B4944A36-DA60-4767-990F-7622E76C8F7D}"/>
              </a:ext>
            </a:extLst>
          </p:cNvPr>
          <p:cNvCxnSpPr/>
          <p:nvPr/>
        </p:nvCxnSpPr>
        <p:spPr>
          <a:xfrm>
            <a:off x="2759092" y="3487688"/>
            <a:ext cx="0" cy="412737"/>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98293D2E-4C48-4FD2-8490-767D9F2E1AE3}"/>
              </a:ext>
            </a:extLst>
          </p:cNvPr>
          <p:cNvCxnSpPr/>
          <p:nvPr/>
        </p:nvCxnSpPr>
        <p:spPr>
          <a:xfrm>
            <a:off x="3026549" y="3487688"/>
            <a:ext cx="0" cy="412737"/>
          </a:xfrm>
          <a:prstGeom prst="line">
            <a:avLst/>
          </a:prstGeom>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57CB6332-1CF9-4A5E-B29B-2A2F20243F24}"/>
              </a:ext>
            </a:extLst>
          </p:cNvPr>
          <p:cNvSpPr txBox="1"/>
          <p:nvPr/>
        </p:nvSpPr>
        <p:spPr>
          <a:xfrm>
            <a:off x="2007704" y="3509390"/>
            <a:ext cx="45719" cy="369332"/>
          </a:xfrm>
          <a:prstGeom prst="rect">
            <a:avLst/>
          </a:prstGeom>
          <a:noFill/>
        </p:spPr>
        <p:txBody>
          <a:bodyPr wrap="square" rtlCol="0">
            <a:spAutoFit/>
          </a:bodyPr>
          <a:lstStyle/>
          <a:p>
            <a:r>
              <a:rPr lang="en-US" altLang="zh-CN" dirty="0">
                <a:latin typeface="Cascadia Code" panose="020B0609020000020004" pitchFamily="49" charset="0"/>
                <a:cs typeface="Cascadia Code" panose="020B0609020000020004" pitchFamily="49" charset="0"/>
              </a:rPr>
              <a:t>N</a:t>
            </a:r>
            <a:endParaRPr lang="zh-CN" altLang="en-US" dirty="0">
              <a:latin typeface="Cascadia Code" panose="020B0609020000020004" pitchFamily="49" charset="0"/>
              <a:cs typeface="Cascadia Code" panose="020B0609020000020004" pitchFamily="49" charset="0"/>
            </a:endParaRPr>
          </a:p>
        </p:txBody>
      </p:sp>
      <p:sp>
        <p:nvSpPr>
          <p:cNvPr id="12" name="文本框 11">
            <a:extLst>
              <a:ext uri="{FF2B5EF4-FFF2-40B4-BE49-F238E27FC236}">
                <a16:creationId xmlns:a16="http://schemas.microsoft.com/office/drawing/2014/main" id="{5A124206-D16E-435D-A9DC-D7432845BA86}"/>
              </a:ext>
            </a:extLst>
          </p:cNvPr>
          <p:cNvSpPr txBox="1"/>
          <p:nvPr/>
        </p:nvSpPr>
        <p:spPr>
          <a:xfrm>
            <a:off x="2275161" y="3509390"/>
            <a:ext cx="45719" cy="369332"/>
          </a:xfrm>
          <a:prstGeom prst="rect">
            <a:avLst/>
          </a:prstGeom>
          <a:noFill/>
        </p:spPr>
        <p:txBody>
          <a:bodyPr wrap="square" rtlCol="0">
            <a:spAutoFit/>
          </a:bodyPr>
          <a:lstStyle/>
          <a:p>
            <a:r>
              <a:rPr lang="en-US" altLang="zh-CN" dirty="0">
                <a:latin typeface="Cascadia Code" panose="020B0609020000020004" pitchFamily="49" charset="0"/>
                <a:cs typeface="Cascadia Code" panose="020B0609020000020004" pitchFamily="49" charset="0"/>
              </a:rPr>
              <a:t>Z</a:t>
            </a:r>
            <a:endParaRPr lang="zh-CN" altLang="en-US" dirty="0">
              <a:latin typeface="Cascadia Code" panose="020B0609020000020004" pitchFamily="49" charset="0"/>
              <a:cs typeface="Cascadia Code" panose="020B0609020000020004" pitchFamily="49" charset="0"/>
            </a:endParaRPr>
          </a:p>
        </p:txBody>
      </p:sp>
      <p:sp>
        <p:nvSpPr>
          <p:cNvPr id="13" name="文本框 12">
            <a:extLst>
              <a:ext uri="{FF2B5EF4-FFF2-40B4-BE49-F238E27FC236}">
                <a16:creationId xmlns:a16="http://schemas.microsoft.com/office/drawing/2014/main" id="{D995C91C-1A26-4C26-8398-2028E9754AFA}"/>
              </a:ext>
            </a:extLst>
          </p:cNvPr>
          <p:cNvSpPr txBox="1"/>
          <p:nvPr/>
        </p:nvSpPr>
        <p:spPr>
          <a:xfrm>
            <a:off x="2542618" y="3509390"/>
            <a:ext cx="45719" cy="369332"/>
          </a:xfrm>
          <a:prstGeom prst="rect">
            <a:avLst/>
          </a:prstGeom>
          <a:noFill/>
        </p:spPr>
        <p:txBody>
          <a:bodyPr wrap="square" rtlCol="0">
            <a:spAutoFit/>
          </a:bodyPr>
          <a:lstStyle/>
          <a:p>
            <a:r>
              <a:rPr lang="en-US" altLang="zh-CN" dirty="0">
                <a:latin typeface="Cascadia Code" panose="020B0609020000020004" pitchFamily="49" charset="0"/>
                <a:cs typeface="Cascadia Code" panose="020B0609020000020004" pitchFamily="49" charset="0"/>
              </a:rPr>
              <a:t>C</a:t>
            </a:r>
            <a:endParaRPr lang="zh-CN" altLang="en-US" dirty="0">
              <a:latin typeface="Cascadia Code" panose="020B0609020000020004" pitchFamily="49" charset="0"/>
              <a:cs typeface="Cascadia Code" panose="020B0609020000020004" pitchFamily="49" charset="0"/>
            </a:endParaRPr>
          </a:p>
        </p:txBody>
      </p:sp>
      <p:sp>
        <p:nvSpPr>
          <p:cNvPr id="14" name="文本框 13">
            <a:extLst>
              <a:ext uri="{FF2B5EF4-FFF2-40B4-BE49-F238E27FC236}">
                <a16:creationId xmlns:a16="http://schemas.microsoft.com/office/drawing/2014/main" id="{5AFF9153-CA1A-4680-B963-98997BB46860}"/>
              </a:ext>
            </a:extLst>
          </p:cNvPr>
          <p:cNvSpPr txBox="1"/>
          <p:nvPr/>
        </p:nvSpPr>
        <p:spPr>
          <a:xfrm>
            <a:off x="2810075" y="3509390"/>
            <a:ext cx="45719" cy="369332"/>
          </a:xfrm>
          <a:prstGeom prst="rect">
            <a:avLst/>
          </a:prstGeom>
          <a:noFill/>
        </p:spPr>
        <p:txBody>
          <a:bodyPr wrap="square" rtlCol="0">
            <a:spAutoFit/>
          </a:bodyPr>
          <a:lstStyle/>
          <a:p>
            <a:r>
              <a:rPr lang="en-US" altLang="zh-CN" dirty="0">
                <a:latin typeface="Cascadia Code" panose="020B0609020000020004" pitchFamily="49" charset="0"/>
                <a:cs typeface="Cascadia Code" panose="020B0609020000020004" pitchFamily="49" charset="0"/>
              </a:rPr>
              <a:t>V</a:t>
            </a:r>
            <a:endParaRPr lang="zh-CN" altLang="en-US" dirty="0">
              <a:latin typeface="Cascadia Code" panose="020B0609020000020004" pitchFamily="49" charset="0"/>
              <a:cs typeface="Cascadia Code" panose="020B0609020000020004" pitchFamily="49" charset="0"/>
            </a:endParaRPr>
          </a:p>
        </p:txBody>
      </p:sp>
      <p:sp>
        <p:nvSpPr>
          <p:cNvPr id="15" name="文本框 14">
            <a:extLst>
              <a:ext uri="{FF2B5EF4-FFF2-40B4-BE49-F238E27FC236}">
                <a16:creationId xmlns:a16="http://schemas.microsoft.com/office/drawing/2014/main" id="{E6D7F91C-25DA-49E2-ADAC-D3AC794D562E}"/>
              </a:ext>
            </a:extLst>
          </p:cNvPr>
          <p:cNvSpPr txBox="1"/>
          <p:nvPr/>
        </p:nvSpPr>
        <p:spPr>
          <a:xfrm>
            <a:off x="4489423" y="3248248"/>
            <a:ext cx="45719" cy="276999"/>
          </a:xfrm>
          <a:prstGeom prst="rect">
            <a:avLst/>
          </a:prstGeom>
          <a:noFill/>
        </p:spPr>
        <p:txBody>
          <a:bodyPr wrap="square" rtlCol="0">
            <a:spAutoFit/>
          </a:bodyPr>
          <a:lstStyle/>
          <a:p>
            <a:r>
              <a:rPr lang="en-US" altLang="zh-CN" sz="1200" dirty="0"/>
              <a:t>0</a:t>
            </a:r>
            <a:endParaRPr lang="zh-CN" altLang="en-US" sz="1200" dirty="0"/>
          </a:p>
        </p:txBody>
      </p:sp>
      <p:sp>
        <p:nvSpPr>
          <p:cNvPr id="16" name="文本框 15">
            <a:extLst>
              <a:ext uri="{FF2B5EF4-FFF2-40B4-BE49-F238E27FC236}">
                <a16:creationId xmlns:a16="http://schemas.microsoft.com/office/drawing/2014/main" id="{C0A99CDD-E342-4F2E-8F94-3610CCD80DBB}"/>
              </a:ext>
            </a:extLst>
          </p:cNvPr>
          <p:cNvSpPr txBox="1"/>
          <p:nvPr/>
        </p:nvSpPr>
        <p:spPr>
          <a:xfrm>
            <a:off x="1839988" y="3245766"/>
            <a:ext cx="536592" cy="276999"/>
          </a:xfrm>
          <a:prstGeom prst="rect">
            <a:avLst/>
          </a:prstGeom>
          <a:noFill/>
        </p:spPr>
        <p:txBody>
          <a:bodyPr wrap="square" rtlCol="0">
            <a:spAutoFit/>
          </a:bodyPr>
          <a:lstStyle/>
          <a:p>
            <a:r>
              <a:rPr lang="en-US" altLang="zh-CN" sz="1200" dirty="0"/>
              <a:t>31</a:t>
            </a:r>
            <a:endParaRPr lang="zh-CN" altLang="en-US" sz="1200" dirty="0"/>
          </a:p>
        </p:txBody>
      </p:sp>
      <p:sp>
        <p:nvSpPr>
          <p:cNvPr id="17" name="文本框 16">
            <a:extLst>
              <a:ext uri="{FF2B5EF4-FFF2-40B4-BE49-F238E27FC236}">
                <a16:creationId xmlns:a16="http://schemas.microsoft.com/office/drawing/2014/main" id="{CD03BFF8-C313-469C-B89E-4F6CB6415B4C}"/>
              </a:ext>
            </a:extLst>
          </p:cNvPr>
          <p:cNvSpPr txBox="1"/>
          <p:nvPr/>
        </p:nvSpPr>
        <p:spPr>
          <a:xfrm>
            <a:off x="2107446" y="3240717"/>
            <a:ext cx="536592" cy="276999"/>
          </a:xfrm>
          <a:prstGeom prst="rect">
            <a:avLst/>
          </a:prstGeom>
          <a:noFill/>
        </p:spPr>
        <p:txBody>
          <a:bodyPr wrap="square" rtlCol="0">
            <a:spAutoFit/>
          </a:bodyPr>
          <a:lstStyle/>
          <a:p>
            <a:r>
              <a:rPr lang="en-US" altLang="zh-CN" sz="1200" dirty="0"/>
              <a:t>30</a:t>
            </a:r>
            <a:endParaRPr lang="zh-CN" altLang="en-US" sz="1200" dirty="0"/>
          </a:p>
        </p:txBody>
      </p:sp>
      <p:sp>
        <p:nvSpPr>
          <p:cNvPr id="18" name="文本框 17">
            <a:extLst>
              <a:ext uri="{FF2B5EF4-FFF2-40B4-BE49-F238E27FC236}">
                <a16:creationId xmlns:a16="http://schemas.microsoft.com/office/drawing/2014/main" id="{ACED520B-BC50-4DF7-9657-FBC02F1056E1}"/>
              </a:ext>
            </a:extLst>
          </p:cNvPr>
          <p:cNvSpPr txBox="1"/>
          <p:nvPr/>
        </p:nvSpPr>
        <p:spPr>
          <a:xfrm>
            <a:off x="2373889" y="3241031"/>
            <a:ext cx="536592" cy="276999"/>
          </a:xfrm>
          <a:prstGeom prst="rect">
            <a:avLst/>
          </a:prstGeom>
          <a:noFill/>
        </p:spPr>
        <p:txBody>
          <a:bodyPr wrap="square" rtlCol="0">
            <a:spAutoFit/>
          </a:bodyPr>
          <a:lstStyle/>
          <a:p>
            <a:r>
              <a:rPr lang="en-US" altLang="zh-CN" sz="1200" dirty="0"/>
              <a:t>29</a:t>
            </a:r>
            <a:endParaRPr lang="zh-CN" altLang="en-US" sz="1200" dirty="0"/>
          </a:p>
        </p:txBody>
      </p:sp>
      <p:sp>
        <p:nvSpPr>
          <p:cNvPr id="19" name="文本框 18">
            <a:extLst>
              <a:ext uri="{FF2B5EF4-FFF2-40B4-BE49-F238E27FC236}">
                <a16:creationId xmlns:a16="http://schemas.microsoft.com/office/drawing/2014/main" id="{3F601F74-EA06-4EAD-992A-ECA27D3F3370}"/>
              </a:ext>
            </a:extLst>
          </p:cNvPr>
          <p:cNvSpPr txBox="1"/>
          <p:nvPr/>
        </p:nvSpPr>
        <p:spPr>
          <a:xfrm>
            <a:off x="2653459" y="3242038"/>
            <a:ext cx="536592" cy="276999"/>
          </a:xfrm>
          <a:prstGeom prst="rect">
            <a:avLst/>
          </a:prstGeom>
          <a:noFill/>
        </p:spPr>
        <p:txBody>
          <a:bodyPr wrap="square" rtlCol="0">
            <a:spAutoFit/>
          </a:bodyPr>
          <a:lstStyle/>
          <a:p>
            <a:r>
              <a:rPr lang="en-US" altLang="zh-CN" sz="1200" dirty="0"/>
              <a:t>28</a:t>
            </a:r>
            <a:endParaRPr lang="zh-CN" altLang="en-US" sz="1200" dirty="0"/>
          </a:p>
        </p:txBody>
      </p:sp>
      <p:sp>
        <p:nvSpPr>
          <p:cNvPr id="20" name="右大括号 19">
            <a:extLst>
              <a:ext uri="{FF2B5EF4-FFF2-40B4-BE49-F238E27FC236}">
                <a16:creationId xmlns:a16="http://schemas.microsoft.com/office/drawing/2014/main" id="{A396D3EB-93CD-4BDB-BD80-580D80FDADE6}"/>
              </a:ext>
            </a:extLst>
          </p:cNvPr>
          <p:cNvSpPr/>
          <p:nvPr/>
        </p:nvSpPr>
        <p:spPr>
          <a:xfrm rot="5400000">
            <a:off x="2420479" y="3445749"/>
            <a:ext cx="151391" cy="1060739"/>
          </a:xfrm>
          <a:prstGeom prst="rightBrace">
            <a:avLst>
              <a:gd name="adj1" fmla="val 56332"/>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BB291F3-7BC3-4A4E-A99C-D2695F35C61E}"/>
              </a:ext>
            </a:extLst>
          </p:cNvPr>
          <p:cNvSpPr txBox="1"/>
          <p:nvPr/>
        </p:nvSpPr>
        <p:spPr>
          <a:xfrm>
            <a:off x="545675" y="1257752"/>
            <a:ext cx="1606369"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通用寄存器</a:t>
            </a:r>
          </a:p>
        </p:txBody>
      </p:sp>
      <p:sp>
        <p:nvSpPr>
          <p:cNvPr id="22" name="文本框 21">
            <a:extLst>
              <a:ext uri="{FF2B5EF4-FFF2-40B4-BE49-F238E27FC236}">
                <a16:creationId xmlns:a16="http://schemas.microsoft.com/office/drawing/2014/main" id="{7450B264-ACE5-450F-AEA8-ED782D81C9DF}"/>
              </a:ext>
            </a:extLst>
          </p:cNvPr>
          <p:cNvSpPr txBox="1"/>
          <p:nvPr/>
        </p:nvSpPr>
        <p:spPr>
          <a:xfrm>
            <a:off x="2189354" y="4094153"/>
            <a:ext cx="752245"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条件码</a:t>
            </a:r>
          </a:p>
        </p:txBody>
      </p:sp>
      <p:sp>
        <p:nvSpPr>
          <p:cNvPr id="23" name="文本框 22">
            <a:extLst>
              <a:ext uri="{FF2B5EF4-FFF2-40B4-BE49-F238E27FC236}">
                <a16:creationId xmlns:a16="http://schemas.microsoft.com/office/drawing/2014/main" id="{38B61C8D-73CA-4FEA-B850-26853B5ED55E}"/>
              </a:ext>
            </a:extLst>
          </p:cNvPr>
          <p:cNvSpPr txBox="1"/>
          <p:nvPr/>
        </p:nvSpPr>
        <p:spPr>
          <a:xfrm>
            <a:off x="1869220" y="4562995"/>
            <a:ext cx="246281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程序状态寄存器 </a:t>
            </a:r>
            <a:r>
              <a:rPr lang="en-US" altLang="zh-CN" sz="1600" dirty="0">
                <a:latin typeface="微软雅黑" panose="020B0503020204020204" pitchFamily="34" charset="-122"/>
                <a:ea typeface="微软雅黑" panose="020B0503020204020204" pitchFamily="34" charset="-122"/>
              </a:rPr>
              <a:t>PSTATE</a:t>
            </a:r>
            <a:endParaRPr lang="zh-CN" altLang="en-US" sz="16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30942D44-C493-47D8-AB85-9F7593082D8B}"/>
              </a:ext>
            </a:extLst>
          </p:cNvPr>
          <p:cNvSpPr/>
          <p:nvPr/>
        </p:nvSpPr>
        <p:spPr>
          <a:xfrm>
            <a:off x="559473" y="3490246"/>
            <a:ext cx="855661" cy="382839"/>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PC</a:t>
            </a:r>
            <a:endParaRPr lang="zh-CN" altLang="en-US" dirty="0"/>
          </a:p>
        </p:txBody>
      </p:sp>
      <p:sp>
        <p:nvSpPr>
          <p:cNvPr id="34" name="右大括号 33">
            <a:extLst>
              <a:ext uri="{FF2B5EF4-FFF2-40B4-BE49-F238E27FC236}">
                <a16:creationId xmlns:a16="http://schemas.microsoft.com/office/drawing/2014/main" id="{FD59ECD3-7463-4012-86C4-5E4759583C60}"/>
              </a:ext>
            </a:extLst>
          </p:cNvPr>
          <p:cNvSpPr/>
          <p:nvPr/>
        </p:nvSpPr>
        <p:spPr>
          <a:xfrm rot="5400000">
            <a:off x="3703085" y="3220152"/>
            <a:ext cx="155119" cy="1508206"/>
          </a:xfrm>
          <a:prstGeom prst="rightBrace">
            <a:avLst>
              <a:gd name="adj1" fmla="val 7233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3419C589-3286-4B74-8E39-A9DE688F53FC}"/>
              </a:ext>
            </a:extLst>
          </p:cNvPr>
          <p:cNvSpPr txBox="1"/>
          <p:nvPr/>
        </p:nvSpPr>
        <p:spPr>
          <a:xfrm>
            <a:off x="3283207" y="4076683"/>
            <a:ext cx="1161075"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掩码、特权级、</a:t>
            </a:r>
            <a:br>
              <a:rPr lang="en-US" altLang="zh-CN"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执行状态等</a:t>
            </a:r>
          </a:p>
        </p:txBody>
      </p:sp>
      <p:sp>
        <p:nvSpPr>
          <p:cNvPr id="36" name="文本框 35">
            <a:extLst>
              <a:ext uri="{FF2B5EF4-FFF2-40B4-BE49-F238E27FC236}">
                <a16:creationId xmlns:a16="http://schemas.microsoft.com/office/drawing/2014/main" id="{E7483C60-678A-46FD-AABA-C32029151EFE}"/>
              </a:ext>
            </a:extLst>
          </p:cNvPr>
          <p:cNvSpPr txBox="1"/>
          <p:nvPr/>
        </p:nvSpPr>
        <p:spPr>
          <a:xfrm>
            <a:off x="3635896" y="3465352"/>
            <a:ext cx="928171" cy="369332"/>
          </a:xfrm>
          <a:prstGeom prst="rect">
            <a:avLst/>
          </a:prstGeom>
          <a:noFill/>
        </p:spPr>
        <p:txBody>
          <a:bodyPr wrap="square" rtlCol="0">
            <a:spAutoFit/>
          </a:bodyPr>
          <a:lstStyle/>
          <a:p>
            <a:r>
              <a:rPr lang="en-US" altLang="zh-CN" dirty="0">
                <a:latin typeface="Cascadia Code" panose="020B0609020000020004" pitchFamily="49" charset="0"/>
                <a:cs typeface="Cascadia Code" panose="020B0609020000020004" pitchFamily="49" charset="0"/>
              </a:rPr>
              <a:t>…</a:t>
            </a:r>
            <a:endParaRPr lang="zh-CN" altLang="en-US" dirty="0">
              <a:latin typeface="Cascadia Code" panose="020B0609020000020004" pitchFamily="49" charset="0"/>
              <a:cs typeface="Cascadia Code" panose="020B0609020000020004" pitchFamily="49" charset="0"/>
            </a:endParaRPr>
          </a:p>
        </p:txBody>
      </p:sp>
      <p:sp>
        <p:nvSpPr>
          <p:cNvPr id="37" name="文本框 36">
            <a:extLst>
              <a:ext uri="{FF2B5EF4-FFF2-40B4-BE49-F238E27FC236}">
                <a16:creationId xmlns:a16="http://schemas.microsoft.com/office/drawing/2014/main" id="{576C823E-67A5-4FD4-9710-9155BF1C04F3}"/>
              </a:ext>
            </a:extLst>
          </p:cNvPr>
          <p:cNvSpPr txBox="1"/>
          <p:nvPr/>
        </p:nvSpPr>
        <p:spPr>
          <a:xfrm>
            <a:off x="2914812" y="3243072"/>
            <a:ext cx="536592" cy="276999"/>
          </a:xfrm>
          <a:prstGeom prst="rect">
            <a:avLst/>
          </a:prstGeom>
          <a:noFill/>
        </p:spPr>
        <p:txBody>
          <a:bodyPr wrap="square" rtlCol="0">
            <a:spAutoFit/>
          </a:bodyPr>
          <a:lstStyle/>
          <a:p>
            <a:r>
              <a:rPr lang="en-US" altLang="zh-CN" sz="1200" dirty="0"/>
              <a:t>27</a:t>
            </a:r>
            <a:endParaRPr lang="zh-CN" altLang="en-US" sz="1200" dirty="0"/>
          </a:p>
        </p:txBody>
      </p:sp>
      <p:sp>
        <p:nvSpPr>
          <p:cNvPr id="38" name="文本框 37">
            <a:extLst>
              <a:ext uri="{FF2B5EF4-FFF2-40B4-BE49-F238E27FC236}">
                <a16:creationId xmlns:a16="http://schemas.microsoft.com/office/drawing/2014/main" id="{C131F8CC-449F-4D07-9222-CCA96D8F5EA7}"/>
              </a:ext>
            </a:extLst>
          </p:cNvPr>
          <p:cNvSpPr txBox="1"/>
          <p:nvPr/>
        </p:nvSpPr>
        <p:spPr>
          <a:xfrm>
            <a:off x="1310513" y="3238709"/>
            <a:ext cx="45719" cy="276999"/>
          </a:xfrm>
          <a:prstGeom prst="rect">
            <a:avLst/>
          </a:prstGeom>
          <a:noFill/>
        </p:spPr>
        <p:txBody>
          <a:bodyPr wrap="square" rtlCol="0">
            <a:spAutoFit/>
          </a:bodyPr>
          <a:lstStyle/>
          <a:p>
            <a:r>
              <a:rPr lang="en-US" altLang="zh-CN" sz="1200" dirty="0"/>
              <a:t>0</a:t>
            </a:r>
            <a:endParaRPr lang="zh-CN" altLang="en-US" sz="1200" dirty="0"/>
          </a:p>
        </p:txBody>
      </p:sp>
      <p:sp>
        <p:nvSpPr>
          <p:cNvPr id="39" name="文本框 38">
            <a:extLst>
              <a:ext uri="{FF2B5EF4-FFF2-40B4-BE49-F238E27FC236}">
                <a16:creationId xmlns:a16="http://schemas.microsoft.com/office/drawing/2014/main" id="{53952B05-5994-44F1-943F-D9784C9676EA}"/>
              </a:ext>
            </a:extLst>
          </p:cNvPr>
          <p:cNvSpPr txBox="1"/>
          <p:nvPr/>
        </p:nvSpPr>
        <p:spPr>
          <a:xfrm>
            <a:off x="482570" y="3239089"/>
            <a:ext cx="568131" cy="276999"/>
          </a:xfrm>
          <a:prstGeom prst="rect">
            <a:avLst/>
          </a:prstGeom>
          <a:noFill/>
        </p:spPr>
        <p:txBody>
          <a:bodyPr wrap="square" rtlCol="0">
            <a:spAutoFit/>
          </a:bodyPr>
          <a:lstStyle/>
          <a:p>
            <a:r>
              <a:rPr lang="en-US" altLang="zh-CN" sz="1200" dirty="0"/>
              <a:t>63</a:t>
            </a:r>
            <a:endParaRPr lang="zh-CN" altLang="en-US" sz="1200" dirty="0"/>
          </a:p>
        </p:txBody>
      </p:sp>
      <p:sp>
        <p:nvSpPr>
          <p:cNvPr id="43" name="文本框 42">
            <a:extLst>
              <a:ext uri="{FF2B5EF4-FFF2-40B4-BE49-F238E27FC236}">
                <a16:creationId xmlns:a16="http://schemas.microsoft.com/office/drawing/2014/main" id="{BD1C3860-0F59-4376-9C06-2C8008610877}"/>
              </a:ext>
            </a:extLst>
          </p:cNvPr>
          <p:cNvSpPr txBox="1"/>
          <p:nvPr/>
        </p:nvSpPr>
        <p:spPr>
          <a:xfrm>
            <a:off x="395536" y="3855898"/>
            <a:ext cx="1246079"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程序计数器 </a:t>
            </a:r>
          </a:p>
        </p:txBody>
      </p:sp>
      <p:sp>
        <p:nvSpPr>
          <p:cNvPr id="45" name="矩形 44">
            <a:extLst>
              <a:ext uri="{FF2B5EF4-FFF2-40B4-BE49-F238E27FC236}">
                <a16:creationId xmlns:a16="http://schemas.microsoft.com/office/drawing/2014/main" id="{958F579B-92FA-46FC-89E3-F4F3BEB9243D}"/>
              </a:ext>
            </a:extLst>
          </p:cNvPr>
          <p:cNvSpPr/>
          <p:nvPr/>
        </p:nvSpPr>
        <p:spPr>
          <a:xfrm>
            <a:off x="5960068" y="1107537"/>
            <a:ext cx="594632" cy="406468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62" name="文本框 61">
            <a:extLst>
              <a:ext uri="{FF2B5EF4-FFF2-40B4-BE49-F238E27FC236}">
                <a16:creationId xmlns:a16="http://schemas.microsoft.com/office/drawing/2014/main" id="{A1791F5C-5103-426D-8864-EED04D98A2A5}"/>
              </a:ext>
            </a:extLst>
          </p:cNvPr>
          <p:cNvSpPr txBox="1"/>
          <p:nvPr/>
        </p:nvSpPr>
        <p:spPr>
          <a:xfrm>
            <a:off x="5960067" y="663098"/>
            <a:ext cx="77232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内存</a:t>
            </a:r>
          </a:p>
        </p:txBody>
      </p:sp>
      <p:sp>
        <p:nvSpPr>
          <p:cNvPr id="63" name="文本框 62">
            <a:extLst>
              <a:ext uri="{FF2B5EF4-FFF2-40B4-BE49-F238E27FC236}">
                <a16:creationId xmlns:a16="http://schemas.microsoft.com/office/drawing/2014/main" id="{41094A8C-D944-41C5-BBA5-E5C12FB6E160}"/>
              </a:ext>
            </a:extLst>
          </p:cNvPr>
          <p:cNvSpPr txBox="1"/>
          <p:nvPr/>
        </p:nvSpPr>
        <p:spPr>
          <a:xfrm>
            <a:off x="3771295" y="1202690"/>
            <a:ext cx="160636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CPU</a:t>
            </a:r>
            <a:endParaRPr lang="zh-CN" altLang="en-US" sz="2000" b="1" dirty="0">
              <a:latin typeface="微软雅黑" panose="020B0503020204020204" pitchFamily="34" charset="-122"/>
              <a:ea typeface="微软雅黑" panose="020B0503020204020204" pitchFamily="34" charset="-122"/>
            </a:endParaRPr>
          </a:p>
        </p:txBody>
      </p:sp>
      <p:cxnSp>
        <p:nvCxnSpPr>
          <p:cNvPr id="65" name="直接箭头连接符 64">
            <a:extLst>
              <a:ext uri="{FF2B5EF4-FFF2-40B4-BE49-F238E27FC236}">
                <a16:creationId xmlns:a16="http://schemas.microsoft.com/office/drawing/2014/main" id="{51E46298-7A8B-44FA-BE6F-29121469B57E}"/>
              </a:ext>
            </a:extLst>
          </p:cNvPr>
          <p:cNvCxnSpPr/>
          <p:nvPr/>
        </p:nvCxnSpPr>
        <p:spPr>
          <a:xfrm>
            <a:off x="4778852" y="1596306"/>
            <a:ext cx="1181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文本框 65">
            <a:extLst>
              <a:ext uri="{FF2B5EF4-FFF2-40B4-BE49-F238E27FC236}">
                <a16:creationId xmlns:a16="http://schemas.microsoft.com/office/drawing/2014/main" id="{5FC98776-61FC-470B-A463-61EA76E41C70}"/>
              </a:ext>
            </a:extLst>
          </p:cNvPr>
          <p:cNvSpPr txBox="1"/>
          <p:nvPr/>
        </p:nvSpPr>
        <p:spPr>
          <a:xfrm>
            <a:off x="4973023" y="1196196"/>
            <a:ext cx="16063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地址</a:t>
            </a:r>
          </a:p>
        </p:txBody>
      </p:sp>
      <p:cxnSp>
        <p:nvCxnSpPr>
          <p:cNvPr id="68" name="直接箭头连接符 67">
            <a:extLst>
              <a:ext uri="{FF2B5EF4-FFF2-40B4-BE49-F238E27FC236}">
                <a16:creationId xmlns:a16="http://schemas.microsoft.com/office/drawing/2014/main" id="{12C2CA9E-F59B-4D97-BFB7-573BE7ED9FCA}"/>
              </a:ext>
            </a:extLst>
          </p:cNvPr>
          <p:cNvCxnSpPr/>
          <p:nvPr/>
        </p:nvCxnSpPr>
        <p:spPr>
          <a:xfrm>
            <a:off x="4778852" y="3022879"/>
            <a:ext cx="118121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9" name="文本框 68">
            <a:extLst>
              <a:ext uri="{FF2B5EF4-FFF2-40B4-BE49-F238E27FC236}">
                <a16:creationId xmlns:a16="http://schemas.microsoft.com/office/drawing/2014/main" id="{8299AB1F-7625-4658-BAE8-FC9A7A6932B6}"/>
              </a:ext>
            </a:extLst>
          </p:cNvPr>
          <p:cNvSpPr txBox="1"/>
          <p:nvPr/>
        </p:nvSpPr>
        <p:spPr>
          <a:xfrm>
            <a:off x="5014797" y="2624289"/>
            <a:ext cx="16063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数据</a:t>
            </a:r>
          </a:p>
        </p:txBody>
      </p:sp>
      <p:cxnSp>
        <p:nvCxnSpPr>
          <p:cNvPr id="70" name="直接箭头连接符 69">
            <a:extLst>
              <a:ext uri="{FF2B5EF4-FFF2-40B4-BE49-F238E27FC236}">
                <a16:creationId xmlns:a16="http://schemas.microsoft.com/office/drawing/2014/main" id="{6961E420-FA17-43FC-8851-05460DD83CF3}"/>
              </a:ext>
            </a:extLst>
          </p:cNvPr>
          <p:cNvCxnSpPr>
            <a:cxnSpLocks/>
          </p:cNvCxnSpPr>
          <p:nvPr/>
        </p:nvCxnSpPr>
        <p:spPr>
          <a:xfrm flipH="1">
            <a:off x="4764639" y="4677376"/>
            <a:ext cx="119542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1" name="文本框 70">
            <a:extLst>
              <a:ext uri="{FF2B5EF4-FFF2-40B4-BE49-F238E27FC236}">
                <a16:creationId xmlns:a16="http://schemas.microsoft.com/office/drawing/2014/main" id="{F21C0FCF-F4BE-4008-A4BE-889434A7BC42}"/>
              </a:ext>
            </a:extLst>
          </p:cNvPr>
          <p:cNvSpPr txBox="1"/>
          <p:nvPr/>
        </p:nvSpPr>
        <p:spPr>
          <a:xfrm>
            <a:off x="5050111" y="4286376"/>
            <a:ext cx="16063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指令</a:t>
            </a:r>
          </a:p>
        </p:txBody>
      </p:sp>
      <p:sp>
        <p:nvSpPr>
          <p:cNvPr id="41" name="矩形 40">
            <a:extLst>
              <a:ext uri="{FF2B5EF4-FFF2-40B4-BE49-F238E27FC236}">
                <a16:creationId xmlns:a16="http://schemas.microsoft.com/office/drawing/2014/main" id="{2139A8C2-E49D-87CF-78F3-9FAB20A78173}"/>
              </a:ext>
            </a:extLst>
          </p:cNvPr>
          <p:cNvSpPr/>
          <p:nvPr/>
        </p:nvSpPr>
        <p:spPr>
          <a:xfrm>
            <a:off x="1633105" y="3487957"/>
            <a:ext cx="333472" cy="4127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A080D042-F41D-AFA7-9ED6-02855DA63476}"/>
              </a:ext>
            </a:extLst>
          </p:cNvPr>
          <p:cNvSpPr txBox="1"/>
          <p:nvPr/>
        </p:nvSpPr>
        <p:spPr>
          <a:xfrm>
            <a:off x="1631532" y="3477126"/>
            <a:ext cx="419464" cy="369332"/>
          </a:xfrm>
          <a:prstGeom prst="rect">
            <a:avLst/>
          </a:prstGeom>
          <a:noFill/>
        </p:spPr>
        <p:txBody>
          <a:bodyPr wrap="square" rtlCol="0">
            <a:spAutoFit/>
          </a:bodyPr>
          <a:lstStyle/>
          <a:p>
            <a:r>
              <a:rPr lang="en-US" altLang="zh-CN" dirty="0">
                <a:latin typeface="Cascadia Code" panose="020B0609020000020004" pitchFamily="49" charset="0"/>
                <a:cs typeface="Cascadia Code" panose="020B0609020000020004" pitchFamily="49" charset="0"/>
              </a:rPr>
              <a:t>…</a:t>
            </a:r>
            <a:endParaRPr lang="zh-CN" altLang="en-US" dirty="0">
              <a:latin typeface="Cascadia Code" panose="020B0609020000020004" pitchFamily="49" charset="0"/>
              <a:cs typeface="Cascadia Code" panose="020B0609020000020004" pitchFamily="49" charset="0"/>
            </a:endParaRPr>
          </a:p>
        </p:txBody>
      </p:sp>
      <p:sp>
        <p:nvSpPr>
          <p:cNvPr id="24" name="文本框 23">
            <a:extLst>
              <a:ext uri="{FF2B5EF4-FFF2-40B4-BE49-F238E27FC236}">
                <a16:creationId xmlns:a16="http://schemas.microsoft.com/office/drawing/2014/main" id="{2A54000C-24F5-8143-F0FC-55DAB731F954}"/>
              </a:ext>
            </a:extLst>
          </p:cNvPr>
          <p:cNvSpPr txBox="1"/>
          <p:nvPr/>
        </p:nvSpPr>
        <p:spPr>
          <a:xfrm>
            <a:off x="6588224" y="2095683"/>
            <a:ext cx="4666128" cy="1704954"/>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1" lang="zh-CN" altLang="en-US" dirty="0"/>
              <a:t>寄存器数据搬移指令</a:t>
            </a:r>
            <a:endParaRPr kumimoji="1" lang="en-US" altLang="zh-CN" dirty="0"/>
          </a:p>
          <a:p>
            <a:pPr marL="285750" indent="-285750">
              <a:lnSpc>
                <a:spcPct val="150000"/>
              </a:lnSpc>
              <a:buFont typeface="Arial" panose="020B0604020202020204" pitchFamily="34" charset="0"/>
              <a:buChar char="•"/>
            </a:pPr>
            <a:r>
              <a:rPr kumimoji="1" lang="zh-CN" altLang="en-US" dirty="0"/>
              <a:t>算术与逻辑运算指令</a:t>
            </a:r>
            <a:endParaRPr kumimoji="1" lang="en-US" altLang="zh-CN" dirty="0"/>
          </a:p>
          <a:p>
            <a:pPr marL="285750" indent="-285750">
              <a:lnSpc>
                <a:spcPct val="150000"/>
              </a:lnSpc>
              <a:buFont typeface="Arial" panose="020B0604020202020204" pitchFamily="34" charset="0"/>
              <a:buChar char="•"/>
            </a:pPr>
            <a:r>
              <a:rPr kumimoji="1" lang="zh-CN" altLang="en-US" dirty="0"/>
              <a:t>访存指令</a:t>
            </a:r>
            <a:endParaRPr kumimoji="1" lang="en-US" altLang="zh-CN" dirty="0"/>
          </a:p>
          <a:p>
            <a:pPr marL="285750" indent="-285750">
              <a:lnSpc>
                <a:spcPct val="150000"/>
              </a:lnSpc>
              <a:buFont typeface="Arial" panose="020B0604020202020204" pitchFamily="34" charset="0"/>
              <a:buChar char="•"/>
            </a:pPr>
            <a:r>
              <a:rPr kumimoji="1" lang="zh-CN" altLang="en-US" dirty="0"/>
              <a:t>分支指令</a:t>
            </a:r>
            <a:endParaRPr kumimoji="1" lang="en-US" altLang="zh-CN" dirty="0"/>
          </a:p>
        </p:txBody>
      </p:sp>
    </p:spTree>
    <p:extLst>
      <p:ext uri="{BB962C8B-B14F-4D97-AF65-F5344CB8AC3E}">
        <p14:creationId xmlns:p14="http://schemas.microsoft.com/office/powerpoint/2010/main" val="21276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11AC2-DCAC-1C6D-DF51-86EBE8046EF6}"/>
              </a:ext>
            </a:extLst>
          </p:cNvPr>
          <p:cNvSpPr>
            <a:spLocks noGrp="1"/>
          </p:cNvSpPr>
          <p:nvPr>
            <p:ph type="title"/>
          </p:nvPr>
        </p:nvSpPr>
        <p:spPr/>
        <p:txBody>
          <a:bodyPr/>
          <a:lstStyle/>
          <a:p>
            <a:r>
              <a:rPr kumimoji="1" lang="zh-CN" altLang="en-US" dirty="0"/>
              <a:t>两个简单示例</a:t>
            </a:r>
          </a:p>
        </p:txBody>
      </p:sp>
      <p:sp>
        <p:nvSpPr>
          <p:cNvPr id="3" name="内容占位符 2">
            <a:extLst>
              <a:ext uri="{FF2B5EF4-FFF2-40B4-BE49-F238E27FC236}">
                <a16:creationId xmlns:a16="http://schemas.microsoft.com/office/drawing/2014/main" id="{794D9F51-4F35-11A1-A7A2-E9BAAB72C2A6}"/>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AABBEB81-08F4-45DB-0FD7-E897FA6A964D}"/>
              </a:ext>
            </a:extLst>
          </p:cNvPr>
          <p:cNvSpPr>
            <a:spLocks noGrp="1"/>
          </p:cNvSpPr>
          <p:nvPr>
            <p:ph type="sldNum" sz="quarter" idx="12"/>
          </p:nvPr>
        </p:nvSpPr>
        <p:spPr/>
        <p:txBody>
          <a:bodyPr/>
          <a:lstStyle/>
          <a:p>
            <a:fld id="{ADE361C3-C043-4A6E-BDCE-8DA1E7D90A3B}" type="slidenum">
              <a:rPr lang="zh-CN" altLang="en-US" smtClean="0"/>
              <a:t>6</a:t>
            </a:fld>
            <a:endParaRPr lang="zh-CN" altLang="en-US"/>
          </a:p>
        </p:txBody>
      </p:sp>
      <p:pic>
        <p:nvPicPr>
          <p:cNvPr id="5" name="图片 4">
            <a:extLst>
              <a:ext uri="{FF2B5EF4-FFF2-40B4-BE49-F238E27FC236}">
                <a16:creationId xmlns:a16="http://schemas.microsoft.com/office/drawing/2014/main" id="{82AFABC9-E758-DD45-389B-94E1237A5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060" y="6724"/>
            <a:ext cx="5866279" cy="5715000"/>
          </a:xfrm>
          <a:prstGeom prst="rect">
            <a:avLst/>
          </a:prstGeom>
        </p:spPr>
      </p:pic>
      <p:pic>
        <p:nvPicPr>
          <p:cNvPr id="6" name="图片 5">
            <a:extLst>
              <a:ext uri="{FF2B5EF4-FFF2-40B4-BE49-F238E27FC236}">
                <a16:creationId xmlns:a16="http://schemas.microsoft.com/office/drawing/2014/main" id="{EBBA92AB-5BF1-DE42-3982-B91C98962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7" y="1581218"/>
            <a:ext cx="3463528" cy="3501589"/>
          </a:xfrm>
          <a:prstGeom prst="rect">
            <a:avLst/>
          </a:prstGeom>
        </p:spPr>
      </p:pic>
      <p:sp>
        <p:nvSpPr>
          <p:cNvPr id="7" name="文本框 6">
            <a:extLst>
              <a:ext uri="{FF2B5EF4-FFF2-40B4-BE49-F238E27FC236}">
                <a16:creationId xmlns:a16="http://schemas.microsoft.com/office/drawing/2014/main" id="{5CC6BED6-7951-93EC-E138-EE1E23BC46B8}"/>
              </a:ext>
            </a:extLst>
          </p:cNvPr>
          <p:cNvSpPr txBox="1"/>
          <p:nvPr/>
        </p:nvSpPr>
        <p:spPr>
          <a:xfrm>
            <a:off x="1404969" y="5187715"/>
            <a:ext cx="684803" cy="369332"/>
          </a:xfrm>
          <a:prstGeom prst="rect">
            <a:avLst/>
          </a:prstGeom>
          <a:noFill/>
        </p:spPr>
        <p:txBody>
          <a:bodyPr wrap="none" rtlCol="0">
            <a:spAutoFit/>
          </a:bodyPr>
          <a:lstStyle/>
          <a:p>
            <a:r>
              <a:rPr kumimoji="1" lang="en-US" altLang="zh-CN" b="1" dirty="0">
                <a:solidFill>
                  <a:srgbClr val="FF0000"/>
                </a:solidFill>
              </a:rPr>
              <a:t>ROP</a:t>
            </a:r>
            <a:endParaRPr kumimoji="1" lang="zh-CN" altLang="en-US" b="1" dirty="0">
              <a:solidFill>
                <a:srgbClr val="FF0000"/>
              </a:solidFill>
            </a:endParaRPr>
          </a:p>
        </p:txBody>
      </p:sp>
      <p:sp>
        <p:nvSpPr>
          <p:cNvPr id="8" name="文本框 7">
            <a:extLst>
              <a:ext uri="{FF2B5EF4-FFF2-40B4-BE49-F238E27FC236}">
                <a16:creationId xmlns:a16="http://schemas.microsoft.com/office/drawing/2014/main" id="{7249030D-3777-A1DB-6ADB-540DF096E836}"/>
              </a:ext>
            </a:extLst>
          </p:cNvPr>
          <p:cNvSpPr txBox="1"/>
          <p:nvPr/>
        </p:nvSpPr>
        <p:spPr>
          <a:xfrm>
            <a:off x="7433275" y="985931"/>
            <a:ext cx="1710725" cy="369332"/>
          </a:xfrm>
          <a:prstGeom prst="rect">
            <a:avLst/>
          </a:prstGeom>
          <a:noFill/>
        </p:spPr>
        <p:txBody>
          <a:bodyPr wrap="none" rtlCol="0">
            <a:spAutoFit/>
          </a:bodyPr>
          <a:lstStyle/>
          <a:p>
            <a:r>
              <a:rPr kumimoji="1" lang="en-US" altLang="zh-CN" b="1" dirty="0">
                <a:solidFill>
                  <a:srgbClr val="FF0000"/>
                </a:solidFill>
              </a:rPr>
              <a:t>Memory</a:t>
            </a:r>
            <a:r>
              <a:rPr kumimoji="1" lang="zh-CN" altLang="en-US" b="1" dirty="0">
                <a:solidFill>
                  <a:srgbClr val="FF0000"/>
                </a:solidFill>
              </a:rPr>
              <a:t> </a:t>
            </a:r>
            <a:r>
              <a:rPr kumimoji="1" lang="en-US" altLang="zh-CN" b="1" dirty="0">
                <a:solidFill>
                  <a:srgbClr val="FF0000"/>
                </a:solidFill>
              </a:rPr>
              <a:t>Copy</a:t>
            </a:r>
            <a:endParaRPr kumimoji="1" lang="zh-CN" altLang="en-US" b="1" dirty="0">
              <a:solidFill>
                <a:srgbClr val="FF0000"/>
              </a:solidFill>
            </a:endParaRPr>
          </a:p>
        </p:txBody>
      </p:sp>
    </p:spTree>
    <p:extLst>
      <p:ext uri="{BB962C8B-B14F-4D97-AF65-F5344CB8AC3E}">
        <p14:creationId xmlns:p14="http://schemas.microsoft.com/office/powerpoint/2010/main" val="81650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55553-F46B-E65E-5725-97288F425324}"/>
              </a:ext>
            </a:extLst>
          </p:cNvPr>
          <p:cNvSpPr>
            <a:spLocks noGrp="1"/>
          </p:cNvSpPr>
          <p:nvPr>
            <p:ph type="title"/>
          </p:nvPr>
        </p:nvSpPr>
        <p:spPr/>
        <p:txBody>
          <a:bodyPr/>
          <a:lstStyle/>
          <a:p>
            <a:r>
              <a:rPr kumimoji="1" lang="zh-CN" altLang="en-US" dirty="0"/>
              <a:t>为什么选择</a:t>
            </a:r>
            <a:r>
              <a:rPr kumimoji="1" lang="en-US" altLang="zh-CN" dirty="0"/>
              <a:t>ARM</a:t>
            </a:r>
            <a:endParaRPr kumimoji="1" lang="zh-CN" altLang="en-US" dirty="0"/>
          </a:p>
        </p:txBody>
      </p:sp>
      <p:sp>
        <p:nvSpPr>
          <p:cNvPr id="3" name="内容占位符 2">
            <a:extLst>
              <a:ext uri="{FF2B5EF4-FFF2-40B4-BE49-F238E27FC236}">
                <a16:creationId xmlns:a16="http://schemas.microsoft.com/office/drawing/2014/main" id="{5678EF29-D326-B494-E481-EFFC0632070E}"/>
              </a:ext>
            </a:extLst>
          </p:cNvPr>
          <p:cNvSpPr>
            <a:spLocks noGrp="1"/>
          </p:cNvSpPr>
          <p:nvPr>
            <p:ph idx="1"/>
          </p:nvPr>
        </p:nvSpPr>
        <p:spPr>
          <a:xfrm>
            <a:off x="457200" y="1333500"/>
            <a:ext cx="8229600" cy="4381499"/>
          </a:xfrm>
        </p:spPr>
        <p:txBody>
          <a:bodyPr>
            <a:normAutofit/>
          </a:bodyPr>
          <a:lstStyle/>
          <a:p>
            <a:r>
              <a:rPr kumimoji="1" lang="en-US" altLang="zh-CN" sz="2400" dirty="0"/>
              <a:t>CPU</a:t>
            </a:r>
            <a:r>
              <a:rPr kumimoji="1" lang="zh-CN" altLang="en-US" sz="2400" dirty="0"/>
              <a:t>体系结构</a:t>
            </a:r>
            <a:endParaRPr kumimoji="1" lang="en-US" altLang="zh-CN" sz="2400" dirty="0"/>
          </a:p>
          <a:p>
            <a:pPr lvl="1"/>
            <a:r>
              <a:rPr kumimoji="1" lang="en-US" altLang="zh-CN" sz="2000" dirty="0"/>
              <a:t>x86</a:t>
            </a:r>
            <a:r>
              <a:rPr kumimoji="1" lang="zh-CN" altLang="en-US" sz="2000" dirty="0"/>
              <a:t>、</a:t>
            </a:r>
            <a:r>
              <a:rPr kumimoji="1" lang="en-US" altLang="zh-CN" sz="2000" dirty="0"/>
              <a:t>ARM</a:t>
            </a:r>
            <a:r>
              <a:rPr kumimoji="1" lang="zh-CN" altLang="en-US" sz="2000" dirty="0"/>
              <a:t>、</a:t>
            </a:r>
            <a:r>
              <a:rPr kumimoji="1" lang="en-US" altLang="zh-CN" sz="2000" dirty="0"/>
              <a:t>RISC-V</a:t>
            </a:r>
            <a:r>
              <a:rPr kumimoji="1" lang="zh-CN" altLang="en-US" sz="2000" dirty="0"/>
              <a:t>、</a:t>
            </a:r>
            <a:r>
              <a:rPr kumimoji="1" lang="en-US" altLang="zh-CN" sz="2000" dirty="0"/>
              <a:t>SPARC</a:t>
            </a:r>
            <a:r>
              <a:rPr kumimoji="1" lang="zh-CN" altLang="en-US" sz="2000" dirty="0"/>
              <a:t>、</a:t>
            </a:r>
            <a:r>
              <a:rPr kumimoji="1" lang="en-US" altLang="zh-CN" sz="2000" dirty="0" err="1"/>
              <a:t>LoongArch</a:t>
            </a:r>
            <a:r>
              <a:rPr kumimoji="1" lang="zh-CN" altLang="en-US" sz="2000" dirty="0"/>
              <a:t>、</a:t>
            </a:r>
            <a:r>
              <a:rPr kumimoji="1" lang="en-US" altLang="zh-CN" sz="2000" dirty="0"/>
              <a:t>…</a:t>
            </a:r>
          </a:p>
          <a:p>
            <a:r>
              <a:rPr kumimoji="1" lang="en-US" altLang="zh-CN" sz="2400" dirty="0"/>
              <a:t>ARM</a:t>
            </a:r>
            <a:r>
              <a:rPr kumimoji="1" lang="zh-CN" altLang="en-US" sz="2400" dirty="0"/>
              <a:t>的应用</a:t>
            </a:r>
            <a:endParaRPr kumimoji="1" lang="en-US" altLang="zh-CN" sz="2400" dirty="0"/>
          </a:p>
          <a:p>
            <a:pPr lvl="1"/>
            <a:r>
              <a:rPr kumimoji="1" lang="zh-CN" altLang="en-US" sz="2000" dirty="0"/>
              <a:t>终端：手机、平台、智能终端、边缘设备</a:t>
            </a:r>
            <a:endParaRPr kumimoji="1" lang="en-US" altLang="zh-CN" sz="2000" dirty="0"/>
          </a:p>
          <a:p>
            <a:pPr lvl="1"/>
            <a:r>
              <a:rPr kumimoji="1" lang="zh-CN" altLang="en-US" sz="2000" dirty="0"/>
              <a:t>车载：</a:t>
            </a:r>
            <a:r>
              <a:rPr lang="zh-CN" altLang="en-US" sz="2000" b="0" i="0" dirty="0">
                <a:solidFill>
                  <a:srgbClr val="222222"/>
                </a:solidFill>
                <a:effectLst/>
                <a:latin typeface="Helvetica Neue" panose="02000503000000020004" pitchFamily="2" charset="0"/>
              </a:rPr>
              <a:t>智能座舱、自动驾驶计算平台</a:t>
            </a:r>
            <a:endParaRPr kumimoji="1" lang="en-US" altLang="zh-CN" sz="2000" dirty="0"/>
          </a:p>
          <a:p>
            <a:pPr lvl="1"/>
            <a:r>
              <a:rPr kumimoji="1" lang="zh-CN" altLang="en-US" sz="2000" dirty="0"/>
              <a:t>笔记本：</a:t>
            </a:r>
            <a:r>
              <a:rPr kumimoji="1" lang="en-US" altLang="zh-CN" sz="2000" dirty="0"/>
              <a:t>Apple</a:t>
            </a:r>
          </a:p>
          <a:p>
            <a:pPr lvl="1"/>
            <a:r>
              <a:rPr kumimoji="1" lang="zh-CN" altLang="en-US" sz="2000" dirty="0"/>
              <a:t>服务器：鲲鹏、亚马逊</a:t>
            </a:r>
            <a:r>
              <a:rPr kumimoji="1" lang="en" altLang="zh-CN" sz="2000" dirty="0"/>
              <a:t>Graviton</a:t>
            </a:r>
            <a:r>
              <a:rPr kumimoji="1" lang="zh-CN" altLang="en-US" sz="2000" dirty="0"/>
              <a:t>、</a:t>
            </a:r>
            <a:r>
              <a:rPr kumimoji="1" lang="en" altLang="zh-CN" sz="2000" dirty="0"/>
              <a:t>Ampere</a:t>
            </a:r>
            <a:r>
              <a:rPr kumimoji="1" lang="zh-CN" altLang="en-US" sz="2000" dirty="0"/>
              <a:t>、</a:t>
            </a:r>
            <a:r>
              <a:rPr kumimoji="1" lang="en-US" altLang="zh-CN" sz="2000" dirty="0"/>
              <a:t>NVIDIA</a:t>
            </a:r>
            <a:r>
              <a:rPr kumimoji="1" lang="zh-CN" altLang="en-US" sz="2000" dirty="0"/>
              <a:t> </a:t>
            </a:r>
            <a:r>
              <a:rPr kumimoji="1" lang="en-US" altLang="zh-CN" sz="2000" dirty="0"/>
              <a:t>Grace</a:t>
            </a:r>
          </a:p>
          <a:p>
            <a:pPr lvl="1"/>
            <a:r>
              <a:rPr kumimoji="1" lang="zh-CN" altLang="en-US" sz="2000" dirty="0"/>
              <a:t>航天：</a:t>
            </a:r>
            <a:r>
              <a:rPr kumimoji="1" lang="en-US" altLang="zh-CN" sz="2000" dirty="0"/>
              <a:t>NASA</a:t>
            </a:r>
          </a:p>
          <a:p>
            <a:pPr lvl="1"/>
            <a:endParaRPr kumimoji="1" lang="zh-CN" altLang="en-US" sz="2000" dirty="0"/>
          </a:p>
        </p:txBody>
      </p:sp>
      <p:sp>
        <p:nvSpPr>
          <p:cNvPr id="4" name="灯片编号占位符 3">
            <a:extLst>
              <a:ext uri="{FF2B5EF4-FFF2-40B4-BE49-F238E27FC236}">
                <a16:creationId xmlns:a16="http://schemas.microsoft.com/office/drawing/2014/main" id="{ADB646BF-ADFA-6416-8263-44F043B33A3A}"/>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p:spTree>
    <p:extLst>
      <p:ext uri="{BB962C8B-B14F-4D97-AF65-F5344CB8AC3E}">
        <p14:creationId xmlns:p14="http://schemas.microsoft.com/office/powerpoint/2010/main" val="249416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从</a:t>
            </a:r>
            <a:r>
              <a:rPr kumimoji="1" lang="en-US" altLang="zh-CN" b="1" dirty="0"/>
              <a:t>C</a:t>
            </a:r>
            <a:r>
              <a:rPr kumimoji="1" lang="zh-CN" altLang="en-US" b="1" dirty="0"/>
              <a:t>语言到汇编语言</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9194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00D55-B67C-71F6-D027-F0DE0AB87EF5}"/>
              </a:ext>
            </a:extLst>
          </p:cNvPr>
          <p:cNvSpPr>
            <a:spLocks noGrp="1"/>
          </p:cNvSpPr>
          <p:nvPr>
            <p:ph type="title"/>
          </p:nvPr>
        </p:nvSpPr>
        <p:spPr/>
        <p:txBody>
          <a:bodyPr>
            <a:normAutofit fontScale="90000"/>
          </a:bodyPr>
          <a:lstStyle/>
          <a:p>
            <a:r>
              <a:rPr kumimoji="1" lang="zh-CN" altLang="en-US" dirty="0"/>
              <a:t>为什么硬件不能直接运行高级语言的源代码</a:t>
            </a:r>
          </a:p>
        </p:txBody>
      </p:sp>
      <p:sp>
        <p:nvSpPr>
          <p:cNvPr id="3" name="内容占位符 2">
            <a:extLst>
              <a:ext uri="{FF2B5EF4-FFF2-40B4-BE49-F238E27FC236}">
                <a16:creationId xmlns:a16="http://schemas.microsoft.com/office/drawing/2014/main" id="{4F6DE0C3-B8AD-BC4F-F96E-314AC0E558B7}"/>
              </a:ext>
            </a:extLst>
          </p:cNvPr>
          <p:cNvSpPr>
            <a:spLocks noGrp="1"/>
          </p:cNvSpPr>
          <p:nvPr>
            <p:ph idx="1"/>
          </p:nvPr>
        </p:nvSpPr>
        <p:spPr/>
        <p:txBody>
          <a:bodyPr>
            <a:normAutofit fontScale="92500" lnSpcReduction="20000"/>
          </a:bodyPr>
          <a:lstStyle/>
          <a:p>
            <a:pPr>
              <a:lnSpc>
                <a:spcPct val="150000"/>
              </a:lnSpc>
            </a:pPr>
            <a:r>
              <a:rPr kumimoji="1" lang="zh-CN" altLang="en-US" dirty="0"/>
              <a:t>硬件设计</a:t>
            </a:r>
            <a:endParaRPr kumimoji="1" lang="en-US" altLang="zh-CN" dirty="0"/>
          </a:p>
          <a:p>
            <a:pPr lvl="1">
              <a:lnSpc>
                <a:spcPct val="150000"/>
              </a:lnSpc>
            </a:pPr>
            <a:r>
              <a:rPr kumimoji="1" lang="zh-CN" altLang="en-US" dirty="0"/>
              <a:t>高级语言的表达能力很强</a:t>
            </a:r>
            <a:endParaRPr kumimoji="1" lang="en-US" altLang="zh-CN" dirty="0"/>
          </a:p>
          <a:p>
            <a:pPr lvl="1">
              <a:lnSpc>
                <a:spcPct val="150000"/>
              </a:lnSpc>
            </a:pPr>
            <a:r>
              <a:rPr kumimoji="1" lang="zh-CN" altLang="en-US" dirty="0"/>
              <a:t>硬件理解高级语言的复杂度过高、难以高效设计</a:t>
            </a:r>
            <a:endParaRPr kumimoji="1" lang="en-US" altLang="zh-CN" dirty="0"/>
          </a:p>
          <a:p>
            <a:pPr>
              <a:lnSpc>
                <a:spcPct val="150000"/>
              </a:lnSpc>
            </a:pPr>
            <a:r>
              <a:rPr kumimoji="1" lang="zh-CN" altLang="en-US" dirty="0"/>
              <a:t>机器指令</a:t>
            </a:r>
            <a:endParaRPr kumimoji="1" lang="en-US" altLang="zh-CN" dirty="0"/>
          </a:p>
          <a:p>
            <a:pPr lvl="1">
              <a:lnSpc>
                <a:spcPct val="150000"/>
              </a:lnSpc>
            </a:pPr>
            <a:r>
              <a:rPr kumimoji="1" lang="zh-CN" altLang="en-US" dirty="0"/>
              <a:t>格式相对固定</a:t>
            </a:r>
            <a:endParaRPr kumimoji="1" lang="en-US" altLang="zh-CN" dirty="0"/>
          </a:p>
          <a:p>
            <a:pPr lvl="1">
              <a:lnSpc>
                <a:spcPct val="150000"/>
              </a:lnSpc>
            </a:pPr>
            <a:r>
              <a:rPr kumimoji="1" lang="zh-CN" altLang="en-US" dirty="0"/>
              <a:t>功能相对简单</a:t>
            </a:r>
            <a:endParaRPr kumimoji="1" lang="en-US" altLang="zh-CN" dirty="0"/>
          </a:p>
          <a:p>
            <a:pPr lvl="1">
              <a:lnSpc>
                <a:spcPct val="150000"/>
              </a:lnSpc>
            </a:pPr>
            <a:r>
              <a:rPr kumimoji="1" lang="zh-CN" altLang="en-US" dirty="0"/>
              <a:t>二进制编码</a:t>
            </a:r>
            <a:endParaRPr kumimoji="1" lang="en-US" altLang="zh-CN" dirty="0"/>
          </a:p>
        </p:txBody>
      </p:sp>
      <p:sp>
        <p:nvSpPr>
          <p:cNvPr id="4" name="灯片编号占位符 3">
            <a:extLst>
              <a:ext uri="{FF2B5EF4-FFF2-40B4-BE49-F238E27FC236}">
                <a16:creationId xmlns:a16="http://schemas.microsoft.com/office/drawing/2014/main" id="{774F936D-5E06-287C-0D4D-1C054D9DB4FA}"/>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Tree>
    <p:extLst>
      <p:ext uri="{BB962C8B-B14F-4D97-AF65-F5344CB8AC3E}">
        <p14:creationId xmlns:p14="http://schemas.microsoft.com/office/powerpoint/2010/main" val="1221198988"/>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41253</TotalTime>
  <Words>4858</Words>
  <Application>Microsoft Macintosh PowerPoint</Application>
  <PresentationFormat>全屏显示(16:10)</PresentationFormat>
  <Paragraphs>988</Paragraphs>
  <Slides>59</Slides>
  <Notes>37</Notes>
  <HiddenSlides>6</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59</vt:i4>
      </vt:variant>
    </vt:vector>
  </HeadingPairs>
  <TitlesOfParts>
    <vt:vector size="73" baseType="lpstr">
      <vt:lpstr>DengXian</vt:lpstr>
      <vt:lpstr>宋体</vt:lpstr>
      <vt:lpstr>微软雅黑</vt:lpstr>
      <vt:lpstr>Cascadia Code</vt:lpstr>
      <vt:lpstr>Noto Sans SC</vt:lpstr>
      <vt:lpstr>Arial</vt:lpstr>
      <vt:lpstr>Calibri</vt:lpstr>
      <vt:lpstr>Comic Sans MS</vt:lpstr>
      <vt:lpstr>Consolas</vt:lpstr>
      <vt:lpstr>Courier New</vt:lpstr>
      <vt:lpstr>Helvetica Neue</vt:lpstr>
      <vt:lpstr>Lato</vt:lpstr>
      <vt:lpstr>Times New Roman</vt:lpstr>
      <vt:lpstr>Office 主题​​</vt:lpstr>
      <vt:lpstr>ARM汇编 – 基础</vt:lpstr>
      <vt:lpstr>版权声明</vt:lpstr>
      <vt:lpstr>大纲</vt:lpstr>
      <vt:lpstr>为什么学习ARM ISA/汇编</vt:lpstr>
      <vt:lpstr>指令集架构与操作系统</vt:lpstr>
      <vt:lpstr>两个简单示例</vt:lpstr>
      <vt:lpstr>为什么选择ARM</vt:lpstr>
      <vt:lpstr>从C语言到汇编语言</vt:lpstr>
      <vt:lpstr>为什么硬件不能直接运行高级语言的源代码</vt:lpstr>
      <vt:lpstr>C代码示例</vt:lpstr>
      <vt:lpstr>编译过程</vt:lpstr>
      <vt:lpstr>从C程序到二进制编码</vt:lpstr>
      <vt:lpstr>从C程序到二进制编码</vt:lpstr>
      <vt:lpstr>从C程序到二进制编码</vt:lpstr>
      <vt:lpstr>理解ARM汇编</vt:lpstr>
      <vt:lpstr>俯瞰指令执行：程序代码在哪</vt:lpstr>
      <vt:lpstr>俯瞰指令执行：代码加载</vt:lpstr>
      <vt:lpstr>俯瞰指令执行：指令位置</vt:lpstr>
      <vt:lpstr>俯瞰指令执行：更新PC找到下一条指令</vt:lpstr>
      <vt:lpstr>俯瞰指令执行：数据在哪</vt:lpstr>
      <vt:lpstr>寄存器数据搬移指令 </vt:lpstr>
      <vt:lpstr>CPU中的寄存器（ARMv8）</vt:lpstr>
      <vt:lpstr>寄存器间的数据搬移指令</vt:lpstr>
      <vt:lpstr>实例：寄存器间的数据搬移指令</vt:lpstr>
      <vt:lpstr>算术与逻辑运算指令 </vt:lpstr>
      <vt:lpstr>算术指令</vt:lpstr>
      <vt:lpstr>移位指令</vt:lpstr>
      <vt:lpstr>移位指令</vt:lpstr>
      <vt:lpstr>逻辑运算指令</vt:lpstr>
      <vt:lpstr>练习</vt:lpstr>
      <vt:lpstr>算术运算汇编代码</vt:lpstr>
      <vt:lpstr>Modified Register：修改过的寄存器</vt:lpstr>
      <vt:lpstr>Modified Register的常见用法</vt:lpstr>
      <vt:lpstr>算术运算汇编代码</vt:lpstr>
      <vt:lpstr>练习题</vt:lpstr>
      <vt:lpstr>访存指令</vt:lpstr>
      <vt:lpstr>回顾</vt:lpstr>
      <vt:lpstr>访存指令</vt:lpstr>
      <vt:lpstr>处理器视角下的内存</vt:lpstr>
      <vt:lpstr>内存地址</vt:lpstr>
      <vt:lpstr>寻址模式</vt:lpstr>
      <vt:lpstr>示例：基地址模式</vt:lpstr>
      <vt:lpstr>基地址加偏移量模式</vt:lpstr>
      <vt:lpstr>示例：基地址加偏移量模式</vt:lpstr>
      <vt:lpstr>寻址模式</vt:lpstr>
      <vt:lpstr>练习题</vt:lpstr>
      <vt:lpstr>条件码</vt:lpstr>
      <vt:lpstr>PC更新：顺序执行和跳转执行</vt:lpstr>
      <vt:lpstr>控制流跳转：标签与分支指令</vt:lpstr>
      <vt:lpstr>控制流跳转：标签与分支指令</vt:lpstr>
      <vt:lpstr>条件码</vt:lpstr>
      <vt:lpstr>条件码的设置</vt:lpstr>
      <vt:lpstr>条件码的设置</vt:lpstr>
      <vt:lpstr>跳转条件</vt:lpstr>
      <vt:lpstr>跳转指令</vt:lpstr>
      <vt:lpstr>实例：Do-while结构的翻译</vt:lpstr>
      <vt:lpstr>实例：Do-while结构的翻译</vt:lpstr>
      <vt:lpstr>实例：Do-while结构的翻译</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上海交大-古金宇</cp:lastModifiedBy>
  <cp:revision>1527</cp:revision>
  <cp:lastPrinted>2020-03-02T13:38:09Z</cp:lastPrinted>
  <dcterms:created xsi:type="dcterms:W3CDTF">2017-11-24T09:35:45Z</dcterms:created>
  <dcterms:modified xsi:type="dcterms:W3CDTF">2023-09-15T06:43:40Z</dcterms:modified>
</cp:coreProperties>
</file>