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241" r:id="rId2"/>
    <p:sldId id="1359" r:id="rId3"/>
    <p:sldId id="2739" r:id="rId4"/>
    <p:sldId id="882" r:id="rId5"/>
    <p:sldId id="885" r:id="rId6"/>
    <p:sldId id="2692" r:id="rId7"/>
    <p:sldId id="825" r:id="rId8"/>
    <p:sldId id="895" r:id="rId9"/>
    <p:sldId id="2695" r:id="rId10"/>
    <p:sldId id="2694" r:id="rId11"/>
    <p:sldId id="2700" r:id="rId12"/>
    <p:sldId id="2701" r:id="rId13"/>
    <p:sldId id="2710" r:id="rId14"/>
    <p:sldId id="2703" r:id="rId15"/>
    <p:sldId id="2704" r:id="rId16"/>
    <p:sldId id="2698" r:id="rId17"/>
    <p:sldId id="2740" r:id="rId18"/>
    <p:sldId id="2705" r:id="rId19"/>
    <p:sldId id="2712" r:id="rId20"/>
    <p:sldId id="2711" r:id="rId21"/>
    <p:sldId id="2715" r:id="rId22"/>
    <p:sldId id="2743" r:id="rId23"/>
    <p:sldId id="2696" r:id="rId24"/>
    <p:sldId id="1231" r:id="rId25"/>
    <p:sldId id="1120" r:id="rId26"/>
    <p:sldId id="2702" r:id="rId27"/>
    <p:sldId id="1011" r:id="rId28"/>
    <p:sldId id="2707" r:id="rId29"/>
    <p:sldId id="2741" r:id="rId30"/>
    <p:sldId id="2720" r:id="rId31"/>
    <p:sldId id="2719" r:id="rId32"/>
    <p:sldId id="2645" r:id="rId33"/>
    <p:sldId id="2722" r:id="rId34"/>
    <p:sldId id="2721" r:id="rId35"/>
    <p:sldId id="2734" r:id="rId36"/>
    <p:sldId id="2735" r:id="rId37"/>
    <p:sldId id="2724" r:id="rId38"/>
    <p:sldId id="2725" r:id="rId39"/>
    <p:sldId id="2733" r:id="rId40"/>
    <p:sldId id="2726" r:id="rId41"/>
    <p:sldId id="2727" r:id="rId42"/>
    <p:sldId id="2728" r:id="rId43"/>
    <p:sldId id="2729" r:id="rId44"/>
    <p:sldId id="2730" r:id="rId45"/>
    <p:sldId id="2731" r:id="rId46"/>
    <p:sldId id="2732" r:id="rId47"/>
    <p:sldId id="2736" r:id="rId48"/>
    <p:sldId id="1090" r:id="rId49"/>
    <p:sldId id="1091" r:id="rId50"/>
    <p:sldId id="1245" r:id="rId51"/>
    <p:sldId id="1253" r:id="rId52"/>
    <p:sldId id="1275" r:id="rId53"/>
    <p:sldId id="1274" r:id="rId54"/>
    <p:sldId id="1273" r:id="rId55"/>
    <p:sldId id="1272" r:id="rId56"/>
    <p:sldId id="1254" r:id="rId57"/>
    <p:sldId id="2717" r:id="rId58"/>
    <p:sldId id="2737" r:id="rId59"/>
    <p:sldId id="2738" r:id="rId60"/>
    <p:sldId id="2742" r:id="rId6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BE384A"/>
    <a:srgbClr val="E9CED1"/>
    <a:srgbClr val="0432FF"/>
    <a:srgbClr val="941100"/>
    <a:srgbClr val="212121"/>
    <a:srgbClr val="005493"/>
    <a:srgbClr val="FF2F92"/>
    <a:srgbClr val="9437FF"/>
    <a:srgbClr val="ED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3" autoAdjust="0"/>
    <p:restoredTop sz="87650" autoAdjust="0"/>
  </p:normalViewPr>
  <p:slideViewPr>
    <p:cSldViewPr>
      <p:cViewPr varScale="1">
        <p:scale>
          <a:sx n="136" d="100"/>
          <a:sy n="136" d="100"/>
        </p:scale>
        <p:origin x="792" y="200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aseline="0" dirty="0"/>
              <a:t>从</a:t>
            </a:r>
            <a:r>
              <a:rPr kumimoji="1" lang="en-US" altLang="zh-CN" baseline="0" dirty="0"/>
              <a:t>C</a:t>
            </a:r>
            <a:r>
              <a:rPr kumimoji="1" lang="zh-CN" altLang="en-US" baseline="0" dirty="0"/>
              <a:t>程序来看，计算操作、内存操作、条件判断、循环等都已经有相应的指令了。</a:t>
            </a:r>
            <a:endParaRPr kumimoji="1" lang="en-US" altLang="zh-CN" baseline="0" dirty="0"/>
          </a:p>
          <a:p>
            <a:endParaRPr kumimoji="1" lang="en-US" altLang="zh-CN" baseline="0" dirty="0"/>
          </a:p>
          <a:p>
            <a:r>
              <a:rPr kumimoji="1" lang="zh-CN" altLang="en-US" baseline="0" dirty="0"/>
              <a:t>我们还无法表达函数调用。</a:t>
            </a:r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14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嵌套函数，在调用一个</a:t>
            </a:r>
            <a:r>
              <a:rPr lang="en-US" altLang="zh-CN" dirty="0"/>
              <a:t>foo</a:t>
            </a:r>
            <a:r>
              <a:rPr lang="zh-CN" altLang="en-US" dirty="0"/>
              <a:t>函数。什么都不干，</a:t>
            </a:r>
            <a:r>
              <a:rPr lang="en-US" altLang="zh-CN" dirty="0" err="1"/>
              <a:t>nop</a:t>
            </a:r>
            <a:r>
              <a:rPr lang="zh-CN" altLang="en-US" dirty="0"/>
              <a:t>防止优化。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我们来找一找和</a:t>
            </a:r>
            <a:r>
              <a:rPr lang="en-US" altLang="zh-CN" dirty="0"/>
              <a:t>LR</a:t>
            </a:r>
            <a:r>
              <a:rPr lang="zh-CN" altLang="en-US" dirty="0"/>
              <a:t>相关的寄存器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332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A6DE8F0-A7B8-4F55-9410-4DD412B21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1339DF6-80D5-4124-8EF6-9F5339C6C996}" type="slidenum">
              <a:rPr lang="zh-CN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BE82D11-2877-4289-B6CA-987CEF149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AB3C686-E92C-48F4-B446-772CB7342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93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E86ACF2-50F2-46A8-8155-6216E45123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47BDA7A-D3DF-4E0C-9825-BFE519F55023}" type="slidenum">
              <a:rPr lang="zh-CN" altLang="en-US" sz="1200" b="0" smtClean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311987E-3842-4507-B803-E239E873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F7D91C-33AC-4F4F-A900-50D48540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latin typeface="+mn-ea"/>
                <a:ea typeface="+mn-ea"/>
              </a:rPr>
              <a:t>前索引寻址（寻址操作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前</a:t>
            </a:r>
            <a:r>
              <a:rPr lang="zh-CN" altLang="en-US" dirty="0">
                <a:latin typeface="+mn-ea"/>
                <a:ea typeface="+mn-ea"/>
              </a:rPr>
              <a:t>更新基地址）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en-US" altLang="zh-CN" dirty="0">
                <a:latin typeface="+mn-ea"/>
                <a:ea typeface="+mn-ea"/>
              </a:rPr>
              <a:t>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, offset]!</a:t>
            </a:r>
            <a:r>
              <a:rPr lang="zh-CN" altLang="en-US" dirty="0">
                <a:latin typeface="+mn-ea"/>
                <a:ea typeface="+mn-ea"/>
              </a:rPr>
              <a:t>                    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Offset;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</a:t>
            </a:r>
          </a:p>
          <a:p>
            <a:pPr lvl="1"/>
            <a:r>
              <a:rPr lang="zh-CN" altLang="en-US" dirty="0">
                <a:latin typeface="+mn-ea"/>
                <a:ea typeface="+mn-ea"/>
              </a:rPr>
              <a:t>后索引寻址（寻址操作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后</a:t>
            </a:r>
            <a:r>
              <a:rPr lang="zh-CN" altLang="en-US" dirty="0">
                <a:latin typeface="+mn-ea"/>
                <a:ea typeface="+mn-ea"/>
              </a:rPr>
              <a:t>更新基地址）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lang="en-US" altLang="zh-CN" dirty="0">
                <a:latin typeface="+mn-ea"/>
                <a:ea typeface="+mn-ea"/>
              </a:rPr>
              <a:t>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], offset</a:t>
            </a:r>
            <a:r>
              <a:rPr lang="zh-CN" altLang="en-US" dirty="0">
                <a:latin typeface="+mn-ea"/>
                <a:ea typeface="+mn-ea"/>
              </a:rPr>
              <a:t>                     </a:t>
            </a:r>
            <a:r>
              <a:rPr lang="zh-CN" altLang="en-US" b="1" dirty="0">
                <a:latin typeface="+mn-ea"/>
                <a:ea typeface="+mn-ea"/>
              </a:rPr>
              <a:t>寻址</a:t>
            </a:r>
            <a:r>
              <a:rPr lang="en-US" altLang="zh-CN" dirty="0">
                <a:latin typeface="+mn-ea"/>
                <a:ea typeface="+mn-ea"/>
              </a:rPr>
              <a:t>M[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]; 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b</a:t>
            </a:r>
            <a:r>
              <a:rPr lang="en-US" altLang="zh-CN" dirty="0">
                <a:latin typeface="+mn-ea"/>
                <a:ea typeface="+mn-ea"/>
              </a:rPr>
              <a:t> += Offset</a:t>
            </a:r>
          </a:p>
        </p:txBody>
      </p:sp>
    </p:spTree>
    <p:extLst>
      <p:ext uri="{BB962C8B-B14F-4D97-AF65-F5344CB8AC3E}">
        <p14:creationId xmlns:p14="http://schemas.microsoft.com/office/powerpoint/2010/main" val="1879276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r>
              <a:rPr kumimoji="1" lang="zh-CN" altLang="en-US" dirty="0"/>
              <a:t> 非常简单、也不调用别的函数，不需要用到栈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95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r>
              <a:rPr kumimoji="1" lang="zh-CN" altLang="en-US" dirty="0"/>
              <a:t> 非常简单、也不调用别的函数，不需要用到栈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61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F220C3F-6DBC-4E34-9AAB-69DF39660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328B31-EF56-4EB9-9572-AD2C28CE5589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zh-CN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F595346-1B73-48EC-B913-1E96742EF41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67AEE39-35FD-4F5F-966F-531C2E96CD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60CE7A6-67EA-472D-9AAB-46621C49B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D91C714-6489-4660-9085-773309890E89}" type="slidenum">
              <a:rPr lang="zh-CN" altLang="en-US" sz="1200" b="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86283A-FAC5-4A00-A964-E26DA539F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DE22E0F-7374-4E00-B0BD-EB2D6F700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0" i="0" dirty="0">
                <a:effectLst/>
                <a:latin typeface="Lato" panose="020F0502020204030203" pitchFamily="34" charset="0"/>
              </a:rPr>
              <a:t>乘法指令慢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1296FEC-5885-456F-82A7-5282121031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DDD854-12EB-4C8D-B72A-8D23E6473612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zh-CN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61A5684-55F1-4ACC-A5F4-74DE21385C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E5D790D-3FA4-41AC-AB1F-BA9A190E88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方式参数入栈顺序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从右至左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的好处就是可以动态变化参数个数。通过栈堆分析可知，自左向右的入栈方式，最前面的参数被压在栈底。除非知道参数个数，否则是无法通过栈指针的相对位移求得最左边的参数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b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ARM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平台编译器编译出的程序也存在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FP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itchFamily="2" charset="0"/>
              </a:rPr>
              <a:t>SP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不重合的情况，例如利用栈传递参数时，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407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2987906-A4D8-4B9E-B4F2-5F7000B64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32A5C2-FF4F-4EBD-8B63-8A667AE19DFE}" type="slidenum">
              <a:rPr lang="zh-CN" altLang="en-US" smtClean="0"/>
              <a:pPr>
                <a:spcBef>
                  <a:spcPct val="0"/>
                </a:spcBef>
              </a:pPr>
              <a:t>28</a:t>
            </a:fld>
            <a:endParaRPr lang="zh-CN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DE9CB8E-3FE3-43FC-B246-92E1DE2E69A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D0D6E56-C337-4163-820E-259EA46112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4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12ABDB7-47C5-4B39-9CCA-93EC0AA9F4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955C48-C10C-4454-887A-61F4A9D00C74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9A1AFF3-49E3-4EE3-9A1D-CF18DC4158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7BF1BA9-1B83-4F57-AA4C-2364D0857A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4C1F4CB2-2AEB-4313-BD31-EAD49BDFA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602820-2EAE-4F11-BDFF-66F110644F57}" type="slidenum">
              <a:rPr lang="zh-CN" altLang="en-US" smtClean="0"/>
              <a:pPr>
                <a:spcBef>
                  <a:spcPct val="0"/>
                </a:spcBef>
              </a:pPr>
              <a:t>29</a:t>
            </a:fld>
            <a:endParaRPr lang="zh-CN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B0654B0-CDE9-4266-8396-B68D825239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37AEC05-83DE-4C27-88B3-73DC0505F1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534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0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寄存器是</a:t>
            </a:r>
            <a:r>
              <a:rPr kumimoji="1" lang="zh-CN" altLang="en-US" dirty="0"/>
              <a:t>处理器内部的高速存储单元。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：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</a:t>
            </a:r>
            <a:endParaRPr kumimoji="1" lang="en-US" altLang="zh-CN" dirty="0"/>
          </a:p>
          <a:p>
            <a:r>
              <a:rPr kumimoji="1" lang="en-US" altLang="zh-CN" dirty="0"/>
              <a:t>W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66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CE83DA8-5BAC-4A1A-B137-B678A7DAE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596E2C-F4B9-4507-B265-378589F0FD22}" type="slidenum">
              <a:rPr lang="zh-CN" altLang="en-US" smtClean="0"/>
              <a:pPr>
                <a:spcBef>
                  <a:spcPct val="0"/>
                </a:spcBef>
              </a:pPr>
              <a:t>35</a:t>
            </a:fld>
            <a:endParaRPr lang="zh-CN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31D8166-C33A-486E-AA04-34A353BC4EE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7994FCD-4258-42BE-A9C0-0C3449FF8C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7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C1F8756D-938B-4DF6-ADC8-A9419D4EE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90728D-1049-498C-88A5-22F3916D44CA}" type="slidenum">
              <a:rPr lang="zh-CN" altLang="en-US" smtClean="0"/>
              <a:pPr>
                <a:spcBef>
                  <a:spcPct val="0"/>
                </a:spcBef>
              </a:pPr>
              <a:t>36</a:t>
            </a:fld>
            <a:endParaRPr lang="zh-CN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A4A64338-98E0-4DDC-A9EB-D94A6BD3FB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E0816ED5-1765-492B-AE3D-ED1D9A21BA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28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cube</a:t>
            </a:r>
            <a:r>
              <a:rPr kumimoji="1" lang="zh-CN" altLang="en-US" dirty="0"/>
              <a:t>作为被调用者，想用</a:t>
            </a:r>
            <a:r>
              <a:rPr kumimoji="1" lang="en-US" altLang="zh-CN" dirty="0"/>
              <a:t>x19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x19</a:t>
            </a:r>
            <a:r>
              <a:rPr kumimoji="1" lang="zh-CN" altLang="en-US" dirty="0"/>
              <a:t>被调用者保存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95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08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49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4E70CBE-5D29-4A2A-951F-67F3DA528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8A346F-442C-47F1-9367-9B08BECA7DAC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9BCDC45-CC0C-4CC5-87D6-3145EBB4A6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1D39876-5444-40B6-BA04-77651A9DCA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一个函数可能即是</a:t>
            </a:r>
            <a:r>
              <a:rPr lang="en-US" altLang="zh-CN" dirty="0"/>
              <a:t>caller</a:t>
            </a:r>
            <a:r>
              <a:rPr lang="zh-CN" altLang="en-US" dirty="0"/>
              <a:t>又是</a:t>
            </a:r>
            <a:r>
              <a:rPr lang="en-US" altLang="zh-CN" dirty="0"/>
              <a:t>callee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51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185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1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2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9694F041-1F1C-44EC-AB7A-26374601C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FDA6AC-D933-457C-B176-39D4FFEA3F0E}" type="slidenum">
              <a:rPr lang="zh-CN" altLang="en-US" smtClean="0"/>
              <a:pPr>
                <a:spcBef>
                  <a:spcPct val="0"/>
                </a:spcBef>
              </a:pPr>
              <a:t>48</a:t>
            </a:fld>
            <a:endParaRPr lang="zh-CN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342987CF-5A37-4F4E-A641-8C20436728C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EA95FFC-05F1-47AC-B47C-6880B403EE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78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12A24DAE-53B0-42EE-8773-0DB12AC05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4B0633-9C7C-45DE-A1B6-D6AE29576F70}" type="slidenum">
              <a:rPr lang="zh-CN" altLang="en-US" smtClean="0"/>
              <a:pPr>
                <a:spcBef>
                  <a:spcPct val="0"/>
                </a:spcBef>
              </a:pPr>
              <a:t>49</a:t>
            </a:fld>
            <a:endParaRPr lang="zh-CN" altLang="en-US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4147FF51-9B75-486C-AD48-2C9C1BE77D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A3DA853-23D2-4C06-AA96-9F4943C4CF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85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508308F6-083B-4A4A-B59C-642FBBA9D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604ADC-54C8-480E-912E-E542F87B12C2}" type="slidenum">
              <a:rPr lang="zh-CN" altLang="en-US" smtClean="0"/>
              <a:pPr>
                <a:spcBef>
                  <a:spcPct val="0"/>
                </a:spcBef>
              </a:pPr>
              <a:t>50</a:t>
            </a:fld>
            <a:endParaRPr lang="zh-CN" alt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F0C63B8-3CA3-424A-85E3-DC302EC8317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D0A3661F-6D15-44BC-B396-76713C8219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6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DBC47141-FC8B-432E-9DF6-42A8249D0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261FAE-97A1-4730-8B28-1FECB9D8F13E}" type="slidenum">
              <a:rPr lang="zh-CN" altLang="en-US" smtClean="0"/>
              <a:pPr>
                <a:spcBef>
                  <a:spcPct val="0"/>
                </a:spcBef>
              </a:pPr>
              <a:t>51</a:t>
            </a:fld>
            <a:endParaRPr lang="zh-CN" altLang="en-US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817AD25E-A3D5-4102-9E66-F4A00DE824F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762E2357-49DC-4DF3-92C9-0422464F7B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36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8286B89F-CA90-4E5E-8088-30E011180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4FB952-F8C0-4CE4-AACD-0BCD454DB273}" type="slidenum">
              <a:rPr lang="zh-CN" altLang="en-US" smtClean="0"/>
              <a:pPr>
                <a:spcBef>
                  <a:spcPct val="0"/>
                </a:spcBef>
              </a:pPr>
              <a:t>52</a:t>
            </a:fld>
            <a:endParaRPr lang="zh-CN" altLang="en-US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BDF453F-61DB-4783-8CD7-419B0BAEF2A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5AB11068-D4F4-4D57-A3BA-EB72BAAA12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13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BC0CD393-07A4-40FE-BCE8-5BE0E0DC6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DD4279-6D39-4906-BE69-2419CB3B1567}" type="slidenum">
              <a:rPr lang="zh-CN" altLang="en-US" smtClean="0"/>
              <a:pPr>
                <a:spcBef>
                  <a:spcPct val="0"/>
                </a:spcBef>
              </a:pPr>
              <a:t>53</a:t>
            </a:fld>
            <a:endParaRPr lang="zh-CN" altLang="en-US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F20CB7EC-1CFA-4872-81AA-C1C1533AE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D53124E8-7576-4DE3-823C-2989453418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0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32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7207752A-FEB6-4DF7-B4BF-4E261A13A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BC1933-7001-4B36-8C73-323286DCC5C0}" type="slidenum">
              <a:rPr lang="zh-CN" altLang="en-US" smtClean="0"/>
              <a:pPr>
                <a:spcBef>
                  <a:spcPct val="0"/>
                </a:spcBef>
              </a:pPr>
              <a:t>54</a:t>
            </a:fld>
            <a:endParaRPr lang="zh-CN" altLang="en-US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DD1A929B-7D93-4C67-9FB3-599674AF5C7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4D078E47-F1E5-4FDD-B4CD-CC38C20626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11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52020800-C62C-40FC-925B-2C55E54D5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2ADFBE-8262-4946-919E-ADD10A7939EB}" type="slidenum">
              <a:rPr lang="zh-CN" altLang="en-US" smtClean="0"/>
              <a:pPr>
                <a:spcBef>
                  <a:spcPct val="0"/>
                </a:spcBef>
              </a:pPr>
              <a:t>55</a:t>
            </a:fld>
            <a:endParaRPr lang="zh-CN" altLang="en-US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4AC4E979-6B37-4A2C-8B17-D8DB8DA6F27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789FDF95-7122-423D-B156-F8A74BA474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09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0BDBB03-49F9-464D-AF7D-384FCA715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B161CF-12D6-4D00-98A4-92BC249B6926}" type="slidenum">
              <a:rPr lang="zh-CN" altLang="en-US" smtClean="0"/>
              <a:pPr>
                <a:spcBef>
                  <a:spcPct val="0"/>
                </a:spcBef>
              </a:pPr>
              <a:t>56</a:t>
            </a:fld>
            <a:endParaRPr lang="zh-CN" altLang="en-US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F27614B7-903D-4D87-8E8C-EF73452E25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943E1988-C842-406B-95ED-4F36B8B462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6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不一定能看见：具体有哪些和编译器、优化级别、具体函数都很相关。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参数构造区：参数超过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参数保存区：参数在</a:t>
            </a:r>
            <a:r>
              <a:rPr kumimoji="1" lang="en-US" altLang="zh-CN" dirty="0"/>
              <a:t>x0</a:t>
            </a:r>
            <a:r>
              <a:rPr kumimoji="1" lang="zh-CN" altLang="en-US" dirty="0"/>
              <a:t>。（保存在寄存器中，保存在栈上）</a:t>
            </a:r>
            <a:br>
              <a:rPr kumimoji="1" lang="en-US" altLang="zh-CN" dirty="0"/>
            </a:br>
            <a:r>
              <a:rPr kumimoji="1" lang="zh-CN" altLang="en-US" dirty="0"/>
              <a:t>之后还要用到，或需要地址。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3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ABF6A64-66F8-4112-8212-F0CC6BDB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BBFC5F-14E6-4200-86A5-2A7B7561F876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62F482B-E4C2-4A46-9D3B-BA9D386EA4D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68C1E3A-1B2E-4DD9-AACA-9C0F5A0CA2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/>
              <a:t>Riscv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jal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jr</a:t>
            </a:r>
            <a:r>
              <a:rPr lang="zh-CN" altLang="en-US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The RISC-V instruction to call a method is </a:t>
            </a:r>
            <a:r>
              <a:rPr lang="en-US" altLang="zh-CN" b="0" i="0" dirty="0" err="1">
                <a:solidFill>
                  <a:srgbClr val="040C28"/>
                </a:solidFill>
                <a:effectLst/>
                <a:latin typeface="Google Sans"/>
              </a:rPr>
              <a:t>jal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 (Jump and Link)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Google Sans"/>
              </a:rPr>
              <a:t>jal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 allows the program to jump to a function (setting pc to the function to execute), and records the next instruction after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Google Sans"/>
              </a:rPr>
              <a:t>jal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 ( pc+4 ) into the return address register </a:t>
            </a:r>
            <a:r>
              <a:rPr lang="en-US" altLang="zh-CN" b="0" i="0" dirty="0" err="1">
                <a:solidFill>
                  <a:srgbClr val="202124"/>
                </a:solidFill>
                <a:effectLst/>
                <a:latin typeface="Google Sans"/>
              </a:rPr>
              <a:t>ra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Google Sans"/>
              </a:rPr>
              <a:t> 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71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720634F-55EF-4699-9505-1751126E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34F9CC-6E80-4B5C-84B7-9447B89C1EB5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1743E1D-3B30-4E55-AE6B-C3D35CD8DCC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727DBFD-3ECD-4F5B-8C8A-DBB4665AEE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/>
              <a:t>br</a:t>
            </a:r>
            <a:r>
              <a:rPr lang="zh-CN" altLang="en-US" dirty="0"/>
              <a:t> </a:t>
            </a:r>
            <a:r>
              <a:rPr lang="en-US" altLang="zh-CN" dirty="0"/>
              <a:t>x30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40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直观的想法是保存与恢复。软件，编译器来完成。</a:t>
            </a:r>
            <a:br>
              <a:rPr kumimoji="1" lang="en-US" altLang="zh-CN" dirty="0"/>
            </a:br>
            <a:r>
              <a:rPr kumimoji="1" lang="zh-CN" altLang="en-US" dirty="0"/>
              <a:t>保存在哪？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5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新被调用的函数从这个序列尾部申请内存，已经返回的函数释放掉自己占用的内存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3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2023/9/15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772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33500"/>
            <a:ext cx="8305800" cy="368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DBEE7-F07F-4F17-B469-9D8E2C6C5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83ADD-AF08-4246-BEC2-8C2986ACBC71}" type="datetime1">
              <a:rPr lang="zh-CN" altLang="en-US"/>
              <a:pPr>
                <a:defRPr/>
              </a:pPr>
              <a:t>2023/9/15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BBBEF7-D178-45B6-8BF6-DBA481F98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59D779-CBA4-43B3-B610-7BE8A88F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629B-B32B-4F92-90FE-77D30D0C64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2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4800" dirty="0"/>
              <a:t>ARM</a:t>
            </a:r>
            <a:r>
              <a:rPr kumimoji="1" lang="zh-CN" altLang="en-US" sz="4800" dirty="0"/>
              <a:t>汇编 </a:t>
            </a:r>
            <a:r>
              <a:rPr kumimoji="1" lang="en-US" altLang="zh-CN" sz="4800" dirty="0"/>
              <a:t>– </a:t>
            </a:r>
            <a:r>
              <a:rPr kumimoji="1" lang="zh-CN" altLang="en-US" sz="4800" dirty="0"/>
              <a:t>函数调用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8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641D9-DFA1-56CE-97FC-6E5ED046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嵌套函数调用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EDCD7-1195-431D-7EFD-C8E54998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cube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square</a:t>
            </a:r>
          </a:p>
          <a:p>
            <a:pPr lvl="1"/>
            <a:r>
              <a:rPr kumimoji="1" lang="en-US" altLang="zh-CN" dirty="0"/>
              <a:t>cube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bl</a:t>
            </a:r>
            <a:r>
              <a:rPr kumimoji="1" lang="zh-CN" altLang="en-US" dirty="0"/>
              <a:t>指令将返回地址保存在</a:t>
            </a:r>
            <a:r>
              <a:rPr kumimoji="1" lang="en-US" altLang="zh-CN" dirty="0"/>
              <a:t>LR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square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ret</a:t>
            </a:r>
            <a:r>
              <a:rPr kumimoji="1" lang="zh-CN" altLang="en-US" dirty="0"/>
              <a:t>指令返回到</a:t>
            </a:r>
            <a:r>
              <a:rPr kumimoji="1" lang="en-US" altLang="zh-CN" dirty="0"/>
              <a:t>LR</a:t>
            </a:r>
            <a:r>
              <a:rPr kumimoji="1" lang="zh-CN" altLang="en-US" dirty="0"/>
              <a:t>记录的地址</a:t>
            </a:r>
            <a:endParaRPr kumimoji="1" lang="en-US" altLang="zh-CN" dirty="0"/>
          </a:p>
          <a:p>
            <a:r>
              <a:rPr kumimoji="1" lang="en-US" altLang="zh-CN" dirty="0"/>
              <a:t>cube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foo</a:t>
            </a:r>
          </a:p>
          <a:p>
            <a:pPr lvl="1"/>
            <a:r>
              <a:rPr kumimoji="1" lang="en-US" altLang="zh-CN" dirty="0"/>
              <a:t>LR</a:t>
            </a:r>
            <a:r>
              <a:rPr kumimoji="1" lang="zh-CN" altLang="en-US" dirty="0"/>
              <a:t>首先存储了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的地址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嵌套调用时发生覆盖：</a:t>
            </a:r>
            <a:r>
              <a:rPr kumimoji="1" lang="en-US" altLang="zh-CN" dirty="0"/>
              <a:t>LR</a:t>
            </a:r>
            <a:r>
              <a:rPr kumimoji="1" lang="zh-CN" altLang="en-US" dirty="0"/>
              <a:t>存储</a:t>
            </a:r>
            <a:r>
              <a:rPr kumimoji="1" lang="en-US" altLang="zh-CN" dirty="0"/>
              <a:t>foo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的地址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68121C-3297-6AF2-DC00-D4085558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527CD2-6D50-0ABF-54A8-2037A960A54E}"/>
              </a:ext>
            </a:extLst>
          </p:cNvPr>
          <p:cNvSpPr txBox="1"/>
          <p:nvPr/>
        </p:nvSpPr>
        <p:spPr>
          <a:xfrm>
            <a:off x="754288" y="4831718"/>
            <a:ext cx="804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Q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：在嵌套函数调用过程中，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LR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寄存器只有一个，如何存放多个返回地址呢？</a:t>
            </a:r>
          </a:p>
        </p:txBody>
      </p:sp>
    </p:spTree>
    <p:extLst>
      <p:ext uri="{BB962C8B-B14F-4D97-AF65-F5344CB8AC3E}">
        <p14:creationId xmlns:p14="http://schemas.microsoft.com/office/powerpoint/2010/main" val="28102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函数栈桢（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栈桢：每个函数在运行期间使用的一段内存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生命周期：从被调用到返回前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作用：存放其局部状态</a:t>
            </a:r>
            <a:endParaRPr kumimoji="1" lang="en-US" altLang="zh-CN" dirty="0"/>
          </a:p>
          <a:p>
            <a:pPr lvl="2"/>
            <a:r>
              <a:rPr kumimoji="1" lang="zh-CN" altLang="en-US" b="1" dirty="0">
                <a:solidFill>
                  <a:srgbClr val="C00000"/>
                </a:solidFill>
              </a:rPr>
              <a:t>存放返回地址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dirty="0"/>
              <a:t>存放上一个栈桢的位置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存放局部变量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…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6013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4792-DACA-1F0D-825B-F6B7CCA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函数栈桢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BBA7-95D6-9A48-FD20-6FDFA94F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827574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嵌套函数调用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C</a:t>
            </a:r>
          </a:p>
          <a:p>
            <a:pPr lvl="1"/>
            <a:r>
              <a:rPr kumimoji="1" lang="zh-CN" altLang="en-US" dirty="0"/>
              <a:t>程序执行中存在多个未返回的函数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函数栈桢按照调用顺序排列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先被调用者后返回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栈：后进先出</a:t>
            </a:r>
            <a:endParaRPr kumimoji="1" lang="en-US" altLang="zh-CN" dirty="0"/>
          </a:p>
          <a:p>
            <a:r>
              <a:rPr kumimoji="1" lang="en-US" altLang="zh-CN" dirty="0"/>
              <a:t>CPU</a:t>
            </a:r>
            <a:r>
              <a:rPr kumimoji="1" lang="zh-CN" altLang="en-US" dirty="0"/>
              <a:t>中的另一个特殊寄存器</a:t>
            </a:r>
            <a:r>
              <a:rPr kumimoji="1" lang="en-US" altLang="zh-CN" dirty="0"/>
              <a:t>SP</a:t>
            </a:r>
          </a:p>
          <a:p>
            <a:pPr lvl="1"/>
            <a:r>
              <a:rPr kumimoji="1" lang="zh-CN" altLang="en-US" dirty="0"/>
              <a:t>指向栈顶（低地址）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E4DAA-5255-EDCA-041E-B4BE3474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46381-F7B0-34D1-8506-C2CD4C2EAAFF}"/>
              </a:ext>
            </a:extLst>
          </p:cNvPr>
          <p:cNvSpPr/>
          <p:nvPr/>
        </p:nvSpPr>
        <p:spPr>
          <a:xfrm>
            <a:off x="7164288" y="2281436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A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F51A3-E63F-376B-9237-7A22582F97BE}"/>
              </a:ext>
            </a:extLst>
          </p:cNvPr>
          <p:cNvSpPr/>
          <p:nvPr/>
        </p:nvSpPr>
        <p:spPr>
          <a:xfrm>
            <a:off x="7164288" y="3145532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B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D0B45-B8C8-70A6-D853-FB48E74514F5}"/>
              </a:ext>
            </a:extLst>
          </p:cNvPr>
          <p:cNvSpPr/>
          <p:nvPr/>
        </p:nvSpPr>
        <p:spPr>
          <a:xfrm>
            <a:off x="7164288" y="4296978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函数</a:t>
            </a:r>
            <a:r>
              <a:rPr kumimoji="1" lang="en-US" altLang="zh-CN" dirty="0"/>
              <a:t>C</a:t>
            </a:r>
          </a:p>
          <a:p>
            <a:pPr algn="ctr"/>
            <a:r>
              <a:rPr kumimoji="1" lang="zh-CN" altLang="en-US" dirty="0"/>
              <a:t>栈桢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0968C42-02C3-9F2E-02CE-0FCA11137CF8}"/>
              </a:ext>
            </a:extLst>
          </p:cNvPr>
          <p:cNvCxnSpPr/>
          <p:nvPr/>
        </p:nvCxnSpPr>
        <p:spPr>
          <a:xfrm>
            <a:off x="6732240" y="2281436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3D21E-C24D-027E-5699-4388AEA52A10}"/>
              </a:ext>
            </a:extLst>
          </p:cNvPr>
          <p:cNvSpPr txBox="1"/>
          <p:nvPr/>
        </p:nvSpPr>
        <p:spPr>
          <a:xfrm>
            <a:off x="5938555" y="2197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637DAB-2BB1-643A-412E-54A110B96CE8}"/>
              </a:ext>
            </a:extLst>
          </p:cNvPr>
          <p:cNvSpPr txBox="1"/>
          <p:nvPr/>
        </p:nvSpPr>
        <p:spPr>
          <a:xfrm>
            <a:off x="5938554" y="48201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7FFAAD-B68B-09CD-0F81-CC951582E34C}"/>
              </a:ext>
            </a:extLst>
          </p:cNvPr>
          <p:cNvSpPr txBox="1"/>
          <p:nvPr/>
        </p:nvSpPr>
        <p:spPr>
          <a:xfrm>
            <a:off x="6092442" y="33519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FB167-807F-CA8D-B3C1-03BA81BC3210}"/>
              </a:ext>
            </a:extLst>
          </p:cNvPr>
          <p:cNvSpPr txBox="1"/>
          <p:nvPr/>
        </p:nvSpPr>
        <p:spPr>
          <a:xfrm>
            <a:off x="6028321" y="19204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69F2E0-BC4D-860C-337C-7F1BF255ED8B}"/>
              </a:ext>
            </a:extLst>
          </p:cNvPr>
          <p:cNvSpPr txBox="1"/>
          <p:nvPr/>
        </p:nvSpPr>
        <p:spPr>
          <a:xfrm>
            <a:off x="6028321" y="50574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ABD03D-DA7C-5D14-BAEB-7C5A1EF91715}"/>
              </a:ext>
            </a:extLst>
          </p:cNvPr>
          <p:cNvSpPr/>
          <p:nvPr/>
        </p:nvSpPr>
        <p:spPr>
          <a:xfrm>
            <a:off x="4572000" y="5006983"/>
            <a:ext cx="980771" cy="308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SP</a:t>
            </a:r>
            <a:r>
              <a:rPr kumimoji="1" lang="zh-CN" altLang="en-US" sz="1400" dirty="0"/>
              <a:t>寄存器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F65297F-D37C-FF77-4A5F-04844CBB513A}"/>
              </a:ext>
            </a:extLst>
          </p:cNvPr>
          <p:cNvCxnSpPr/>
          <p:nvPr/>
        </p:nvCxnSpPr>
        <p:spPr>
          <a:xfrm>
            <a:off x="5596274" y="5161074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函数调用返回过程中栈的变化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247418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66782" y="116155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函数Ａ执行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57233" y="1162853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B</a:t>
            </a:r>
            <a:r>
              <a:rPr lang="zh-CN" altLang="en-US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3848002" y="1168707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C</a:t>
            </a:r>
            <a:r>
              <a:rPr lang="zh-CN" altLang="en-US" dirty="0"/>
              <a:t>执行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D04B64-E366-2BFA-C937-CE0605EA9042}"/>
              </a:ext>
            </a:extLst>
          </p:cNvPr>
          <p:cNvSpPr txBox="1"/>
          <p:nvPr/>
        </p:nvSpPr>
        <p:spPr>
          <a:xfrm>
            <a:off x="5778334" y="1160935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返回到函数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2350796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3052" y="3954785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762" y="4468323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84721" y="3990728"/>
            <a:ext cx="1281300" cy="1632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967A814-200C-0C2E-794B-6760BC99A852}"/>
              </a:ext>
            </a:extLst>
          </p:cNvPr>
          <p:cNvCxnSpPr>
            <a:cxnSpLocks/>
          </p:cNvCxnSpPr>
          <p:nvPr/>
        </p:nvCxnSpPr>
        <p:spPr>
          <a:xfrm>
            <a:off x="5447458" y="1849388"/>
            <a:ext cx="7029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4B99D8-2047-497A-598A-CB4B3D56B098}"/>
              </a:ext>
            </a:extLst>
          </p:cNvPr>
          <p:cNvSpPr/>
          <p:nvPr/>
        </p:nvSpPr>
        <p:spPr>
          <a:xfrm>
            <a:off x="6150660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A2823B-7375-7CAA-F865-03A8B0925325}"/>
              </a:ext>
            </a:extLst>
          </p:cNvPr>
          <p:cNvSpPr/>
          <p:nvPr/>
        </p:nvSpPr>
        <p:spPr>
          <a:xfrm>
            <a:off x="6150660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F90442E-64EE-638E-966B-7BA180D7BC4F}"/>
              </a:ext>
            </a:extLst>
          </p:cNvPr>
          <p:cNvSpPr/>
          <p:nvPr/>
        </p:nvSpPr>
        <p:spPr>
          <a:xfrm>
            <a:off x="6150370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68D1D5-9BDF-6D4A-DA85-BF1A2EEF3C0B}"/>
              </a:ext>
            </a:extLst>
          </p:cNvPr>
          <p:cNvSpPr/>
          <p:nvPr/>
        </p:nvSpPr>
        <p:spPr>
          <a:xfrm>
            <a:off x="6150370" y="3361557"/>
            <a:ext cx="1254696" cy="648072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3859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52826" y="2323973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>
            <a:off x="3450142" y="3981294"/>
            <a:ext cx="305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66021" y="560520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914" y="5456937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E3EC725-E6C8-8B94-9551-FA70A38198EF}"/>
              </a:ext>
            </a:extLst>
          </p:cNvPr>
          <p:cNvCxnSpPr>
            <a:cxnSpLocks/>
          </p:cNvCxnSpPr>
          <p:nvPr/>
        </p:nvCxnSpPr>
        <p:spPr>
          <a:xfrm flipH="1" flipV="1">
            <a:off x="7420491" y="4005416"/>
            <a:ext cx="535885" cy="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7E52335B-F38F-E10F-D651-D12886FA3EBF}"/>
              </a:ext>
            </a:extLst>
          </p:cNvPr>
          <p:cNvSpPr txBox="1"/>
          <p:nvPr/>
        </p:nvSpPr>
        <p:spPr>
          <a:xfrm>
            <a:off x="7914637" y="3827405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276FA-5347-2F30-E42C-2019DC73264D}"/>
              </a:ext>
            </a:extLst>
          </p:cNvPr>
          <p:cNvSpPr txBox="1"/>
          <p:nvPr/>
        </p:nvSpPr>
        <p:spPr>
          <a:xfrm>
            <a:off x="3396794" y="4000982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</a:t>
            </a:r>
            <a:endParaRPr lang="zh-CN" altLang="en-US" sz="14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1182B2-A27D-E85D-B8E4-8CC471F3ECFD}"/>
              </a:ext>
            </a:extLst>
          </p:cNvPr>
          <p:cNvSpPr/>
          <p:nvPr/>
        </p:nvSpPr>
        <p:spPr>
          <a:xfrm>
            <a:off x="4192472" y="2322413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17EFD5-D803-01B1-405E-11DC0C59E0B6}"/>
              </a:ext>
            </a:extLst>
          </p:cNvPr>
          <p:cNvSpPr/>
          <p:nvPr/>
        </p:nvSpPr>
        <p:spPr>
          <a:xfrm>
            <a:off x="6149790" y="2357799"/>
            <a:ext cx="1254696" cy="1658833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栈桢</a:t>
            </a:r>
          </a:p>
        </p:txBody>
      </p:sp>
    </p:spTree>
    <p:extLst>
      <p:ext uri="{BB962C8B-B14F-4D97-AF65-F5344CB8AC3E}">
        <p14:creationId xmlns:p14="http://schemas.microsoft.com/office/powerpoint/2010/main" val="1087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1" grpId="0" animBg="1"/>
      <p:bldP spid="52" grpId="0" animBg="1"/>
      <p:bldP spid="53" grpId="0" animBg="1"/>
      <p:bldP spid="54" grpId="0" animBg="1"/>
      <p:bldP spid="74" grpId="0"/>
      <p:bldP spid="3" grpId="0"/>
      <p:bldP spid="1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6FA2D-6C83-6954-AFF3-B100C16C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318"/>
            <a:ext cx="5832648" cy="120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06BA9-BAC1-8B0C-8D99-05DA7898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2476740"/>
            <a:ext cx="5832648" cy="146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3FBB-41F6-4F03-1B4D-43797E51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4003610"/>
            <a:ext cx="5821143" cy="15901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99A818-50AD-229D-2DE7-E6D91171F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78580"/>
            <a:ext cx="5340685" cy="33551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28C45-0F31-925A-6A88-BF565E1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实例：嵌套函数调用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F506911-F1B2-7839-8D8B-BFDAA7E067DD}"/>
              </a:ext>
            </a:extLst>
          </p:cNvPr>
          <p:cNvSpPr/>
          <p:nvPr/>
        </p:nvSpPr>
        <p:spPr>
          <a:xfrm>
            <a:off x="3779912" y="1263843"/>
            <a:ext cx="576064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6420E8C-40CF-5FB1-ACE0-1D47AA6C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6FA2D-6C83-6954-AFF3-B100C16C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318"/>
            <a:ext cx="5832648" cy="120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06BA9-BAC1-8B0C-8D99-05DA7898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2476740"/>
            <a:ext cx="5832648" cy="146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3FBB-41F6-4F03-1B4D-43797E51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4003610"/>
            <a:ext cx="5821143" cy="1590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28C45-0F31-925A-6A88-BF565E1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实例：嵌套函数调用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F506911-F1B2-7839-8D8B-BFDAA7E067DD}"/>
              </a:ext>
            </a:extLst>
          </p:cNvPr>
          <p:cNvSpPr/>
          <p:nvPr/>
        </p:nvSpPr>
        <p:spPr>
          <a:xfrm>
            <a:off x="3779912" y="1263843"/>
            <a:ext cx="576064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E52E5D-2CBA-0377-905B-300C781ABFA2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B73205B-6782-1DB6-207C-1B8F4C091D7A}"/>
              </a:ext>
            </a:extLst>
          </p:cNvPr>
          <p:cNvSpPr/>
          <p:nvPr/>
        </p:nvSpPr>
        <p:spPr>
          <a:xfrm>
            <a:off x="1386967" y="269962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A4908EE-A58E-83A8-48BE-366B17BB6DE4}"/>
              </a:ext>
            </a:extLst>
          </p:cNvPr>
          <p:cNvSpPr/>
          <p:nvPr/>
        </p:nvSpPr>
        <p:spPr>
          <a:xfrm>
            <a:off x="1386967" y="358718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98BF31-007F-7AAD-EEC1-36EA0AB0646F}"/>
              </a:ext>
            </a:extLst>
          </p:cNvPr>
          <p:cNvSpPr txBox="1"/>
          <p:nvPr/>
        </p:nvSpPr>
        <p:spPr>
          <a:xfrm>
            <a:off x="6332275" y="2043761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dirty="0">
                <a:solidFill>
                  <a:srgbClr val="C00000"/>
                </a:solidFill>
              </a:rPr>
              <a:t>-1</a:t>
            </a:r>
            <a:r>
              <a:rPr kumimoji="1" lang="zh-CN" altLang="en-US" sz="1600" dirty="0">
                <a:solidFill>
                  <a:srgbClr val="C00000"/>
                </a:solidFill>
              </a:rPr>
              <a:t>：</a:t>
            </a:r>
            <a:r>
              <a:rPr kumimoji="1" lang="en-US" altLang="zh-CN" sz="1600" dirty="0">
                <a:solidFill>
                  <a:srgbClr val="C00000"/>
                </a:solidFill>
              </a:rPr>
              <a:t>x30</a:t>
            </a:r>
            <a:r>
              <a:rPr kumimoji="1" lang="zh-CN" altLang="en-US" sz="1600" dirty="0">
                <a:solidFill>
                  <a:srgbClr val="C00000"/>
                </a:solidFill>
              </a:rPr>
              <a:t>就是</a:t>
            </a:r>
            <a:r>
              <a:rPr kumimoji="1" lang="en-US" altLang="zh-CN" sz="1600" dirty="0">
                <a:solidFill>
                  <a:srgbClr val="C00000"/>
                </a:solidFill>
              </a:rPr>
              <a:t>LR</a:t>
            </a:r>
            <a:r>
              <a:rPr kumimoji="1" lang="zh-CN" altLang="en-US" sz="1600" dirty="0">
                <a:solidFill>
                  <a:srgbClr val="C00000"/>
                </a:solidFill>
              </a:rPr>
              <a:t>寄存器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FC50CEF-BBC9-CE1C-035B-1709A542CFEC}"/>
              </a:ext>
            </a:extLst>
          </p:cNvPr>
          <p:cNvSpPr/>
          <p:nvPr/>
        </p:nvSpPr>
        <p:spPr>
          <a:xfrm>
            <a:off x="1386967" y="4348260"/>
            <a:ext cx="2160240" cy="1264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BFE3C59-2DAA-534F-A05C-D8499902F8E9}"/>
              </a:ext>
            </a:extLst>
          </p:cNvPr>
          <p:cNvSpPr/>
          <p:nvPr/>
        </p:nvSpPr>
        <p:spPr>
          <a:xfrm>
            <a:off x="8525845" y="4613787"/>
            <a:ext cx="188096" cy="237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A026E9D-A13B-8FF0-CBEB-85B79B58738F}"/>
              </a:ext>
            </a:extLst>
          </p:cNvPr>
          <p:cNvSpPr/>
          <p:nvPr/>
        </p:nvSpPr>
        <p:spPr>
          <a:xfrm>
            <a:off x="1386967" y="5253174"/>
            <a:ext cx="2160240" cy="1264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2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C72892B1-C9D2-463C-910A-1DAB003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BCF41-36E6-45B9-9FEE-F3404258761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1A495D4-78B6-4D77-A24C-EE0298A2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访存指令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" name="Group 242">
            <a:extLst>
              <a:ext uri="{FF2B5EF4-FFF2-40B4-BE49-F238E27FC236}">
                <a16:creationId xmlns:a16="http://schemas.microsoft.com/office/drawing/2014/main" id="{DE8097FD-E464-C183-6CB4-07826BB865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435280" cy="1295301"/>
        </p:xfrm>
        <a:graphic>
          <a:graphicData uri="http://schemas.openxmlformats.org/drawingml/2006/table">
            <a:tbl>
              <a:tblPr/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描述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从内存加载数据到寄存器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R,addr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  <a:sym typeface="Symbol" pitchFamily="18" charset="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onsolas" panose="020B0609020204030204" pitchFamily="49" charset="0"/>
                        </a:rPr>
                        <a:t>把寄存器中数据写到内存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18C054F-3321-A46C-7F5D-6E0FDFD8031F}"/>
              </a:ext>
            </a:extLst>
          </p:cNvPr>
          <p:cNvSpPr txBox="1"/>
          <p:nvPr/>
        </p:nvSpPr>
        <p:spPr>
          <a:xfrm>
            <a:off x="5364088" y="246561"/>
            <a:ext cx="3451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</a:t>
            </a:r>
            <a:r>
              <a:rPr kumimoji="1" lang="en-US" altLang="zh-CN" sz="1400" baseline="-25000" dirty="0"/>
              <a:t>s</a:t>
            </a:r>
            <a:r>
              <a:rPr kumimoji="1" lang="zh-CN" altLang="en-US" sz="1400" dirty="0"/>
              <a:t>指寄存器的大小（字节数）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mem[a : b] </a:t>
            </a:r>
            <a:r>
              <a:rPr kumimoji="1" lang="zh-CN" altLang="en-US" sz="1400" dirty="0"/>
              <a:t>指地址 </a:t>
            </a:r>
            <a:r>
              <a:rPr kumimoji="1" lang="en-US" altLang="zh-CN" sz="1400" dirty="0"/>
              <a:t>a </a:t>
            </a:r>
            <a:r>
              <a:rPr kumimoji="1" lang="zh-CN" altLang="en-US" sz="1400" dirty="0"/>
              <a:t>到地址 </a:t>
            </a:r>
            <a:r>
              <a:rPr kumimoji="1" lang="en-US" altLang="zh-CN" sz="1400" dirty="0"/>
              <a:t>b </a:t>
            </a:r>
            <a:r>
              <a:rPr kumimoji="1" lang="zh-CN" altLang="en-US" sz="1400" dirty="0"/>
              <a:t>的内存范围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graphicFrame>
        <p:nvGraphicFramePr>
          <p:cNvPr id="2" name="Group 242">
            <a:extLst>
              <a:ext uri="{FF2B5EF4-FFF2-40B4-BE49-F238E27FC236}">
                <a16:creationId xmlns:a16="http://schemas.microsoft.com/office/drawing/2014/main" id="{C9F3EC57-C1D1-962B-7691-B09493CB405A}"/>
              </a:ext>
            </a:extLst>
          </p:cNvPr>
          <p:cNvGraphicFramePr>
            <a:graphicFrameLocks/>
          </p:cNvGraphicFramePr>
          <p:nvPr/>
        </p:nvGraphicFramePr>
        <p:xfrm>
          <a:off x="457200" y="3361556"/>
          <a:ext cx="8435280" cy="1295301"/>
        </p:xfrm>
        <a:graphic>
          <a:graphicData uri="http://schemas.openxmlformats.org/drawingml/2006/table">
            <a:tbl>
              <a:tblPr/>
              <a:tblGrid>
                <a:gridCol w="303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指令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dirty="0"/>
                        <a:t>效果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76200" marR="76200" marT="38103" marB="38103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ldp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R1, R2,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R1,R2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 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addr+R1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+R2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stp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R2,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addr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</a:endParaRPr>
                    </a:p>
                  </a:txBody>
                  <a:tcPr marL="76200" marR="76200" marT="38086" marB="38086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mem[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addr+R1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+R2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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R1,R2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nsolas" panose="020B0609020204030204" pitchFamily="49" charset="0"/>
                        <a:sym typeface="Symbol" pitchFamily="18" charset="2"/>
                      </a:endParaRPr>
                    </a:p>
                  </a:txBody>
                  <a:tcPr marL="76200" marR="76200" marT="38086" marB="38086" horzOverflow="overflow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9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6FA2D-6C83-6954-AFF3-B100C16C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318"/>
            <a:ext cx="5832648" cy="120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406BA9-BAC1-8B0C-8D99-05DA78981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2476740"/>
            <a:ext cx="5832648" cy="1467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2E3FBB-41F6-4F03-1B4D-43797E511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5" y="4003610"/>
            <a:ext cx="5821143" cy="1590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28C45-0F31-925A-6A88-BF565E1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实例：嵌套函数调用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F506911-F1B2-7839-8D8B-BFDAA7E067DD}"/>
              </a:ext>
            </a:extLst>
          </p:cNvPr>
          <p:cNvSpPr/>
          <p:nvPr/>
        </p:nvSpPr>
        <p:spPr>
          <a:xfrm>
            <a:off x="3779912" y="1263843"/>
            <a:ext cx="576064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DE52E5D-2CBA-0377-905B-300C781ABFA2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B73205B-6782-1DB6-207C-1B8F4C091D7A}"/>
              </a:ext>
            </a:extLst>
          </p:cNvPr>
          <p:cNvSpPr/>
          <p:nvPr/>
        </p:nvSpPr>
        <p:spPr>
          <a:xfrm>
            <a:off x="1386967" y="269962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A4908EE-A58E-83A8-48BE-366B17BB6DE4}"/>
              </a:ext>
            </a:extLst>
          </p:cNvPr>
          <p:cNvSpPr/>
          <p:nvPr/>
        </p:nvSpPr>
        <p:spPr>
          <a:xfrm>
            <a:off x="1386967" y="3587184"/>
            <a:ext cx="2160240" cy="14256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98BF31-007F-7AAD-EEC1-36EA0AB0646F}"/>
              </a:ext>
            </a:extLst>
          </p:cNvPr>
          <p:cNvSpPr txBox="1"/>
          <p:nvPr/>
        </p:nvSpPr>
        <p:spPr>
          <a:xfrm>
            <a:off x="6332275" y="2043761"/>
            <a:ext cx="2600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dirty="0">
                <a:solidFill>
                  <a:srgbClr val="C00000"/>
                </a:solidFill>
              </a:rPr>
              <a:t>-1</a:t>
            </a:r>
            <a:r>
              <a:rPr kumimoji="1" lang="zh-CN" altLang="en-US" sz="1600" dirty="0">
                <a:solidFill>
                  <a:srgbClr val="C00000"/>
                </a:solidFill>
              </a:rPr>
              <a:t>：</a:t>
            </a:r>
            <a:r>
              <a:rPr kumimoji="1" lang="en-US" altLang="zh-CN" sz="1600" dirty="0">
                <a:solidFill>
                  <a:srgbClr val="C00000"/>
                </a:solidFill>
              </a:rPr>
              <a:t>x30</a:t>
            </a:r>
            <a:r>
              <a:rPr kumimoji="1" lang="zh-CN" altLang="en-US" sz="1600" dirty="0">
                <a:solidFill>
                  <a:srgbClr val="C00000"/>
                </a:solidFill>
              </a:rPr>
              <a:t>就是</a:t>
            </a:r>
            <a:r>
              <a:rPr kumimoji="1" lang="en-US" altLang="zh-CN" sz="1600" dirty="0">
                <a:solidFill>
                  <a:srgbClr val="C00000"/>
                </a:solidFill>
              </a:rPr>
              <a:t>LR</a:t>
            </a:r>
            <a:r>
              <a:rPr kumimoji="1" lang="zh-CN" altLang="en-US" sz="1600" dirty="0">
                <a:solidFill>
                  <a:srgbClr val="C00000"/>
                </a:solidFill>
              </a:rPr>
              <a:t>寄存器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FC50CEF-BBC9-CE1C-035B-1709A542CFEC}"/>
              </a:ext>
            </a:extLst>
          </p:cNvPr>
          <p:cNvSpPr/>
          <p:nvPr/>
        </p:nvSpPr>
        <p:spPr>
          <a:xfrm>
            <a:off x="1386967" y="4348260"/>
            <a:ext cx="2160240" cy="1264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BFE3C59-2DAA-534F-A05C-D8499902F8E9}"/>
              </a:ext>
            </a:extLst>
          </p:cNvPr>
          <p:cNvSpPr/>
          <p:nvPr/>
        </p:nvSpPr>
        <p:spPr>
          <a:xfrm>
            <a:off x="8525845" y="4613787"/>
            <a:ext cx="188096" cy="237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A026E9D-A13B-8FF0-CBEB-85B79B58738F}"/>
              </a:ext>
            </a:extLst>
          </p:cNvPr>
          <p:cNvSpPr/>
          <p:nvPr/>
        </p:nvSpPr>
        <p:spPr>
          <a:xfrm>
            <a:off x="1386967" y="5253174"/>
            <a:ext cx="2160240" cy="1264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078D7-327D-3C6C-B1FC-4A8F10CD38D1}"/>
              </a:ext>
            </a:extLst>
          </p:cNvPr>
          <p:cNvSpPr txBox="1"/>
          <p:nvPr/>
        </p:nvSpPr>
        <p:spPr>
          <a:xfrm>
            <a:off x="6336477" y="2475133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-2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：同时保存了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x29</a:t>
            </a:r>
            <a:endParaRPr kumimoji="1"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2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8FD7F-F106-DA7F-4EBB-271492BD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帧指针</a:t>
            </a:r>
            <a:r>
              <a:rPr kumimoji="1" lang="en-US" altLang="zh-CN" dirty="0"/>
              <a:t>FP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x29</a:t>
            </a:r>
            <a:r>
              <a:rPr kumimoji="1"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662FE-A1F5-0CDD-CF77-41B6FD5D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4846005" cy="198549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栈桢回溯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栈桢大小不一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如何找到上一个栈桢（如调试）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C00000"/>
                </a:solidFill>
              </a:rPr>
              <a:t>保存</a:t>
            </a:r>
            <a:r>
              <a:rPr kumimoji="1" lang="en-US" altLang="zh-CN" dirty="0">
                <a:solidFill>
                  <a:srgbClr val="C00000"/>
                </a:solidFill>
              </a:rPr>
              <a:t>x29</a:t>
            </a:r>
            <a:r>
              <a:rPr kumimoji="1" lang="zh-CN" altLang="en-US" dirty="0">
                <a:solidFill>
                  <a:srgbClr val="C00000"/>
                </a:solidFill>
              </a:rPr>
              <a:t>（上一个栈桢的</a:t>
            </a:r>
            <a:r>
              <a:rPr kumimoji="1" lang="en-US" altLang="zh-CN" dirty="0">
                <a:solidFill>
                  <a:srgbClr val="C00000"/>
                </a:solidFill>
              </a:rPr>
              <a:t>SP</a:t>
            </a:r>
            <a:r>
              <a:rPr kumimoji="1" lang="zh-CN" altLang="en-US" dirty="0">
                <a:solidFill>
                  <a:srgbClr val="C00000"/>
                </a:solidFill>
              </a:rPr>
              <a:t>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C00000"/>
                </a:solidFill>
              </a:rPr>
              <a:t>将当前</a:t>
            </a:r>
            <a:r>
              <a:rPr kumimoji="1" lang="en-US" altLang="zh-CN" dirty="0">
                <a:solidFill>
                  <a:srgbClr val="C00000"/>
                </a:solidFill>
              </a:rPr>
              <a:t>SP</a:t>
            </a:r>
            <a:r>
              <a:rPr kumimoji="1" lang="zh-CN" altLang="en-US" dirty="0">
                <a:solidFill>
                  <a:srgbClr val="C00000"/>
                </a:solidFill>
              </a:rPr>
              <a:t>写入</a:t>
            </a:r>
            <a:r>
              <a:rPr kumimoji="1" lang="en-US" altLang="zh-CN" dirty="0">
                <a:solidFill>
                  <a:srgbClr val="C00000"/>
                </a:solidFill>
              </a:rPr>
              <a:t>x29</a:t>
            </a:r>
            <a:r>
              <a:rPr kumimoji="1" lang="zh-CN" altLang="en-US" dirty="0">
                <a:solidFill>
                  <a:srgbClr val="C00000"/>
                </a:solidFill>
              </a:rPr>
              <a:t>（让</a:t>
            </a:r>
            <a:r>
              <a:rPr kumimoji="1" lang="en-US" altLang="zh-CN" dirty="0">
                <a:solidFill>
                  <a:srgbClr val="C00000"/>
                </a:solidFill>
              </a:rPr>
              <a:t>callee</a:t>
            </a:r>
            <a:r>
              <a:rPr kumimoji="1" lang="zh-CN" altLang="en-US" dirty="0">
                <a:solidFill>
                  <a:srgbClr val="C00000"/>
                </a:solidFill>
              </a:rPr>
              <a:t>能保存）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en-US" altLang="zh-CN" dirty="0">
              <a:solidFill>
                <a:srgbClr val="C00000"/>
              </a:solidFill>
            </a:endParaRPr>
          </a:p>
          <a:p>
            <a:pPr lvl="2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4C575-BFE2-55B8-2111-E144AA2E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0CAED3-9247-0E4E-A511-DA1B0478B63E}"/>
              </a:ext>
            </a:extLst>
          </p:cNvPr>
          <p:cNvSpPr/>
          <p:nvPr/>
        </p:nvSpPr>
        <p:spPr>
          <a:xfrm>
            <a:off x="6599352" y="2052522"/>
            <a:ext cx="1440160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9F5997-955D-F58F-1261-AFE5FBBED479}"/>
              </a:ext>
            </a:extLst>
          </p:cNvPr>
          <p:cNvSpPr/>
          <p:nvPr/>
        </p:nvSpPr>
        <p:spPr>
          <a:xfrm>
            <a:off x="6599352" y="2916618"/>
            <a:ext cx="1440160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488508-DA75-8E95-8622-DE1AE8CFF8BE}"/>
              </a:ext>
            </a:extLst>
          </p:cNvPr>
          <p:cNvSpPr/>
          <p:nvPr/>
        </p:nvSpPr>
        <p:spPr>
          <a:xfrm>
            <a:off x="6599352" y="4068064"/>
            <a:ext cx="1440160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537B2F0-5B4E-EDAC-DEF6-2369BB6AAA0C}"/>
              </a:ext>
            </a:extLst>
          </p:cNvPr>
          <p:cNvCxnSpPr/>
          <p:nvPr/>
        </p:nvCxnSpPr>
        <p:spPr>
          <a:xfrm>
            <a:off x="6167304" y="2052522"/>
            <a:ext cx="0" cy="2879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4598B1-7505-FD09-7270-0906AFE246B1}"/>
              </a:ext>
            </a:extLst>
          </p:cNvPr>
          <p:cNvSpPr txBox="1"/>
          <p:nvPr/>
        </p:nvSpPr>
        <p:spPr>
          <a:xfrm>
            <a:off x="5373619" y="19684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高地址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58229A-27D9-F775-E508-EF995F95A61D}"/>
              </a:ext>
            </a:extLst>
          </p:cNvPr>
          <p:cNvSpPr txBox="1"/>
          <p:nvPr/>
        </p:nvSpPr>
        <p:spPr>
          <a:xfrm>
            <a:off x="5373618" y="45912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低地址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9FDA4F-B015-7DAD-A8D2-F36A95D5D013}"/>
              </a:ext>
            </a:extLst>
          </p:cNvPr>
          <p:cNvSpPr txBox="1"/>
          <p:nvPr/>
        </p:nvSpPr>
        <p:spPr>
          <a:xfrm>
            <a:off x="5527506" y="312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7E1A0D-3E15-C856-B828-BCEAC5B58A6A}"/>
              </a:ext>
            </a:extLst>
          </p:cNvPr>
          <p:cNvSpPr txBox="1"/>
          <p:nvPr/>
        </p:nvSpPr>
        <p:spPr>
          <a:xfrm>
            <a:off x="5463385" y="16915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04429D-9232-5C59-450D-BBC7DEE6D905}"/>
              </a:ext>
            </a:extLst>
          </p:cNvPr>
          <p:cNvSpPr txBox="1"/>
          <p:nvPr/>
        </p:nvSpPr>
        <p:spPr>
          <a:xfrm>
            <a:off x="5463385" y="48285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i="1" dirty="0"/>
              <a:t>栈顶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3432E43-C0B8-8FD3-9E35-0C6F2CA59AB8}"/>
              </a:ext>
            </a:extLst>
          </p:cNvPr>
          <p:cNvCxnSpPr>
            <a:cxnSpLocks/>
          </p:cNvCxnSpPr>
          <p:nvPr/>
        </p:nvCxnSpPr>
        <p:spPr>
          <a:xfrm flipH="1" flipV="1">
            <a:off x="8039512" y="4934511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84E3AA3-FA92-E307-D5B7-F0C918C0D1F8}"/>
              </a:ext>
            </a:extLst>
          </p:cNvPr>
          <p:cNvSpPr txBox="1"/>
          <p:nvPr/>
        </p:nvSpPr>
        <p:spPr>
          <a:xfrm>
            <a:off x="8330727" y="4778069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SP/FP</a:t>
            </a:r>
            <a:endParaRPr kumimoji="1"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6FF647-DB14-869E-7D5E-727EFFC91F9A}"/>
              </a:ext>
            </a:extLst>
          </p:cNvPr>
          <p:cNvSpPr/>
          <p:nvPr/>
        </p:nvSpPr>
        <p:spPr>
          <a:xfrm>
            <a:off x="6601938" y="4657700"/>
            <a:ext cx="1434988" cy="2742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FP’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FB9924E-7BFC-D059-9AAE-69DE0481AE7E}"/>
              </a:ext>
            </a:extLst>
          </p:cNvPr>
          <p:cNvCxnSpPr>
            <a:cxnSpLocks/>
          </p:cNvCxnSpPr>
          <p:nvPr/>
        </p:nvCxnSpPr>
        <p:spPr>
          <a:xfrm flipH="1" flipV="1">
            <a:off x="8039512" y="4070617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14D6A59-30FB-E841-3FD6-AAED5807B83A}"/>
              </a:ext>
            </a:extLst>
          </p:cNvPr>
          <p:cNvSpPr txBox="1"/>
          <p:nvPr/>
        </p:nvSpPr>
        <p:spPr>
          <a:xfrm>
            <a:off x="8330727" y="3914175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SP’/FP’</a:t>
            </a:r>
            <a:endParaRPr kumimoji="1"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B11D24-739F-21F2-A84D-B4125982A474}"/>
              </a:ext>
            </a:extLst>
          </p:cNvPr>
          <p:cNvSpPr/>
          <p:nvPr/>
        </p:nvSpPr>
        <p:spPr>
          <a:xfrm>
            <a:off x="6599352" y="3787146"/>
            <a:ext cx="1434988" cy="2742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FP’’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5CB30F6-3772-CD92-BBC3-1848247D4F9D}"/>
              </a:ext>
            </a:extLst>
          </p:cNvPr>
          <p:cNvCxnSpPr>
            <a:cxnSpLocks/>
          </p:cNvCxnSpPr>
          <p:nvPr/>
        </p:nvCxnSpPr>
        <p:spPr>
          <a:xfrm flipH="1" flipV="1">
            <a:off x="8037110" y="2919171"/>
            <a:ext cx="34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89DB693-86CA-7FD5-1342-6044A2BB7A38}"/>
              </a:ext>
            </a:extLst>
          </p:cNvPr>
          <p:cNvSpPr txBox="1"/>
          <p:nvPr/>
        </p:nvSpPr>
        <p:spPr>
          <a:xfrm>
            <a:off x="8328325" y="2762729"/>
            <a:ext cx="854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SP’’/FP’’</a:t>
            </a:r>
            <a:endParaRPr kumimoji="1"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C4BFB1-8F10-0C47-4B10-73A6F19EB6A6}"/>
              </a:ext>
            </a:extLst>
          </p:cNvPr>
          <p:cNvSpPr/>
          <p:nvPr/>
        </p:nvSpPr>
        <p:spPr>
          <a:xfrm>
            <a:off x="6599352" y="2635700"/>
            <a:ext cx="1434988" cy="27425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FP’’’</a:t>
            </a:r>
            <a:endParaRPr kumimoji="1" lang="zh-CN" altLang="en-US" dirty="0"/>
          </a:p>
        </p:txBody>
      </p:sp>
      <p:pic>
        <p:nvPicPr>
          <p:cNvPr id="25" name="内容占位符 5">
            <a:extLst>
              <a:ext uri="{FF2B5EF4-FFF2-40B4-BE49-F238E27FC236}">
                <a16:creationId xmlns:a16="http://schemas.microsoft.com/office/drawing/2014/main" id="{3D2696BB-E820-9752-28AD-75B31D488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9"/>
          <a:stretch/>
        </p:blipFill>
        <p:spPr>
          <a:xfrm>
            <a:off x="926432" y="3523187"/>
            <a:ext cx="4042792" cy="1985492"/>
          </a:xfrm>
          <a:prstGeom prst="rect">
            <a:avLst/>
          </a:prstGeom>
        </p:spPr>
      </p:pic>
      <p:sp>
        <p:nvSpPr>
          <p:cNvPr id="26" name="圆角矩形 25">
            <a:extLst>
              <a:ext uri="{FF2B5EF4-FFF2-40B4-BE49-F238E27FC236}">
                <a16:creationId xmlns:a16="http://schemas.microsoft.com/office/drawing/2014/main" id="{FA5CE79F-1A6E-DD96-7DC4-A6297D096D86}"/>
              </a:ext>
            </a:extLst>
          </p:cNvPr>
          <p:cNvSpPr/>
          <p:nvPr/>
        </p:nvSpPr>
        <p:spPr>
          <a:xfrm>
            <a:off x="4781128" y="4994548"/>
            <a:ext cx="188096" cy="2379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45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60443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12408" y="3887558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2765B4-44CD-0F50-383F-A6B9EE76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2"/>
          <a:stretch/>
        </p:blipFill>
        <p:spPr>
          <a:xfrm>
            <a:off x="113793" y="4020631"/>
            <a:ext cx="3227115" cy="1590194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DF5BFD0D-83ED-1838-1DD2-A7709ADB3F48}"/>
              </a:ext>
            </a:extLst>
          </p:cNvPr>
          <p:cNvSpPr/>
          <p:nvPr/>
        </p:nvSpPr>
        <p:spPr>
          <a:xfrm>
            <a:off x="3475385" y="2380020"/>
            <a:ext cx="160511" cy="1442974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C91604-4FA2-F681-A727-BDB1EAC882E2}"/>
              </a:ext>
            </a:extLst>
          </p:cNvPr>
          <p:cNvSpPr txBox="1"/>
          <p:nvPr/>
        </p:nvSpPr>
        <p:spPr>
          <a:xfrm>
            <a:off x="3574536" y="2973847"/>
            <a:ext cx="225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cube</a:t>
            </a:r>
            <a:r>
              <a:rPr lang="zh-CN" altLang="en-US" b="1" dirty="0"/>
              <a:t>的栈帧</a:t>
            </a:r>
          </a:p>
        </p:txBody>
      </p:sp>
    </p:spTree>
    <p:extLst>
      <p:ext uri="{BB962C8B-B14F-4D97-AF65-F5344CB8AC3E}">
        <p14:creationId xmlns:p14="http://schemas.microsoft.com/office/powerpoint/2010/main" val="39233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7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798624" y="5242040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BB18F9D5-12C4-6159-E74F-0CA0EA79BC27}"/>
              </a:ext>
            </a:extLst>
          </p:cNvPr>
          <p:cNvSpPr/>
          <p:nvPr/>
        </p:nvSpPr>
        <p:spPr>
          <a:xfrm>
            <a:off x="5462593" y="3849416"/>
            <a:ext cx="163968" cy="1467593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1C1D6CB-1A32-7553-C2F3-DDE9B2E3000A}"/>
              </a:ext>
            </a:extLst>
          </p:cNvPr>
          <p:cNvSpPr txBox="1"/>
          <p:nvPr/>
        </p:nvSpPr>
        <p:spPr>
          <a:xfrm>
            <a:off x="5626561" y="4398546"/>
            <a:ext cx="228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函数</a:t>
            </a:r>
            <a:r>
              <a:rPr lang="en-US" altLang="zh-CN" b="1" dirty="0"/>
              <a:t>square</a:t>
            </a:r>
            <a:r>
              <a:rPr lang="zh-CN" altLang="en-US" b="1" dirty="0"/>
              <a:t>的栈帧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E7C58-3C9A-24D2-952A-7E6C1EC7D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1"/>
          <a:stretch/>
        </p:blipFill>
        <p:spPr>
          <a:xfrm>
            <a:off x="107504" y="4059771"/>
            <a:ext cx="3419021" cy="14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函数的调用、返回与栈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40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401547" y="5055311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8E41CE-E4CB-6D8F-BB5F-2D984876D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19"/>
          <a:stretch/>
        </p:blipFill>
        <p:spPr>
          <a:xfrm>
            <a:off x="255601" y="4153499"/>
            <a:ext cx="3486854" cy="12009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0BBA44-A027-BD7F-5248-55F1E389A7EF}"/>
              </a:ext>
            </a:extLst>
          </p:cNvPr>
          <p:cNvSpPr txBox="1"/>
          <p:nvPr/>
        </p:nvSpPr>
        <p:spPr>
          <a:xfrm>
            <a:off x="6171330" y="1126660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foo</a:t>
            </a:r>
            <a:r>
              <a:rPr lang="zh-CN" altLang="en-US" sz="1600" dirty="0"/>
              <a:t>执行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E0EB18-8BD8-B25E-FC8F-256A17FFFE98}"/>
              </a:ext>
            </a:extLst>
          </p:cNvPr>
          <p:cNvSpPr/>
          <p:nvPr/>
        </p:nvSpPr>
        <p:spPr>
          <a:xfrm>
            <a:off x="6201744" y="1675901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257683-7756-0910-C392-53888B3F800A}"/>
              </a:ext>
            </a:extLst>
          </p:cNvPr>
          <p:cNvSpPr/>
          <p:nvPr/>
        </p:nvSpPr>
        <p:spPr>
          <a:xfrm>
            <a:off x="6201454" y="2321325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18467A-96D8-6909-D9D8-86F604BAD1D9}"/>
              </a:ext>
            </a:extLst>
          </p:cNvPr>
          <p:cNvSpPr/>
          <p:nvPr/>
        </p:nvSpPr>
        <p:spPr>
          <a:xfrm>
            <a:off x="6201164" y="2834863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1A1E6E-491D-1550-E274-E99D348EE084}"/>
              </a:ext>
            </a:extLst>
          </p:cNvPr>
          <p:cNvSpPr/>
          <p:nvPr/>
        </p:nvSpPr>
        <p:spPr>
          <a:xfrm>
            <a:off x="6201164" y="333208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816C17-798A-99F9-852F-30F0A200BF0B}"/>
              </a:ext>
            </a:extLst>
          </p:cNvPr>
          <p:cNvSpPr/>
          <p:nvPr/>
        </p:nvSpPr>
        <p:spPr>
          <a:xfrm>
            <a:off x="6201164" y="3836142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6125EA-3BEE-26B0-094D-6D42BBB6624E}"/>
              </a:ext>
            </a:extLst>
          </p:cNvPr>
          <p:cNvSpPr/>
          <p:nvPr/>
        </p:nvSpPr>
        <p:spPr>
          <a:xfrm>
            <a:off x="6200874" y="4349680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854328-A767-70D9-A464-942DE18AFE16}"/>
              </a:ext>
            </a:extLst>
          </p:cNvPr>
          <p:cNvSpPr/>
          <p:nvPr/>
        </p:nvSpPr>
        <p:spPr>
          <a:xfrm>
            <a:off x="6200874" y="4846903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80E05602-723C-7B59-A4F9-5D8D932943D9}"/>
              </a:ext>
            </a:extLst>
          </p:cNvPr>
          <p:cNvCxnSpPr>
            <a:cxnSpLocks/>
          </p:cNvCxnSpPr>
          <p:nvPr/>
        </p:nvCxnSpPr>
        <p:spPr>
          <a:xfrm>
            <a:off x="5458544" y="1846740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96BC9AB1-C0B4-BD1C-E466-8538DF1A9604}"/>
              </a:ext>
            </a:extLst>
          </p:cNvPr>
          <p:cNvCxnSpPr>
            <a:cxnSpLocks/>
          </p:cNvCxnSpPr>
          <p:nvPr/>
        </p:nvCxnSpPr>
        <p:spPr>
          <a:xfrm flipH="1">
            <a:off x="7455570" y="533828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4275489-B599-5F3E-6835-4143B775E419}"/>
              </a:ext>
            </a:extLst>
          </p:cNvPr>
          <p:cNvSpPr txBox="1"/>
          <p:nvPr/>
        </p:nvSpPr>
        <p:spPr>
          <a:xfrm>
            <a:off x="7455570" y="5047694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334164-CC8B-2C9E-836E-D6CF9E5594F1}"/>
              </a:ext>
            </a:extLst>
          </p:cNvPr>
          <p:cNvSpPr txBox="1"/>
          <p:nvPr/>
        </p:nvSpPr>
        <p:spPr>
          <a:xfrm>
            <a:off x="7292619" y="1103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无需栈桢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14876A-7044-71AE-F9B6-E9C27B323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6" b="58471"/>
          <a:stretch/>
        </p:blipFill>
        <p:spPr>
          <a:xfrm>
            <a:off x="265036" y="2632769"/>
            <a:ext cx="3151774" cy="13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A17FC-4A2F-A6ED-9CBD-28863F6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ROP</a:t>
            </a:r>
            <a:r>
              <a:rPr kumimoji="1" lang="zh-CN" altLang="en-US" dirty="0"/>
              <a:t>攻击如何实现？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EFE01-DD57-1F2B-E0CD-B769F8257D79}"/>
              </a:ext>
            </a:extLst>
          </p:cNvPr>
          <p:cNvSpPr/>
          <p:nvPr/>
        </p:nvSpPr>
        <p:spPr>
          <a:xfrm>
            <a:off x="308538" y="1702724"/>
            <a:ext cx="119357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D7907-EDA7-5DDE-9B6F-0CE8BCE9B141}"/>
              </a:ext>
            </a:extLst>
          </p:cNvPr>
          <p:cNvSpPr txBox="1"/>
          <p:nvPr/>
        </p:nvSpPr>
        <p:spPr>
          <a:xfrm>
            <a:off x="-255912" y="1160955"/>
            <a:ext cx="2322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的</a:t>
            </a:r>
            <a:r>
              <a:rPr lang="en-US" altLang="zh-CN" sz="1600" dirty="0"/>
              <a:t>caller</a:t>
            </a:r>
            <a:r>
              <a:rPr lang="zh-CN" altLang="en-US" sz="1600" dirty="0"/>
              <a:t>执行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6112E-21A0-BEDF-DFF3-74F1BFFFA877}"/>
              </a:ext>
            </a:extLst>
          </p:cNvPr>
          <p:cNvSpPr txBox="1"/>
          <p:nvPr/>
        </p:nvSpPr>
        <p:spPr>
          <a:xfrm>
            <a:off x="1846080" y="1154219"/>
            <a:ext cx="1944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cube</a:t>
            </a:r>
            <a:r>
              <a:rPr lang="zh-CN" altLang="en-US" sz="1600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6CDC6-28FD-7654-D846-86082822D9D3}"/>
              </a:ext>
            </a:extLst>
          </p:cNvPr>
          <p:cNvSpPr txBox="1"/>
          <p:nvPr/>
        </p:nvSpPr>
        <p:spPr>
          <a:xfrm>
            <a:off x="4162928" y="1129308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square</a:t>
            </a:r>
            <a:r>
              <a:rPr lang="zh-CN" altLang="en-US" sz="1600" dirty="0"/>
              <a:t>执行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A05AB-4FD4-449E-ADA2-1E2EF2EF270C}"/>
              </a:ext>
            </a:extLst>
          </p:cNvPr>
          <p:cNvSpPr/>
          <p:nvPr/>
        </p:nvSpPr>
        <p:spPr>
          <a:xfrm>
            <a:off x="2195736" y="1702724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399F2-A058-BAF3-9F38-EAC2DF8EEE0E}"/>
              </a:ext>
            </a:extLst>
          </p:cNvPr>
          <p:cNvSpPr/>
          <p:nvPr/>
        </p:nvSpPr>
        <p:spPr>
          <a:xfrm>
            <a:off x="2195736" y="235079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7453E-C7AA-000D-467C-BDC2E9F6DDC6}"/>
              </a:ext>
            </a:extLst>
          </p:cNvPr>
          <p:cNvSpPr/>
          <p:nvPr/>
        </p:nvSpPr>
        <p:spPr>
          <a:xfrm>
            <a:off x="2195446" y="2864334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991F80-45AA-5D25-1E61-08B7F81D59B6}"/>
              </a:ext>
            </a:extLst>
          </p:cNvPr>
          <p:cNvSpPr/>
          <p:nvPr/>
        </p:nvSpPr>
        <p:spPr>
          <a:xfrm>
            <a:off x="2195446" y="3368390"/>
            <a:ext cx="1254696" cy="489408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6596BF-7143-D4E4-B088-A31B896CFC1D}"/>
              </a:ext>
            </a:extLst>
          </p:cNvPr>
          <p:cNvSpPr/>
          <p:nvPr/>
        </p:nvSpPr>
        <p:spPr>
          <a:xfrm>
            <a:off x="4193342" y="1678549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428CFE-0D5E-814E-C477-8C58869B7A19}"/>
              </a:ext>
            </a:extLst>
          </p:cNvPr>
          <p:cNvSpPr/>
          <p:nvPr/>
        </p:nvSpPr>
        <p:spPr>
          <a:xfrm>
            <a:off x="4193052" y="2323973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6B231F-2C15-2CDC-9B92-CF976C90371B}"/>
              </a:ext>
            </a:extLst>
          </p:cNvPr>
          <p:cNvSpPr/>
          <p:nvPr/>
        </p:nvSpPr>
        <p:spPr>
          <a:xfrm>
            <a:off x="4192762" y="2837511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ADBA92-C949-0BE4-9AA2-1495AAC3163F}"/>
              </a:ext>
            </a:extLst>
          </p:cNvPr>
          <p:cNvSpPr/>
          <p:nvPr/>
        </p:nvSpPr>
        <p:spPr>
          <a:xfrm>
            <a:off x="4192762" y="3334734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528F83-24F7-2FE7-3ADF-A188C7CFDAB2}"/>
              </a:ext>
            </a:extLst>
          </p:cNvPr>
          <p:cNvSpPr/>
          <p:nvPr/>
        </p:nvSpPr>
        <p:spPr>
          <a:xfrm>
            <a:off x="4192762" y="3838790"/>
            <a:ext cx="125440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6506C3-7CBB-228D-8E34-991E3E74F709}"/>
              </a:ext>
            </a:extLst>
          </p:cNvPr>
          <p:cNvSpPr/>
          <p:nvPr/>
        </p:nvSpPr>
        <p:spPr>
          <a:xfrm>
            <a:off x="4192472" y="4352328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D25EAB-16CF-46D5-2133-FF952B2D0602}"/>
              </a:ext>
            </a:extLst>
          </p:cNvPr>
          <p:cNvSpPr/>
          <p:nvPr/>
        </p:nvSpPr>
        <p:spPr>
          <a:xfrm>
            <a:off x="4192472" y="4849551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2B34A1-9C83-10A8-62E5-CD157ED28172}"/>
              </a:ext>
            </a:extLst>
          </p:cNvPr>
          <p:cNvCxnSpPr>
            <a:cxnSpLocks/>
          </p:cNvCxnSpPr>
          <p:nvPr/>
        </p:nvCxnSpPr>
        <p:spPr>
          <a:xfrm>
            <a:off x="1502114" y="1849388"/>
            <a:ext cx="69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9D35B6-5B0A-A5D7-0526-D32F98EF0AAD}"/>
              </a:ext>
            </a:extLst>
          </p:cNvPr>
          <p:cNvCxnSpPr>
            <a:cxnSpLocks/>
          </p:cNvCxnSpPr>
          <p:nvPr/>
        </p:nvCxnSpPr>
        <p:spPr>
          <a:xfrm>
            <a:off x="3450142" y="1849388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4B0D5-4428-2935-D975-17983A764DE6}"/>
              </a:ext>
            </a:extLst>
          </p:cNvPr>
          <p:cNvCxnSpPr>
            <a:cxnSpLocks/>
          </p:cNvCxnSpPr>
          <p:nvPr/>
        </p:nvCxnSpPr>
        <p:spPr>
          <a:xfrm flipH="1">
            <a:off x="1502114" y="2336022"/>
            <a:ext cx="26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6638F2-A547-3835-67F2-5135C5DD4339}"/>
              </a:ext>
            </a:extLst>
          </p:cNvPr>
          <p:cNvSpPr txBox="1"/>
          <p:nvPr/>
        </p:nvSpPr>
        <p:spPr>
          <a:xfrm>
            <a:off x="1486689" y="2098036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B05692-59E7-4D93-468C-67699B5E9818}"/>
              </a:ext>
            </a:extLst>
          </p:cNvPr>
          <p:cNvCxnSpPr>
            <a:cxnSpLocks/>
          </p:cNvCxnSpPr>
          <p:nvPr/>
        </p:nvCxnSpPr>
        <p:spPr>
          <a:xfrm flipH="1" flipV="1">
            <a:off x="3444780" y="3845722"/>
            <a:ext cx="504237" cy="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6FB077-F378-43D6-CC7D-FCDCEA4E4981}"/>
              </a:ext>
            </a:extLst>
          </p:cNvPr>
          <p:cNvSpPr txBox="1"/>
          <p:nvPr/>
        </p:nvSpPr>
        <p:spPr>
          <a:xfrm>
            <a:off x="3401647" y="3550021"/>
            <a:ext cx="718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9C66A1A-6899-25BF-4D22-B93D7B88045F}"/>
              </a:ext>
            </a:extLst>
          </p:cNvPr>
          <p:cNvCxnSpPr>
            <a:cxnSpLocks/>
          </p:cNvCxnSpPr>
          <p:nvPr/>
        </p:nvCxnSpPr>
        <p:spPr>
          <a:xfrm flipH="1">
            <a:off x="5447168" y="5340936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70EF0B-9C3B-6FDB-1A86-0C172EAB4CB8}"/>
              </a:ext>
            </a:extLst>
          </p:cNvPr>
          <p:cNvSpPr txBox="1"/>
          <p:nvPr/>
        </p:nvSpPr>
        <p:spPr>
          <a:xfrm>
            <a:off x="5401547" y="5055311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98E41CE-E4CB-6D8F-BB5F-2D984876D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19"/>
          <a:stretch/>
        </p:blipFill>
        <p:spPr>
          <a:xfrm>
            <a:off x="255601" y="4153499"/>
            <a:ext cx="3486854" cy="12009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40BBA44-A027-BD7F-5248-55F1E389A7EF}"/>
              </a:ext>
            </a:extLst>
          </p:cNvPr>
          <p:cNvSpPr txBox="1"/>
          <p:nvPr/>
        </p:nvSpPr>
        <p:spPr>
          <a:xfrm>
            <a:off x="6171330" y="1126660"/>
            <a:ext cx="1314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foo</a:t>
            </a:r>
            <a:r>
              <a:rPr lang="zh-CN" altLang="en-US" sz="1600" dirty="0"/>
              <a:t>执行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E0EB18-8BD8-B25E-FC8F-256A17FFFE98}"/>
              </a:ext>
            </a:extLst>
          </p:cNvPr>
          <p:cNvSpPr/>
          <p:nvPr/>
        </p:nvSpPr>
        <p:spPr>
          <a:xfrm>
            <a:off x="6201744" y="1675901"/>
            <a:ext cx="125469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257683-7756-0910-C392-53888B3F800A}"/>
              </a:ext>
            </a:extLst>
          </p:cNvPr>
          <p:cNvSpPr/>
          <p:nvPr/>
        </p:nvSpPr>
        <p:spPr>
          <a:xfrm>
            <a:off x="6201454" y="2321325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18467A-96D8-6909-D9D8-86F604BAD1D9}"/>
              </a:ext>
            </a:extLst>
          </p:cNvPr>
          <p:cNvSpPr/>
          <p:nvPr/>
        </p:nvSpPr>
        <p:spPr>
          <a:xfrm>
            <a:off x="6201164" y="2834863"/>
            <a:ext cx="1254696" cy="494575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1A1E6E-491D-1550-E274-E99D348EE084}"/>
              </a:ext>
            </a:extLst>
          </p:cNvPr>
          <p:cNvSpPr/>
          <p:nvPr/>
        </p:nvSpPr>
        <p:spPr>
          <a:xfrm>
            <a:off x="6201164" y="3332086"/>
            <a:ext cx="1254696" cy="504056"/>
          </a:xfrm>
          <a:prstGeom prst="rect">
            <a:avLst/>
          </a:prstGeom>
          <a:solidFill>
            <a:srgbClr val="73FE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816C17-798A-99F9-852F-30F0A200BF0B}"/>
              </a:ext>
            </a:extLst>
          </p:cNvPr>
          <p:cNvSpPr/>
          <p:nvPr/>
        </p:nvSpPr>
        <p:spPr>
          <a:xfrm>
            <a:off x="6201164" y="3836142"/>
            <a:ext cx="125469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6125EA-3BEE-26B0-094D-6D42BBB6624E}"/>
              </a:ext>
            </a:extLst>
          </p:cNvPr>
          <p:cNvSpPr/>
          <p:nvPr/>
        </p:nvSpPr>
        <p:spPr>
          <a:xfrm>
            <a:off x="6200874" y="4349680"/>
            <a:ext cx="1254696" cy="494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854328-A767-70D9-A464-942DE18AFE16}"/>
              </a:ext>
            </a:extLst>
          </p:cNvPr>
          <p:cNvSpPr/>
          <p:nvPr/>
        </p:nvSpPr>
        <p:spPr>
          <a:xfrm>
            <a:off x="6200874" y="4846903"/>
            <a:ext cx="1254696" cy="491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46">
            <a:extLst>
              <a:ext uri="{FF2B5EF4-FFF2-40B4-BE49-F238E27FC236}">
                <a16:creationId xmlns:a16="http://schemas.microsoft.com/office/drawing/2014/main" id="{80E05602-723C-7B59-A4F9-5D8D932943D9}"/>
              </a:ext>
            </a:extLst>
          </p:cNvPr>
          <p:cNvCxnSpPr>
            <a:cxnSpLocks/>
          </p:cNvCxnSpPr>
          <p:nvPr/>
        </p:nvCxnSpPr>
        <p:spPr>
          <a:xfrm>
            <a:off x="5458544" y="1846740"/>
            <a:ext cx="742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69">
            <a:extLst>
              <a:ext uri="{FF2B5EF4-FFF2-40B4-BE49-F238E27FC236}">
                <a16:creationId xmlns:a16="http://schemas.microsoft.com/office/drawing/2014/main" id="{96BC9AB1-C0B4-BD1C-E466-8538DF1A9604}"/>
              </a:ext>
            </a:extLst>
          </p:cNvPr>
          <p:cNvCxnSpPr>
            <a:cxnSpLocks/>
          </p:cNvCxnSpPr>
          <p:nvPr/>
        </p:nvCxnSpPr>
        <p:spPr>
          <a:xfrm flipH="1">
            <a:off x="7455570" y="5338288"/>
            <a:ext cx="41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4275489-B599-5F3E-6835-4143B775E419}"/>
              </a:ext>
            </a:extLst>
          </p:cNvPr>
          <p:cNvSpPr txBox="1"/>
          <p:nvPr/>
        </p:nvSpPr>
        <p:spPr>
          <a:xfrm>
            <a:off x="7455570" y="5047694"/>
            <a:ext cx="951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SP/FP</a:t>
            </a:r>
            <a:endParaRPr lang="zh-CN" altLang="en-US" sz="1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9334164-CC8B-2C9E-836E-D6CF9E5594F1}"/>
              </a:ext>
            </a:extLst>
          </p:cNvPr>
          <p:cNvSpPr txBox="1"/>
          <p:nvPr/>
        </p:nvSpPr>
        <p:spPr>
          <a:xfrm>
            <a:off x="7292619" y="11036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无需栈桢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14876A-7044-71AE-F9B6-E9C27B323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6" b="58471"/>
          <a:stretch/>
        </p:blipFill>
        <p:spPr>
          <a:xfrm>
            <a:off x="265036" y="2632769"/>
            <a:ext cx="3151774" cy="1393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1AA13F-E229-6F58-C4E9-AFA61E896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0" y="2193633"/>
            <a:ext cx="3463528" cy="35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61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28C2F-9DCA-2CCB-78B0-E6BFEF7C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函数参数与返回值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834A1-4F23-6197-FC59-2AD3AA550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B3B053-DB6E-A2F2-188F-6A2083DF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8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119B1043-D056-4228-B950-512DBCF26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通过寄存器传递数据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94E7813-C8F9-4E5A-B5F5-0D9508E1C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调用者使用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x0 ~ x7</a:t>
            </a:r>
            <a:r>
              <a:rPr lang="zh-CN" altLang="en-US" sz="2800" dirty="0">
                <a:latin typeface="+mj-ea"/>
                <a:ea typeface="+mj-ea"/>
              </a:rPr>
              <a:t>寄存器传递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前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8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个参数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+mj-ea"/>
                <a:ea typeface="+mj-ea"/>
              </a:rPr>
              <a:t>被调用者使用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x0</a:t>
            </a:r>
            <a:r>
              <a:rPr lang="zh-CN" altLang="en-US" sz="2800" dirty="0">
                <a:latin typeface="+mj-ea"/>
                <a:ea typeface="+mj-ea"/>
              </a:rPr>
              <a:t>寄存器传递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返回值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46048A99-2285-440F-890B-F374ED26E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31034-71E3-4585-B335-392BBB163944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3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C77F7C2F-DD59-4FBD-A921-1129898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DB753D-2E2E-40AB-9DA4-8A666B6C57F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F36A70A-EE1B-4D1B-AF51-775EF26A8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回顾：参数与寄存器的对应关系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F108CE87-581B-4349-A80F-20F845C4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158010"/>
            <a:ext cx="7416800" cy="21271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int </a:t>
            </a:r>
            <a:r>
              <a:rPr lang="en-US" altLang="zh-CN" sz="1667" b="1" dirty="0" err="1">
                <a:latin typeface="Courier New" panose="02070309020205020404" pitchFamily="49" charset="0"/>
              </a:rPr>
              <a:t>arith</a:t>
            </a:r>
            <a:r>
              <a:rPr lang="en-US" altLang="zh-CN" sz="1667" b="1" dirty="0">
                <a:latin typeface="Courier New" panose="02070309020205020404" pitchFamily="49" charset="0"/>
              </a:rPr>
              <a:t>(long x, long y, long 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long t1 = x ^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t2 = z * 48;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t3 = t1 &amp; 0x0F0F0F0F;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	long t4 = t2 - t3;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  	return t4;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67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4B7E71FA-AB45-4DD1-BDCC-A43FA7EBE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377643"/>
            <a:ext cx="7416800" cy="18881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eor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t1 = x ^ y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add     x2, x2, x2, </a:t>
            </a:r>
            <a:r>
              <a:rPr lang="pl-PL" altLang="zh-CN" sz="1667" b="1" dirty="0" err="1">
                <a:latin typeface="Courier New" panose="02070309020205020404" pitchFamily="49" charset="0"/>
              </a:rPr>
              <a:t>lsl</a:t>
            </a:r>
            <a:r>
              <a:rPr lang="pl-PL" altLang="zh-CN" sz="1667" b="1" dirty="0">
                <a:latin typeface="Courier New" panose="02070309020205020404" pitchFamily="49" charset="0"/>
              </a:rPr>
              <a:t> </a:t>
            </a:r>
            <a:r>
              <a:rPr lang="en-US" altLang="zh-CN" sz="1667" b="1" dirty="0">
                <a:latin typeface="Courier New" panose="02070309020205020404" pitchFamily="49" charset="0"/>
              </a:rPr>
              <a:t>#</a:t>
            </a:r>
            <a:r>
              <a:rPr lang="pl-PL" altLang="zh-CN" sz="1667" b="1" dirty="0">
                <a:latin typeface="Courier New" panose="02070309020205020404" pitchFamily="49" charset="0"/>
              </a:rPr>
              <a:t>1</a:t>
            </a:r>
            <a:r>
              <a:rPr lang="en-US" altLang="zh-CN" sz="1667" b="1" dirty="0">
                <a:latin typeface="Courier New" panose="02070309020205020404" pitchFamily="49" charset="0"/>
              </a:rPr>
              <a:t> 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z = z * 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lsl     x2, x2, 4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t2 = z * 16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mov     w1, </a:t>
            </a:r>
            <a:r>
              <a:rPr lang="en-US" altLang="zh-CN" sz="1667" b="1" dirty="0">
                <a:latin typeface="Courier New" panose="02070309020205020404" pitchFamily="49" charset="0"/>
              </a:rPr>
              <a:t>#0xF0F0F0F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</a:t>
            </a:r>
            <a:r>
              <a:rPr lang="en-US" altLang="zh-CN" sz="1667" b="1" dirty="0" err="1">
                <a:solidFill>
                  <a:srgbClr val="006FC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 = 0x0F0F0F0F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and     x0, x0, x1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t3 = t1 &amp; const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sub     w0, w2, w0</a:t>
            </a:r>
            <a:r>
              <a:rPr lang="en-US" altLang="zh-CN" sz="1667" b="1" dirty="0">
                <a:latin typeface="Courier New" panose="02070309020205020404" pitchFamily="49" charset="0"/>
              </a:rPr>
              <a:t>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t4 = t2 – t3</a:t>
            </a:r>
            <a:endParaRPr lang="pl-PL" altLang="zh-CN" sz="1667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l-PL" altLang="zh-CN" sz="1667" b="1" dirty="0">
                <a:latin typeface="Courier New" panose="02070309020205020404" pitchFamily="49" charset="0"/>
              </a:rPr>
              <a:t>ret</a:t>
            </a:r>
            <a:r>
              <a:rPr lang="en-US" altLang="zh-CN" sz="1667" b="1" dirty="0">
                <a:latin typeface="Courier New" panose="02070309020205020404" pitchFamily="49" charset="0"/>
              </a:rPr>
              <a:t> 				</a:t>
            </a:r>
            <a:r>
              <a:rPr lang="en-US" altLang="zh-CN" sz="1667" b="1" dirty="0">
                <a:solidFill>
                  <a:srgbClr val="006FC0"/>
                </a:solidFill>
                <a:latin typeface="Courier New" panose="02070309020205020404" pitchFamily="49" charset="0"/>
              </a:rPr>
              <a:t># return t4</a:t>
            </a:r>
            <a:endParaRPr lang="en-US" altLang="zh-CN" sz="1667" b="1" dirty="0"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AB8E0B-92E5-B52F-B185-249FD566BBF9}"/>
              </a:ext>
            </a:extLst>
          </p:cNvPr>
          <p:cNvSpPr txBox="1"/>
          <p:nvPr/>
        </p:nvSpPr>
        <p:spPr>
          <a:xfrm>
            <a:off x="771316" y="532055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初始时</a:t>
            </a:r>
            <a:r>
              <a:rPr kumimoji="1" lang="en-US" altLang="zh-CN" b="1" dirty="0">
                <a:solidFill>
                  <a:srgbClr val="C00000"/>
                </a:solidFill>
              </a:rPr>
              <a:t>x0</a:t>
            </a:r>
            <a:r>
              <a:rPr kumimoji="1" lang="zh-CN" altLang="en-US" b="1" dirty="0">
                <a:solidFill>
                  <a:srgbClr val="C00000"/>
                </a:solidFill>
              </a:rPr>
              <a:t>、</a:t>
            </a:r>
            <a:r>
              <a:rPr kumimoji="1" lang="en-US" altLang="zh-CN" b="1" dirty="0">
                <a:solidFill>
                  <a:srgbClr val="C00000"/>
                </a:solidFill>
              </a:rPr>
              <a:t>x1</a:t>
            </a:r>
            <a:r>
              <a:rPr kumimoji="1" lang="zh-CN" altLang="en-US" b="1" dirty="0">
                <a:solidFill>
                  <a:srgbClr val="C00000"/>
                </a:solidFill>
              </a:rPr>
              <a:t>、</a:t>
            </a:r>
            <a:r>
              <a:rPr kumimoji="1" lang="en-US" altLang="zh-CN" b="1" dirty="0">
                <a:solidFill>
                  <a:srgbClr val="C00000"/>
                </a:solidFill>
              </a:rPr>
              <a:t>x2</a:t>
            </a:r>
            <a:r>
              <a:rPr kumimoji="1" lang="zh-CN" altLang="en-US" b="1" dirty="0">
                <a:solidFill>
                  <a:srgbClr val="C00000"/>
                </a:solidFill>
              </a:rPr>
              <a:t>分别对应</a:t>
            </a:r>
            <a:r>
              <a:rPr kumimoji="1" lang="en-US" altLang="zh-CN" b="1" dirty="0">
                <a:solidFill>
                  <a:srgbClr val="C00000"/>
                </a:solidFill>
              </a:rPr>
              <a:t>x</a:t>
            </a:r>
            <a:r>
              <a:rPr kumimoji="1" lang="zh-CN" altLang="en-US" b="1" dirty="0">
                <a:solidFill>
                  <a:srgbClr val="C00000"/>
                </a:solidFill>
              </a:rPr>
              <a:t>、</a:t>
            </a:r>
            <a:r>
              <a:rPr kumimoji="1" lang="en-US" altLang="zh-CN" b="1" dirty="0">
                <a:solidFill>
                  <a:srgbClr val="C00000"/>
                </a:solidFill>
              </a:rPr>
              <a:t>y</a:t>
            </a:r>
            <a:r>
              <a:rPr kumimoji="1" lang="zh-CN" altLang="en-US" b="1" dirty="0">
                <a:solidFill>
                  <a:srgbClr val="C00000"/>
                </a:solidFill>
              </a:rPr>
              <a:t>、</a:t>
            </a:r>
            <a:r>
              <a:rPr kumimoji="1" lang="en-US" altLang="zh-CN" b="1" dirty="0">
                <a:solidFill>
                  <a:srgbClr val="C00000"/>
                </a:solidFill>
              </a:rPr>
              <a:t>z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D8F5-FAEB-462C-23FB-9756AE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实例：通过寄存器传递参数与返回值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53142-BE10-3D37-3E26-04FCFE24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55AE-B668-4D08-A1C5-4F421E1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96503EF8-4DCF-1D3A-E350-F57D6D7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D607-6FD0-7B42-EE58-D5AA09F2F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84C933B-63CA-3F31-C9B5-BFFF55F2D28E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1882D-0841-B423-0DC9-88327F997FE5}"/>
              </a:ext>
            </a:extLst>
          </p:cNvPr>
          <p:cNvSpPr txBox="1"/>
          <p:nvPr/>
        </p:nvSpPr>
        <p:spPr>
          <a:xfrm>
            <a:off x="812045" y="3475550"/>
            <a:ext cx="2775119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square</a:t>
            </a:r>
            <a:r>
              <a:rPr kumimoji="1" lang="zh-CN" altLang="en-US" dirty="0">
                <a:solidFill>
                  <a:srgbClr val="C00000"/>
                </a:solidFill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</a:rPr>
              <a:t>cube</a:t>
            </a:r>
            <a:r>
              <a:rPr kumimoji="1" lang="zh-CN" altLang="en-US" dirty="0">
                <a:solidFill>
                  <a:srgbClr val="C00000"/>
                </a:solidFill>
              </a:rPr>
              <a:t>函数均是：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1.</a:t>
            </a:r>
            <a:r>
              <a:rPr kumimoji="1" lang="zh-CN" altLang="en-US" dirty="0">
                <a:solidFill>
                  <a:srgbClr val="C00000"/>
                </a:solidFill>
              </a:rPr>
              <a:t> 参数</a:t>
            </a:r>
            <a:r>
              <a:rPr kumimoji="1" lang="en-US" altLang="zh-CN" dirty="0">
                <a:solidFill>
                  <a:srgbClr val="C00000"/>
                </a:solidFill>
              </a:rPr>
              <a:t>n</a:t>
            </a:r>
            <a:r>
              <a:rPr kumimoji="1" lang="zh-CN" altLang="en-US" dirty="0">
                <a:solidFill>
                  <a:srgbClr val="C00000"/>
                </a:solidFill>
              </a:rPr>
              <a:t>在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中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</a:rPr>
              <a:t>2.</a:t>
            </a:r>
            <a:r>
              <a:rPr kumimoji="1" lang="zh-CN" altLang="en-US" dirty="0">
                <a:solidFill>
                  <a:srgbClr val="C00000"/>
                </a:solidFill>
              </a:rPr>
              <a:t> 计算结果写入</a:t>
            </a:r>
            <a:r>
              <a:rPr kumimoji="1" lang="en-US" altLang="zh-CN" dirty="0">
                <a:solidFill>
                  <a:srgbClr val="C00000"/>
                </a:solidFill>
              </a:rPr>
              <a:t>w0</a:t>
            </a:r>
            <a:r>
              <a:rPr kumimoji="1" lang="zh-CN" altLang="en-US" dirty="0">
                <a:solidFill>
                  <a:srgbClr val="C00000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08493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28">
            <a:extLst>
              <a:ext uri="{FF2B5EF4-FFF2-40B4-BE49-F238E27FC236}">
                <a16:creationId xmlns:a16="http://schemas.microsoft.com/office/drawing/2014/main" id="{0526CA00-7AA4-4C21-8A29-686784731E4E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288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9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8">
            <a:extLst>
              <a:ext uri="{FF2B5EF4-FFF2-40B4-BE49-F238E27FC236}">
                <a16:creationId xmlns:a16="http://schemas.microsoft.com/office/drawing/2014/main" id="{C5AE1AA0-EEC7-494C-8109-33145557E4B0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9712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 . . . . .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>
            <a:extLst>
              <a:ext uri="{FF2B5EF4-FFF2-40B4-BE49-F238E27FC236}">
                <a16:creationId xmlns:a16="http://schemas.microsoft.com/office/drawing/2014/main" id="{FED1D5DE-CA2C-477D-8CFA-5D1F73573FF2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2653771"/>
          <a:ext cx="1383771" cy="335402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61" marB="38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989" name="Rectangle 2">
            <a:extLst>
              <a:ext uri="{FF2B5EF4-FFF2-40B4-BE49-F238E27FC236}">
                <a16:creationId xmlns:a16="http://schemas.microsoft.com/office/drawing/2014/main" id="{44FFC088-C943-4AD6-A84F-4036C777B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传递数据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90" name="Rectangle 3">
            <a:extLst>
              <a:ext uri="{FF2B5EF4-FFF2-40B4-BE49-F238E27FC236}">
                <a16:creationId xmlns:a16="http://schemas.microsoft.com/office/drawing/2014/main" id="{9DE89C4B-6FB2-4FA6-9A75-9775FA536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调用者压到栈上的数据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第</a:t>
            </a:r>
            <a:r>
              <a:rPr lang="en-US" altLang="zh-CN" sz="2400" dirty="0">
                <a:latin typeface="+mj-ea"/>
                <a:ea typeface="+mj-ea"/>
              </a:rPr>
              <a:t>8</a:t>
            </a:r>
            <a:r>
              <a:rPr lang="zh-CN" altLang="en-US" sz="2400" dirty="0">
                <a:latin typeface="+mj-ea"/>
                <a:ea typeface="+mj-ea"/>
              </a:rPr>
              <a:t>个之后的参数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按声明顺序</a:t>
            </a:r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从右到左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所有数据对齐到</a:t>
            </a:r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zh-CN" altLang="en-US" dirty="0">
                <a:latin typeface="+mj-ea"/>
                <a:ea typeface="+mj-ea"/>
              </a:rPr>
              <a:t>字节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被调用者通过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SP+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偏移量</a:t>
            </a:r>
            <a:r>
              <a:rPr lang="zh-CN" altLang="en-US" sz="2800" dirty="0">
                <a:latin typeface="+mj-ea"/>
                <a:ea typeface="+mj-ea"/>
              </a:rPr>
              <a:t>访问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3988" name="灯片编号占位符 5">
            <a:extLst>
              <a:ext uri="{FF2B5EF4-FFF2-40B4-BE49-F238E27FC236}">
                <a16:creationId xmlns:a16="http://schemas.microsoft.com/office/drawing/2014/main" id="{F6133DF1-F150-4748-820F-BA2DBB3B8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FA600-6D31-40B7-B107-F71E76F290F2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graphicFrame>
        <p:nvGraphicFramePr>
          <p:cNvPr id="19" name="Group 28">
            <a:extLst>
              <a:ext uri="{FF2B5EF4-FFF2-40B4-BE49-F238E27FC236}">
                <a16:creationId xmlns:a16="http://schemas.microsoft.com/office/drawing/2014/main" id="{C3BAA149-3E23-4089-A100-75DB5004AF89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3619500"/>
          <a:ext cx="1383771" cy="952500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Callee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997" name="Group 27">
            <a:extLst>
              <a:ext uri="{FF2B5EF4-FFF2-40B4-BE49-F238E27FC236}">
                <a16:creationId xmlns:a16="http://schemas.microsoft.com/office/drawing/2014/main" id="{09FB1199-4F38-4919-906C-DBD8A149F80F}"/>
              </a:ext>
            </a:extLst>
          </p:cNvPr>
          <p:cNvGrpSpPr>
            <a:grpSpLocks/>
          </p:cNvGrpSpPr>
          <p:nvPr/>
        </p:nvGrpSpPr>
        <p:grpSpPr bwMode="auto">
          <a:xfrm>
            <a:off x="5105135" y="4337847"/>
            <a:ext cx="1258094" cy="399521"/>
            <a:chOff x="3513" y="1768"/>
            <a:chExt cx="951" cy="302"/>
          </a:xfrm>
        </p:grpSpPr>
        <p:sp>
          <p:nvSpPr>
            <p:cNvPr id="84009" name="Text Box 17">
              <a:extLst>
                <a:ext uri="{FF2B5EF4-FFF2-40B4-BE49-F238E27FC236}">
                  <a16:creationId xmlns:a16="http://schemas.microsoft.com/office/drawing/2014/main" id="{80F23D06-9A6D-4DF1-9F33-0E119A9EB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1768"/>
              <a:ext cx="76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10" name="Line 19">
              <a:extLst>
                <a:ext uri="{FF2B5EF4-FFF2-40B4-BE49-F238E27FC236}">
                  <a16:creationId xmlns:a16="http://schemas.microsoft.com/office/drawing/2014/main" id="{35E7B19F-580C-469E-9D67-DE0A1B04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26" name="Group 28">
            <a:extLst>
              <a:ext uri="{FF2B5EF4-FFF2-40B4-BE49-F238E27FC236}">
                <a16:creationId xmlns:a16="http://schemas.microsoft.com/office/drawing/2014/main" id="{FFBEC883-597A-4C1E-A781-73E2402DA8C8}"/>
              </a:ext>
            </a:extLst>
          </p:cNvPr>
          <p:cNvGraphicFramePr>
            <a:graphicFrameLocks noGrp="1"/>
          </p:cNvGraphicFramePr>
          <p:nvPr/>
        </p:nvGraphicFramePr>
        <p:xfrm>
          <a:off x="6363230" y="1783292"/>
          <a:ext cx="1383771" cy="1518708"/>
        </p:xfrm>
        <a:graphic>
          <a:graphicData uri="http://schemas.openxmlformats.org/drawingml/2006/table">
            <a:tbl>
              <a:tblPr/>
              <a:tblGrid>
                <a:gridCol w="138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87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1" marB="381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04" name="Rectangle 26">
            <a:extLst>
              <a:ext uri="{FF2B5EF4-FFF2-40B4-BE49-F238E27FC236}">
                <a16:creationId xmlns:a16="http://schemas.microsoft.com/office/drawing/2014/main" id="{9338D33E-7EF1-4AC7-ACCD-F4C34C1E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1778000"/>
            <a:ext cx="1383771" cy="1840178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27">
            <a:extLst>
              <a:ext uri="{FF2B5EF4-FFF2-40B4-BE49-F238E27FC236}">
                <a16:creationId xmlns:a16="http://schemas.microsoft.com/office/drawing/2014/main" id="{DE1B4BED-FDBE-4B04-8B7F-BAA42BC8E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30" y="3622146"/>
            <a:ext cx="1383771" cy="949854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B79324C7-42CB-B9DB-9960-8F6747BF4964}"/>
              </a:ext>
            </a:extLst>
          </p:cNvPr>
          <p:cNvGrpSpPr>
            <a:grpSpLocks/>
          </p:cNvGrpSpPr>
          <p:nvPr/>
        </p:nvGrpSpPr>
        <p:grpSpPr bwMode="auto">
          <a:xfrm>
            <a:off x="5347229" y="3398572"/>
            <a:ext cx="1016000" cy="399521"/>
            <a:chOff x="3696" y="1774"/>
            <a:chExt cx="768" cy="302"/>
          </a:xfrm>
        </p:grpSpPr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1900DF2-7411-4AAC-DE5C-3CE33623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1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4" name="Line 19">
              <a:extLst>
                <a:ext uri="{FF2B5EF4-FFF2-40B4-BE49-F238E27FC236}">
                  <a16:creationId xmlns:a16="http://schemas.microsoft.com/office/drawing/2014/main" id="{6BA75F28-A9C0-A706-0387-5C83AD59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7BDD77FD-CC27-2EBD-4465-E4FB36F69713}"/>
              </a:ext>
            </a:extLst>
          </p:cNvPr>
          <p:cNvGrpSpPr>
            <a:grpSpLocks/>
          </p:cNvGrpSpPr>
          <p:nvPr/>
        </p:nvGrpSpPr>
        <p:grpSpPr bwMode="auto">
          <a:xfrm>
            <a:off x="5333788" y="2425599"/>
            <a:ext cx="1016000" cy="399521"/>
            <a:chOff x="3696" y="1774"/>
            <a:chExt cx="768" cy="302"/>
          </a:xfrm>
        </p:grpSpPr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58938662-8607-44C1-7CEF-2DA3899AA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4"/>
              <a:ext cx="60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fp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E773662E-802E-CB46-7635-FC7F02C2F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4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643803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12D29A04-FBF5-40E8-93BB-CB2DF3E6F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C1EF93-7545-4490-A1AD-CA3849B567A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A76D663-4DF7-4E64-B374-4F5F315AE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传递数据：参数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0427683-C56B-4638-B754-BB7738B62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624" y="1423462"/>
            <a:ext cx="7092280" cy="3873500"/>
          </a:xfrm>
        </p:spPr>
        <p:txBody>
          <a:bodyPr>
            <a:normAutofit fontScale="92500" lnSpcReduction="10000"/>
          </a:bodyPr>
          <a:lstStyle/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void proc(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 a1,  long  *a1p,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  int   a2,  int   *a2p,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  short a3,  short *a3p,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  char  a4,  char  *a4p,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  char  a5,  char  *a5p)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*a1p += a1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*a2p += a2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*a3p += a3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*a4p += a4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*a5p += a5 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}</a:t>
            </a:r>
          </a:p>
          <a:p>
            <a:pPr marL="79372" lvl="1" indent="0">
              <a:spcBef>
                <a:spcPct val="0"/>
              </a:spcBef>
              <a:buNone/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void caller(long *n) {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     proc(1, 0x2000, 3, 0x4000, 5, 0x6000, 7, 0x8000, 9, 0xA000);</a:t>
            </a:r>
          </a:p>
          <a:p>
            <a:pPr marL="79372" lvl="1" indent="0">
              <a:spcBef>
                <a:spcPct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</a:rPr>
              <a:t> }</a:t>
            </a:r>
          </a:p>
          <a:p>
            <a:pPr marL="79372" lvl="1" indent="0">
              <a:spcBef>
                <a:spcPct val="0"/>
              </a:spcBef>
              <a:buNone/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79372" lvl="1" indent="0">
              <a:spcBef>
                <a:spcPct val="0"/>
              </a:spcBef>
              <a:buNone/>
            </a:pP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0CFC5B3-E520-CDB2-4C69-EBBAA975A671}"/>
              </a:ext>
            </a:extLst>
          </p:cNvPr>
          <p:cNvCxnSpPr>
            <a:cxnSpLocks/>
          </p:cNvCxnSpPr>
          <p:nvPr/>
        </p:nvCxnSpPr>
        <p:spPr>
          <a:xfrm>
            <a:off x="2411760" y="5017740"/>
            <a:ext cx="5688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7EFD240-2029-9D25-7F1F-0309B0A42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2" y="1251844"/>
            <a:ext cx="7118379" cy="4219423"/>
          </a:xfrm>
          <a:prstGeom prst="rect">
            <a:avLst/>
          </a:prstGeom>
        </p:spPr>
      </p:pic>
      <p:sp>
        <p:nvSpPr>
          <p:cNvPr id="98307" name="灯片编号占位符 5">
            <a:extLst>
              <a:ext uri="{FF2B5EF4-FFF2-40B4-BE49-F238E27FC236}">
                <a16:creationId xmlns:a16="http://schemas.microsoft.com/office/drawing/2014/main" id="{AC26CEF0-8978-4655-8567-744220E18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6DE85-51A9-4914-AF53-024061365C84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A1B79AF8-C5E3-4CA1-8743-C50123A9E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传递数据：参数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4C227A2-81BD-F593-8D13-A17E4B30DA79}"/>
              </a:ext>
            </a:extLst>
          </p:cNvPr>
          <p:cNvSpPr/>
          <p:nvPr/>
        </p:nvSpPr>
        <p:spPr>
          <a:xfrm>
            <a:off x="2699792" y="3001516"/>
            <a:ext cx="2184458" cy="165618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32070F2-A3EB-A1EA-5EC5-40AEDBE2913E}"/>
              </a:ext>
            </a:extLst>
          </p:cNvPr>
          <p:cNvSpPr/>
          <p:nvPr/>
        </p:nvSpPr>
        <p:spPr>
          <a:xfrm>
            <a:off x="2685221" y="2137420"/>
            <a:ext cx="2199030" cy="8640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8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547C4-8069-83D6-9EB0-96CAFF26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21AD0-1A74-AD7D-699F-06FCAA360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89EAE-2946-7248-969D-54157C77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43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B408C-268D-691F-7C26-710914F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寄存器保存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7FC40-123B-9391-CBE2-6688602BE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63CE0-BC68-3DA0-0175-338C97CC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1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09C29-E265-98A7-7875-FBB7D3F7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通用寄存器保存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43B7A-5A5B-EB37-08F9-8A0E19C1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嵌套函数共享同一批通用寄存器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因此能够通过寄存器传递参数和返回值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不同的函数对通用寄存器的使用会存在冲突</a:t>
            </a:r>
            <a:r>
              <a:rPr kumimoji="1" lang="en-US" altLang="zh-CN" sz="2000" dirty="0"/>
              <a:t>—</a:t>
            </a:r>
            <a:r>
              <a:rPr kumimoji="1" lang="zh-CN" altLang="en-US" sz="2000" dirty="0"/>
              <a:t>无覆盖</a:t>
            </a:r>
            <a:endParaRPr kumimoji="1" lang="en-US" altLang="zh-CN" sz="2000" dirty="0"/>
          </a:p>
          <a:p>
            <a:r>
              <a:rPr kumimoji="1" lang="zh-CN" altLang="en-US" sz="2400" dirty="0"/>
              <a:t>避免冲突的思路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函数在使用某个寄存器之前保存该寄存器，返回前恢复它</a:t>
            </a:r>
            <a:endParaRPr kumimoji="1" lang="en-US" altLang="zh-CN" sz="2000" dirty="0"/>
          </a:p>
          <a:p>
            <a:pPr lvl="1"/>
            <a:r>
              <a:rPr kumimoji="1" lang="zh-CN" altLang="en-US" sz="2000" dirty="0">
                <a:solidFill>
                  <a:srgbClr val="C00000"/>
                </a:solidFill>
              </a:rPr>
              <a:t>保存在哪：</a:t>
            </a:r>
            <a:r>
              <a:rPr kumimoji="1" lang="zh-CN" altLang="en-US" sz="2000" dirty="0"/>
              <a:t>函数栈桢中</a:t>
            </a:r>
            <a:endParaRPr kumimoji="1" lang="en-US" altLang="zh-CN" sz="2000" dirty="0"/>
          </a:p>
          <a:p>
            <a:pPr lvl="1"/>
            <a:r>
              <a:rPr kumimoji="1" lang="zh-CN" altLang="en-US" sz="2000" dirty="0">
                <a:solidFill>
                  <a:srgbClr val="C00000"/>
                </a:solidFill>
              </a:rPr>
              <a:t>效率问题：</a:t>
            </a:r>
            <a:r>
              <a:rPr kumimoji="1" lang="zh-CN" altLang="en-US" sz="2000" dirty="0"/>
              <a:t>存在实际无需保存的情况，因此不用每次都保存</a:t>
            </a:r>
            <a:endParaRPr kumimoji="1" lang="en-US" altLang="zh-CN" sz="2000" dirty="0"/>
          </a:p>
          <a:p>
            <a:pPr lvl="2"/>
            <a:r>
              <a:rPr kumimoji="1" lang="zh-CN" altLang="en-US" sz="1600" dirty="0"/>
              <a:t>例如，函数不再调用其它函数</a:t>
            </a:r>
            <a:endParaRPr kumimoji="1" lang="en-US" altLang="zh-CN" sz="1600" dirty="0"/>
          </a:p>
          <a:p>
            <a:pPr lvl="2"/>
            <a:r>
              <a:rPr kumimoji="1" lang="zh-CN" altLang="en-US" sz="1600" dirty="0"/>
              <a:t>例如，函数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在调用函数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之前使用</a:t>
            </a:r>
            <a:r>
              <a:rPr kumimoji="1" lang="en-US" altLang="zh-CN" sz="1600" dirty="0"/>
              <a:t>x9</a:t>
            </a:r>
            <a:r>
              <a:rPr kumimoji="1" lang="zh-CN" altLang="en-US" sz="1600" dirty="0"/>
              <a:t>，但其实之后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不再需要</a:t>
            </a:r>
            <a:endParaRPr kumimoji="1" lang="en-US" altLang="zh-CN" sz="1600" dirty="0"/>
          </a:p>
          <a:p>
            <a:pPr lvl="1"/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A27C8-019F-8215-94A9-3242DBB5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31</a:t>
            </a:r>
            <a:r>
              <a:rPr lang="zh-CN" altLang="en-US" dirty="0"/>
              <a:t>个通用寄存器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520949" y="22180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1792536" y="22720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2387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W0</a:t>
            </a:r>
            <a:endParaRPr lang="zh-CN" altLang="en-US" sz="140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2387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520949" y="2619722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1792536" y="267369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641947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</a:t>
            </a:r>
            <a:endParaRPr lang="zh-CN" altLang="en-US" sz="140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641947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520949" y="3176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1792536" y="3230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19915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W7</a:t>
            </a:r>
            <a:endParaRPr lang="zh-CN" altLang="en-US" sz="140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199159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X7</a:t>
            </a:r>
            <a:endParaRPr lang="zh-CN" altLang="en-US" sz="1400"/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62497"/>
            <a:ext cx="34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63</a:t>
            </a:r>
            <a:endParaRPr lang="zh-CN" altLang="en-US" sz="1200"/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99" y="1962497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31</a:t>
            </a:r>
            <a:endParaRPr lang="zh-CN" altLang="en-US" sz="120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99" y="1957734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520949" y="35833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1792536" y="36373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60397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W8</a:t>
            </a:r>
            <a:endParaRPr lang="zh-CN" altLang="en-US" sz="1400"/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60397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X8</a:t>
            </a:r>
            <a:endParaRPr lang="zh-CN" altLang="en-US" sz="1400"/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2818159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520949" y="39833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1792536" y="40373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0040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W9</a:t>
            </a:r>
            <a:endParaRPr lang="zh-CN" altLang="en-US" sz="140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0040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X9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520949" y="4540597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1792536" y="4594572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561234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W15</a:t>
            </a:r>
            <a:endParaRPr lang="zh-CN" altLang="en-US" sz="1400"/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561234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X15</a:t>
            </a:r>
            <a:endParaRPr lang="zh-CN" altLang="en-US" sz="1400"/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415959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520949" y="4954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1792536" y="5008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977159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W16</a:t>
            </a:r>
            <a:endParaRPr lang="zh-CN" altLang="en-US" sz="1400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977159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X16</a:t>
            </a:r>
            <a:endParaRPr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4592886" y="2191097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5864474" y="224507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21332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W17</a:t>
            </a:r>
            <a:endParaRPr lang="zh-CN" altLang="en-US" sz="1400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21332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X17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4592886" y="2602259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5864474" y="2656234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624484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W18</a:t>
            </a:r>
            <a:endParaRPr lang="zh-CN" altLang="en-US" sz="1400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624484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X18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4596061" y="44040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5867649" y="44580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4247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W30</a:t>
            </a:r>
            <a:endParaRPr lang="zh-CN" altLang="en-US" sz="1400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4247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X30</a:t>
            </a:r>
            <a:endParaRPr lang="zh-CN" altLang="en-US" sz="14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4596061" y="3013422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5867649" y="306739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034059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W19</a:t>
            </a:r>
            <a:endParaRPr lang="zh-CN" altLang="en-US" sz="1400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03405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X19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4596061" y="3570634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5867649" y="3624609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59127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W28</a:t>
            </a:r>
            <a:endParaRPr lang="zh-CN" altLang="en-US" sz="1400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59127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X28</a:t>
            </a:r>
            <a:endParaRPr lang="zh-CN" altLang="en-US" sz="14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1" y="318804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4596061" y="39849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5867649" y="40389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0056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W29</a:t>
            </a:r>
            <a:endParaRPr lang="zh-CN" altLang="en-US" sz="1400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0056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X29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447051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31</a:t>
            </a:r>
            <a:r>
              <a:rPr lang="zh-CN" altLang="en-US" dirty="0"/>
              <a:t>个通用寄存器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520949" y="22180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1792536" y="22720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2387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W0</a:t>
            </a:r>
            <a:endParaRPr lang="zh-CN" altLang="en-US" sz="140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2387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520949" y="2619722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1792536" y="267369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641947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</a:t>
            </a:r>
            <a:endParaRPr lang="zh-CN" altLang="en-US" sz="140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641947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520949" y="3176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1792536" y="3230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19915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W7</a:t>
            </a:r>
            <a:endParaRPr lang="zh-CN" altLang="en-US" sz="140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199159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X7</a:t>
            </a:r>
            <a:endParaRPr lang="zh-CN" altLang="en-US" sz="1400"/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62497"/>
            <a:ext cx="34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63</a:t>
            </a:r>
            <a:endParaRPr lang="zh-CN" altLang="en-US" sz="1200"/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99" y="1962497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31</a:t>
            </a:r>
            <a:endParaRPr lang="zh-CN" altLang="en-US" sz="120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99" y="1957734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22" name="文本框 19">
            <a:extLst>
              <a:ext uri="{FF2B5EF4-FFF2-40B4-BE49-F238E27FC236}">
                <a16:creationId xmlns:a16="http://schemas.microsoft.com/office/drawing/2014/main" id="{B4EBDA4F-E07E-4B7F-B8ED-BD300D4C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127597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返回值 </a:t>
            </a:r>
            <a:r>
              <a:rPr lang="en-US" altLang="zh-CN" sz="1400" dirty="0"/>
              <a:t>&amp;</a:t>
            </a:r>
            <a:br>
              <a:rPr lang="en-US" altLang="zh-CN" sz="1400" dirty="0"/>
            </a:br>
            <a:r>
              <a:rPr lang="zh-CN" altLang="en-US" sz="1400" dirty="0"/>
              <a:t>第一个参数</a:t>
            </a:r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DC6FD120-8AC7-4885-B9E0-1D55C13A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641947"/>
            <a:ext cx="1714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第二个参数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5CD9CD7-132A-4B9E-930B-9422CD4B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3211859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第八个参数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520949" y="35833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1792536" y="36373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60397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W8</a:t>
            </a:r>
            <a:endParaRPr lang="zh-CN" altLang="en-US" sz="1400"/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60397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X8</a:t>
            </a:r>
            <a:endParaRPr lang="zh-CN" altLang="en-US" sz="1400"/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2818159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520949" y="39833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1792536" y="40373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0040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W9</a:t>
            </a:r>
            <a:endParaRPr lang="zh-CN" altLang="en-US" sz="140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0040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X9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520949" y="4540597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1792536" y="4594572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561234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W15</a:t>
            </a:r>
            <a:endParaRPr lang="zh-CN" altLang="en-US" sz="1400"/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561234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X15</a:t>
            </a:r>
            <a:endParaRPr lang="zh-CN" altLang="en-US" sz="1400"/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415959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520949" y="4954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1792536" y="5008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977159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W16</a:t>
            </a:r>
            <a:endParaRPr lang="zh-CN" altLang="en-US" sz="1400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977159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X16</a:t>
            </a:r>
            <a:endParaRPr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4592886" y="2191097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5864474" y="224507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21332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W17</a:t>
            </a:r>
            <a:endParaRPr lang="zh-CN" altLang="en-US" sz="1400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21332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X17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4592886" y="2602259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5864474" y="2656234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624484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W18</a:t>
            </a:r>
            <a:endParaRPr lang="zh-CN" altLang="en-US" sz="1400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624484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X18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4596061" y="44040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5867649" y="44580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4247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W30</a:t>
            </a:r>
            <a:endParaRPr lang="zh-CN" altLang="en-US" sz="1400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4247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X30</a:t>
            </a:r>
            <a:endParaRPr lang="zh-CN" altLang="en-US" sz="1400"/>
          </a:p>
        </p:txBody>
      </p:sp>
      <p:sp>
        <p:nvSpPr>
          <p:cNvPr id="61" name="文本框 74">
            <a:extLst>
              <a:ext uri="{FF2B5EF4-FFF2-40B4-BE49-F238E27FC236}">
                <a16:creationId xmlns:a16="http://schemas.microsoft.com/office/drawing/2014/main" id="{B03724DE-07FE-4D22-A78F-3C45FA4A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44104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链接指针（</a:t>
            </a:r>
            <a:r>
              <a:rPr lang="en-US" altLang="zh-CN" sz="1400" dirty="0"/>
              <a:t>LR</a:t>
            </a:r>
            <a:r>
              <a:rPr lang="zh-CN" altLang="en-US" sz="1400" dirty="0"/>
              <a:t>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4596061" y="3013422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5867649" y="306739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034059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W19</a:t>
            </a:r>
            <a:endParaRPr lang="zh-CN" altLang="en-US" sz="1400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03405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X19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4596061" y="3570634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5867649" y="3624609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59127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W28</a:t>
            </a:r>
            <a:endParaRPr lang="zh-CN" altLang="en-US" sz="1400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59127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X28</a:t>
            </a:r>
            <a:endParaRPr lang="zh-CN" altLang="en-US" sz="14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1" y="318804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4596061" y="39849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5867649" y="40389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0056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W29</a:t>
            </a:r>
            <a:endParaRPr lang="zh-CN" altLang="en-US" sz="1400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0056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X29</a:t>
            </a:r>
            <a:endParaRPr lang="zh-CN" altLang="en-US" sz="1400"/>
          </a:p>
        </p:txBody>
      </p:sp>
      <p:sp>
        <p:nvSpPr>
          <p:cNvPr id="77" name="文本框 90">
            <a:extLst>
              <a:ext uri="{FF2B5EF4-FFF2-40B4-BE49-F238E27FC236}">
                <a16:creationId xmlns:a16="http://schemas.microsoft.com/office/drawing/2014/main" id="{9A78D504-1C6D-4521-8BF6-779A6174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39913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帧指针（</a:t>
            </a:r>
            <a:r>
              <a:rPr lang="en-US" altLang="zh-CN" sz="1400" dirty="0"/>
              <a:t>FP</a:t>
            </a:r>
            <a:r>
              <a:rPr lang="zh-CN" altLang="en-US" sz="1400" dirty="0"/>
              <a:t>）</a:t>
            </a:r>
          </a:p>
        </p:txBody>
      </p:sp>
      <p:sp>
        <p:nvSpPr>
          <p:cNvPr id="3" name="文本框 26">
            <a:extLst>
              <a:ext uri="{FF2B5EF4-FFF2-40B4-BE49-F238E27FC236}">
                <a16:creationId xmlns:a16="http://schemas.microsoft.com/office/drawing/2014/main" id="{511C34B6-0118-4FDF-7F12-D1DC61466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419" y="2803791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9775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7FF5-98A9-434C-8FF7-80BAB03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31</a:t>
            </a:r>
            <a:r>
              <a:rPr lang="zh-CN" altLang="en-US" dirty="0"/>
              <a:t>个通用寄存器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B8994-B25C-4FF3-944C-1809C77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20C3-9B08-4953-842A-47A8F8DBABCA}"/>
              </a:ext>
            </a:extLst>
          </p:cNvPr>
          <p:cNvSpPr/>
          <p:nvPr/>
        </p:nvSpPr>
        <p:spPr>
          <a:xfrm>
            <a:off x="520949" y="22180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rgbClr val="BE384A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208F0B-E593-4531-BF15-5BBFA27D1869}"/>
              </a:ext>
            </a:extLst>
          </p:cNvPr>
          <p:cNvSpPr/>
          <p:nvPr/>
        </p:nvSpPr>
        <p:spPr>
          <a:xfrm>
            <a:off x="1792536" y="22720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43A2D7FB-7C06-4257-8E50-391EF833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2387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W0</a:t>
            </a:r>
            <a:endParaRPr lang="zh-CN" altLang="en-US" sz="140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12B31DF8-FA49-4943-B9F0-8053240B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2387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X0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37B21-623C-492F-82CA-E0F81E41B320}"/>
              </a:ext>
            </a:extLst>
          </p:cNvPr>
          <p:cNvSpPr/>
          <p:nvPr/>
        </p:nvSpPr>
        <p:spPr>
          <a:xfrm>
            <a:off x="520949" y="2619722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BA892E-A0FA-41D2-B026-F4D9A1104EB6}"/>
              </a:ext>
            </a:extLst>
          </p:cNvPr>
          <p:cNvSpPr/>
          <p:nvPr/>
        </p:nvSpPr>
        <p:spPr>
          <a:xfrm>
            <a:off x="1792536" y="2673697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E8D2790-C4FA-4372-BD28-2F0F5B50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2641947"/>
            <a:ext cx="5159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</a:t>
            </a:r>
            <a:endParaRPr lang="zh-CN" altLang="en-US" sz="1400"/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BEC517C3-1C91-40A1-B0B1-CDB642828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2641947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DD2629-A872-4C91-90A1-D56ADAD9CD66}"/>
              </a:ext>
            </a:extLst>
          </p:cNvPr>
          <p:cNvSpPr/>
          <p:nvPr/>
        </p:nvSpPr>
        <p:spPr>
          <a:xfrm>
            <a:off x="520949" y="3176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5AD225-6066-41D3-86E8-9A0F318E982F}"/>
              </a:ext>
            </a:extLst>
          </p:cNvPr>
          <p:cNvSpPr/>
          <p:nvPr/>
        </p:nvSpPr>
        <p:spPr>
          <a:xfrm>
            <a:off x="1792536" y="3230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44FB8945-7154-497B-A2C4-D9C9F62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199159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W7</a:t>
            </a:r>
            <a:endParaRPr lang="zh-CN" altLang="en-US" sz="1400"/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517DE679-44AA-41DA-9A54-7C96F98B3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199159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X7</a:t>
            </a:r>
            <a:endParaRPr lang="zh-CN" altLang="en-US" sz="1400"/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EADEFF14-C6B9-46A2-B893-844E6390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62497"/>
            <a:ext cx="34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63</a:t>
            </a:r>
            <a:endParaRPr lang="zh-CN" altLang="en-US" sz="1200"/>
          </a:p>
        </p:txBody>
      </p:sp>
      <p:sp>
        <p:nvSpPr>
          <p:cNvPr id="20" name="文本框 17">
            <a:extLst>
              <a:ext uri="{FF2B5EF4-FFF2-40B4-BE49-F238E27FC236}">
                <a16:creationId xmlns:a16="http://schemas.microsoft.com/office/drawing/2014/main" id="{9C8A9614-49BA-411A-9FCC-15DC7F9A4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99" y="1962497"/>
            <a:ext cx="347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31</a:t>
            </a:r>
            <a:endParaRPr lang="zh-CN" altLang="en-US" sz="1200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7D4EF85C-126C-4E8F-B669-AA13E1F9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99" y="1957734"/>
            <a:ext cx="266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22" name="文本框 19">
            <a:extLst>
              <a:ext uri="{FF2B5EF4-FFF2-40B4-BE49-F238E27FC236}">
                <a16:creationId xmlns:a16="http://schemas.microsoft.com/office/drawing/2014/main" id="{B4EBDA4F-E07E-4B7F-B8ED-BD300D4C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127597"/>
            <a:ext cx="1082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返回值 </a:t>
            </a:r>
            <a:r>
              <a:rPr lang="en-US" altLang="zh-CN" sz="1400" dirty="0"/>
              <a:t>&amp;</a:t>
            </a:r>
            <a:br>
              <a:rPr lang="en-US" altLang="zh-CN" sz="1400" dirty="0"/>
            </a:br>
            <a:r>
              <a:rPr lang="zh-CN" altLang="en-US" sz="1400" dirty="0"/>
              <a:t>第一个参数</a:t>
            </a:r>
          </a:p>
        </p:txBody>
      </p:sp>
      <p:sp>
        <p:nvSpPr>
          <p:cNvPr id="23" name="文本框 20">
            <a:extLst>
              <a:ext uri="{FF2B5EF4-FFF2-40B4-BE49-F238E27FC236}">
                <a16:creationId xmlns:a16="http://schemas.microsoft.com/office/drawing/2014/main" id="{DC6FD120-8AC7-4885-B9E0-1D55C13A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2641947"/>
            <a:ext cx="1714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第二个参数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5CD9CD7-132A-4B9E-930B-9422CD4B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24" y="3211859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第八个参数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19249CF-F7BF-4AA2-B3F5-4B1052678604}"/>
              </a:ext>
            </a:extLst>
          </p:cNvPr>
          <p:cNvSpPr/>
          <p:nvPr/>
        </p:nvSpPr>
        <p:spPr>
          <a:xfrm>
            <a:off x="520949" y="35833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99195-D899-4940-8577-058D966CEFEF}"/>
              </a:ext>
            </a:extLst>
          </p:cNvPr>
          <p:cNvSpPr/>
          <p:nvPr/>
        </p:nvSpPr>
        <p:spPr>
          <a:xfrm>
            <a:off x="1792536" y="36373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75D73F14-6445-4DE3-AE96-DEF818F4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360397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W8</a:t>
            </a:r>
            <a:endParaRPr lang="zh-CN" altLang="en-US" sz="1400"/>
          </a:p>
        </p:txBody>
      </p:sp>
      <p:sp>
        <p:nvSpPr>
          <p:cNvPr id="28" name="文本框 25">
            <a:extLst>
              <a:ext uri="{FF2B5EF4-FFF2-40B4-BE49-F238E27FC236}">
                <a16:creationId xmlns:a16="http://schemas.microsoft.com/office/drawing/2014/main" id="{4BD96076-93ED-4BE1-9B4F-13860DB1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360397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X8</a:t>
            </a:r>
            <a:endParaRPr lang="zh-CN" altLang="en-US" sz="1400"/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44ED7CAF-BEA8-4AAB-B17B-93B3F27E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2818159"/>
            <a:ext cx="346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30" name="文本框 27">
            <a:extLst>
              <a:ext uri="{FF2B5EF4-FFF2-40B4-BE49-F238E27FC236}">
                <a16:creationId xmlns:a16="http://schemas.microsoft.com/office/drawing/2014/main" id="{51419FE2-367F-442B-9F7C-685EE720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786" y="3627033"/>
            <a:ext cx="1714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间接结果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系统调用号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AFD2F7-4F2E-44C7-9DD8-BA18A78C27CF}"/>
              </a:ext>
            </a:extLst>
          </p:cNvPr>
          <p:cNvSpPr/>
          <p:nvPr/>
        </p:nvSpPr>
        <p:spPr>
          <a:xfrm>
            <a:off x="520949" y="398338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4B55FD-D942-4157-9810-07E6747D2A34}"/>
              </a:ext>
            </a:extLst>
          </p:cNvPr>
          <p:cNvSpPr/>
          <p:nvPr/>
        </p:nvSpPr>
        <p:spPr>
          <a:xfrm>
            <a:off x="1792536" y="403735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C92067E2-A04A-4ADF-A615-246DE2B5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00402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W9</a:t>
            </a:r>
            <a:endParaRPr lang="zh-CN" altLang="en-US" sz="1400"/>
          </a:p>
        </p:txBody>
      </p:sp>
      <p:sp>
        <p:nvSpPr>
          <p:cNvPr id="34" name="文本框 31">
            <a:extLst>
              <a:ext uri="{FF2B5EF4-FFF2-40B4-BE49-F238E27FC236}">
                <a16:creationId xmlns:a16="http://schemas.microsoft.com/office/drawing/2014/main" id="{F4B6E78E-6700-4E48-92B7-26934A540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004022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X9</a:t>
            </a:r>
            <a:endParaRPr lang="zh-CN" altLang="en-US" sz="1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884ED7-86CD-4F9D-8743-EFE946C1300F}"/>
              </a:ext>
            </a:extLst>
          </p:cNvPr>
          <p:cNvSpPr/>
          <p:nvPr/>
        </p:nvSpPr>
        <p:spPr>
          <a:xfrm>
            <a:off x="520949" y="4540597"/>
            <a:ext cx="2441575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D9C400-A4B6-498E-A078-8C86B15B1204}"/>
              </a:ext>
            </a:extLst>
          </p:cNvPr>
          <p:cNvSpPr/>
          <p:nvPr/>
        </p:nvSpPr>
        <p:spPr>
          <a:xfrm>
            <a:off x="1792536" y="4594572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F568D1EF-34D7-47F1-9DDD-B524E9A7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561234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W15</a:t>
            </a:r>
            <a:endParaRPr lang="zh-CN" altLang="en-US" sz="1400"/>
          </a:p>
        </p:txBody>
      </p:sp>
      <p:sp>
        <p:nvSpPr>
          <p:cNvPr id="38" name="文本框 35">
            <a:extLst>
              <a:ext uri="{FF2B5EF4-FFF2-40B4-BE49-F238E27FC236}">
                <a16:creationId xmlns:a16="http://schemas.microsoft.com/office/drawing/2014/main" id="{F963AAC9-6BB9-4DF4-B189-8027DFB9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561234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X15</a:t>
            </a:r>
            <a:endParaRPr lang="zh-CN" altLang="en-US" sz="1400"/>
          </a:p>
        </p:txBody>
      </p:sp>
      <p:sp>
        <p:nvSpPr>
          <p:cNvPr id="39" name="文本框 36">
            <a:extLst>
              <a:ext uri="{FF2B5EF4-FFF2-40B4-BE49-F238E27FC236}">
                <a16:creationId xmlns:a16="http://schemas.microsoft.com/office/drawing/2014/main" id="{97268707-E40B-40EB-B029-BDC1B11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436" y="415959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04481405-4FC8-4E1B-97C3-4F96614C0F0E}"/>
              </a:ext>
            </a:extLst>
          </p:cNvPr>
          <p:cNvSpPr/>
          <p:nvPr/>
        </p:nvSpPr>
        <p:spPr>
          <a:xfrm>
            <a:off x="3010149" y="4135784"/>
            <a:ext cx="114300" cy="5889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文本框 38">
            <a:extLst>
              <a:ext uri="{FF2B5EF4-FFF2-40B4-BE49-F238E27FC236}">
                <a16:creationId xmlns:a16="http://schemas.microsoft.com/office/drawing/2014/main" id="{5F176D49-1A92-462F-84D8-4EA41D84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686" y="4262784"/>
            <a:ext cx="1268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调用者保存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E0ED5-02E4-4D93-8D72-219DF15F6B62}"/>
              </a:ext>
            </a:extLst>
          </p:cNvPr>
          <p:cNvSpPr/>
          <p:nvPr/>
        </p:nvSpPr>
        <p:spPr>
          <a:xfrm>
            <a:off x="520949" y="4954934"/>
            <a:ext cx="2441575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13436A-58A1-4D49-B161-32AAC1576275}"/>
              </a:ext>
            </a:extLst>
          </p:cNvPr>
          <p:cNvSpPr/>
          <p:nvPr/>
        </p:nvSpPr>
        <p:spPr>
          <a:xfrm>
            <a:off x="1792536" y="5008909"/>
            <a:ext cx="1127125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A06A8634-E5B4-4936-A2A6-D780E921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36" y="4977159"/>
            <a:ext cx="703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W16</a:t>
            </a:r>
            <a:endParaRPr lang="zh-CN" altLang="en-US" sz="1400"/>
          </a:p>
        </p:txBody>
      </p:sp>
      <p:sp>
        <p:nvSpPr>
          <p:cNvPr id="45" name="文本框 42">
            <a:extLst>
              <a:ext uri="{FF2B5EF4-FFF2-40B4-BE49-F238E27FC236}">
                <a16:creationId xmlns:a16="http://schemas.microsoft.com/office/drawing/2014/main" id="{F7611F2B-2C48-441F-989B-D9ECD5EF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61" y="4977159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X16</a:t>
            </a:r>
            <a:endParaRPr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AB815E-A298-4DF5-9ABE-53C26A84CFE5}"/>
              </a:ext>
            </a:extLst>
          </p:cNvPr>
          <p:cNvSpPr/>
          <p:nvPr/>
        </p:nvSpPr>
        <p:spPr>
          <a:xfrm>
            <a:off x="4592886" y="2191097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36DB63-18ED-44B2-9187-EDADA2896906}"/>
              </a:ext>
            </a:extLst>
          </p:cNvPr>
          <p:cNvSpPr/>
          <p:nvPr/>
        </p:nvSpPr>
        <p:spPr>
          <a:xfrm>
            <a:off x="5864474" y="2245072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文本框 46">
            <a:extLst>
              <a:ext uri="{FF2B5EF4-FFF2-40B4-BE49-F238E27FC236}">
                <a16:creationId xmlns:a16="http://schemas.microsoft.com/office/drawing/2014/main" id="{792FBC79-5109-41D3-AD40-FED2EE40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21332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W17</a:t>
            </a:r>
            <a:endParaRPr lang="zh-CN" altLang="en-US" sz="1400"/>
          </a:p>
        </p:txBody>
      </p:sp>
      <p:sp>
        <p:nvSpPr>
          <p:cNvPr id="50" name="文本框 47">
            <a:extLst>
              <a:ext uri="{FF2B5EF4-FFF2-40B4-BE49-F238E27FC236}">
                <a16:creationId xmlns:a16="http://schemas.microsoft.com/office/drawing/2014/main" id="{D150BD33-8EEA-46C4-826C-E3F68373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21332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X17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27611EE-A393-471F-AD01-901328E4A8DA}"/>
              </a:ext>
            </a:extLst>
          </p:cNvPr>
          <p:cNvSpPr/>
          <p:nvPr/>
        </p:nvSpPr>
        <p:spPr>
          <a:xfrm>
            <a:off x="4592886" y="2602259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BB27BB-7493-4600-8214-8ABBA3C07DA6}"/>
              </a:ext>
            </a:extLst>
          </p:cNvPr>
          <p:cNvSpPr/>
          <p:nvPr/>
        </p:nvSpPr>
        <p:spPr>
          <a:xfrm>
            <a:off x="5864474" y="2656234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文本框 51">
            <a:extLst>
              <a:ext uri="{FF2B5EF4-FFF2-40B4-BE49-F238E27FC236}">
                <a16:creationId xmlns:a16="http://schemas.microsoft.com/office/drawing/2014/main" id="{13A9BB73-CEF9-4FAC-9AD9-3E699E57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474" y="2624484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W18</a:t>
            </a:r>
            <a:endParaRPr lang="zh-CN" altLang="en-US" sz="1400"/>
          </a:p>
        </p:txBody>
      </p:sp>
      <p:sp>
        <p:nvSpPr>
          <p:cNvPr id="55" name="文本框 52">
            <a:extLst>
              <a:ext uri="{FF2B5EF4-FFF2-40B4-BE49-F238E27FC236}">
                <a16:creationId xmlns:a16="http://schemas.microsoft.com/office/drawing/2014/main" id="{95B232BF-6E91-497A-96AF-747BB14B5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11" y="2624484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X18</a:t>
            </a:r>
            <a:endParaRPr lang="zh-CN" altLang="en-US" sz="1400"/>
          </a:p>
        </p:txBody>
      </p:sp>
      <p:sp>
        <p:nvSpPr>
          <p:cNvPr id="56" name="文本框 53">
            <a:extLst>
              <a:ext uri="{FF2B5EF4-FFF2-40B4-BE49-F238E27FC236}">
                <a16:creationId xmlns:a16="http://schemas.microsoft.com/office/drawing/2014/main" id="{E75FA8E5-45F2-4CDC-B0C1-3CFCF6164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032" y="2472218"/>
            <a:ext cx="18002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平台相关寄存器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EE80DE-1F57-4A61-A7D1-1A5A4F8B6192}"/>
              </a:ext>
            </a:extLst>
          </p:cNvPr>
          <p:cNvSpPr/>
          <p:nvPr/>
        </p:nvSpPr>
        <p:spPr>
          <a:xfrm>
            <a:off x="4596061" y="44040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8891784-FF8C-4087-8DBB-60D5171CF424}"/>
              </a:ext>
            </a:extLst>
          </p:cNvPr>
          <p:cNvSpPr/>
          <p:nvPr/>
        </p:nvSpPr>
        <p:spPr>
          <a:xfrm>
            <a:off x="5867649" y="44580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文本框 72">
            <a:extLst>
              <a:ext uri="{FF2B5EF4-FFF2-40B4-BE49-F238E27FC236}">
                <a16:creationId xmlns:a16="http://schemas.microsoft.com/office/drawing/2014/main" id="{A57D3462-2A51-4551-93DD-94B69066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4247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W30</a:t>
            </a:r>
            <a:endParaRPr lang="zh-CN" altLang="en-US" sz="1400"/>
          </a:p>
        </p:txBody>
      </p:sp>
      <p:sp>
        <p:nvSpPr>
          <p:cNvPr id="60" name="文本框 73">
            <a:extLst>
              <a:ext uri="{FF2B5EF4-FFF2-40B4-BE49-F238E27FC236}">
                <a16:creationId xmlns:a16="http://schemas.microsoft.com/office/drawing/2014/main" id="{4D22F77C-A373-485B-8E62-790C379B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4247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X30</a:t>
            </a:r>
            <a:endParaRPr lang="zh-CN" altLang="en-US" sz="1400"/>
          </a:p>
        </p:txBody>
      </p:sp>
      <p:sp>
        <p:nvSpPr>
          <p:cNvPr id="61" name="文本框 74">
            <a:extLst>
              <a:ext uri="{FF2B5EF4-FFF2-40B4-BE49-F238E27FC236}">
                <a16:creationId xmlns:a16="http://schemas.microsoft.com/office/drawing/2014/main" id="{B03724DE-07FE-4D22-A78F-3C45FA4A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44104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链接指针（</a:t>
            </a:r>
            <a:r>
              <a:rPr lang="en-US" altLang="zh-CN" sz="1400" dirty="0"/>
              <a:t>LR</a:t>
            </a:r>
            <a:r>
              <a:rPr lang="zh-CN" altLang="en-US" sz="1400" dirty="0"/>
              <a:t>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6EAD45-5A9A-4C4B-837D-0BDDBE673609}"/>
              </a:ext>
            </a:extLst>
          </p:cNvPr>
          <p:cNvSpPr/>
          <p:nvPr/>
        </p:nvSpPr>
        <p:spPr>
          <a:xfrm>
            <a:off x="4596061" y="3013422"/>
            <a:ext cx="2439988" cy="349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878551-58C4-423F-82DB-E3BE1BCB0550}"/>
              </a:ext>
            </a:extLst>
          </p:cNvPr>
          <p:cNvSpPr/>
          <p:nvPr/>
        </p:nvSpPr>
        <p:spPr>
          <a:xfrm>
            <a:off x="5867649" y="306739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" name="文本框 77">
            <a:extLst>
              <a:ext uri="{FF2B5EF4-FFF2-40B4-BE49-F238E27FC236}">
                <a16:creationId xmlns:a16="http://schemas.microsoft.com/office/drawing/2014/main" id="{377D3CF6-4C0D-43B8-B455-F0B4514E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034059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W19</a:t>
            </a:r>
            <a:endParaRPr lang="zh-CN" altLang="en-US" sz="1400"/>
          </a:p>
        </p:txBody>
      </p:sp>
      <p:sp>
        <p:nvSpPr>
          <p:cNvPr id="65" name="文本框 78">
            <a:extLst>
              <a:ext uri="{FF2B5EF4-FFF2-40B4-BE49-F238E27FC236}">
                <a16:creationId xmlns:a16="http://schemas.microsoft.com/office/drawing/2014/main" id="{1EB38FFA-3CC4-4A56-91EA-9B1C6DFF7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03405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X19</a:t>
            </a:r>
            <a:endParaRPr lang="zh-CN" altLang="en-US" sz="1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DDAA31-A83C-4F8A-B1E9-6E906E9BE2E7}"/>
              </a:ext>
            </a:extLst>
          </p:cNvPr>
          <p:cNvSpPr/>
          <p:nvPr/>
        </p:nvSpPr>
        <p:spPr>
          <a:xfrm>
            <a:off x="4596061" y="3570634"/>
            <a:ext cx="2439988" cy="350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060CEB-5FEC-4DDA-A295-539173C08F30}"/>
              </a:ext>
            </a:extLst>
          </p:cNvPr>
          <p:cNvSpPr/>
          <p:nvPr/>
        </p:nvSpPr>
        <p:spPr>
          <a:xfrm>
            <a:off x="5867649" y="3624609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2C881FF3-B2C4-447C-9732-935A8A03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3591272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W28</a:t>
            </a:r>
            <a:endParaRPr lang="zh-CN" altLang="en-US" sz="1400"/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5CA7F4D1-1685-4E4F-8535-64A9EEB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3591272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X28</a:t>
            </a:r>
            <a:endParaRPr lang="zh-CN" altLang="en-US" sz="14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05994EE4-7CC4-4BE4-BBA7-F162661E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961" y="3188047"/>
            <a:ext cx="34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/>
              <a:t>…</a:t>
            </a:r>
            <a:endParaRPr lang="zh-CN" altLang="en-US" sz="2000"/>
          </a:p>
        </p:txBody>
      </p:sp>
      <p:sp>
        <p:nvSpPr>
          <p:cNvPr id="71" name="右大括号 70">
            <a:extLst>
              <a:ext uri="{FF2B5EF4-FFF2-40B4-BE49-F238E27FC236}">
                <a16:creationId xmlns:a16="http://schemas.microsoft.com/office/drawing/2014/main" id="{85878676-24EE-414F-B3F2-8444B90DCCF4}"/>
              </a:ext>
            </a:extLst>
          </p:cNvPr>
          <p:cNvSpPr/>
          <p:nvPr/>
        </p:nvSpPr>
        <p:spPr>
          <a:xfrm>
            <a:off x="7107486" y="3164234"/>
            <a:ext cx="114300" cy="5905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文本框 85">
            <a:extLst>
              <a:ext uri="{FF2B5EF4-FFF2-40B4-BE49-F238E27FC236}">
                <a16:creationId xmlns:a16="http://schemas.microsoft.com/office/drawing/2014/main" id="{5F60D945-3579-495D-A6FD-A2D95DDB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024" y="3305522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1" dirty="0">
                <a:solidFill>
                  <a:srgbClr val="C00000"/>
                </a:solidFill>
              </a:rPr>
              <a:t>被调用者保存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B744C3F-A4CD-4390-BD65-FA85DE3AA288}"/>
              </a:ext>
            </a:extLst>
          </p:cNvPr>
          <p:cNvSpPr/>
          <p:nvPr/>
        </p:nvSpPr>
        <p:spPr>
          <a:xfrm>
            <a:off x="4596061" y="3984972"/>
            <a:ext cx="2439988" cy="350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B4160BE-2C3F-4A42-B1B7-26D73207E937}"/>
              </a:ext>
            </a:extLst>
          </p:cNvPr>
          <p:cNvSpPr/>
          <p:nvPr/>
        </p:nvSpPr>
        <p:spPr>
          <a:xfrm>
            <a:off x="5867649" y="4038947"/>
            <a:ext cx="1125537" cy="247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文本框 88">
            <a:extLst>
              <a:ext uri="{FF2B5EF4-FFF2-40B4-BE49-F238E27FC236}">
                <a16:creationId xmlns:a16="http://schemas.microsoft.com/office/drawing/2014/main" id="{C5923656-586E-404C-AA82-67E3B3A3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49" y="4005609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W29</a:t>
            </a:r>
            <a:endParaRPr lang="zh-CN" altLang="en-US" sz="1400"/>
          </a:p>
        </p:txBody>
      </p:sp>
      <p:sp>
        <p:nvSpPr>
          <p:cNvPr id="76" name="文本框 89">
            <a:extLst>
              <a:ext uri="{FF2B5EF4-FFF2-40B4-BE49-F238E27FC236}">
                <a16:creationId xmlns:a16="http://schemas.microsoft.com/office/drawing/2014/main" id="{2576C548-D01B-4AC6-9E31-DAF9BFA71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86" y="4005609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X29</a:t>
            </a:r>
            <a:endParaRPr lang="zh-CN" altLang="en-US" sz="1400"/>
          </a:p>
        </p:txBody>
      </p:sp>
      <p:sp>
        <p:nvSpPr>
          <p:cNvPr id="77" name="文本框 90">
            <a:extLst>
              <a:ext uri="{FF2B5EF4-FFF2-40B4-BE49-F238E27FC236}">
                <a16:creationId xmlns:a16="http://schemas.microsoft.com/office/drawing/2014/main" id="{9A78D504-1C6D-4521-8BF6-779A6174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461" y="399132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/>
              <a:t>帧指针（</a:t>
            </a:r>
            <a:r>
              <a:rPr lang="en-US" altLang="zh-CN" sz="1400" dirty="0"/>
              <a:t>FP</a:t>
            </a:r>
            <a:r>
              <a:rPr lang="zh-CN" altLang="en-US" sz="1400" dirty="0"/>
              <a:t>）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587B1E8-FAE6-005A-74CD-F360595C1EBE}"/>
              </a:ext>
            </a:extLst>
          </p:cNvPr>
          <p:cNvSpPr txBox="1"/>
          <p:nvPr/>
        </p:nvSpPr>
        <p:spPr>
          <a:xfrm>
            <a:off x="474405" y="13141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约定：</a:t>
            </a:r>
            <a:r>
              <a:rPr kumimoji="1" lang="en-US" altLang="zh-CN" dirty="0"/>
              <a:t>x9-x15</a:t>
            </a:r>
            <a:r>
              <a:rPr kumimoji="1" lang="zh-CN" altLang="en-US" dirty="0"/>
              <a:t>调用者保存；</a:t>
            </a:r>
            <a:r>
              <a:rPr kumimoji="1" lang="en-US" altLang="zh-CN" dirty="0"/>
              <a:t>x19-x28</a:t>
            </a:r>
            <a:r>
              <a:rPr kumimoji="1" lang="zh-CN" altLang="en-US" dirty="0"/>
              <a:t>被调用者保存</a:t>
            </a:r>
          </a:p>
        </p:txBody>
      </p:sp>
    </p:spTree>
    <p:extLst>
      <p:ext uri="{BB962C8B-B14F-4D97-AF65-F5344CB8AC3E}">
        <p14:creationId xmlns:p14="http://schemas.microsoft.com/office/powerpoint/2010/main" val="1261241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DCBE58F5-5D1D-4506-9AC1-78262EACF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寄存器使用约定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91A83E3-376E-40C8-B144-6DADD05CD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+mj-ea"/>
                <a:ea typeface="+mj-ea"/>
              </a:rPr>
              <a:t>调用者保存的寄存器包括</a:t>
            </a:r>
            <a:r>
              <a:rPr lang="en-US" altLang="zh-CN" sz="2800" dirty="0">
                <a:latin typeface="+mj-ea"/>
                <a:ea typeface="+mj-ea"/>
              </a:rPr>
              <a:t>X9~X15</a:t>
            </a: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调用者在调用前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按需（仅考虑自己是否需要）</a:t>
            </a:r>
            <a:r>
              <a:rPr lang="zh-CN" altLang="en-US" dirty="0">
                <a:latin typeface="+mj-ea"/>
                <a:ea typeface="+mj-ea"/>
              </a:rPr>
              <a:t>进行保存</a:t>
            </a:r>
            <a:endParaRPr lang="en-US" altLang="zh-CN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调用者在被调用者返回后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恢复</a:t>
            </a:r>
            <a:r>
              <a:rPr lang="zh-CN" altLang="en-US" dirty="0">
                <a:latin typeface="+mj-ea"/>
                <a:ea typeface="+mj-ea"/>
              </a:rPr>
              <a:t>它们的值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被调用者可以随意使用</a:t>
            </a:r>
            <a:endParaRPr lang="en-US" altLang="zh-CN" dirty="0">
              <a:latin typeface="+mj-ea"/>
              <a:ea typeface="+mj-ea"/>
            </a:endParaRPr>
          </a:p>
          <a:p>
            <a:pPr lvl="2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调用者视角：这些寄存器在函数调用之后的值可能发生改变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EAF07E6F-63A0-4513-B92D-CA7B29C46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6EEDD-754C-4A2D-9E4C-D7C011554E56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50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>
            <a:extLst>
              <a:ext uri="{FF2B5EF4-FFF2-40B4-BE49-F238E27FC236}">
                <a16:creationId xmlns:a16="http://schemas.microsoft.com/office/drawing/2014/main" id="{E6E75EC9-A887-4D06-905A-496CBD1F6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寄存器使用约定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512FA02-8354-4F9D-B670-468CCF7F0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75624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dirty="0">
                <a:latin typeface="+mj-ea"/>
                <a:ea typeface="+mj-ea"/>
              </a:rPr>
              <a:t>被调用者保存的寄存器包括</a:t>
            </a:r>
            <a:r>
              <a:rPr lang="en-US" altLang="zh-CN" sz="2800" dirty="0">
                <a:latin typeface="+mj-ea"/>
                <a:ea typeface="+mj-ea"/>
              </a:rPr>
              <a:t>X19~X28</a:t>
            </a: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被调用者在使用前进行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保存</a:t>
            </a:r>
            <a:endParaRPr lang="en-US" altLang="zh-CN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被调用者在返回前进行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恢复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dirty="0">
                <a:latin typeface="+mj-ea"/>
                <a:ea typeface="+mj-ea"/>
              </a:rPr>
              <a:t>调用者视角：这些寄存器的值在函数调用前后不会改变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43F993D4-DC7E-4907-B363-135B7F9FC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8D2573-23E4-455B-BD71-399CDE2CA05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9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D8F5-FAEB-462C-23FB-9756AE46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实例：保存寄存器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53142-BE10-3D37-3E26-04FCFE24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455AE-B668-4D08-A1C5-4F421E19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96503EF8-4DCF-1D3A-E350-F57D6D71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D607-6FD0-7B42-EE58-D5AA09F2F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84C933B-63CA-3F31-C9B5-BFFF55F2D28E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1882D-0841-B423-0DC9-88327F997FE5}"/>
              </a:ext>
            </a:extLst>
          </p:cNvPr>
          <p:cNvSpPr txBox="1"/>
          <p:nvPr/>
        </p:nvSpPr>
        <p:spPr>
          <a:xfrm>
            <a:off x="647665" y="3598807"/>
            <a:ext cx="30107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</a:rPr>
              <a:t>cube</a:t>
            </a:r>
            <a:r>
              <a:rPr kumimoji="1" lang="zh-CN" altLang="en-US" sz="1600" dirty="0">
                <a:solidFill>
                  <a:srgbClr val="C00000"/>
                </a:solidFill>
              </a:rPr>
              <a:t>作为被调用者（比如</a:t>
            </a:r>
            <a:r>
              <a:rPr kumimoji="1" lang="en-US" altLang="zh-CN" sz="1600" dirty="0">
                <a:solidFill>
                  <a:srgbClr val="C00000"/>
                </a:solidFill>
              </a:rPr>
              <a:t>main</a:t>
            </a: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函数调用</a:t>
            </a:r>
            <a:r>
              <a:rPr kumimoji="1" lang="en-US" altLang="zh-CN" sz="1600" dirty="0">
                <a:solidFill>
                  <a:srgbClr val="C00000"/>
                </a:solidFill>
              </a:rPr>
              <a:t>cube</a:t>
            </a:r>
            <a:r>
              <a:rPr kumimoji="1" lang="zh-CN" altLang="en-US" sz="1600" dirty="0">
                <a:solidFill>
                  <a:srgbClr val="C00000"/>
                </a:solidFill>
              </a:rPr>
              <a:t>），在使用</a:t>
            </a:r>
            <a:r>
              <a:rPr kumimoji="1" lang="en-US" altLang="zh-CN" sz="1600" dirty="0">
                <a:solidFill>
                  <a:srgbClr val="C00000"/>
                </a:solidFill>
              </a:rPr>
              <a:t>x19</a:t>
            </a:r>
            <a:r>
              <a:rPr kumimoji="1" lang="zh-CN" altLang="en-US" sz="1600" dirty="0">
                <a:solidFill>
                  <a:srgbClr val="C00000"/>
                </a:solidFill>
              </a:rPr>
              <a:t>前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需要在栈上保存它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EF9576E-01A5-C918-58CB-077D43B387F9}"/>
              </a:ext>
            </a:extLst>
          </p:cNvPr>
          <p:cNvSpPr/>
          <p:nvPr/>
        </p:nvSpPr>
        <p:spPr>
          <a:xfrm>
            <a:off x="4716016" y="2849943"/>
            <a:ext cx="3072125" cy="39423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AFCE45-2F81-F04A-233A-34464B7EB883}"/>
              </a:ext>
            </a:extLst>
          </p:cNvPr>
          <p:cNvSpPr txBox="1"/>
          <p:nvPr/>
        </p:nvSpPr>
        <p:spPr>
          <a:xfrm>
            <a:off x="636686" y="4735805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：若使用调用者保存的寄存器（如</a:t>
            </a:r>
            <a:r>
              <a:rPr kumimoji="1" lang="en-US" altLang="zh-CN" dirty="0"/>
              <a:t>x9</a:t>
            </a:r>
            <a:r>
              <a:rPr kumimoji="1" lang="zh-CN" altLang="en-US" dirty="0"/>
              <a:t>），是否能够避免保存？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B0A982-1F7A-7BA7-60F8-E458031D1C77}"/>
              </a:ext>
            </a:extLst>
          </p:cNvPr>
          <p:cNvSpPr txBox="1"/>
          <p:nvPr/>
        </p:nvSpPr>
        <p:spPr>
          <a:xfrm>
            <a:off x="636686" y="5142093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x19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w19</a:t>
            </a:r>
            <a:r>
              <a:rPr kumimoji="1" lang="zh-CN" altLang="en-US" dirty="0"/>
              <a:t>）是用来保存</a:t>
            </a:r>
            <a:r>
              <a:rPr kumimoji="1" lang="en-US" altLang="zh-CN" dirty="0"/>
              <a:t>x0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w0</a:t>
            </a:r>
            <a:r>
              <a:rPr kumimoji="1" lang="zh-CN" altLang="en-US" dirty="0"/>
              <a:t>）的值，为什么不直接把</a:t>
            </a:r>
            <a:r>
              <a:rPr kumimoji="1" lang="en-US" altLang="zh-CN" dirty="0"/>
              <a:t>x0</a:t>
            </a:r>
            <a:r>
              <a:rPr kumimoji="1" lang="zh-CN" altLang="en-US" dirty="0"/>
              <a:t>存在栈上？</a:t>
            </a:r>
          </a:p>
        </p:txBody>
      </p:sp>
    </p:spTree>
    <p:extLst>
      <p:ext uri="{BB962C8B-B14F-4D97-AF65-F5344CB8AC3E}">
        <p14:creationId xmlns:p14="http://schemas.microsoft.com/office/powerpoint/2010/main" val="402630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DA4EB-F07C-29DA-00E3-D483921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对比：用栈保存和用</a:t>
            </a:r>
            <a:r>
              <a:rPr kumimoji="1" lang="en-US" altLang="zh-CN" dirty="0"/>
              <a:t>x19</a:t>
            </a:r>
            <a:r>
              <a:rPr kumimoji="1" lang="zh-CN" altLang="en-US" dirty="0"/>
              <a:t>保存</a:t>
            </a:r>
            <a:r>
              <a:rPr kumimoji="1" lang="en-US" altLang="zh-CN" dirty="0"/>
              <a:t>x0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CC263-9D67-A711-23B4-65643752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70CF94-9C2D-4611-1E34-A18A8718D2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1"/>
          <a:stretch/>
        </p:blipFill>
        <p:spPr>
          <a:xfrm>
            <a:off x="4860032" y="1732000"/>
            <a:ext cx="3672408" cy="2468006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AC388BC6-FB49-86E7-471A-24F1BF843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/>
          <a:stretch/>
        </p:blipFill>
        <p:spPr>
          <a:xfrm>
            <a:off x="486693" y="1732000"/>
            <a:ext cx="4025369" cy="2251000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A79F0FF-D803-FD41-EF87-459A31EEF805}"/>
              </a:ext>
            </a:extLst>
          </p:cNvPr>
          <p:cNvSpPr txBox="1"/>
          <p:nvPr/>
        </p:nvSpPr>
        <p:spPr>
          <a:xfrm>
            <a:off x="1777865" y="136090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优化选项</a:t>
            </a:r>
            <a:r>
              <a:rPr kumimoji="1" lang="en-US" altLang="zh-CN" dirty="0" err="1">
                <a:latin typeface="+mn-ea"/>
              </a:rPr>
              <a:t>Og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98D11A-F162-BCBE-DAB0-8F89FAA6E0BB}"/>
              </a:ext>
            </a:extLst>
          </p:cNvPr>
          <p:cNvSpPr txBox="1"/>
          <p:nvPr/>
        </p:nvSpPr>
        <p:spPr>
          <a:xfrm>
            <a:off x="5404055" y="1386303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优化选项</a:t>
            </a:r>
            <a:r>
              <a:rPr kumimoji="1" lang="en-US" altLang="zh-CN" dirty="0">
                <a:latin typeface="+mn-ea"/>
              </a:rPr>
              <a:t>O0</a:t>
            </a:r>
            <a:r>
              <a:rPr kumimoji="1" lang="zh-CN" altLang="en-US" dirty="0">
                <a:latin typeface="+mn-ea"/>
              </a:rPr>
              <a:t>（无优化）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F4D913A-4770-3478-6F9E-F9C36F2C8A3C}"/>
              </a:ext>
            </a:extLst>
          </p:cNvPr>
          <p:cNvCxnSpPr>
            <a:cxnSpLocks/>
          </p:cNvCxnSpPr>
          <p:nvPr/>
        </p:nvCxnSpPr>
        <p:spPr>
          <a:xfrm>
            <a:off x="1187624" y="2641476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046BBDE-8A9A-4C91-6161-E34AA93AA72F}"/>
              </a:ext>
            </a:extLst>
          </p:cNvPr>
          <p:cNvCxnSpPr>
            <a:cxnSpLocks/>
          </p:cNvCxnSpPr>
          <p:nvPr/>
        </p:nvCxnSpPr>
        <p:spPr>
          <a:xfrm>
            <a:off x="1187624" y="2860468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5E1B360-136D-FFB9-904F-B4868C7A06F7}"/>
              </a:ext>
            </a:extLst>
          </p:cNvPr>
          <p:cNvCxnSpPr>
            <a:cxnSpLocks/>
          </p:cNvCxnSpPr>
          <p:nvPr/>
        </p:nvCxnSpPr>
        <p:spPr>
          <a:xfrm>
            <a:off x="5473080" y="2640800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6853495-0AAB-3AF2-9D11-5FDAF3BF8227}"/>
              </a:ext>
            </a:extLst>
          </p:cNvPr>
          <p:cNvCxnSpPr>
            <a:cxnSpLocks/>
          </p:cNvCxnSpPr>
          <p:nvPr/>
        </p:nvCxnSpPr>
        <p:spPr>
          <a:xfrm>
            <a:off x="5473080" y="2867743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3A566E5-437C-D73E-45DA-6E153EDAE3FC}"/>
              </a:ext>
            </a:extLst>
          </p:cNvPr>
          <p:cNvCxnSpPr>
            <a:cxnSpLocks/>
          </p:cNvCxnSpPr>
          <p:nvPr/>
        </p:nvCxnSpPr>
        <p:spPr>
          <a:xfrm>
            <a:off x="5473080" y="3505572"/>
            <a:ext cx="216024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44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835D6-BF30-92E8-06B4-597D3FA5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再看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9B84D-59C4-AB61-B618-7CFD82945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8F34A-5B49-DED2-05AC-6EBB2406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758D3B40-5DA4-4836-9B04-4ED210F47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 </a:t>
            </a:r>
            <a:r>
              <a:rPr lang="en-US" altLang="zh-CN" dirty="0"/>
              <a:t>vs.</a:t>
            </a:r>
            <a:r>
              <a:rPr lang="zh-CN" altLang="en-US" dirty="0"/>
              <a:t> 无条件控制流跳转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5399E26-A262-4AA8-891A-7E5165F12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函数调用是另一种形式的无条件跳转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/>
              <a:t>相同点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/>
              <a:t>控制流在两段代码间的转移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/>
              <a:t>函数调用的特别之处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函数在调用后会返回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函数调用涉及参数与返回值的传递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函数存在局部变量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zh-CN" altLang="en-US" dirty="0"/>
              <a:t>函数调用需要保存某些寄存器（保证返回后能够继续执行）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E235580-70F3-4A67-AEB6-EA61CCC15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6A1A47-DB3F-4948-8E66-1C1F0D85116F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E085CD8C-648D-C722-D8B5-163123A4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1849388"/>
            <a:ext cx="1079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main()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B9E676D8-15BE-6E31-3793-9E0111C9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106" y="2361356"/>
            <a:ext cx="6826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g(x)</a:t>
            </a:r>
          </a:p>
        </p:txBody>
      </p:sp>
      <p:cxnSp>
        <p:nvCxnSpPr>
          <p:cNvPr id="4" name="Straight Arrow Connector 11">
            <a:extLst>
              <a:ext uri="{FF2B5EF4-FFF2-40B4-BE49-F238E27FC236}">
                <a16:creationId xmlns:a16="http://schemas.microsoft.com/office/drawing/2014/main" id="{9ECCE480-5416-A564-E613-D99F8A1FF4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857" y="2170856"/>
            <a:ext cx="7938" cy="43524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14">
            <a:extLst>
              <a:ext uri="{FF2B5EF4-FFF2-40B4-BE49-F238E27FC236}">
                <a16:creationId xmlns:a16="http://schemas.microsoft.com/office/drawing/2014/main" id="{020F5973-E359-1EFA-5D87-0FB58E73DA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4732" y="2606096"/>
            <a:ext cx="6826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9">
            <a:extLst>
              <a:ext uri="{FF2B5EF4-FFF2-40B4-BE49-F238E27FC236}">
                <a16:creationId xmlns:a16="http://schemas.microsoft.com/office/drawing/2014/main" id="{128DE0EF-72A0-67AD-83F4-81C29C065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393" y="3104246"/>
            <a:ext cx="539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f(y)</a:t>
            </a:r>
          </a:p>
        </p:txBody>
      </p:sp>
      <p:cxnSp>
        <p:nvCxnSpPr>
          <p:cNvPr id="7" name="Straight Arrow Connector 18">
            <a:extLst>
              <a:ext uri="{FF2B5EF4-FFF2-40B4-BE49-F238E27FC236}">
                <a16:creationId xmlns:a16="http://schemas.microsoft.com/office/drawing/2014/main" id="{919019D2-1A4F-806C-84CA-BC1EA26D995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857" y="2932856"/>
            <a:ext cx="825500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F2693F73-F0C5-68F5-E31E-BA2E1B0A7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72982" y="2932856"/>
            <a:ext cx="0" cy="37174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22">
            <a:extLst>
              <a:ext uri="{FF2B5EF4-FFF2-40B4-BE49-F238E27FC236}">
                <a16:creationId xmlns:a16="http://schemas.microsoft.com/office/drawing/2014/main" id="{D3B0AA31-828F-F52E-4A8A-CB85BDB69E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4357" y="27423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5">
            <a:extLst>
              <a:ext uri="{FF2B5EF4-FFF2-40B4-BE49-F238E27FC236}">
                <a16:creationId xmlns:a16="http://schemas.microsoft.com/office/drawing/2014/main" id="{83950C4D-DFD2-AE23-1801-A0AFD63C8E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0607" y="3304596"/>
            <a:ext cx="6826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26">
            <a:extLst>
              <a:ext uri="{FF2B5EF4-FFF2-40B4-BE49-F238E27FC236}">
                <a16:creationId xmlns:a16="http://schemas.microsoft.com/office/drawing/2014/main" id="{14FF9F1E-3345-4F56-86E1-E022277CF5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857" y="4139356"/>
            <a:ext cx="825500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7">
            <a:extLst>
              <a:ext uri="{FF2B5EF4-FFF2-40B4-BE49-F238E27FC236}">
                <a16:creationId xmlns:a16="http://schemas.microsoft.com/office/drawing/2014/main" id="{DB35F480-4CB0-017C-5828-DEF39100E7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4357" y="34408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28">
            <a:extLst>
              <a:ext uri="{FF2B5EF4-FFF2-40B4-BE49-F238E27FC236}">
                <a16:creationId xmlns:a16="http://schemas.microsoft.com/office/drawing/2014/main" id="{ADD0F9DA-AD22-2068-1C37-5B2DF24D5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0232" y="3631356"/>
            <a:ext cx="4921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29">
            <a:extLst>
              <a:ext uri="{FF2B5EF4-FFF2-40B4-BE49-F238E27FC236}">
                <a16:creationId xmlns:a16="http://schemas.microsoft.com/office/drawing/2014/main" id="{8402A2ED-F3BC-FD78-31AC-C7B38A9D0A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30232" y="3948856"/>
            <a:ext cx="619125" cy="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9">
            <a:extLst>
              <a:ext uri="{FF2B5EF4-FFF2-40B4-BE49-F238E27FC236}">
                <a16:creationId xmlns:a16="http://schemas.microsoft.com/office/drawing/2014/main" id="{6FD489E1-3DA7-B65C-53A7-4E697F728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725" y="3370842"/>
            <a:ext cx="619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g(z)</a:t>
            </a:r>
          </a:p>
        </p:txBody>
      </p:sp>
      <p:cxnSp>
        <p:nvCxnSpPr>
          <p:cNvPr id="16" name="Straight Arrow Connector 32">
            <a:extLst>
              <a:ext uri="{FF2B5EF4-FFF2-40B4-BE49-F238E27FC236}">
                <a16:creationId xmlns:a16="http://schemas.microsoft.com/office/drawing/2014/main" id="{8385D852-EDD4-3559-21CF-6C5CD496D0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9357" y="37583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CFF452D2-10B3-C271-6E81-C7D2CA96CF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14357" y="3948856"/>
            <a:ext cx="0" cy="1905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34">
            <a:extLst>
              <a:ext uri="{FF2B5EF4-FFF2-40B4-BE49-F238E27FC236}">
                <a16:creationId xmlns:a16="http://schemas.microsoft.com/office/drawing/2014/main" id="{0A1FFF8A-2DA4-2C2F-A28D-6A75775714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72982" y="4139356"/>
            <a:ext cx="0" cy="3810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937488" y="2209428"/>
            <a:ext cx="336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开辟栈桢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保存</a:t>
            </a:r>
            <a:r>
              <a:rPr kumimoji="1" lang="en-US" altLang="zh-CN" dirty="0"/>
              <a:t>caller</a:t>
            </a:r>
            <a:r>
              <a:rPr kumimoji="1" lang="zh-CN" altLang="en-US" dirty="0"/>
              <a:t>栈桢的</a:t>
            </a:r>
            <a:r>
              <a:rPr kumimoji="1" lang="en-US" altLang="zh-CN" dirty="0"/>
              <a:t>FP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x29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保存返回地址</a:t>
            </a:r>
            <a:r>
              <a:rPr kumimoji="1" lang="en-US" altLang="zh-CN" dirty="0"/>
              <a:t>LR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x30</a:t>
            </a:r>
            <a:r>
              <a:rPr kumimoji="1" lang="zh-CN" altLang="en-US" dirty="0"/>
              <a:t>）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7C0192-1453-4320-8085-6EFAE5EB73A6}"/>
              </a:ext>
            </a:extLst>
          </p:cNvPr>
          <p:cNvCxnSpPr>
            <a:cxnSpLocks/>
          </p:cNvCxnSpPr>
          <p:nvPr/>
        </p:nvCxnSpPr>
        <p:spPr>
          <a:xfrm>
            <a:off x="1779591" y="2785492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1499D7B-F248-CB8C-67C3-E69A23CB0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9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980072" y="267400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将当前栈桢</a:t>
            </a:r>
            <a:r>
              <a:rPr kumimoji="1" lang="en-US" altLang="zh-CN" dirty="0"/>
              <a:t>SP</a:t>
            </a:r>
            <a:r>
              <a:rPr kumimoji="1" lang="zh-CN" altLang="en-US" dirty="0"/>
              <a:t>写入</a:t>
            </a:r>
            <a:r>
              <a:rPr kumimoji="1" lang="en-US" altLang="zh-CN" dirty="0"/>
              <a:t>FP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7C0192-1453-4320-8085-6EFAE5EB73A6}"/>
              </a:ext>
            </a:extLst>
          </p:cNvPr>
          <p:cNvCxnSpPr>
            <a:cxnSpLocks/>
          </p:cNvCxnSpPr>
          <p:nvPr/>
        </p:nvCxnSpPr>
        <p:spPr>
          <a:xfrm>
            <a:off x="1763688" y="3001516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ADC613F-66AA-2113-C911-8279E51FD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62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938166" y="28575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保存被调用者保存寄存器</a:t>
            </a:r>
            <a:r>
              <a:rPr kumimoji="1" lang="en-US" altLang="zh-CN" dirty="0"/>
              <a:t>x19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3217540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C89D176-C5EE-E1E8-2734-E3FC17C7592D}"/>
              </a:ext>
            </a:extLst>
          </p:cNvPr>
          <p:cNvCxnSpPr>
            <a:cxnSpLocks/>
          </p:cNvCxnSpPr>
          <p:nvPr/>
        </p:nvCxnSpPr>
        <p:spPr>
          <a:xfrm>
            <a:off x="1763688" y="3505572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C53DCA7-4310-76B0-D1E0-C2E422F79EC2}"/>
              </a:ext>
            </a:extLst>
          </p:cNvPr>
          <p:cNvSpPr txBox="1"/>
          <p:nvPr/>
        </p:nvSpPr>
        <p:spPr>
          <a:xfrm>
            <a:off x="5938165" y="322837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把参数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的值写入</a:t>
            </a:r>
            <a:r>
              <a:rPr kumimoji="1" lang="en-US" altLang="zh-CN" dirty="0"/>
              <a:t>w19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672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3721596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53DCA7-4310-76B0-D1E0-C2E422F79EC2}"/>
              </a:ext>
            </a:extLst>
          </p:cNvPr>
          <p:cNvSpPr txBox="1"/>
          <p:nvPr/>
        </p:nvSpPr>
        <p:spPr>
          <a:xfrm>
            <a:off x="5818872" y="337027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调用</a:t>
            </a:r>
            <a:r>
              <a:rPr kumimoji="1" lang="en-US" altLang="zh-CN" dirty="0"/>
              <a:t>square</a:t>
            </a:r>
            <a:r>
              <a:rPr kumimoji="1" lang="zh-CN" altLang="en-US" dirty="0"/>
              <a:t>函数（结果在</a:t>
            </a:r>
            <a:r>
              <a:rPr kumimoji="1" lang="en-US" altLang="zh-CN" dirty="0"/>
              <a:t>w0</a:t>
            </a:r>
            <a:r>
              <a:rPr kumimoji="1" lang="zh-CN" altLang="en-US" dirty="0"/>
              <a:t>中）</a:t>
            </a:r>
          </a:p>
        </p:txBody>
      </p:sp>
    </p:spTree>
    <p:extLst>
      <p:ext uri="{BB962C8B-B14F-4D97-AF65-F5344CB8AC3E}">
        <p14:creationId xmlns:p14="http://schemas.microsoft.com/office/powerpoint/2010/main" val="683200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3937620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53DCA7-4310-76B0-D1E0-C2E422F79EC2}"/>
              </a:ext>
            </a:extLst>
          </p:cNvPr>
          <p:cNvSpPr txBox="1"/>
          <p:nvPr/>
        </p:nvSpPr>
        <p:spPr>
          <a:xfrm>
            <a:off x="5935376" y="337941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 * </a:t>
            </a:r>
            <a:r>
              <a:rPr kumimoji="1" lang="en-US" altLang="zh-CN" dirty="0"/>
              <a:t>square(n)</a:t>
            </a:r>
            <a:br>
              <a:rPr kumimoji="1" lang="en-US" altLang="zh-CN" dirty="0"/>
            </a:br>
            <a:r>
              <a:rPr kumimoji="1" lang="en-US" altLang="zh-CN" dirty="0"/>
              <a:t>n</a:t>
            </a:r>
            <a:r>
              <a:rPr kumimoji="1" lang="zh-CN" altLang="en-US" dirty="0"/>
              <a:t>在</a:t>
            </a:r>
            <a:r>
              <a:rPr kumimoji="1" lang="en-US" altLang="zh-CN" dirty="0"/>
              <a:t>w19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square(n)</a:t>
            </a:r>
            <a:r>
              <a:rPr kumimoji="1" lang="zh-CN" altLang="en-US" dirty="0"/>
              <a:t>在</a:t>
            </a:r>
            <a:r>
              <a:rPr kumimoji="1" lang="en-US" altLang="zh-CN" dirty="0"/>
              <a:t>w0</a:t>
            </a:r>
            <a:r>
              <a:rPr kumimoji="1" lang="zh-CN" altLang="en-US" dirty="0"/>
              <a:t>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2188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8678E28-E461-7F3F-A9D2-C3AF0C7F1030}"/>
              </a:ext>
            </a:extLst>
          </p:cNvPr>
          <p:cNvCxnSpPr>
            <a:cxnSpLocks/>
          </p:cNvCxnSpPr>
          <p:nvPr/>
        </p:nvCxnSpPr>
        <p:spPr>
          <a:xfrm>
            <a:off x="1763688" y="4153644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F99B9B8-49EB-141A-2E00-29C5219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835F6A-68BC-2424-A822-FE31C4CFC183}"/>
              </a:ext>
            </a:extLst>
          </p:cNvPr>
          <p:cNvSpPr txBox="1"/>
          <p:nvPr/>
        </p:nvSpPr>
        <p:spPr>
          <a:xfrm>
            <a:off x="5892582" y="3784312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恢复被调用者保存寄存器</a:t>
            </a:r>
            <a:r>
              <a:rPr kumimoji="1" lang="en-US" altLang="zh-CN" dirty="0"/>
              <a:t>x19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18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实例：理解</a:t>
            </a:r>
            <a:r>
              <a:rPr kumimoji="1" lang="en-US" altLang="zh-CN" dirty="0"/>
              <a:t>cube</a:t>
            </a:r>
            <a:r>
              <a:rPr kumimoji="1" lang="zh-CN" altLang="en-US" dirty="0"/>
              <a:t>函数汇编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5" y="1582529"/>
            <a:ext cx="4831433" cy="316835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DE91ED9-2BBC-8958-8150-AFAC85F72794}"/>
              </a:ext>
            </a:extLst>
          </p:cNvPr>
          <p:cNvSpPr/>
          <p:nvPr/>
        </p:nvSpPr>
        <p:spPr>
          <a:xfrm>
            <a:off x="5382808" y="4153644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E63A7B-419C-1073-D960-F3ED266CECE5}"/>
              </a:ext>
            </a:extLst>
          </p:cNvPr>
          <p:cNvSpPr txBox="1"/>
          <p:nvPr/>
        </p:nvSpPr>
        <p:spPr>
          <a:xfrm>
            <a:off x="5842115" y="3390447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释放栈桢，恢复</a:t>
            </a:r>
            <a:r>
              <a:rPr kumimoji="1" lang="en-US" altLang="zh-CN" dirty="0"/>
              <a:t>SP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恢复</a:t>
            </a:r>
            <a:r>
              <a:rPr kumimoji="1" lang="en-US" altLang="zh-CN" dirty="0"/>
              <a:t>caller</a:t>
            </a:r>
            <a:r>
              <a:rPr kumimoji="1" lang="zh-CN" altLang="en-US" dirty="0"/>
              <a:t>栈桢的</a:t>
            </a:r>
            <a:r>
              <a:rPr kumimoji="1" lang="en-US" altLang="zh-CN" dirty="0"/>
              <a:t>FP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x29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恢复返回地址</a:t>
            </a:r>
            <a:r>
              <a:rPr kumimoji="1" lang="en-US" altLang="zh-CN" dirty="0"/>
              <a:t>LR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x30</a:t>
            </a:r>
            <a:r>
              <a:rPr kumimoji="1" lang="zh-CN" altLang="en-US" dirty="0"/>
              <a:t>）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7C0192-1453-4320-8085-6EFAE5EB73A6}"/>
              </a:ext>
            </a:extLst>
          </p:cNvPr>
          <p:cNvCxnSpPr>
            <a:cxnSpLocks/>
          </p:cNvCxnSpPr>
          <p:nvPr/>
        </p:nvCxnSpPr>
        <p:spPr>
          <a:xfrm>
            <a:off x="1763688" y="4369668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1499D7B-F248-CB8C-67C3-E69A23CB0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207"/>
            <a:ext cx="2818656" cy="1569722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F67EACC-9450-A5C3-A088-8621D23C72BC}"/>
              </a:ext>
            </a:extLst>
          </p:cNvPr>
          <p:cNvCxnSpPr>
            <a:cxnSpLocks/>
          </p:cNvCxnSpPr>
          <p:nvPr/>
        </p:nvCxnSpPr>
        <p:spPr>
          <a:xfrm>
            <a:off x="1763688" y="4613341"/>
            <a:ext cx="3807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7A7FDF-4B2E-79E8-2C3B-37000D97B462}"/>
              </a:ext>
            </a:extLst>
          </p:cNvPr>
          <p:cNvSpPr txBox="1"/>
          <p:nvPr/>
        </p:nvSpPr>
        <p:spPr>
          <a:xfrm>
            <a:off x="5847633" y="4369668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返回到</a:t>
            </a:r>
            <a:r>
              <a:rPr kumimoji="1" lang="en-US" altLang="zh-CN" dirty="0"/>
              <a:t>x30</a:t>
            </a:r>
            <a:r>
              <a:rPr kumimoji="1" lang="zh-CN" altLang="en-US" dirty="0"/>
              <a:t>中存储的返回地址</a:t>
            </a:r>
          </a:p>
        </p:txBody>
      </p:sp>
    </p:spTree>
    <p:extLst>
      <p:ext uri="{BB962C8B-B14F-4D97-AF65-F5344CB8AC3E}">
        <p14:creationId xmlns:p14="http://schemas.microsoft.com/office/powerpoint/2010/main" val="3913792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F27F3-B7A7-6E95-0175-4E7B3A28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局部变量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E0165-4264-1FDB-8672-4D8473D11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F10D3-BD03-F467-F00A-E16117D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6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>
            <a:extLst>
              <a:ext uri="{FF2B5EF4-FFF2-40B4-BE49-F238E27FC236}">
                <a16:creationId xmlns:a16="http://schemas.microsoft.com/office/drawing/2014/main" id="{7BF5C143-D88B-4D8D-8866-3CDD70D4F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函数局部变量存放在函数栈桢中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B4AD76BB-ACCD-42F7-8D6F-976B5C6F1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为什么不直接把局部变量存储在寄存器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寄存器数量有限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数组和结构体等复杂数据结构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局部变量可能需要寻址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如</a:t>
            </a:r>
            <a:r>
              <a:rPr lang="en-US" altLang="zh-CN" dirty="0">
                <a:ea typeface="宋体" panose="02010600030101010101" pitchFamily="2" charset="-122"/>
              </a:rPr>
              <a:t>&amp;a)</a:t>
            </a:r>
          </a:p>
        </p:txBody>
      </p:sp>
      <p:sp>
        <p:nvSpPr>
          <p:cNvPr id="135170" name="灯片编号占位符 5">
            <a:extLst>
              <a:ext uri="{FF2B5EF4-FFF2-40B4-BE49-F238E27FC236}">
                <a16:creationId xmlns:a16="http://schemas.microsoft.com/office/drawing/2014/main" id="{86133EE1-9BFE-43ED-BF5E-37937730B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4D11A7-E87E-483F-91DA-B02640505F4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39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31" name="Rectangle 2">
            <a:extLst>
              <a:ext uri="{FF2B5EF4-FFF2-40B4-BE49-F238E27FC236}">
                <a16:creationId xmlns:a16="http://schemas.microsoft.com/office/drawing/2014/main" id="{5DA4A64B-F4F1-455A-B464-E84335D43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局部变量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232" name="Rectangle 3">
            <a:extLst>
              <a:ext uri="{FF2B5EF4-FFF2-40B4-BE49-F238E27FC236}">
                <a16:creationId xmlns:a16="http://schemas.microsoft.com/office/drawing/2014/main" id="{41241ECF-46E7-47C4-A178-43ED69AB0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局部变量的分配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在分配栈帧时被一起分配</a:t>
            </a:r>
            <a:endParaRPr lang="en-US" altLang="zh-CN" sz="1667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局部变量的释放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</a:rPr>
              <a:t>在返回前释放栈帧时释放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j-ea"/>
                <a:ea typeface="+mj-ea"/>
              </a:rPr>
              <a:t>局部变量通过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SP</a:t>
            </a:r>
            <a:r>
              <a:rPr lang="zh-CN" altLang="en-US" sz="2800" dirty="0">
                <a:latin typeface="+mj-ea"/>
                <a:ea typeface="+mj-ea"/>
              </a:rPr>
              <a:t>相对地址引用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67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667" dirty="0">
                <a:solidFill>
                  <a:srgbClr val="C00000"/>
                </a:solidFill>
                <a:latin typeface="+mj-ea"/>
                <a:ea typeface="+mj-ea"/>
              </a:rPr>
              <a:t>例如</a:t>
            </a:r>
            <a:r>
              <a:rPr lang="en-US" altLang="zh-CN" sz="1667" dirty="0" err="1">
                <a:solidFill>
                  <a:srgbClr val="C00000"/>
                </a:solidFill>
                <a:ea typeface="宋体" panose="02010600030101010101" pitchFamily="2" charset="-122"/>
              </a:rPr>
              <a:t>ldr</a:t>
            </a:r>
            <a:r>
              <a:rPr lang="en-US" altLang="zh-CN" sz="1667" dirty="0">
                <a:solidFill>
                  <a:srgbClr val="C00000"/>
                </a:solidFill>
                <a:ea typeface="宋体" panose="02010600030101010101" pitchFamily="2" charset="-122"/>
              </a:rPr>
              <a:t> x1, [</a:t>
            </a:r>
            <a:r>
              <a:rPr lang="en-US" altLang="zh-CN" sz="1667" dirty="0" err="1">
                <a:solidFill>
                  <a:srgbClr val="C00000"/>
                </a:solidFill>
                <a:ea typeface="宋体" panose="02010600030101010101" pitchFamily="2" charset="-122"/>
              </a:rPr>
              <a:t>sp</a:t>
            </a:r>
            <a:r>
              <a:rPr lang="en-US" altLang="zh-CN" sz="1667" dirty="0">
                <a:solidFill>
                  <a:srgbClr val="C00000"/>
                </a:solidFill>
                <a:ea typeface="宋体" panose="02010600030101010101" pitchFamily="2" charset="-122"/>
              </a:rPr>
              <a:t>, #8])</a:t>
            </a:r>
          </a:p>
        </p:txBody>
      </p:sp>
      <p:sp>
        <p:nvSpPr>
          <p:cNvPr id="137230" name="灯片编号占位符 5">
            <a:extLst>
              <a:ext uri="{FF2B5EF4-FFF2-40B4-BE49-F238E27FC236}">
                <a16:creationId xmlns:a16="http://schemas.microsoft.com/office/drawing/2014/main" id="{76408C30-0EFB-4704-8A84-9BC7F5FC81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6CA31-28E3-4CB2-8C98-FE6830D4D64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2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5CE26C9D-ABD3-4C68-8013-00B0A662A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AE66B50-6B85-474D-AF8A-BC84A1763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术语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Caller </a:t>
            </a:r>
            <a:r>
              <a:rPr lang="zh-CN" altLang="en-US" dirty="0"/>
              <a:t>调用者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Callee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/>
              <a:t>被调用者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1333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80985" lvl="1" indent="0">
              <a:lnSpc>
                <a:spcPct val="140000"/>
              </a:lnSpc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CDFDD9FA-6179-44BC-85F7-A3808D3CB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90371D-96F1-490F-8E26-C727061EB272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F2638ECF-EC39-4CB1-BB46-4D6DC402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2095500"/>
            <a:ext cx="5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f()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E6D4DD6A-1533-4D56-A1C7-0F4D435E6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794000"/>
            <a:ext cx="5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g()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7B75A-8A6D-4409-B914-447383024B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2125" y="2413000"/>
            <a:ext cx="889000" cy="5080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9">
            <a:extLst>
              <a:ext uri="{FF2B5EF4-FFF2-40B4-BE49-F238E27FC236}">
                <a16:creationId xmlns:a16="http://schemas.microsoft.com/office/drawing/2014/main" id="{A4B052C8-AE43-4D8A-9F36-FFFADE0E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2286000"/>
            <a:ext cx="1158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调用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1BCA8529-F2FC-439D-9379-FEF57CE4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38500"/>
            <a:ext cx="50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</a:rPr>
              <a:t>h()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E807BA-84A6-452C-9138-6EB28C16BD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8000" y="3111500"/>
            <a:ext cx="889000" cy="254000"/>
          </a:xfrm>
          <a:prstGeom prst="straightConnector1">
            <a:avLst/>
          </a:prstGeom>
          <a:noFill/>
          <a:ln w="28575">
            <a:solidFill>
              <a:srgbClr val="BE384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9">
            <a:extLst>
              <a:ext uri="{FF2B5EF4-FFF2-40B4-BE49-F238E27FC236}">
                <a16:creationId xmlns:a16="http://schemas.microsoft.com/office/drawing/2014/main" id="{5C539094-CD6C-42FB-8CBF-2393C454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3298032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调用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24A3DAF-3E49-41DD-B245-93525CC88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873500"/>
            <a:ext cx="2265660" cy="152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dirty="0"/>
              <a:t>调用</a:t>
            </a:r>
            <a:r>
              <a:rPr kumimoji="1" lang="en-US" altLang="zh-CN" sz="2333" dirty="0">
                <a:ea typeface="宋体" panose="02010600030101010101" pitchFamily="2" charset="-122"/>
                <a:sym typeface="+mn-ea"/>
              </a:rPr>
              <a:t>1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调用者</a:t>
            </a:r>
            <a:r>
              <a:rPr kumimoji="1" lang="en-US" altLang="zh-CN" sz="2000" dirty="0">
                <a:sym typeface="+mn-ea"/>
              </a:rPr>
              <a:t>: f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被调用者</a:t>
            </a:r>
            <a:r>
              <a:rPr kumimoji="1" lang="en-US" altLang="zh-CN" sz="2000" dirty="0">
                <a:sym typeface="+mn-ea"/>
              </a:rPr>
              <a:t>: g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  <a:defRPr/>
            </a:pPr>
            <a:endParaRPr kumimoji="1" lang="en-US" altLang="zh-CN" sz="2333" dirty="0">
              <a:ea typeface="宋体" panose="02010600030101010101" pitchFamily="2" charset="-122"/>
              <a:sym typeface="+mn-ea"/>
            </a:endParaRPr>
          </a:p>
          <a:p>
            <a:pPr marL="380985" lvl="1" indent="0">
              <a:lnSpc>
                <a:spcPct val="140000"/>
              </a:lnSpc>
              <a:buNone/>
              <a:defRPr/>
            </a:pPr>
            <a:endParaRPr kumimoji="1" lang="en-US" altLang="zh-CN" sz="2000" dirty="0">
              <a:sym typeface="+mn-ea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C884DB63-46ED-4E6D-A960-87FB51708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284" y="3868344"/>
            <a:ext cx="2265659" cy="152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2400" dirty="0"/>
              <a:t>调用</a:t>
            </a:r>
            <a:r>
              <a:rPr kumimoji="1" lang="en-US" altLang="zh-CN" sz="2333" dirty="0">
                <a:ea typeface="宋体" panose="02010600030101010101" pitchFamily="2" charset="-122"/>
                <a:sym typeface="+mn-ea"/>
              </a:rPr>
              <a:t>2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调用者</a:t>
            </a:r>
            <a:r>
              <a:rPr kumimoji="1" lang="en-US" altLang="zh-CN" sz="2000" dirty="0">
                <a:sym typeface="+mn-ea"/>
              </a:rPr>
              <a:t>: g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sz="2000" dirty="0"/>
              <a:t>被调用者</a:t>
            </a:r>
            <a:r>
              <a:rPr kumimoji="1" lang="en-US" altLang="zh-CN" sz="2000" dirty="0">
                <a:sym typeface="+mn-ea"/>
              </a:rPr>
              <a:t>: h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  <a:defRPr/>
            </a:pPr>
            <a:endParaRPr kumimoji="1" lang="en-US" altLang="zh-CN" sz="2333" dirty="0">
              <a:ea typeface="宋体" panose="02010600030101010101" pitchFamily="2" charset="-122"/>
              <a:sym typeface="+mn-ea"/>
            </a:endParaRPr>
          </a:p>
          <a:p>
            <a:pPr marL="380985" lvl="1" indent="0">
              <a:lnSpc>
                <a:spcPct val="140000"/>
              </a:lnSpc>
              <a:buNone/>
              <a:defRPr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47" grpId="0"/>
      <p:bldP spid="50" grpId="0"/>
      <p:bldP spid="51" grpId="0"/>
      <p:bldP spid="5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>
            <a:extLst>
              <a:ext uri="{FF2B5EF4-FFF2-40B4-BE49-F238E27FC236}">
                <a16:creationId xmlns:a16="http://schemas.microsoft.com/office/drawing/2014/main" id="{B7434F31-23FA-4513-A849-14A25382B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81530-89B0-4161-8025-BCA80BE6368C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E723BE27-ED55-4D64-845A-A65174B90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实例：</a:t>
            </a:r>
            <a:r>
              <a:rPr lang="zh-CN" altLang="en-US" sz="3600" dirty="0">
                <a:latin typeface="+mj-ea"/>
                <a:ea typeface="+mj-ea"/>
              </a:rPr>
              <a:t>栈上局部变量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C8CD19E7-322B-4F7D-A860-1368A753F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96" y="1273324"/>
            <a:ext cx="6604000" cy="3683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</a:p>
          <a:p>
            <a:pPr>
              <a:buFontTx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7A8E0F0-16F4-2A61-7647-CCBD7C50F6EA}"/>
              </a:ext>
            </a:extLst>
          </p:cNvPr>
          <p:cNvSpPr txBox="1">
            <a:spLocks noChangeArrowheads="1"/>
          </p:cNvSpPr>
          <p:nvPr/>
        </p:nvSpPr>
        <p:spPr>
          <a:xfrm>
            <a:off x="5004048" y="1273324"/>
            <a:ext cx="6604000" cy="368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(long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long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x =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y = 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y;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x;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x + y;</a:t>
            </a:r>
          </a:p>
          <a:p>
            <a:pPr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7462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>
            <a:extLst>
              <a:ext uri="{FF2B5EF4-FFF2-40B4-BE49-F238E27FC236}">
                <a16:creationId xmlns:a16="http://schemas.microsoft.com/office/drawing/2014/main" id="{B50A4B3D-5BB2-4CB6-93D3-5A2BC7787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5410" name="灯片编号占位符 5">
            <a:extLst>
              <a:ext uri="{FF2B5EF4-FFF2-40B4-BE49-F238E27FC236}">
                <a16:creationId xmlns:a16="http://schemas.microsoft.com/office/drawing/2014/main" id="{5EBD00C0-EDBD-4999-B21F-2A1ED94DE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ECA96E-7A26-47F6-8D88-E6C26962ACF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5412" name="Text Box 28">
            <a:extLst>
              <a:ext uri="{FF2B5EF4-FFF2-40B4-BE49-F238E27FC236}">
                <a16:creationId xmlns:a16="http://schemas.microsoft.com/office/drawing/2014/main" id="{695EBF89-67D1-43F4-ADF3-84901D8D4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3" name="Rectangle 29">
            <a:extLst>
              <a:ext uri="{FF2B5EF4-FFF2-40B4-BE49-F238E27FC236}">
                <a16:creationId xmlns:a16="http://schemas.microsoft.com/office/drawing/2014/main" id="{80FF671F-C08F-405F-8B01-500070FA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mov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x29,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5414" name="Group 39">
            <a:extLst>
              <a:ext uri="{FF2B5EF4-FFF2-40B4-BE49-F238E27FC236}">
                <a16:creationId xmlns:a16="http://schemas.microsoft.com/office/drawing/2014/main" id="{35B04D62-358F-43D2-A355-33F13E9F20ED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1587498"/>
            <a:ext cx="822854" cy="349250"/>
            <a:chOff x="4465" y="1423"/>
            <a:chExt cx="622" cy="264"/>
          </a:xfrm>
        </p:grpSpPr>
        <p:sp>
          <p:nvSpPr>
            <p:cNvPr id="145416" name="Text Box 40">
              <a:extLst>
                <a:ext uri="{FF2B5EF4-FFF2-40B4-BE49-F238E27FC236}">
                  <a16:creationId xmlns:a16="http://schemas.microsoft.com/office/drawing/2014/main" id="{A34886C2-C916-4F2A-B70B-2C72E34FF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45417" name="Line 41">
              <a:extLst>
                <a:ext uri="{FF2B5EF4-FFF2-40B4-BE49-F238E27FC236}">
                  <a16:creationId xmlns:a16="http://schemas.microsoft.com/office/drawing/2014/main" id="{4397597C-948F-4DAC-B978-3609795B1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cxnSp>
        <p:nvCxnSpPr>
          <p:cNvPr id="145415" name="直接连接符 15">
            <a:extLst>
              <a:ext uri="{FF2B5EF4-FFF2-40B4-BE49-F238E27FC236}">
                <a16:creationId xmlns:a16="http://schemas.microsoft.com/office/drawing/2014/main" id="{9B5C4C9E-210E-4997-9F85-076E45424D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1500" y="1738313"/>
            <a:ext cx="127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E0E54976-C41B-F614-1D68-E3205B5C00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3168965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>
            <a:extLst>
              <a:ext uri="{FF2B5EF4-FFF2-40B4-BE49-F238E27FC236}">
                <a16:creationId xmlns:a16="http://schemas.microsoft.com/office/drawing/2014/main" id="{729BCE63-7B15-4055-BA69-CAC4D6F21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7458" name="灯片编号占位符 5">
            <a:extLst>
              <a:ext uri="{FF2B5EF4-FFF2-40B4-BE49-F238E27FC236}">
                <a16:creationId xmlns:a16="http://schemas.microsoft.com/office/drawing/2014/main" id="{136DC68B-4D93-4704-B5E3-7A56CE870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39645-C63F-43ED-B6C1-900E899CFE49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7477" name="Rectangle 29">
            <a:extLst>
              <a:ext uri="{FF2B5EF4-FFF2-40B4-BE49-F238E27FC236}">
                <a16:creationId xmlns:a16="http://schemas.microsoft.com/office/drawing/2014/main" id="{D62C92B3-7D9B-4C82-B210-2992535B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7"/>
            <a:ext cx="51435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24] 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7478" name="Group 39">
            <a:extLst>
              <a:ext uri="{FF2B5EF4-FFF2-40B4-BE49-F238E27FC236}">
                <a16:creationId xmlns:a16="http://schemas.microsoft.com/office/drawing/2014/main" id="{C1C96069-5562-403F-8315-627B3479CFCB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47479" name="Text Box 40">
              <a:extLst>
                <a:ext uri="{FF2B5EF4-FFF2-40B4-BE49-F238E27FC236}">
                  <a16:creationId xmlns:a16="http://schemas.microsoft.com/office/drawing/2014/main" id="{3F3C8DAC-A3D8-4382-AEBB-78DE2440E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47480" name="Line 41">
              <a:extLst>
                <a:ext uri="{FF2B5EF4-FFF2-40B4-BE49-F238E27FC236}">
                  <a16:creationId xmlns:a16="http://schemas.microsoft.com/office/drawing/2014/main" id="{6E5D4ABA-B3C8-4B97-8DE5-62C173C09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2" name="Group 35">
            <a:extLst>
              <a:ext uri="{FF2B5EF4-FFF2-40B4-BE49-F238E27FC236}">
                <a16:creationId xmlns:a16="http://schemas.microsoft.com/office/drawing/2014/main" id="{16F13ED1-19DE-4080-9ED7-FEB15886E917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281233E3-BD0D-4FC6-952B-5E484F124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02932F3-CF60-5BE4-267A-C93EB9F02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1410689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>
            <a:extLst>
              <a:ext uri="{FF2B5EF4-FFF2-40B4-BE49-F238E27FC236}">
                <a16:creationId xmlns:a16="http://schemas.microsoft.com/office/drawing/2014/main" id="{3A614212-3D39-44E8-BED2-E7E668782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9506" name="灯片编号占位符 5">
            <a:extLst>
              <a:ext uri="{FF2B5EF4-FFF2-40B4-BE49-F238E27FC236}">
                <a16:creationId xmlns:a16="http://schemas.microsoft.com/office/drawing/2014/main" id="{171952D0-F75C-44B4-87A5-B20671153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5D1B56-C435-4D9C-8E53-693F71A308F8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49525" name="Rectangle 29">
            <a:extLst>
              <a:ext uri="{FF2B5EF4-FFF2-40B4-BE49-F238E27FC236}">
                <a16:creationId xmlns:a16="http://schemas.microsoft.com/office/drawing/2014/main" id="{323BC0B4-88BA-490F-A168-9F9060F7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24]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mov   x0, 1057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16] 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9526" name="Group 39">
            <a:extLst>
              <a:ext uri="{FF2B5EF4-FFF2-40B4-BE49-F238E27FC236}">
                <a16:creationId xmlns:a16="http://schemas.microsoft.com/office/drawing/2014/main" id="{9AB724C4-1806-4DB1-BE5E-A0C611E880CB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49527" name="Text Box 40">
              <a:extLst>
                <a:ext uri="{FF2B5EF4-FFF2-40B4-BE49-F238E27FC236}">
                  <a16:creationId xmlns:a16="http://schemas.microsoft.com/office/drawing/2014/main" id="{3A907727-0FF9-4A23-91C4-8FB900EF2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49528" name="Line 41">
              <a:extLst>
                <a:ext uri="{FF2B5EF4-FFF2-40B4-BE49-F238E27FC236}">
                  <a16:creationId xmlns:a16="http://schemas.microsoft.com/office/drawing/2014/main" id="{36319723-2CFC-4C22-B139-6DDB929F2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0" name="Group 35">
            <a:extLst>
              <a:ext uri="{FF2B5EF4-FFF2-40B4-BE49-F238E27FC236}">
                <a16:creationId xmlns:a16="http://schemas.microsoft.com/office/drawing/2014/main" id="{6B477563-48D3-4CD4-BE42-BC6BC404354B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B9E9750B-8BA5-49AA-9F88-EEA017A4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68D5613-4349-BF85-482F-E84B08EB28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23632037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>
            <a:extLst>
              <a:ext uri="{FF2B5EF4-FFF2-40B4-BE49-F238E27FC236}">
                <a16:creationId xmlns:a16="http://schemas.microsoft.com/office/drawing/2014/main" id="{AF9A57E4-9E7A-4870-B78C-64FBFB1E4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1554" name="灯片编号占位符 5">
            <a:extLst>
              <a:ext uri="{FF2B5EF4-FFF2-40B4-BE49-F238E27FC236}">
                <a16:creationId xmlns:a16="http://schemas.microsoft.com/office/drawing/2014/main" id="{6EEF2B4D-508E-44AA-8DD4-5204EF937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89943-74CE-4A40-A5EA-5B023D2FE16E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51573" name="Rectangle 29">
            <a:extLst>
              <a:ext uri="{FF2B5EF4-FFF2-40B4-BE49-F238E27FC236}">
                <a16:creationId xmlns:a16="http://schemas.microsoft.com/office/drawing/2014/main" id="{9FE7214D-D29D-4FEA-81FB-631BF82E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24]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1057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16]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add    x1,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16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add    x0,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, 24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1574" name="Group 39">
            <a:extLst>
              <a:ext uri="{FF2B5EF4-FFF2-40B4-BE49-F238E27FC236}">
                <a16:creationId xmlns:a16="http://schemas.microsoft.com/office/drawing/2014/main" id="{BE4309AC-BE7D-4186-9510-A444FF8CDB84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51575" name="Text Box 40">
              <a:extLst>
                <a:ext uri="{FF2B5EF4-FFF2-40B4-BE49-F238E27FC236}">
                  <a16:creationId xmlns:a16="http://schemas.microsoft.com/office/drawing/2014/main" id="{5103E00E-53AE-44DE-B598-1FCC5001D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51576" name="Line 41">
              <a:extLst>
                <a:ext uri="{FF2B5EF4-FFF2-40B4-BE49-F238E27FC236}">
                  <a16:creationId xmlns:a16="http://schemas.microsoft.com/office/drawing/2014/main" id="{B3AB7EC5-CDFB-4900-B6E6-AE0EBA0FA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2" name="Group 35">
            <a:extLst>
              <a:ext uri="{FF2B5EF4-FFF2-40B4-BE49-F238E27FC236}">
                <a16:creationId xmlns:a16="http://schemas.microsoft.com/office/drawing/2014/main" id="{A23B33F8-C979-4473-8589-542C62E7AF61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 (arg2)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28">
            <a:extLst>
              <a:ext uri="{FF2B5EF4-FFF2-40B4-BE49-F238E27FC236}">
                <a16:creationId xmlns:a16="http://schemas.microsoft.com/office/drawing/2014/main" id="{86D41D39-1FA6-43C9-A4BD-46CFF781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1ACA19B-AE83-9A7F-DDA3-E2484023B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2723842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>
            <a:extLst>
              <a:ext uri="{FF2B5EF4-FFF2-40B4-BE49-F238E27FC236}">
                <a16:creationId xmlns:a16="http://schemas.microsoft.com/office/drawing/2014/main" id="{A7E670C2-E45B-46FF-A7CA-F7E5EFA49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02" name="灯片编号占位符 5">
            <a:extLst>
              <a:ext uri="{FF2B5EF4-FFF2-40B4-BE49-F238E27FC236}">
                <a16:creationId xmlns:a16="http://schemas.microsoft.com/office/drawing/2014/main" id="{AFB39B00-877B-44A9-85FA-3CC831DED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B813A-58AB-4F4B-8935-60157705A9EA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53621" name="Rectangle 29">
            <a:extLst>
              <a:ext uri="{FF2B5EF4-FFF2-40B4-BE49-F238E27FC236}">
                <a16:creationId xmlns:a16="http://schemas.microsoft.com/office/drawing/2014/main" id="{CED51576-62F6-4EBF-BA17-D19DA345B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51435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caller: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stp</a:t>
            </a:r>
            <a:r>
              <a:rPr lang="en-US" altLang="zh-CN" sz="2000" dirty="0">
                <a:latin typeface="Times New Roman" panose="02020603050405020304" pitchFamily="18" charset="0"/>
              </a:rPr>
              <a:t>     x29, x30,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-32]!	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x29,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534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24]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mov   x0, 1057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str    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x0, [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16]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add    x1,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16		</a:t>
            </a: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add    x0,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sp</a:t>
            </a:r>
            <a:r>
              <a:rPr lang="en-US" altLang="zh-CN" sz="2000" dirty="0">
                <a:latin typeface="Times New Roman" panose="02020603050405020304" pitchFamily="18" charset="0"/>
              </a:rPr>
              <a:t>, 24		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bl     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swap_add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22" name="Group 39">
            <a:extLst>
              <a:ext uri="{FF2B5EF4-FFF2-40B4-BE49-F238E27FC236}">
                <a16:creationId xmlns:a16="http://schemas.microsoft.com/office/drawing/2014/main" id="{05145149-4D36-4DCE-94BE-7D5F4909933D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53623" name="Text Box 40">
              <a:extLst>
                <a:ext uri="{FF2B5EF4-FFF2-40B4-BE49-F238E27FC236}">
                  <a16:creationId xmlns:a16="http://schemas.microsoft.com/office/drawing/2014/main" id="{1D5875FC-35C0-4D31-981E-E711FB26A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53624" name="Line 41">
              <a:extLst>
                <a:ext uri="{FF2B5EF4-FFF2-40B4-BE49-F238E27FC236}">
                  <a16:creationId xmlns:a16="http://schemas.microsoft.com/office/drawing/2014/main" id="{CCF4D4B3-1380-4A57-A06D-0AB72EF6E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graphicFrame>
        <p:nvGraphicFramePr>
          <p:cNvPr id="17" name="Group 35">
            <a:extLst>
              <a:ext uri="{FF2B5EF4-FFF2-40B4-BE49-F238E27FC236}">
                <a16:creationId xmlns:a16="http://schemas.microsoft.com/office/drawing/2014/main" id="{5FF86BDA-0FC7-4FBC-BA57-428B3FF68323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 (arg2)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 Box 28">
            <a:extLst>
              <a:ext uri="{FF2B5EF4-FFF2-40B4-BE49-F238E27FC236}">
                <a16:creationId xmlns:a16="http://schemas.microsoft.com/office/drawing/2014/main" id="{829720BD-6BB9-472E-80E3-B78723631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143D570-7A06-F68D-06EE-0B9396731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1254" y="3723966"/>
            <a:ext cx="4447486" cy="1991034"/>
          </a:xfrm>
        </p:spPr>
        <p:txBody>
          <a:bodyPr>
            <a:normAutofit/>
          </a:bodyPr>
          <a:lstStyle/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caller()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long arg1 = 534;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arg2 = 1057;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sum = 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(&amp;arg1, &amp;arg2);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diff = arg1 - arg2;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sum * diff;</a:t>
            </a:r>
          </a:p>
        </p:txBody>
      </p:sp>
    </p:spTree>
    <p:extLst>
      <p:ext uri="{BB962C8B-B14F-4D97-AF65-F5344CB8AC3E}">
        <p14:creationId xmlns:p14="http://schemas.microsoft.com/office/powerpoint/2010/main" val="2898425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>
            <a:extLst>
              <a:ext uri="{FF2B5EF4-FFF2-40B4-BE49-F238E27FC236}">
                <a16:creationId xmlns:a16="http://schemas.microsoft.com/office/drawing/2014/main" id="{51CE9F48-46E7-4611-8AEA-798BF48E1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栈上局部变量的例子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5650" name="灯片编号占位符 5">
            <a:extLst>
              <a:ext uri="{FF2B5EF4-FFF2-40B4-BE49-F238E27FC236}">
                <a16:creationId xmlns:a16="http://schemas.microsoft.com/office/drawing/2014/main" id="{DC6C99F5-B00D-4931-BB39-DB8C3EFB1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7D0BF-4E0A-4788-8F38-14D6CFACBCAD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  <p:sp>
        <p:nvSpPr>
          <p:cNvPr id="155653" name="Rectangle 29">
            <a:extLst>
              <a:ext uri="{FF2B5EF4-FFF2-40B4-BE49-F238E27FC236}">
                <a16:creationId xmlns:a16="http://schemas.microsoft.com/office/drawing/2014/main" id="{0FAEB935-1289-4D67-A9DE-FFD3F01D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277938"/>
            <a:ext cx="43815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da-DK" altLang="zh-CN" sz="2000" dirty="0" err="1">
                <a:latin typeface="Times New Roman" panose="02020603050405020304" pitchFamily="18" charset="0"/>
              </a:rPr>
              <a:t>swap_add</a:t>
            </a:r>
            <a:r>
              <a:rPr lang="da-DK" altLang="zh-CN" sz="20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da-DK" altLang="zh-CN" sz="2000" dirty="0"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ldr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x3, [x0]</a:t>
            </a:r>
          </a:p>
          <a:p>
            <a:pPr>
              <a:buFontTx/>
              <a:buNone/>
            </a:pP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ldr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x2, [x1]</a:t>
            </a:r>
          </a:p>
          <a:p>
            <a:pPr>
              <a:buFontTx/>
              <a:buNone/>
            </a:pP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x2, [x0]</a:t>
            </a:r>
          </a:p>
          <a:p>
            <a:pPr>
              <a:buFontTx/>
              <a:buNone/>
            </a:pP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str</a:t>
            </a:r>
            <a:r>
              <a:rPr lang="da-DK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x3, [x1]</a:t>
            </a:r>
          </a:p>
          <a:p>
            <a:pPr>
              <a:buFontTx/>
              <a:buNone/>
            </a:pPr>
            <a:r>
              <a:rPr lang="da-DK" altLang="zh-CN" sz="2000" dirty="0">
                <a:latin typeface="Times New Roman" panose="02020603050405020304" pitchFamily="18" charset="0"/>
              </a:rPr>
              <a:t>        </a:t>
            </a:r>
            <a:r>
              <a:rPr lang="da-DK" altLang="zh-CN" sz="2000" dirty="0" err="1">
                <a:latin typeface="Times New Roman" panose="02020603050405020304" pitchFamily="18" charset="0"/>
              </a:rPr>
              <a:t>add</a:t>
            </a:r>
            <a:r>
              <a:rPr lang="da-DK" altLang="zh-CN" sz="2000" dirty="0">
                <a:latin typeface="Times New Roman" panose="02020603050405020304" pitchFamily="18" charset="0"/>
              </a:rPr>
              <a:t>   x0, x3, x2</a:t>
            </a:r>
          </a:p>
          <a:p>
            <a:pPr>
              <a:buFontTx/>
              <a:buNone/>
            </a:pPr>
            <a:r>
              <a:rPr lang="da-DK" altLang="zh-CN" sz="2000" dirty="0">
                <a:latin typeface="Times New Roman" panose="02020603050405020304" pitchFamily="18" charset="0"/>
              </a:rPr>
              <a:t>        ret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Group 35">
            <a:extLst>
              <a:ext uri="{FF2B5EF4-FFF2-40B4-BE49-F238E27FC236}">
                <a16:creationId xmlns:a16="http://schemas.microsoft.com/office/drawing/2014/main" id="{EA41286E-C169-48C3-8EF1-760BEF4C7E6A}"/>
              </a:ext>
            </a:extLst>
          </p:cNvPr>
          <p:cNvGraphicFramePr>
            <a:graphicFrameLocks/>
          </p:cNvGraphicFramePr>
          <p:nvPr/>
        </p:nvGraphicFramePr>
        <p:xfrm>
          <a:off x="4826000" y="1714500"/>
          <a:ext cx="2129896" cy="1340600"/>
        </p:xfrm>
        <a:graphic>
          <a:graphicData uri="http://schemas.openxmlformats.org/drawingml/2006/table">
            <a:tbl>
              <a:tblPr/>
              <a:tblGrid>
                <a:gridCol w="78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+24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 (arg1)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+16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 (arg2)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+8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X30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0" marR="76200" marT="38035" marB="380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X29</a:t>
                      </a:r>
                    </a:p>
                  </a:txBody>
                  <a:tcPr marL="76200" marR="76200" marT="38035" marB="380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5670" name="Group 39">
            <a:extLst>
              <a:ext uri="{FF2B5EF4-FFF2-40B4-BE49-F238E27FC236}">
                <a16:creationId xmlns:a16="http://schemas.microsoft.com/office/drawing/2014/main" id="{B750DFBB-9B4F-4FE5-8A9C-73FEB485D2CE}"/>
              </a:ext>
            </a:extLst>
          </p:cNvPr>
          <p:cNvGrpSpPr>
            <a:grpSpLocks/>
          </p:cNvGrpSpPr>
          <p:nvPr/>
        </p:nvGrpSpPr>
        <p:grpSpPr bwMode="auto">
          <a:xfrm>
            <a:off x="6984997" y="2868081"/>
            <a:ext cx="822854" cy="349250"/>
            <a:chOff x="4465" y="1423"/>
            <a:chExt cx="622" cy="264"/>
          </a:xfrm>
        </p:grpSpPr>
        <p:sp>
          <p:nvSpPr>
            <p:cNvPr id="155675" name="Text Box 40">
              <a:extLst>
                <a:ext uri="{FF2B5EF4-FFF2-40B4-BE49-F238E27FC236}">
                  <a16:creationId xmlns:a16="http://schemas.microsoft.com/office/drawing/2014/main" id="{C7ED5181-2767-428F-85BD-185D5EE7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1423"/>
              <a:ext cx="28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67">
                  <a:solidFill>
                    <a:srgbClr val="000000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155676" name="Line 41">
              <a:extLst>
                <a:ext uri="{FF2B5EF4-FFF2-40B4-BE49-F238E27FC236}">
                  <a16:creationId xmlns:a16="http://schemas.microsoft.com/office/drawing/2014/main" id="{C5F46B26-25C0-48FF-8048-9B32FD132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500"/>
            </a:p>
          </p:txBody>
        </p:sp>
      </p:grpSp>
      <p:cxnSp>
        <p:nvCxnSpPr>
          <p:cNvPr id="155671" name="直接箭头连接符 2">
            <a:extLst>
              <a:ext uri="{FF2B5EF4-FFF2-40B4-BE49-F238E27FC236}">
                <a16:creationId xmlns:a16="http://schemas.microsoft.com/office/drawing/2014/main" id="{C5347682-3E36-42DD-BCEF-D13BD08AAF86}"/>
              </a:ext>
            </a:extLst>
          </p:cNvPr>
          <p:cNvCxnSpPr>
            <a:cxnSpLocks/>
          </p:cNvCxnSpPr>
          <p:nvPr/>
        </p:nvCxnSpPr>
        <p:spPr bwMode="auto">
          <a:xfrm>
            <a:off x="3175000" y="1841500"/>
            <a:ext cx="1905000" cy="63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72" name="直接箭头连接符 23">
            <a:extLst>
              <a:ext uri="{FF2B5EF4-FFF2-40B4-BE49-F238E27FC236}">
                <a16:creationId xmlns:a16="http://schemas.microsoft.com/office/drawing/2014/main" id="{7236A530-935E-4DEF-BAFB-488498657294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5000" y="1968500"/>
            <a:ext cx="1905000" cy="635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73" name="直接箭头连接符 26">
            <a:extLst>
              <a:ext uri="{FF2B5EF4-FFF2-40B4-BE49-F238E27FC236}">
                <a16:creationId xmlns:a16="http://schemas.microsoft.com/office/drawing/2014/main" id="{ABBE6235-5DAF-42CD-9036-5FD617DCEBEB}"/>
              </a:ext>
            </a:extLst>
          </p:cNvPr>
          <p:cNvCxnSpPr>
            <a:cxnSpLocks/>
          </p:cNvCxnSpPr>
          <p:nvPr/>
        </p:nvCxnSpPr>
        <p:spPr bwMode="auto">
          <a:xfrm>
            <a:off x="3175000" y="2222500"/>
            <a:ext cx="1905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74" name="直接箭头连接符 30">
            <a:extLst>
              <a:ext uri="{FF2B5EF4-FFF2-40B4-BE49-F238E27FC236}">
                <a16:creationId xmlns:a16="http://schemas.microsoft.com/office/drawing/2014/main" id="{40E119ED-3363-446C-9E0D-A73FCEBFADE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5000" y="2286000"/>
            <a:ext cx="19050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8">
            <a:extLst>
              <a:ext uri="{FF2B5EF4-FFF2-40B4-BE49-F238E27FC236}">
                <a16:creationId xmlns:a16="http://schemas.microsoft.com/office/drawing/2014/main" id="{71796AF2-75F4-4832-BCD1-6E8D30CA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1270000"/>
            <a:ext cx="22396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caller</a:t>
            </a:r>
            <a:r>
              <a:rPr lang="zh-CN" altLang="en-US" sz="1667" dirty="0">
                <a:solidFill>
                  <a:srgbClr val="000000"/>
                </a:solidFill>
                <a:latin typeface="Times New Roman" panose="02020603050405020304" pitchFamily="18" charset="0"/>
              </a:rPr>
              <a:t>的栈帧</a:t>
            </a:r>
            <a:endParaRPr lang="en-US" altLang="zh-CN" sz="1667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BC182B7-78BA-8C9F-38CF-EC39EFA3028D}"/>
              </a:ext>
            </a:extLst>
          </p:cNvPr>
          <p:cNvSpPr txBox="1">
            <a:spLocks noChangeArrowheads="1"/>
          </p:cNvSpPr>
          <p:nvPr/>
        </p:nvSpPr>
        <p:spPr>
          <a:xfrm>
            <a:off x="5131611" y="3705962"/>
            <a:ext cx="4213448" cy="217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swap_add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(long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long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x =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y = 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y;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x;</a:t>
            </a:r>
          </a:p>
          <a:p>
            <a:pPr>
              <a:lnSpc>
                <a:spcPts val="1000"/>
              </a:lnSpc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		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 x + y;</a:t>
            </a:r>
          </a:p>
        </p:txBody>
      </p:sp>
    </p:spTree>
    <p:extLst>
      <p:ext uri="{BB962C8B-B14F-4D97-AF65-F5344CB8AC3E}">
        <p14:creationId xmlns:p14="http://schemas.microsoft.com/office/powerpoint/2010/main" val="1134482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50DE2-6C24-EDAC-39CA-254B4BAE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6A1AB-B46A-BE34-B581-56F2A8D7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+mj-ea"/>
                <a:ea typeface="+mj-ea"/>
              </a:rPr>
              <a:t> 调用被调用者：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bl</a:t>
            </a:r>
            <a:r>
              <a:rPr lang="zh-CN" altLang="en-US" sz="2800" dirty="0">
                <a:latin typeface="+mj-ea"/>
                <a:ea typeface="+mj-ea"/>
              </a:rPr>
              <a:t>指令</a:t>
            </a:r>
            <a:endParaRPr lang="en-US" altLang="zh-CN" sz="2800" dirty="0"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返回到调用者：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ret</a:t>
            </a:r>
            <a:r>
              <a:rPr lang="zh-CN" altLang="en-US" sz="2800" dirty="0">
                <a:latin typeface="+mj-ea"/>
                <a:ea typeface="+mj-ea"/>
              </a:rPr>
              <a:t>指令</a:t>
            </a:r>
            <a:endParaRPr lang="en-US" altLang="zh-CN" sz="2800" dirty="0"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传递数据：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寄存器</a:t>
            </a:r>
            <a:r>
              <a:rPr lang="zh-CN" altLang="en-US" sz="2800" dirty="0">
                <a:latin typeface="+mj-ea"/>
                <a:ea typeface="+mj-ea"/>
              </a:rPr>
              <a:t>与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栈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寄存器使用约定：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调用者保存、被调用者保存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422272" lvl="1" indent="-342900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+mj-ea"/>
                <a:ea typeface="+mj-ea"/>
              </a:rPr>
              <a:t> 局部变量：存在函数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栈桢中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6C57D-3283-6944-8B76-19DA4B2D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67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C9F95-2474-8DC8-7851-04288AB9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小结：栈的全貌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E22EE7-38B8-6DFA-E598-9EBF8038D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97" y="1129308"/>
            <a:ext cx="4392488" cy="457099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C14F1-0D7E-5260-4DFE-05CB4096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54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B58FEC1-BE06-4071-ABB3-3602F5AF8FEE}"/>
              </a:ext>
            </a:extLst>
          </p:cNvPr>
          <p:cNvSpPr/>
          <p:nvPr/>
        </p:nvSpPr>
        <p:spPr>
          <a:xfrm>
            <a:off x="683568" y="1152005"/>
            <a:ext cx="4455324" cy="4020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BCA3D-14BF-48C4-A147-19B09FB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095"/>
            <a:ext cx="8229600" cy="900442"/>
          </a:xfrm>
        </p:spPr>
        <p:txBody>
          <a:bodyPr/>
          <a:lstStyle/>
          <a:p>
            <a:r>
              <a:rPr lang="zh-CN" altLang="en-US" dirty="0"/>
              <a:t>总结：用户态</a:t>
            </a:r>
            <a:r>
              <a:rPr lang="en-US" altLang="zh-CN" dirty="0"/>
              <a:t>ISA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34C01-829C-4BC7-B83B-5135AD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1652B8-8E8B-478D-AF0F-4894DA510AB0}"/>
              </a:ext>
            </a:extLst>
          </p:cNvPr>
          <p:cNvGraphicFramePr>
            <a:graphicFrameLocks noGrp="1"/>
          </p:cNvGraphicFramePr>
          <p:nvPr/>
        </p:nvGraphicFramePr>
        <p:xfrm>
          <a:off x="919513" y="1857095"/>
          <a:ext cx="399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500">
                  <a:extLst>
                    <a:ext uri="{9D8B030D-6E8A-4147-A177-3AD203B41FA5}">
                      <a16:colId xmlns:a16="http://schemas.microsoft.com/office/drawing/2014/main" val="475078192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66794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97466072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48837043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254623970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661446693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17189186"/>
                    </a:ext>
                  </a:extLst>
                </a:gridCol>
                <a:gridCol w="499500">
                  <a:extLst>
                    <a:ext uri="{9D8B030D-6E8A-4147-A177-3AD203B41FA5}">
                      <a16:colId xmlns:a16="http://schemas.microsoft.com/office/drawing/2014/main" val="35225413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139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43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X19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X21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X22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X23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X24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X25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X26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X27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X28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X29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X30</a:t>
                      </a:r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89116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84DA769-5781-496B-B35B-5E850925F5B1}"/>
              </a:ext>
            </a:extLst>
          </p:cNvPr>
          <p:cNvSpPr/>
          <p:nvPr/>
        </p:nvSpPr>
        <p:spPr>
          <a:xfrm>
            <a:off x="2315084" y="3487688"/>
            <a:ext cx="2596487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4F08606-585A-4C85-929D-8C9438FB00DA}"/>
              </a:ext>
            </a:extLst>
          </p:cNvPr>
          <p:cNvCxnSpPr/>
          <p:nvPr/>
        </p:nvCxnSpPr>
        <p:spPr>
          <a:xfrm>
            <a:off x="2584218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15F202-DAB6-4D10-8472-2A074E7E09D2}"/>
              </a:ext>
            </a:extLst>
          </p:cNvPr>
          <p:cNvCxnSpPr/>
          <p:nvPr/>
        </p:nvCxnSpPr>
        <p:spPr>
          <a:xfrm>
            <a:off x="2851675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944A36-DA60-4767-990F-7622E76C8F7D}"/>
              </a:ext>
            </a:extLst>
          </p:cNvPr>
          <p:cNvCxnSpPr/>
          <p:nvPr/>
        </p:nvCxnSpPr>
        <p:spPr>
          <a:xfrm>
            <a:off x="3119132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293D2E-4C48-4FD2-8490-767D9F2E1AE3}"/>
              </a:ext>
            </a:extLst>
          </p:cNvPr>
          <p:cNvCxnSpPr/>
          <p:nvPr/>
        </p:nvCxnSpPr>
        <p:spPr>
          <a:xfrm>
            <a:off x="3386589" y="3487688"/>
            <a:ext cx="0" cy="412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CB6332-1CF9-4A5E-B29B-2A2F20243F24}"/>
              </a:ext>
            </a:extLst>
          </p:cNvPr>
          <p:cNvSpPr txBox="1"/>
          <p:nvPr/>
        </p:nvSpPr>
        <p:spPr>
          <a:xfrm>
            <a:off x="2367744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24206-D16E-435D-A9DC-D7432845BA86}"/>
              </a:ext>
            </a:extLst>
          </p:cNvPr>
          <p:cNvSpPr txBox="1"/>
          <p:nvPr/>
        </p:nvSpPr>
        <p:spPr>
          <a:xfrm>
            <a:off x="2635201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Z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5C91C-1A26-4C26-8398-2028E9754AFA}"/>
              </a:ext>
            </a:extLst>
          </p:cNvPr>
          <p:cNvSpPr txBox="1"/>
          <p:nvPr/>
        </p:nvSpPr>
        <p:spPr>
          <a:xfrm>
            <a:off x="2902658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F9153-CA1A-4680-B963-98997BB46860}"/>
              </a:ext>
            </a:extLst>
          </p:cNvPr>
          <p:cNvSpPr txBox="1"/>
          <p:nvPr/>
        </p:nvSpPr>
        <p:spPr>
          <a:xfrm>
            <a:off x="3170115" y="3509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V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7F91C-25DA-49E2-ADAC-D3AC794D562E}"/>
              </a:ext>
            </a:extLst>
          </p:cNvPr>
          <p:cNvSpPr txBox="1"/>
          <p:nvPr/>
        </p:nvSpPr>
        <p:spPr>
          <a:xfrm>
            <a:off x="4849463" y="3248248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99CDD-E342-4F2E-8F94-3610CCD80DBB}"/>
              </a:ext>
            </a:extLst>
          </p:cNvPr>
          <p:cNvSpPr txBox="1"/>
          <p:nvPr/>
        </p:nvSpPr>
        <p:spPr>
          <a:xfrm>
            <a:off x="2200028" y="3245766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03BFF8-C313-469C-B89E-4F6CB6415B4C}"/>
              </a:ext>
            </a:extLst>
          </p:cNvPr>
          <p:cNvSpPr txBox="1"/>
          <p:nvPr/>
        </p:nvSpPr>
        <p:spPr>
          <a:xfrm>
            <a:off x="2467486" y="3240717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ED520B-BC50-4DF7-9657-FBC02F1056E1}"/>
              </a:ext>
            </a:extLst>
          </p:cNvPr>
          <p:cNvSpPr txBox="1"/>
          <p:nvPr/>
        </p:nvSpPr>
        <p:spPr>
          <a:xfrm>
            <a:off x="2733929" y="3241031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29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01F74-EA06-4EAD-992A-ECA27D3F3370}"/>
              </a:ext>
            </a:extLst>
          </p:cNvPr>
          <p:cNvSpPr txBox="1"/>
          <p:nvPr/>
        </p:nvSpPr>
        <p:spPr>
          <a:xfrm>
            <a:off x="3013499" y="3242038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28</a:t>
            </a:r>
            <a:endParaRPr lang="zh-CN" altLang="en-US" sz="1200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396D3EB-93CD-4BDB-BD80-580D80FDADE6}"/>
              </a:ext>
            </a:extLst>
          </p:cNvPr>
          <p:cNvSpPr/>
          <p:nvPr/>
        </p:nvSpPr>
        <p:spPr>
          <a:xfrm rot="5400000">
            <a:off x="2780519" y="3445749"/>
            <a:ext cx="151391" cy="1060739"/>
          </a:xfrm>
          <a:prstGeom prst="rightBrace">
            <a:avLst>
              <a:gd name="adj1" fmla="val 5633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B291F3-7BC3-4A4E-A99C-D2695F35C61E}"/>
              </a:ext>
            </a:extLst>
          </p:cNvPr>
          <p:cNvSpPr txBox="1"/>
          <p:nvPr/>
        </p:nvSpPr>
        <p:spPr>
          <a:xfrm>
            <a:off x="867368" y="1449440"/>
            <a:ext cx="1606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50B264-ACE5-450F-AEA8-ED782D81C9DF}"/>
              </a:ext>
            </a:extLst>
          </p:cNvPr>
          <p:cNvSpPr txBox="1"/>
          <p:nvPr/>
        </p:nvSpPr>
        <p:spPr>
          <a:xfrm>
            <a:off x="2549394" y="4094153"/>
            <a:ext cx="75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B61C8D-73CA-4FEA-B850-26853B5ED55E}"/>
              </a:ext>
            </a:extLst>
          </p:cNvPr>
          <p:cNvSpPr txBox="1"/>
          <p:nvPr/>
        </p:nvSpPr>
        <p:spPr>
          <a:xfrm>
            <a:off x="2229260" y="4562995"/>
            <a:ext cx="246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程序状态寄存器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PSTATE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942D44-C493-47D8-AB85-9F7593082D8B}"/>
              </a:ext>
            </a:extLst>
          </p:cNvPr>
          <p:cNvSpPr/>
          <p:nvPr/>
        </p:nvSpPr>
        <p:spPr>
          <a:xfrm>
            <a:off x="919513" y="3490246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FD59ECD3-7463-4012-86C4-5E4759583C60}"/>
              </a:ext>
            </a:extLst>
          </p:cNvPr>
          <p:cNvSpPr/>
          <p:nvPr/>
        </p:nvSpPr>
        <p:spPr>
          <a:xfrm rot="5400000">
            <a:off x="4063125" y="3220152"/>
            <a:ext cx="155119" cy="1508206"/>
          </a:xfrm>
          <a:prstGeom prst="rightBrace">
            <a:avLst>
              <a:gd name="adj1" fmla="val 72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19C589-3286-4B74-8E39-A9DE688F53FC}"/>
              </a:ext>
            </a:extLst>
          </p:cNvPr>
          <p:cNvSpPr txBox="1"/>
          <p:nvPr/>
        </p:nvSpPr>
        <p:spPr>
          <a:xfrm>
            <a:off x="3643247" y="4076683"/>
            <a:ext cx="116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掩码、特权级、</a:t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执行状态等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483C60-678A-46FD-AABA-C32029151EFE}"/>
              </a:ext>
            </a:extLst>
          </p:cNvPr>
          <p:cNvSpPr txBox="1"/>
          <p:nvPr/>
        </p:nvSpPr>
        <p:spPr>
          <a:xfrm>
            <a:off x="3995936" y="3465352"/>
            <a:ext cx="9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6C823E-67A5-4FD4-9710-9155BF1C04F3}"/>
              </a:ext>
            </a:extLst>
          </p:cNvPr>
          <p:cNvSpPr txBox="1"/>
          <p:nvPr/>
        </p:nvSpPr>
        <p:spPr>
          <a:xfrm>
            <a:off x="3274852" y="3243072"/>
            <a:ext cx="536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27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31F8CC-449F-4D07-9222-CCA96D8F5EA7}"/>
              </a:ext>
            </a:extLst>
          </p:cNvPr>
          <p:cNvSpPr txBox="1"/>
          <p:nvPr/>
        </p:nvSpPr>
        <p:spPr>
          <a:xfrm>
            <a:off x="1670553" y="323870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952B05-5994-44F1-943F-D9784C9676EA}"/>
              </a:ext>
            </a:extLst>
          </p:cNvPr>
          <p:cNvSpPr txBox="1"/>
          <p:nvPr/>
        </p:nvSpPr>
        <p:spPr>
          <a:xfrm>
            <a:off x="842610" y="3239089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1C3860-0F59-4376-9C06-2C8008610877}"/>
              </a:ext>
            </a:extLst>
          </p:cNvPr>
          <p:cNvSpPr txBox="1"/>
          <p:nvPr/>
        </p:nvSpPr>
        <p:spPr>
          <a:xfrm>
            <a:off x="755576" y="3855898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8F579B-92FA-46FC-89E3-F4F3BEB9243D}"/>
              </a:ext>
            </a:extLst>
          </p:cNvPr>
          <p:cNvSpPr/>
          <p:nvPr/>
        </p:nvSpPr>
        <p:spPr>
          <a:xfrm>
            <a:off x="6320108" y="1107537"/>
            <a:ext cx="1708276" cy="406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791F5C-5103-426D-8864-EED04D98A2A5}"/>
              </a:ext>
            </a:extLst>
          </p:cNvPr>
          <p:cNvSpPr txBox="1"/>
          <p:nvPr/>
        </p:nvSpPr>
        <p:spPr>
          <a:xfrm>
            <a:off x="6752001" y="684381"/>
            <a:ext cx="7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1094A8C-D944-41C5-BBA5-E5C12FB6E160}"/>
              </a:ext>
            </a:extLst>
          </p:cNvPr>
          <p:cNvSpPr txBox="1"/>
          <p:nvPr/>
        </p:nvSpPr>
        <p:spPr>
          <a:xfrm>
            <a:off x="4131335" y="1202690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E46298-7A8B-44FA-BE6F-29121469B57E}"/>
              </a:ext>
            </a:extLst>
          </p:cNvPr>
          <p:cNvCxnSpPr/>
          <p:nvPr/>
        </p:nvCxnSpPr>
        <p:spPr>
          <a:xfrm>
            <a:off x="5138892" y="1596306"/>
            <a:ext cx="118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C98776-61FC-470B-A463-61EA76E41C70}"/>
              </a:ext>
            </a:extLst>
          </p:cNvPr>
          <p:cNvSpPr txBox="1"/>
          <p:nvPr/>
        </p:nvSpPr>
        <p:spPr>
          <a:xfrm>
            <a:off x="5333063" y="119619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2C2CA9E-F59B-4D97-BFB7-573BE7ED9FCA}"/>
              </a:ext>
            </a:extLst>
          </p:cNvPr>
          <p:cNvCxnSpPr/>
          <p:nvPr/>
        </p:nvCxnSpPr>
        <p:spPr>
          <a:xfrm>
            <a:off x="5138892" y="3022879"/>
            <a:ext cx="1181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99AB1F-7625-4658-BAE8-FC9A7A6932B6}"/>
              </a:ext>
            </a:extLst>
          </p:cNvPr>
          <p:cNvSpPr txBox="1"/>
          <p:nvPr/>
        </p:nvSpPr>
        <p:spPr>
          <a:xfrm>
            <a:off x="5374837" y="2624289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61E420-FA17-43FC-8851-05460DD83CF3}"/>
              </a:ext>
            </a:extLst>
          </p:cNvPr>
          <p:cNvCxnSpPr>
            <a:cxnSpLocks/>
          </p:cNvCxnSpPr>
          <p:nvPr/>
        </p:nvCxnSpPr>
        <p:spPr>
          <a:xfrm flipH="1">
            <a:off x="5124679" y="4677376"/>
            <a:ext cx="11954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21C0FCF-F4BE-4008-A4BE-889434A7BC42}"/>
              </a:ext>
            </a:extLst>
          </p:cNvPr>
          <p:cNvSpPr txBox="1"/>
          <p:nvPr/>
        </p:nvSpPr>
        <p:spPr>
          <a:xfrm>
            <a:off x="5410151" y="4286376"/>
            <a:ext cx="160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39A8C2-E49D-87CF-78F3-9FAB20A78173}"/>
              </a:ext>
            </a:extLst>
          </p:cNvPr>
          <p:cNvSpPr/>
          <p:nvPr/>
        </p:nvSpPr>
        <p:spPr>
          <a:xfrm>
            <a:off x="1993145" y="3487957"/>
            <a:ext cx="33347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080D042-F41D-AFA7-9ED6-02855DA63476}"/>
              </a:ext>
            </a:extLst>
          </p:cNvPr>
          <p:cNvSpPr txBox="1"/>
          <p:nvPr/>
        </p:nvSpPr>
        <p:spPr>
          <a:xfrm>
            <a:off x="1991572" y="3477126"/>
            <a:ext cx="4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…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7E4E71-5016-D1B1-C272-BA4496BDFEBB}"/>
              </a:ext>
            </a:extLst>
          </p:cNvPr>
          <p:cNvSpPr/>
          <p:nvPr/>
        </p:nvSpPr>
        <p:spPr>
          <a:xfrm>
            <a:off x="6455297" y="1386418"/>
            <a:ext cx="1440160" cy="3576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0287CC-67B6-F4D4-178F-27BFC43169DF}"/>
              </a:ext>
            </a:extLst>
          </p:cNvPr>
          <p:cNvSpPr/>
          <p:nvPr/>
        </p:nvSpPr>
        <p:spPr>
          <a:xfrm>
            <a:off x="6455297" y="1744110"/>
            <a:ext cx="1440160" cy="5683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16AF94-4028-6002-20E2-8E17D7CABCC6}"/>
              </a:ext>
            </a:extLst>
          </p:cNvPr>
          <p:cNvSpPr/>
          <p:nvPr/>
        </p:nvSpPr>
        <p:spPr>
          <a:xfrm>
            <a:off x="6455297" y="2314873"/>
            <a:ext cx="1440160" cy="4289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函数</a:t>
            </a:r>
            <a:r>
              <a:rPr kumimoji="1" lang="en-US" altLang="zh-CN" sz="1400" dirty="0"/>
              <a:t>C</a:t>
            </a:r>
            <a:r>
              <a:rPr kumimoji="1" lang="zh-CN" altLang="en-US" sz="1400" dirty="0"/>
              <a:t>栈桢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B0FF8B-BA14-9E16-31FD-BD5E1CB118D9}"/>
              </a:ext>
            </a:extLst>
          </p:cNvPr>
          <p:cNvSpPr/>
          <p:nvPr/>
        </p:nvSpPr>
        <p:spPr>
          <a:xfrm>
            <a:off x="904520" y="4384468"/>
            <a:ext cx="855661" cy="382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3433A-AAE8-6D53-7FF2-218A6C23B1DE}"/>
              </a:ext>
            </a:extLst>
          </p:cNvPr>
          <p:cNvSpPr txBox="1"/>
          <p:nvPr/>
        </p:nvSpPr>
        <p:spPr>
          <a:xfrm>
            <a:off x="1655560" y="4132931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C5E0EC-D0D3-70C2-3E18-AFC673F8F84D}"/>
              </a:ext>
            </a:extLst>
          </p:cNvPr>
          <p:cNvSpPr txBox="1"/>
          <p:nvPr/>
        </p:nvSpPr>
        <p:spPr>
          <a:xfrm>
            <a:off x="827617" y="4133311"/>
            <a:ext cx="56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E4DA2D-9582-B7E2-6101-0EAD374DB0A5}"/>
              </a:ext>
            </a:extLst>
          </p:cNvPr>
          <p:cNvSpPr txBox="1"/>
          <p:nvPr/>
        </p:nvSpPr>
        <p:spPr>
          <a:xfrm>
            <a:off x="740583" y="4750120"/>
            <a:ext cx="12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栈顶地址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0BDC270-3A00-1FF4-8522-11EF176D19F6}"/>
              </a:ext>
            </a:extLst>
          </p:cNvPr>
          <p:cNvCxnSpPr/>
          <p:nvPr/>
        </p:nvCxnSpPr>
        <p:spPr>
          <a:xfrm flipH="1">
            <a:off x="7895457" y="275209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B79393-796B-856E-4C6E-DAABA75B2544}"/>
              </a:ext>
            </a:extLst>
          </p:cNvPr>
          <p:cNvSpPr txBox="1"/>
          <p:nvPr/>
        </p:nvSpPr>
        <p:spPr>
          <a:xfrm>
            <a:off x="8398230" y="254972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SP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9FA5D2-E277-E27D-B26C-12BF8AEF60C1}"/>
              </a:ext>
            </a:extLst>
          </p:cNvPr>
          <p:cNvSpPr/>
          <p:nvPr/>
        </p:nvSpPr>
        <p:spPr>
          <a:xfrm>
            <a:off x="6445914" y="3825168"/>
            <a:ext cx="1440160" cy="50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程序数据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1762ABC-4A93-1025-0B97-D99E1D651174}"/>
              </a:ext>
            </a:extLst>
          </p:cNvPr>
          <p:cNvSpPr/>
          <p:nvPr/>
        </p:nvSpPr>
        <p:spPr>
          <a:xfrm>
            <a:off x="6445914" y="4331689"/>
            <a:ext cx="1440160" cy="50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程序代码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6CD4810-0059-DCF1-605B-E3FCE84D24CF}"/>
              </a:ext>
            </a:extLst>
          </p:cNvPr>
          <p:cNvCxnSpPr/>
          <p:nvPr/>
        </p:nvCxnSpPr>
        <p:spPr>
          <a:xfrm flipH="1">
            <a:off x="7895457" y="466190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DAA71CA-DA95-C891-0F43-B331913F4CEA}"/>
              </a:ext>
            </a:extLst>
          </p:cNvPr>
          <p:cNvSpPr txBox="1"/>
          <p:nvPr/>
        </p:nvSpPr>
        <p:spPr>
          <a:xfrm>
            <a:off x="8398230" y="445953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PC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67955E0E-9978-3250-F4C8-54DAF8FB361F}"/>
              </a:ext>
            </a:extLst>
          </p:cNvPr>
          <p:cNvSpPr/>
          <p:nvPr/>
        </p:nvSpPr>
        <p:spPr>
          <a:xfrm>
            <a:off x="8111640" y="1384083"/>
            <a:ext cx="153663" cy="1368016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410EE0A-DC97-5785-C704-864B004D1E54}"/>
              </a:ext>
            </a:extLst>
          </p:cNvPr>
          <p:cNvSpPr txBox="1"/>
          <p:nvPr/>
        </p:nvSpPr>
        <p:spPr>
          <a:xfrm>
            <a:off x="8248050" y="1705658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程序运行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时使用的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2322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58636-1E88-9285-A9E6-B774B715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函数调用与返回指令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41E5902-974D-AF11-3D20-73197C63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39637"/>
            <a:ext cx="4434538" cy="290807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9CDE6-D180-9CB8-485F-3F96BCF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DBEC45-1272-4E6F-A872-05399CF26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1356"/>
            <a:ext cx="3070547" cy="1710001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16247F1A-C71E-F3ED-4EF2-537B18574246}"/>
              </a:ext>
            </a:extLst>
          </p:cNvPr>
          <p:cNvSpPr/>
          <p:nvPr/>
        </p:nvSpPr>
        <p:spPr>
          <a:xfrm>
            <a:off x="8170370" y="3865612"/>
            <a:ext cx="188096" cy="32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4DABF73-F9A4-2993-6985-DF0F5558E818}"/>
              </a:ext>
            </a:extLst>
          </p:cNvPr>
          <p:cNvSpPr/>
          <p:nvPr/>
        </p:nvSpPr>
        <p:spPr>
          <a:xfrm>
            <a:off x="4788024" y="3249638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ECF95A6-6CCB-BED2-9AFC-628469248CB2}"/>
              </a:ext>
            </a:extLst>
          </p:cNvPr>
          <p:cNvSpPr/>
          <p:nvPr/>
        </p:nvSpPr>
        <p:spPr>
          <a:xfrm>
            <a:off x="4788024" y="2036322"/>
            <a:ext cx="2232248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F7CB866-E345-AB9C-0D1D-959B03854AD1}"/>
              </a:ext>
            </a:extLst>
          </p:cNvPr>
          <p:cNvSpPr/>
          <p:nvPr/>
        </p:nvSpPr>
        <p:spPr>
          <a:xfrm>
            <a:off x="2483768" y="2789800"/>
            <a:ext cx="1080120" cy="223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3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9E9E1-CC67-6389-4245-AFD690FF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课程实验：拆炸弹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0E033-A180-58CD-67AA-FBA7AAEE1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183B2-B710-E627-FB76-040F8D06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2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65EABB54-0606-411B-8DED-5B23102B9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函数调用指令（</a:t>
            </a:r>
            <a:r>
              <a:rPr lang="en-US" altLang="zh-CN" dirty="0"/>
              <a:t>caller</a:t>
            </a:r>
            <a:r>
              <a:rPr lang="zh-CN" altLang="en-US" dirty="0"/>
              <a:t>调用</a:t>
            </a:r>
            <a:r>
              <a:rPr lang="en-US" altLang="zh-CN" dirty="0"/>
              <a:t>callee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64117D7-E20F-4665-9FEE-DA1138AA7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 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label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zh-CN" altLang="en-US" sz="2000" dirty="0"/>
              <a:t>直接调用，调用函数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blr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2167" b="1" i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Rn   </a:t>
            </a: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/>
              <a:t>间接调用，调用函数指针</a:t>
            </a:r>
            <a:r>
              <a:rPr kumimoji="1" lang="en-US" altLang="zh-CN" sz="2167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将</a:t>
            </a:r>
            <a:r>
              <a:rPr lang="zh-CN" altLang="en-US" b="1" dirty="0">
                <a:solidFill>
                  <a:srgbClr val="C00000"/>
                </a:solidFill>
              </a:rPr>
              <a:t>返回地址</a:t>
            </a:r>
            <a:r>
              <a:rPr lang="zh-CN" altLang="en-US" dirty="0"/>
              <a:t>存储在</a:t>
            </a:r>
            <a:r>
              <a:rPr lang="zh-CN" altLang="en-US" b="1" dirty="0">
                <a:solidFill>
                  <a:srgbClr val="C00000"/>
                </a:solidFill>
              </a:rPr>
              <a:t>链接寄存器</a:t>
            </a:r>
            <a:r>
              <a:rPr lang="en-US" altLang="zh-CN" b="1" dirty="0">
                <a:solidFill>
                  <a:srgbClr val="C00000"/>
                </a:solidFill>
              </a:rPr>
              <a:t>LR</a:t>
            </a:r>
            <a:r>
              <a:rPr kumimoji="1" lang="en-US" altLang="zh-CN" sz="2600" b="1" i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/>
              <a:t>(x30</a:t>
            </a:r>
            <a:r>
              <a:rPr lang="zh-CN" altLang="en-US" b="1" dirty="0"/>
              <a:t>寄存器的别名</a:t>
            </a:r>
            <a:r>
              <a:rPr lang="en-US" altLang="zh-CN" b="1" dirty="0"/>
              <a:t>)</a:t>
            </a: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跳转到被调用者的</a:t>
            </a:r>
            <a:r>
              <a:rPr lang="zh-CN" altLang="en-US" b="1" dirty="0">
                <a:solidFill>
                  <a:srgbClr val="C00000"/>
                </a:solidFill>
              </a:rPr>
              <a:t>入口地址</a:t>
            </a: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C7227536-26A5-4BFE-82D9-D501B89F6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FEF35B-C635-44D7-89F9-B3EF103965F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9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38B964BC-B2C7-4898-A28B-B25312898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函数返回指令（</a:t>
            </a:r>
            <a:r>
              <a:rPr lang="en-US" altLang="zh-CN" dirty="0"/>
              <a:t>callee</a:t>
            </a:r>
            <a:r>
              <a:rPr lang="zh-CN" altLang="en-US" dirty="0"/>
              <a:t>返回</a:t>
            </a:r>
            <a:r>
              <a:rPr lang="en-US" altLang="zh-CN" dirty="0"/>
              <a:t>caller</a:t>
            </a:r>
            <a:r>
              <a:rPr lang="zh-CN" altLang="en-US" dirty="0"/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C875E4F-01EB-49BF-802B-9DB33C847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252191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dirty="0"/>
              <a:t>指令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</a:t>
            </a:r>
            <a:r>
              <a:rPr kumimoji="1" lang="zh-CN" altLang="en-US" sz="2167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en-US" dirty="0"/>
              <a:t>不区分直接调用与间接调用</a:t>
            </a:r>
            <a:r>
              <a:rPr kumimoji="1"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1" lang="en-US" altLang="zh-CN" sz="2167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dirty="0"/>
          </a:p>
          <a:p>
            <a:pPr>
              <a:lnSpc>
                <a:spcPct val="140000"/>
              </a:lnSpc>
              <a:defRPr/>
            </a:pPr>
            <a:r>
              <a:rPr lang="zh-CN" altLang="en-US" dirty="0"/>
              <a:t>功能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defRPr/>
            </a:pPr>
            <a:r>
              <a:rPr lang="zh-CN" altLang="en-US" dirty="0"/>
              <a:t>跳转到</a:t>
            </a:r>
            <a:r>
              <a:rPr lang="zh-CN" altLang="en-US" b="1" dirty="0">
                <a:solidFill>
                  <a:srgbClr val="C00000"/>
                </a:solidFill>
              </a:rPr>
              <a:t>返回地址（链接寄存器</a:t>
            </a:r>
            <a:r>
              <a:rPr lang="en-US" altLang="zh-CN" b="1" dirty="0">
                <a:solidFill>
                  <a:srgbClr val="C00000"/>
                </a:solidFill>
              </a:rPr>
              <a:t>LR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Link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Register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dirty="0"/>
          </a:p>
          <a:p>
            <a:pPr marL="457200" lvl="1" indent="0">
              <a:lnSpc>
                <a:spcPct val="140000"/>
              </a:lnSpc>
              <a:buNone/>
              <a:defRPr/>
            </a:pPr>
            <a:endParaRPr kumimoji="1"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kumimoji="1" lang="en-US" altLang="zh-CN" sz="1333" dirty="0">
              <a:ea typeface="宋体" panose="02010600030101010101" pitchFamily="2" charset="-122"/>
            </a:endParaRPr>
          </a:p>
        </p:txBody>
      </p:sp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4EC15386-EB5C-411B-8204-494E5197E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A4A0E-1B70-459A-8122-206C2DE01355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167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1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9070-83C4-EB31-442F-9FDE9E6A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示例：</a:t>
            </a:r>
            <a:r>
              <a:rPr kumimoji="1" lang="en-US" altLang="zh-CN" dirty="0"/>
              <a:t>PC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LR</a:t>
            </a:r>
            <a:r>
              <a:rPr kumimoji="1" lang="zh-CN" altLang="en-US" dirty="0"/>
              <a:t>的变化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78EEAB5-8C75-2E34-103D-8F97C16A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30" b="37787"/>
          <a:stretch/>
        </p:blipFill>
        <p:spPr>
          <a:xfrm>
            <a:off x="534380" y="1166811"/>
            <a:ext cx="7139136" cy="23466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77C30-A51C-AA21-8383-185CC1B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73ADFC-34EB-205D-3C5F-126F4E8FF2D2}"/>
              </a:ext>
            </a:extLst>
          </p:cNvPr>
          <p:cNvSpPr/>
          <p:nvPr/>
        </p:nvSpPr>
        <p:spPr>
          <a:xfrm>
            <a:off x="1116833" y="3937622"/>
            <a:ext cx="1368152" cy="3845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0x18</a:t>
            </a:r>
            <a:endParaRPr lang="zh-CN" altLang="en-US" sz="1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C654CD-AFE4-73C7-E844-EFE807090097}"/>
              </a:ext>
            </a:extLst>
          </p:cNvPr>
          <p:cNvSpPr/>
          <p:nvPr/>
        </p:nvSpPr>
        <p:spPr>
          <a:xfrm>
            <a:off x="1116833" y="4553102"/>
            <a:ext cx="1368152" cy="384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前一个返回地址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7446B-EE77-A06F-6DDE-A3EA2BAC40F3}"/>
              </a:ext>
            </a:extLst>
          </p:cNvPr>
          <p:cNvSpPr/>
          <p:nvPr/>
        </p:nvSpPr>
        <p:spPr>
          <a:xfrm>
            <a:off x="3565105" y="3937620"/>
            <a:ext cx="1368152" cy="384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0x0</a:t>
            </a:r>
            <a:endParaRPr lang="zh-CN" altLang="en-US" sz="1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9B9E2-ACFC-435A-B884-C4A952194425}"/>
              </a:ext>
            </a:extLst>
          </p:cNvPr>
          <p:cNvSpPr/>
          <p:nvPr/>
        </p:nvSpPr>
        <p:spPr>
          <a:xfrm>
            <a:off x="3550878" y="4553102"/>
            <a:ext cx="1368152" cy="384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0x1c</a:t>
            </a:r>
            <a:endParaRPr lang="zh-CN" altLang="en-US" sz="1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F7CD88-5E01-7208-FC41-CB3EB5D64094}"/>
              </a:ext>
            </a:extLst>
          </p:cNvPr>
          <p:cNvSpPr/>
          <p:nvPr/>
        </p:nvSpPr>
        <p:spPr>
          <a:xfrm>
            <a:off x="6085385" y="3937620"/>
            <a:ext cx="1368152" cy="384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0x1c</a:t>
            </a:r>
            <a:endParaRPr lang="zh-CN" altLang="en-US" sz="1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254767-1DE5-F578-87C7-B722A99FD279}"/>
              </a:ext>
            </a:extLst>
          </p:cNvPr>
          <p:cNvSpPr/>
          <p:nvPr/>
        </p:nvSpPr>
        <p:spPr>
          <a:xfrm>
            <a:off x="6085385" y="4548189"/>
            <a:ext cx="1368152" cy="384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0x1c</a:t>
            </a:r>
            <a:endParaRPr lang="zh-CN" altLang="en-US" sz="1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26FCCC-BBD5-F845-AEAA-B5F9D1C58BF6}"/>
              </a:ext>
            </a:extLst>
          </p:cNvPr>
          <p:cNvSpPr txBox="1"/>
          <p:nvPr/>
        </p:nvSpPr>
        <p:spPr>
          <a:xfrm>
            <a:off x="520189" y="3976020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PC</a:t>
            </a:r>
            <a:endParaRPr lang="zh-CN" altLang="en-US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3D8ADA-A496-CBEC-E775-5933B574DB74}"/>
              </a:ext>
            </a:extLst>
          </p:cNvPr>
          <p:cNvSpPr txBox="1"/>
          <p:nvPr/>
        </p:nvSpPr>
        <p:spPr>
          <a:xfrm>
            <a:off x="520189" y="4624352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LR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5FAE14-D830-0658-6E63-7458A66CC9A0}"/>
              </a:ext>
            </a:extLst>
          </p:cNvPr>
          <p:cNvCxnSpPr/>
          <p:nvPr/>
        </p:nvCxnSpPr>
        <p:spPr>
          <a:xfrm>
            <a:off x="2556993" y="4441677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3813339-01AA-65BE-77A5-E73ADACEC2B7}"/>
              </a:ext>
            </a:extLst>
          </p:cNvPr>
          <p:cNvSpPr txBox="1"/>
          <p:nvPr/>
        </p:nvSpPr>
        <p:spPr>
          <a:xfrm>
            <a:off x="2793597" y="4168310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bl</a:t>
            </a:r>
            <a:endParaRPr lang="zh-CN" altLang="en-US" sz="1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366FBC-37C6-015A-CA5A-BFCCAEAC01A9}"/>
              </a:ext>
            </a:extLst>
          </p:cNvPr>
          <p:cNvSpPr txBox="1"/>
          <p:nvPr/>
        </p:nvSpPr>
        <p:spPr>
          <a:xfrm>
            <a:off x="5329301" y="4115145"/>
            <a:ext cx="576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ret</a:t>
            </a:r>
            <a:endParaRPr lang="zh-CN" altLang="en-US" sz="1400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3F71757-2D59-2EB3-A83B-C1296056D7C2}"/>
              </a:ext>
            </a:extLst>
          </p:cNvPr>
          <p:cNvCxnSpPr/>
          <p:nvPr/>
        </p:nvCxnSpPr>
        <p:spPr>
          <a:xfrm>
            <a:off x="5149281" y="442292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2F635B9-31BC-3590-C989-ED729162ED40}"/>
              </a:ext>
            </a:extLst>
          </p:cNvPr>
          <p:cNvSpPr txBox="1"/>
          <p:nvPr/>
        </p:nvSpPr>
        <p:spPr>
          <a:xfrm>
            <a:off x="1331640" y="5004868"/>
            <a:ext cx="969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调用前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3A1B89-9ADA-86F8-ED76-FBDB7C5CDF8D}"/>
              </a:ext>
            </a:extLst>
          </p:cNvPr>
          <p:cNvSpPr txBox="1"/>
          <p:nvPr/>
        </p:nvSpPr>
        <p:spPr>
          <a:xfrm>
            <a:off x="3764289" y="5004868"/>
            <a:ext cx="969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调用后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425ADD-35EF-B0FB-405C-74955F45D919}"/>
              </a:ext>
            </a:extLst>
          </p:cNvPr>
          <p:cNvSpPr txBox="1"/>
          <p:nvPr/>
        </p:nvSpPr>
        <p:spPr>
          <a:xfrm>
            <a:off x="6284569" y="5004868"/>
            <a:ext cx="969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/>
              <a:t>返回后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F6A63F-CCF2-403A-E57E-3DE8D43D21DC}"/>
              </a:ext>
            </a:extLst>
          </p:cNvPr>
          <p:cNvCxnSpPr>
            <a:cxnSpLocks/>
          </p:cNvCxnSpPr>
          <p:nvPr/>
        </p:nvCxnSpPr>
        <p:spPr>
          <a:xfrm>
            <a:off x="3853137" y="2713484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4ED7CF-905A-A994-02FF-FE16885FF636}"/>
              </a:ext>
            </a:extLst>
          </p:cNvPr>
          <p:cNvCxnSpPr>
            <a:cxnSpLocks/>
          </p:cNvCxnSpPr>
          <p:nvPr/>
        </p:nvCxnSpPr>
        <p:spPr>
          <a:xfrm>
            <a:off x="3853137" y="1777380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7903E7-0995-E12C-0ADC-18C398F95DD9}"/>
              </a:ext>
            </a:extLst>
          </p:cNvPr>
          <p:cNvCxnSpPr>
            <a:cxnSpLocks/>
          </p:cNvCxnSpPr>
          <p:nvPr/>
        </p:nvCxnSpPr>
        <p:spPr>
          <a:xfrm flipV="1">
            <a:off x="3853137" y="2910585"/>
            <a:ext cx="291770" cy="21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699740-7AD1-69A8-6961-77DCF4821AF5}"/>
              </a:ext>
            </a:extLst>
          </p:cNvPr>
          <p:cNvCxnSpPr>
            <a:cxnSpLocks/>
          </p:cNvCxnSpPr>
          <p:nvPr/>
        </p:nvCxnSpPr>
        <p:spPr>
          <a:xfrm flipV="1">
            <a:off x="3853137" y="2891832"/>
            <a:ext cx="28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6" grpId="0"/>
      <p:bldP spid="17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42878</TotalTime>
  <Words>3781</Words>
  <Application>Microsoft Macintosh PowerPoint</Application>
  <PresentationFormat>全屏显示(16:10)</PresentationFormat>
  <Paragraphs>857</Paragraphs>
  <Slides>60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5" baseType="lpstr">
      <vt:lpstr>DengXian</vt:lpstr>
      <vt:lpstr>宋体</vt:lpstr>
      <vt:lpstr>微软雅黑</vt:lpstr>
      <vt:lpstr>Cascadia Code</vt:lpstr>
      <vt:lpstr>Google Sans</vt:lpstr>
      <vt:lpstr>Arial</vt:lpstr>
      <vt:lpstr>Calibri</vt:lpstr>
      <vt:lpstr>Comic Sans MS</vt:lpstr>
      <vt:lpstr>Consolas</vt:lpstr>
      <vt:lpstr>Courier New</vt:lpstr>
      <vt:lpstr>Helvetica</vt:lpstr>
      <vt:lpstr>Lato</vt:lpstr>
      <vt:lpstr>Times New Roman</vt:lpstr>
      <vt:lpstr>Wingdings</vt:lpstr>
      <vt:lpstr>Office 主题​​</vt:lpstr>
      <vt:lpstr>ARM汇编 – 函数调用</vt:lpstr>
      <vt:lpstr>版权声明</vt:lpstr>
      <vt:lpstr>函数调用</vt:lpstr>
      <vt:lpstr>函数调用 vs. 无条件控制流跳转</vt:lpstr>
      <vt:lpstr>基本概念</vt:lpstr>
      <vt:lpstr>函数调用与返回指令</vt:lpstr>
      <vt:lpstr>函数调用指令（caller调用callee）</vt:lpstr>
      <vt:lpstr>函数返回指令（callee返回caller）</vt:lpstr>
      <vt:lpstr>示例：PC与LR的变化</vt:lpstr>
      <vt:lpstr>嵌套函数调用</vt:lpstr>
      <vt:lpstr>函数栈桢（Stack Frame）</vt:lpstr>
      <vt:lpstr>函数栈桢</vt:lpstr>
      <vt:lpstr>函数调用返回过程中栈的变化</vt:lpstr>
      <vt:lpstr>实例：嵌套函数调用</vt:lpstr>
      <vt:lpstr>实例：嵌套函数调用</vt:lpstr>
      <vt:lpstr>访存指令</vt:lpstr>
      <vt:lpstr>实例：嵌套函数调用</vt:lpstr>
      <vt:lpstr>帧指针FP：x29寄存器</vt:lpstr>
      <vt:lpstr>函数的调用、返回与栈</vt:lpstr>
      <vt:lpstr>函数的调用、返回与栈</vt:lpstr>
      <vt:lpstr>函数的调用、返回与栈</vt:lpstr>
      <vt:lpstr>Q：ROP攻击如何实现？</vt:lpstr>
      <vt:lpstr>函数参数与返回值</vt:lpstr>
      <vt:lpstr>通过寄存器传递数据</vt:lpstr>
      <vt:lpstr>回顾：参数与寄存器的对应关系</vt:lpstr>
      <vt:lpstr>实例：通过寄存器传递参数与返回值</vt:lpstr>
      <vt:lpstr>传递数据</vt:lpstr>
      <vt:lpstr>传递数据：参数</vt:lpstr>
      <vt:lpstr>传递数据：参数</vt:lpstr>
      <vt:lpstr>寄存器保存</vt:lpstr>
      <vt:lpstr>通用寄存器保存</vt:lpstr>
      <vt:lpstr>31个通用寄存器</vt:lpstr>
      <vt:lpstr>31个通用寄存器</vt:lpstr>
      <vt:lpstr>31个通用寄存器</vt:lpstr>
      <vt:lpstr>寄存器使用约定</vt:lpstr>
      <vt:lpstr>寄存器使用约定</vt:lpstr>
      <vt:lpstr>实例：保存寄存器</vt:lpstr>
      <vt:lpstr>对比：用栈保存和用x19保存x0</vt:lpstr>
      <vt:lpstr>再看cube函数</vt:lpstr>
      <vt:lpstr>实例：理解cube函数汇编</vt:lpstr>
      <vt:lpstr>实例：理解cube函数汇编</vt:lpstr>
      <vt:lpstr>实例：理解cube函数汇编</vt:lpstr>
      <vt:lpstr>实例：理解cube函数汇编</vt:lpstr>
      <vt:lpstr>实例：理解cube函数汇编</vt:lpstr>
      <vt:lpstr>实例：理解cube函数汇编</vt:lpstr>
      <vt:lpstr>实例：理解cube函数汇编</vt:lpstr>
      <vt:lpstr>局部变量</vt:lpstr>
      <vt:lpstr>函数局部变量存放在函数栈桢中</vt:lpstr>
      <vt:lpstr>局部变量</vt:lpstr>
      <vt:lpstr>实例：栈上局部变量</vt:lpstr>
      <vt:lpstr>栈上局部变量的例子</vt:lpstr>
      <vt:lpstr>栈上局部变量的例子</vt:lpstr>
      <vt:lpstr>栈上局部变量的例子</vt:lpstr>
      <vt:lpstr>栈上局部变量的例子</vt:lpstr>
      <vt:lpstr>栈上局部变量的例子</vt:lpstr>
      <vt:lpstr>栈上局部变量的例子</vt:lpstr>
      <vt:lpstr>小结：函数调用</vt:lpstr>
      <vt:lpstr>小结：栈的全貌</vt:lpstr>
      <vt:lpstr>总结：用户态ISA</vt:lpstr>
      <vt:lpstr>课程实验：拆炸弹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上海交大-古金宇</cp:lastModifiedBy>
  <cp:revision>1844</cp:revision>
  <cp:lastPrinted>2020-03-02T13:38:09Z</cp:lastPrinted>
  <dcterms:created xsi:type="dcterms:W3CDTF">2017-11-24T09:35:45Z</dcterms:created>
  <dcterms:modified xsi:type="dcterms:W3CDTF">2023-09-15T07:34:53Z</dcterms:modified>
</cp:coreProperties>
</file>