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2" r:id="rId2"/>
  </p:sldMasterIdLst>
  <p:notesMasterIdLst>
    <p:notesMasterId r:id="rId62"/>
  </p:notesMasterIdLst>
  <p:handoutMasterIdLst>
    <p:handoutMasterId r:id="rId63"/>
  </p:handoutMasterIdLst>
  <p:sldIdLst>
    <p:sldId id="2241" r:id="rId3"/>
    <p:sldId id="1359" r:id="rId4"/>
    <p:sldId id="2738" r:id="rId5"/>
    <p:sldId id="2717" r:id="rId6"/>
    <p:sldId id="2773" r:id="rId7"/>
    <p:sldId id="2739" r:id="rId8"/>
    <p:sldId id="2742" r:id="rId9"/>
    <p:sldId id="2740" r:id="rId10"/>
    <p:sldId id="2279" r:id="rId11"/>
    <p:sldId id="1367" r:id="rId12"/>
    <p:sldId id="2684" r:id="rId13"/>
    <p:sldId id="2743" r:id="rId14"/>
    <p:sldId id="2686" r:id="rId15"/>
    <p:sldId id="2683" r:id="rId16"/>
    <p:sldId id="2745" r:id="rId17"/>
    <p:sldId id="2262" r:id="rId18"/>
    <p:sldId id="2746" r:id="rId19"/>
    <p:sldId id="2749" r:id="rId20"/>
    <p:sldId id="2271" r:id="rId21"/>
    <p:sldId id="2272" r:id="rId22"/>
    <p:sldId id="2668" r:id="rId23"/>
    <p:sldId id="2669" r:id="rId24"/>
    <p:sldId id="845" r:id="rId25"/>
    <p:sldId id="2688" r:id="rId26"/>
    <p:sldId id="2687" r:id="rId27"/>
    <p:sldId id="2691" r:id="rId28"/>
    <p:sldId id="2690" r:id="rId29"/>
    <p:sldId id="2692" r:id="rId30"/>
    <p:sldId id="2693" r:id="rId31"/>
    <p:sldId id="2694" r:id="rId32"/>
    <p:sldId id="2280" r:id="rId33"/>
    <p:sldId id="2263" r:id="rId34"/>
    <p:sldId id="2264" r:id="rId35"/>
    <p:sldId id="2265" r:id="rId36"/>
    <p:sldId id="2266" r:id="rId37"/>
    <p:sldId id="2267" r:id="rId38"/>
    <p:sldId id="2268" r:id="rId39"/>
    <p:sldId id="2681" r:id="rId40"/>
    <p:sldId id="2664" r:id="rId41"/>
    <p:sldId id="2660" r:id="rId42"/>
    <p:sldId id="820" r:id="rId43"/>
    <p:sldId id="831" r:id="rId44"/>
    <p:sldId id="832" r:id="rId45"/>
    <p:sldId id="833" r:id="rId46"/>
    <p:sldId id="834" r:id="rId47"/>
    <p:sldId id="2754" r:id="rId48"/>
    <p:sldId id="2755" r:id="rId49"/>
    <p:sldId id="2756" r:id="rId50"/>
    <p:sldId id="2757" r:id="rId51"/>
    <p:sldId id="2758" r:id="rId52"/>
    <p:sldId id="2759" r:id="rId53"/>
    <p:sldId id="2761" r:id="rId54"/>
    <p:sldId id="2750" r:id="rId55"/>
    <p:sldId id="2772" r:id="rId56"/>
    <p:sldId id="1336" r:id="rId57"/>
    <p:sldId id="1344" r:id="rId58"/>
    <p:sldId id="1339" r:id="rId59"/>
    <p:sldId id="1340" r:id="rId60"/>
    <p:sldId id="1347" r:id="rId6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42F"/>
    <a:srgbClr val="7030A0"/>
    <a:srgbClr val="A5A5E9"/>
    <a:srgbClr val="FF7F7F"/>
    <a:srgbClr val="0432FF"/>
    <a:srgbClr val="73FEFF"/>
    <a:srgbClr val="941100"/>
    <a:srgbClr val="212121"/>
    <a:srgbClr val="005493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5" autoAdjust="0"/>
    <p:restoredTop sz="91856" autoAdjust="0"/>
  </p:normalViewPr>
  <p:slideViewPr>
    <p:cSldViewPr>
      <p:cViewPr varScale="1">
        <p:scale>
          <a:sx n="144" d="100"/>
          <a:sy n="144" d="100"/>
        </p:scale>
        <p:origin x="992" y="176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5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  <a:r>
              <a:rPr kumimoji="1" lang="en-US" altLang="zh-CN" dirty="0"/>
              <a:t>OS</a:t>
            </a:r>
            <a:r>
              <a:rPr kumimoji="1" lang="zh-CN" altLang="en-US" dirty="0"/>
              <a:t>处理完异常后不一定返回：例如：杀死，收到别人的网络包，时间到了切换别的程序执行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2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EL0</a:t>
            </a:r>
            <a:r>
              <a:rPr kumimoji="1" lang="zh-CN" altLang="en-US" dirty="0"/>
              <a:t>执行的时候有四种异常类型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0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ARM</a:t>
            </a:r>
            <a:r>
              <a:rPr lang="zh-CN" altLang="en-US" dirty="0"/>
              <a:t> </a:t>
            </a:r>
            <a:r>
              <a:rPr lang="en-US" altLang="zh-CN" dirty="0"/>
              <a:t>RISC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12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字节处理函数不够怎么办？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8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在用户态与内核态的切换过程中，有许多任务需要完成。这些任务大致归 为两类：一类是保存用户程序的状态，一类是准备操作系统的运行环境。其 中，需要保存的状态，主要是用户程序与操作系统共同使用、可能被操作系统 破坏的处理器状态。例如，操作系统和应用程序通常都需要使用通用寄存器以 及 </a:t>
            </a:r>
            <a:r>
              <a:rPr kumimoji="1" lang="en-US" altLang="zh-CN" dirty="0"/>
              <a:t>PC </a:t>
            </a:r>
            <a:r>
              <a:rPr kumimoji="1" lang="zh-CN" altLang="en-US" dirty="0"/>
              <a:t>等寄存器，而这些寄存器在处理器中只有一份。为了保证异常处理完成 之后能恢复用户程序的执行，这些寄存器的值都需要先被保存下来，防止被操 作系统破坏。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62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24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5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cube</a:t>
            </a:r>
            <a:r>
              <a:rPr kumimoji="1" lang="zh-CN" altLang="en-US" dirty="0"/>
              <a:t>作为被调用者，想用</a:t>
            </a:r>
            <a:r>
              <a:rPr kumimoji="1" lang="en-US" altLang="zh-CN" dirty="0"/>
              <a:t>x19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x19</a:t>
            </a:r>
            <a:r>
              <a:rPr kumimoji="1" lang="zh-CN" altLang="en-US" dirty="0"/>
              <a:t>被调用者保存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5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601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问题驱动，问题导入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代码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函数调用，使用栈桢进行必要的寄存器保存。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类似地，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和应用也使用同一份寄存器，所以也需要保存。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条件码类似</a:t>
            </a:r>
            <a:br>
              <a:rPr kumimoji="1" lang="en-US" altLang="zh-CN" dirty="0"/>
            </a:br>
            <a:endParaRPr kumimoji="1" lang="en-US" altLang="zh-CN" dirty="0"/>
          </a:p>
          <a:p>
            <a:br>
              <a:rPr kumimoji="1" lang="en-US" altLang="zh-CN" dirty="0"/>
            </a:br>
            <a:r>
              <a:rPr kumimoji="1" lang="en-US" altLang="zh-CN" dirty="0"/>
              <a:t>3.</a:t>
            </a:r>
            <a:r>
              <a:rPr kumimoji="1" lang="zh-CN" altLang="en-US" dirty="0"/>
              <a:t> 特权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6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课程目标：学习操作系统，大家除了知道</a:t>
            </a:r>
            <a:r>
              <a:rPr kumimoji="1" lang="en-US" altLang="zh-CN" dirty="0"/>
              <a:t>OS</a:t>
            </a:r>
            <a:r>
              <a:rPr kumimoji="1" lang="zh-CN" altLang="en-US" dirty="0"/>
              <a:t>中有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、有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、有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之外，还需要有全貌地理解，在脑子里形成图，要多思考、硬件和软件之间的关系，多问问自己，硬件（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、内存、后面的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）和软件（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、应用）之间是什么关系、是怎么彼此打配合的。学习操作系统基础不能离开体系结构、离开硬件，否则就是纸上谈兵。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有一些名词</a:t>
            </a:r>
            <a:r>
              <a:rPr lang="en-US" altLang="zh-CN" dirty="0"/>
              <a:t>/</a:t>
            </a:r>
            <a:r>
              <a:rPr lang="zh-CN" altLang="en-US" dirty="0"/>
              <a:t>术语：大家要记住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特权级别、异常级别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EL0:</a:t>
            </a:r>
            <a:r>
              <a:rPr lang="zh-CN" altLang="en-US" dirty="0"/>
              <a:t> 用户态（非特权态）</a:t>
            </a:r>
            <a:endParaRPr lang="en-US" altLang="zh-CN" dirty="0"/>
          </a:p>
          <a:p>
            <a:r>
              <a:rPr lang="en-US" altLang="zh-CN" dirty="0"/>
              <a:t>EL1: </a:t>
            </a:r>
            <a:r>
              <a:rPr lang="zh-CN" altLang="en-US" dirty="0"/>
              <a:t>内核态（特权态）</a:t>
            </a:r>
            <a:endParaRPr lang="en-US" altLang="zh-CN" dirty="0"/>
          </a:p>
          <a:p>
            <a:r>
              <a:rPr lang="en-US" altLang="zh-CN" dirty="0"/>
              <a:t>EL2: hypervisor</a:t>
            </a:r>
          </a:p>
          <a:p>
            <a:r>
              <a:rPr lang="en-US" altLang="zh-CN" dirty="0"/>
              <a:t>EL3: monitor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6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Condition flags</a:t>
            </a:r>
            <a:r>
              <a:rPr lang="zh-CN" altLang="en-US" dirty="0"/>
              <a:t>：</a:t>
            </a:r>
            <a:r>
              <a:rPr lang="en-US" altLang="zh-CN" dirty="0"/>
              <a:t> N Negative Condition flag. Z Zero Condition flag. C Carry Condition flag. V Overflow Condition flag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The Execution state control</a:t>
            </a:r>
            <a:r>
              <a:rPr lang="zh-CN" altLang="en-US" dirty="0"/>
              <a:t>： 单步调试、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/64</a:t>
            </a:r>
            <a:r>
              <a:rPr lang="zh-CN" altLang="en-US" dirty="0"/>
              <a:t>位、特权级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这个寄存器是系统寄存器（用户程序无法直接修改）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系统状态包括当前 </a:t>
            </a:r>
            <a:r>
              <a:rPr kumimoji="1" lang="en-US" altLang="zh-CN" dirty="0"/>
              <a:t>CPU </a:t>
            </a:r>
            <a:r>
              <a:rPr kumimoji="1" lang="zh-CN" altLang="en-US" dirty="0"/>
              <a:t>的特权级别、</a:t>
            </a:r>
            <a:r>
              <a:rPr kumimoji="1" lang="en-US" altLang="zh-CN" dirty="0"/>
              <a:t>CPU </a:t>
            </a:r>
            <a:r>
              <a:rPr kumimoji="1" lang="zh-CN" altLang="en-US" dirty="0"/>
              <a:t>发生错误时引发 错误的指令地址、程序运行状态等。存储这些状态的寄存器称为系统寄存器 （</a:t>
            </a:r>
            <a:r>
              <a:rPr kumimoji="1" lang="en-US" altLang="zh-CN" dirty="0"/>
              <a:t>System Register</a:t>
            </a:r>
            <a:r>
              <a:rPr kumimoji="1" lang="zh-CN" altLang="en-US" dirty="0"/>
              <a:t>），这些寄存器只能由运行在内核态的软件通过系统指令来 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59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76700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333500"/>
            <a:ext cx="4076700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CE0121-2FFA-4A47-843F-EBD77F7D1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7C492-7FA7-2A43-984C-4A21FF5FB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394EF-75D2-6342-BA01-4481C70B9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94B74-F920-804F-B776-5D5D09D16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7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0770AA-1E1F-5B41-BE85-56AC1E4FFB05}"/>
              </a:ext>
            </a:extLst>
          </p:cNvPr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68EE77BA-717F-6A48-8FF3-C18D5BC57102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415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8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/>
              <a:t>操作系统的硬件运行环境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458F0-07CB-4ADF-AD69-31243354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ARMv8.4</a:t>
            </a:r>
            <a:r>
              <a:rPr lang="zh-CN" altLang="en-US" dirty="0"/>
              <a:t>特权级 </a:t>
            </a:r>
            <a:r>
              <a:rPr lang="en-US" altLang="zh-CN" dirty="0"/>
              <a:t>(Exception</a:t>
            </a:r>
            <a:r>
              <a:rPr lang="zh-CN" altLang="en-US" dirty="0"/>
              <a:t> </a:t>
            </a:r>
            <a:r>
              <a:rPr lang="en-US" altLang="zh-CN" dirty="0"/>
              <a:t>Level)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E300251-09B6-9AA5-4437-DD4421AF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78" y="2742323"/>
            <a:ext cx="2324100" cy="5842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98FDE-3C28-4842-97B2-B2C395C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81E4E-9380-B545-BC2C-FB65FA34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29308"/>
            <a:ext cx="8077200" cy="3949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5F3757-A3E7-F4C8-44C5-2082E63B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96" y="3608577"/>
            <a:ext cx="2304256" cy="57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8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B498-8B1A-4E84-9C79-D1BEFEE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系统状态寄存器：</a:t>
            </a:r>
            <a:r>
              <a:rPr lang="en-US" altLang="zh-CN" dirty="0"/>
              <a:t>PSTATE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37F13-20D3-4A28-B75E-401EB227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867328" cy="37716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抽象进程状态信息（</a:t>
            </a:r>
            <a:r>
              <a:rPr lang="en-US" altLang="zh-CN" dirty="0"/>
              <a:t>PSTATE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条件码 </a:t>
            </a:r>
            <a:r>
              <a:rPr lang="en-US" altLang="zh-CN" dirty="0"/>
              <a:t>(Condition flags)</a:t>
            </a:r>
          </a:p>
          <a:p>
            <a:pPr lvl="2"/>
            <a:r>
              <a:rPr lang="en-US" altLang="zh-CN" dirty="0"/>
              <a:t>NZCV</a:t>
            </a:r>
          </a:p>
          <a:p>
            <a:pPr lvl="1"/>
            <a:r>
              <a:rPr lang="zh-CN" altLang="en-US" dirty="0"/>
              <a:t>执行状态 </a:t>
            </a:r>
            <a:r>
              <a:rPr lang="en-US" altLang="zh-CN" dirty="0"/>
              <a:t>(Execution state controls)</a:t>
            </a:r>
          </a:p>
          <a:p>
            <a:pPr lvl="2"/>
            <a:r>
              <a:rPr lang="en-US" altLang="zh-CN" b="1" dirty="0" err="1">
                <a:solidFill>
                  <a:srgbClr val="C00000"/>
                </a:solidFill>
              </a:rPr>
              <a:t>CurrentEL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当前特权级别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异常掩码 </a:t>
            </a:r>
            <a:r>
              <a:rPr lang="en-US" altLang="zh-CN" dirty="0"/>
              <a:t>(Exception mask bits)</a:t>
            </a:r>
          </a:p>
          <a:p>
            <a:pPr lvl="2"/>
            <a:r>
              <a:rPr lang="en-US" altLang="zh-CN" dirty="0"/>
              <a:t>DAIF</a:t>
            </a:r>
          </a:p>
          <a:p>
            <a:pPr lvl="1"/>
            <a:r>
              <a:rPr lang="zh-CN" altLang="en-US" dirty="0"/>
              <a:t>访问控制 </a:t>
            </a:r>
            <a:r>
              <a:rPr lang="en-US" altLang="zh-CN" dirty="0"/>
              <a:t>(Access control bits)</a:t>
            </a:r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PAN</a:t>
            </a:r>
            <a:r>
              <a:rPr lang="zh-CN" altLang="en-US" dirty="0"/>
              <a:t>（</a:t>
            </a:r>
            <a:r>
              <a:rPr lang="en-US" altLang="zh-CN" dirty="0"/>
              <a:t>Privileged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Never)</a:t>
            </a:r>
          </a:p>
          <a:p>
            <a:pPr lvl="1">
              <a:defRPr/>
            </a:pP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F8984-A495-4E07-8642-54A41E5B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03210-2CE2-41A9-8BDF-6BBD1B4B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11" y="1417340"/>
            <a:ext cx="280877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FAEB-3102-D8F1-8EEC-86AAA0A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ISA</a:t>
            </a:r>
            <a:r>
              <a:rPr kumimoji="1" lang="zh-CN" altLang="en-US" dirty="0"/>
              <a:t>与系统</a:t>
            </a:r>
            <a:r>
              <a:rPr kumimoji="1" lang="en-US" altLang="zh-CN" dirty="0"/>
              <a:t>ISA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B1F6A-51A4-324A-485D-8C480392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787208" cy="361223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ISA</a:t>
            </a:r>
          </a:p>
          <a:p>
            <a:pPr lvl="1"/>
            <a:r>
              <a:rPr kumimoji="1" lang="zh-CN" altLang="en-US" dirty="0"/>
              <a:t>通用寄存器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（用户）栈寄存器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条件码寄存器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运算指令等</a:t>
            </a:r>
            <a:endParaRPr kumimoji="1" lang="en-US" altLang="zh-CN" dirty="0"/>
          </a:p>
          <a:p>
            <a:r>
              <a:rPr kumimoji="1" lang="zh-CN" altLang="en-US" dirty="0"/>
              <a:t>系统</a:t>
            </a:r>
            <a:r>
              <a:rPr kumimoji="1" lang="en-US" altLang="zh-CN" dirty="0"/>
              <a:t>ISA</a:t>
            </a:r>
          </a:p>
          <a:p>
            <a:pPr lvl="1"/>
            <a:r>
              <a:rPr kumimoji="1" lang="zh-CN" altLang="en-US" dirty="0"/>
              <a:t>系统寄存器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31E18-45A7-9D3F-A784-75F7BF46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3A1B6A-86DD-7D4D-A66A-55BD881D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80537"/>
            <a:ext cx="5263137" cy="3223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40B8C5-9915-4FA9-02D8-045B3474C7CC}"/>
              </a:ext>
            </a:extLst>
          </p:cNvPr>
          <p:cNvSpPr/>
          <p:nvPr/>
        </p:nvSpPr>
        <p:spPr>
          <a:xfrm>
            <a:off x="4427984" y="3361556"/>
            <a:ext cx="1512168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67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EE76-B197-8147-BBFC-BD1D611A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用户态（</a:t>
            </a:r>
            <a:r>
              <a:rPr kumimoji="1" lang="en-US" altLang="zh-CN" dirty="0"/>
              <a:t>EL0</a:t>
            </a:r>
            <a:r>
              <a:rPr kumimoji="1" lang="zh-CN" altLang="en-US" dirty="0"/>
              <a:t>）与内核态（</a:t>
            </a:r>
            <a:r>
              <a:rPr kumimoji="1" lang="en-US" altLang="zh-CN" dirty="0"/>
              <a:t>EL1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9DE6-E07B-AC4E-8D65-B42AC148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Helvetica" pitchFamily="2" charset="0"/>
              </a:rPr>
              <a:t>用户态</a:t>
            </a:r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Helvetica" pitchFamily="2" charset="0"/>
              </a:rPr>
              <a:t>User-mode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只能使用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用户 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</a:t>
            </a:r>
            <a:endParaRPr lang="en-US" altLang="zh-CN" dirty="0">
              <a:effectLst/>
              <a:highlight>
                <a:srgbClr val="FFFF00"/>
              </a:highlight>
              <a:latin typeface="Helvetica" pitchFamily="2" charset="0"/>
            </a:endParaRPr>
          </a:p>
          <a:p>
            <a:r>
              <a:rPr lang="zh-CN" altLang="en-US" b="1" dirty="0">
                <a:effectLst/>
                <a:latin typeface="Helvetica" pitchFamily="2" charset="0"/>
              </a:rPr>
              <a:t>内核态</a:t>
            </a:r>
            <a:r>
              <a:rPr lang="zh-CN" altLang="en-US" dirty="0">
                <a:effectLst/>
                <a:latin typeface="Helvetica" pitchFamily="2" charset="0"/>
              </a:rPr>
              <a:t>（</a:t>
            </a:r>
            <a:r>
              <a:rPr lang="en" altLang="zh-CN" dirty="0">
                <a:effectLst/>
                <a:latin typeface="Helvetica" pitchFamily="2" charset="0"/>
              </a:rPr>
              <a:t>Kernel-mode</a:t>
            </a:r>
            <a:r>
              <a:rPr lang="zh-CN" altLang="en" dirty="0">
                <a:effectLst/>
                <a:latin typeface="Helvetica" pitchFamily="2" charset="0"/>
              </a:rPr>
              <a:t>）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可以同时使用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系统 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 </a:t>
            </a:r>
            <a:r>
              <a:rPr lang="zh-CN" altLang="en-US" dirty="0">
                <a:effectLst/>
                <a:latin typeface="Helvetica" pitchFamily="2" charset="0"/>
              </a:rPr>
              <a:t>和</a:t>
            </a:r>
            <a:r>
              <a:rPr lang="zh-CN" altLang="en-US" dirty="0">
                <a:effectLst/>
                <a:highlight>
                  <a:srgbClr val="FFFF00"/>
                </a:highlight>
                <a:latin typeface="Helvetica" pitchFamily="2" charset="0"/>
              </a:rPr>
              <a:t>用户</a:t>
            </a:r>
            <a:r>
              <a:rPr lang="en" altLang="zh-CN" dirty="0">
                <a:effectLst/>
                <a:highlight>
                  <a:srgbClr val="FFFF00"/>
                </a:highlight>
                <a:latin typeface="Helvetica" pitchFamily="2" charset="0"/>
              </a:rPr>
              <a:t>ISA</a:t>
            </a:r>
          </a:p>
          <a:p>
            <a:r>
              <a:rPr lang="zh-CN" altLang="en" dirty="0">
                <a:latin typeface="Helvetica" pitchFamily="2" charset="0"/>
              </a:rPr>
              <a:t>操作系统</a:t>
            </a:r>
            <a:r>
              <a:rPr lang="zh-CN" altLang="en-US" dirty="0">
                <a:latin typeface="Helvetica" pitchFamily="2" charset="0"/>
              </a:rPr>
              <a:t>往往同时包含内核态与用户态的代码</a:t>
            </a:r>
            <a:endParaRPr lang="en-US" altLang="zh-CN" dirty="0">
              <a:latin typeface="Helvetica" pitchFamily="2" charset="0"/>
            </a:endParaRPr>
          </a:p>
          <a:p>
            <a:pPr lvl="1"/>
            <a:r>
              <a:rPr lang="zh-CN" altLang="en-US" dirty="0">
                <a:effectLst/>
                <a:latin typeface="Helvetica" pitchFamily="2" charset="0"/>
              </a:rPr>
              <a:t>如：</a:t>
            </a:r>
            <a:r>
              <a:rPr lang="en-US" altLang="zh-CN" dirty="0">
                <a:effectLst/>
                <a:latin typeface="Helvetica" pitchFamily="2" charset="0"/>
              </a:rPr>
              <a:t>Unix</a:t>
            </a:r>
            <a:r>
              <a:rPr lang="zh-CN" altLang="en-US" dirty="0">
                <a:effectLst/>
                <a:latin typeface="Helvetica" pitchFamily="2" charset="0"/>
              </a:rPr>
              <a:t>包含内核态的</a:t>
            </a:r>
            <a:r>
              <a:rPr lang="en-US" altLang="zh-CN" dirty="0">
                <a:effectLst/>
                <a:latin typeface="Helvetica" pitchFamily="2" charset="0"/>
              </a:rPr>
              <a:t>kernel</a:t>
            </a:r>
            <a:r>
              <a:rPr lang="zh-CN" altLang="en-US" dirty="0">
                <a:effectLst/>
                <a:latin typeface="Helvetica" pitchFamily="2" charset="0"/>
              </a:rPr>
              <a:t> 与 用户态的 </a:t>
            </a:r>
            <a:r>
              <a:rPr lang="en-US" altLang="zh-CN" dirty="0">
                <a:effectLst/>
                <a:latin typeface="Helvetica" pitchFamily="2" charset="0"/>
              </a:rPr>
              <a:t>shell</a:t>
            </a:r>
            <a:endParaRPr lang="zh-CN" altLang="en" dirty="0">
              <a:effectLst/>
              <a:latin typeface="Helvetica" pitchFamily="2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100D5-5150-FB4A-8F7E-6C1EEC61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7FEA5-E582-FE47-B175-E20A13F9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2800" dirty="0"/>
              <a:t>AArch64 </a:t>
            </a:r>
            <a:r>
              <a:rPr kumimoji="1" lang="zh-CN" altLang="en-US" sz="2800" dirty="0"/>
              <a:t>中常见寄存器在不同特权级的可见情况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E8EAC-326C-CD48-8170-5A525F76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275BCD-31D2-B844-9FB0-62F96B34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273324"/>
            <a:ext cx="6807200" cy="422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F390FFA-C81D-68D8-E09A-841B47F433FE}"/>
              </a:ext>
            </a:extLst>
          </p:cNvPr>
          <p:cNvSpPr txBox="1"/>
          <p:nvPr/>
        </p:nvSpPr>
        <p:spPr>
          <a:xfrm>
            <a:off x="4158264" y="114332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+mn-ea"/>
              </a:rPr>
              <a:t>用户</a:t>
            </a:r>
            <a:r>
              <a:rPr kumimoji="1" lang="en-US" altLang="zh-CN" sz="1400" dirty="0">
                <a:solidFill>
                  <a:srgbClr val="C00000"/>
                </a:solidFill>
                <a:latin typeface="+mn-ea"/>
              </a:rPr>
              <a:t>ISA</a:t>
            </a:r>
            <a:endParaRPr kumimoji="1"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E29A8B-DA1B-B660-AE94-FE4ABE577AB9}"/>
              </a:ext>
            </a:extLst>
          </p:cNvPr>
          <p:cNvSpPr txBox="1"/>
          <p:nvPr/>
        </p:nvSpPr>
        <p:spPr>
          <a:xfrm>
            <a:off x="4918771" y="1138211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+mn-ea"/>
              </a:rPr>
              <a:t>系统</a:t>
            </a:r>
            <a:r>
              <a:rPr kumimoji="1" lang="en-US" altLang="zh-CN" sz="1400" dirty="0">
                <a:solidFill>
                  <a:srgbClr val="C00000"/>
                </a:solidFill>
                <a:latin typeface="+mn-ea"/>
              </a:rPr>
              <a:t>ISA</a:t>
            </a:r>
            <a:endParaRPr kumimoji="1" lang="zh-CN" altLang="en-US" sz="14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69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特权级切换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EL0</a:t>
            </a:r>
            <a:r>
              <a:rPr lang="zh-CN" altLang="en-US" dirty="0"/>
              <a:t>与</a:t>
            </a:r>
            <a:r>
              <a:rPr lang="en-US" altLang="zh-CN" dirty="0"/>
              <a:t>EL1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F4BE4AD-F25D-1042-AF00-2AF90CB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用户态和内核态之间的控制流跳转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CE6E6-54A2-4445-B0BC-7A8E163E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处于用户态（</a:t>
            </a:r>
            <a:r>
              <a:rPr lang="en-US" altLang="zh-CN" dirty="0"/>
              <a:t>EL0</a:t>
            </a:r>
            <a:r>
              <a:rPr lang="zh-CN" altLang="en-US" dirty="0"/>
              <a:t>）执行应用程序时，如何改变</a:t>
            </a:r>
            <a:r>
              <a:rPr lang="en-US" altLang="zh-CN" dirty="0"/>
              <a:t>CPU</a:t>
            </a:r>
            <a:r>
              <a:rPr lang="zh-CN" altLang="en-US" dirty="0"/>
              <a:t>控制流从用户态进入内核态？</a:t>
            </a:r>
            <a:endParaRPr lang="en-US" altLang="zh-CN" dirty="0"/>
          </a:p>
          <a:p>
            <a:pPr lvl="1"/>
            <a:r>
              <a:rPr lang="zh-CN" altLang="en-US" dirty="0"/>
              <a:t>已知的两种改变控制流的方式：</a:t>
            </a:r>
            <a:endParaRPr lang="en-US" altLang="zh-CN" dirty="0"/>
          </a:p>
          <a:p>
            <a:pPr lvl="2"/>
            <a:r>
              <a:rPr lang="zh-CN" altLang="en-US" dirty="0"/>
              <a:t>跳转指令，如 </a:t>
            </a:r>
            <a:r>
              <a:rPr lang="en-US" altLang="zh-CN" dirty="0"/>
              <a:t>b</a:t>
            </a:r>
          </a:p>
          <a:p>
            <a:pPr lvl="2"/>
            <a:r>
              <a:rPr lang="zh-CN" altLang="en-US" dirty="0"/>
              <a:t>过程调用与返回指令，如 </a:t>
            </a:r>
            <a:r>
              <a:rPr lang="en-US" altLang="zh-CN" dirty="0"/>
              <a:t>bl</a:t>
            </a:r>
            <a:r>
              <a:rPr lang="zh-CN" altLang="en-US" dirty="0"/>
              <a:t> 和 </a:t>
            </a:r>
            <a:r>
              <a:rPr lang="en-US" altLang="zh-CN" dirty="0"/>
              <a:t>ret</a:t>
            </a:r>
          </a:p>
          <a:p>
            <a:pPr lvl="1"/>
            <a:r>
              <a:rPr lang="zh-CN" altLang="en-US" dirty="0"/>
              <a:t>这两种方式只能在同一种模式之间跳转</a:t>
            </a:r>
            <a:endParaRPr lang="en-US" altLang="zh-CN" dirty="0"/>
          </a:p>
          <a:p>
            <a:pPr lvl="1"/>
            <a:r>
              <a:rPr lang="zh-CN" altLang="en-US" dirty="0"/>
              <a:t>需要新的指令（</a:t>
            </a:r>
            <a:r>
              <a:rPr lang="zh-CN" altLang="en-US" b="1" dirty="0">
                <a:solidFill>
                  <a:srgbClr val="C00000"/>
                </a:solidFill>
              </a:rPr>
              <a:t>在控制流跳转的同时进行特权级切换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svc/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eret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111C5-263B-C942-B241-ACD0171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9A2F-8739-1575-F308-8F889072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特权级切换的必要性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E6F1A-D0E1-0AD4-B672-96CC780D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操作系统的职责之一：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服务应用、管理应用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特权级切换的必要性：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控制权移交给内核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服务：应用程序向操作系统请求服务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管理：操作系统能够切换不同应用程序执行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否则，错误</a:t>
            </a:r>
            <a:r>
              <a:rPr kumimoji="1" lang="en-US" altLang="zh-CN" dirty="0"/>
              <a:t>/</a:t>
            </a:r>
            <a:r>
              <a:rPr kumimoji="1" lang="zh-CN" altLang="en-US" dirty="0"/>
              <a:t>恶意程序死循环怎么办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FCD9D-7329-1887-2013-1FCC65E4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4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9D00E-3A03-6C44-9B05-AACAA2C4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何时发生特权级切换：发生异常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397AA-714B-8942-9E5D-A0381E36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79339"/>
            <a:ext cx="8229600" cy="2335661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同步异常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执行当前指令触发异常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第一类：用户程序主动发起：</a:t>
            </a:r>
            <a:r>
              <a:rPr kumimoji="1" lang="en-US" altLang="zh-CN" b="1" dirty="0"/>
              <a:t>svc</a:t>
            </a:r>
            <a:r>
              <a:rPr kumimoji="1" lang="zh-CN" altLang="en-US" b="1" dirty="0"/>
              <a:t>指令</a:t>
            </a:r>
            <a:r>
              <a:rPr kumimoji="1" lang="zh-CN" altLang="en-US" dirty="0"/>
              <a:t>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利用</a:t>
            </a:r>
            <a:r>
              <a:rPr kumimoji="1" lang="en-US" altLang="zh-CN" dirty="0" err="1"/>
              <a:t>eret</a:t>
            </a:r>
            <a:r>
              <a:rPr kumimoji="1" lang="zh-CN" altLang="en-US" dirty="0"/>
              <a:t>指令返回）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第二类：非主动，例如用户程序意外访问空指针：普通</a:t>
            </a:r>
            <a:r>
              <a:rPr kumimoji="1" lang="en-US" altLang="zh-CN" dirty="0" err="1"/>
              <a:t>ldr</a:t>
            </a:r>
            <a:r>
              <a:rPr kumimoji="1" lang="zh-CN" altLang="en-US" dirty="0"/>
              <a:t>指令（</a:t>
            </a:r>
            <a:r>
              <a:rPr kumimoji="1" lang="en-US" altLang="zh-CN" dirty="0"/>
              <a:t>OS</a:t>
            </a:r>
            <a:r>
              <a:rPr kumimoji="1" lang="zh-CN" altLang="en-US" dirty="0"/>
              <a:t>“杀死”出错程序）</a:t>
            </a:r>
            <a:endParaRPr kumimoji="1" lang="en-US" altLang="zh-CN" dirty="0"/>
          </a:p>
          <a:p>
            <a:r>
              <a:rPr kumimoji="1" lang="zh-CN" altLang="en-US" dirty="0"/>
              <a:t>异步异常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收到中断信号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从外设发来的中断，例如屏幕点击</a:t>
            </a:r>
            <a:r>
              <a:rPr kumimoji="1" lang="zh-CN" altLang="en-US"/>
              <a:t>、鼠标、</a:t>
            </a:r>
            <a:r>
              <a:rPr kumimoji="1" lang="zh-CN" altLang="en-US" dirty="0"/>
              <a:t>收到网络包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CPU</a:t>
            </a:r>
            <a:r>
              <a:rPr kumimoji="1" lang="zh-CN" altLang="en-US" dirty="0"/>
              <a:t>时钟中断，例如定时器超时</a:t>
            </a:r>
            <a:endParaRPr kumimoji="1"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4C6E21-8720-D549-B81F-DC2CF94C19BA}"/>
              </a:ext>
            </a:extLst>
          </p:cNvPr>
          <p:cNvGrpSpPr>
            <a:grpSpLocks/>
          </p:cNvGrpSpPr>
          <p:nvPr/>
        </p:nvGrpSpPr>
        <p:grpSpPr bwMode="auto">
          <a:xfrm>
            <a:off x="1612961" y="1524000"/>
            <a:ext cx="5626039" cy="1828800"/>
            <a:chOff x="2133600" y="3412435"/>
            <a:chExt cx="7953350" cy="22263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7C1B55-8FC2-9346-877D-5CB26FC5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50" y="3412435"/>
              <a:ext cx="1644046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Arial" panose="020B0604020202020204" pitchFamily="34" charset="0"/>
                </a:rPr>
                <a:t>用户程序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D29955-E434-6B4F-AC90-0A36FA75A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824" y="3505200"/>
              <a:ext cx="717207" cy="456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33F1C5F-C415-FB44-8CAA-DA0783334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038" y="3875088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52B5421-1C4F-F340-BCF4-C1100C615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0FD41685-604A-8E41-B86B-91E07FBAA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44862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CA430B1-CE2C-014D-853D-C2ECD74DF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7688" y="4549775"/>
              <a:ext cx="2832100" cy="546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8314620-B986-1545-BE53-977AF7D22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575" y="4637088"/>
              <a:ext cx="17463" cy="100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5A3A68-4133-514B-8115-1801994E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149" y="4086429"/>
              <a:ext cx="846374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820349-80A3-FA4D-9C36-91B5D736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49" y="4388131"/>
              <a:ext cx="4035401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异常处理函数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4397D8-82B2-784C-A51A-9DE490C42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2154">
              <a:off x="3209376" y="4885510"/>
              <a:ext cx="2931199" cy="41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异常返回指令</a:t>
              </a:r>
              <a:r>
                <a:rPr lang="en-US" altLang="zh-CN" sz="1800" b="0" i="1" dirty="0">
                  <a:latin typeface="Arial" panose="020B0604020202020204" pitchFamily="34" charset="0"/>
                </a:rPr>
                <a:t>(</a:t>
              </a:r>
              <a:r>
                <a:rPr lang="en-US" altLang="zh-CN" sz="1800" b="0" i="1" dirty="0" err="1">
                  <a:latin typeface="Arial" panose="020B0604020202020204" pitchFamily="34" charset="0"/>
                </a:rPr>
                <a:t>e</a:t>
              </a:r>
              <a:r>
                <a:rPr lang="en-US" altLang="zh-CN" sz="1800" i="1" dirty="0" err="1">
                  <a:latin typeface="Arial" panose="020B0604020202020204" pitchFamily="34" charset="0"/>
                </a:rPr>
                <a:t>ret</a:t>
              </a:r>
              <a:r>
                <a:rPr lang="en-US" altLang="zh-CN" sz="1800" b="0" i="1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A8BE960-54AA-8742-A4C0-B013712C0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969026"/>
              <a:ext cx="915964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curr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EAE8DD8-6DA7-5C49-BF4D-EF3E0BDC8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4432852"/>
              <a:ext cx="904633" cy="48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88E1B637-AFC8-094F-B61A-D6C5652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F314E4-D6DD-9FAB-2D15-494077121FB5}"/>
              </a:ext>
            </a:extLst>
          </p:cNvPr>
          <p:cNvSpPr txBox="1"/>
          <p:nvPr/>
        </p:nvSpPr>
        <p:spPr>
          <a:xfrm>
            <a:off x="676818" y="20278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当前指令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8F6E1-8DF4-D11D-FAA4-E10A709ED493}"/>
              </a:ext>
            </a:extLst>
          </p:cNvPr>
          <p:cNvSpPr txBox="1"/>
          <p:nvPr/>
        </p:nvSpPr>
        <p:spPr>
          <a:xfrm>
            <a:off x="587049" y="24142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下一条指令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7B209C-3A43-C955-C856-E5D371A65F74}"/>
              </a:ext>
            </a:extLst>
          </p:cNvPr>
          <p:cNvSpPr txBox="1"/>
          <p:nvPr/>
        </p:nvSpPr>
        <p:spPr>
          <a:xfrm>
            <a:off x="2929076" y="3270873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问：</a:t>
            </a:r>
            <a:r>
              <a:rPr kumimoji="1" lang="en-US" altLang="zh-CN" dirty="0">
                <a:solidFill>
                  <a:srgbClr val="C00000"/>
                </a:solidFill>
              </a:rPr>
              <a:t>OS</a:t>
            </a:r>
            <a:r>
              <a:rPr kumimoji="1" lang="zh-CN" altLang="en-US" dirty="0">
                <a:solidFill>
                  <a:srgbClr val="C00000"/>
                </a:solidFill>
              </a:rPr>
              <a:t>处理完异常后一定返回到被打断执行的用户程序吗？</a:t>
            </a:r>
          </a:p>
        </p:txBody>
      </p:sp>
    </p:spTree>
    <p:extLst>
      <p:ext uri="{BB962C8B-B14F-4D97-AF65-F5344CB8AC3E}">
        <p14:creationId xmlns:p14="http://schemas.microsoft.com/office/powerpoint/2010/main" val="18222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F0A6-AD9E-DB4D-927D-0461E98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6A3C-7CD0-2442-9436-0587A75D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属于操作系统的一部分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运行在内核态的代码</a:t>
            </a:r>
            <a:endParaRPr kumimoji="1" lang="en-US" altLang="zh-CN" dirty="0"/>
          </a:p>
          <a:p>
            <a:r>
              <a:rPr kumimoji="1" lang="zh-CN" altLang="en-US" dirty="0"/>
              <a:t>异常处理函数完成异常处理后，将通过下述操作之一转移控制权：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回到发生异常时正在执行的指令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回到发生异常时的下一条指令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不返回</a:t>
            </a:r>
            <a:r>
              <a:rPr kumimoji="1" lang="en-US" altLang="zh-CN" dirty="0"/>
              <a:t>/</a:t>
            </a:r>
            <a:r>
              <a:rPr kumimoji="1" lang="zh-CN" altLang="en-US" dirty="0"/>
              <a:t>切换到其它进程执行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4232F6-0ADC-FB47-96AF-E4EB4002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CA3276-7FE5-770B-CC77-5EC36D5745FB}"/>
              </a:ext>
            </a:extLst>
          </p:cNvPr>
          <p:cNvSpPr txBox="1"/>
          <p:nvPr/>
        </p:nvSpPr>
        <p:spPr>
          <a:xfrm>
            <a:off x="5364088" y="4458806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思考：什么情况返回到当前指令？</a:t>
            </a:r>
            <a:br>
              <a:rPr kumimoji="1" lang="en-US" altLang="zh-CN" dirty="0">
                <a:solidFill>
                  <a:srgbClr val="C00000"/>
                </a:solidFill>
                <a:latin typeface="+mn-ea"/>
              </a:rPr>
            </a:b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          什么情况返回到下一条指令？</a:t>
            </a:r>
          </a:p>
        </p:txBody>
      </p:sp>
    </p:spTree>
    <p:extLst>
      <p:ext uri="{BB962C8B-B14F-4D97-AF65-F5344CB8AC3E}">
        <p14:creationId xmlns:p14="http://schemas.microsoft.com/office/powerpoint/2010/main" val="5632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5B82-0F7A-DD40-8ACD-40F9E06F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异常向量表：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找到异常处理函数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638ED-2194-1547-BB31-82B1A37E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/>
              <a:t>操作系统内核预先在一张表中设置不同异常的处理函数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基地址存储在</a:t>
            </a:r>
            <a:r>
              <a:rPr kumimoji="1"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VBAR_EL1</a:t>
            </a:r>
            <a:r>
              <a:rPr kumimoji="1" lang="zh-CN" altLang="en-US" sz="2000" dirty="0"/>
              <a:t>寄存器中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系统寄存器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CPU</a:t>
            </a:r>
            <a:r>
              <a:rPr kumimoji="1" lang="zh-CN" altLang="en-US" sz="2400" dirty="0"/>
              <a:t>在异常发生时自动跳转到</a:t>
            </a:r>
            <a:br>
              <a:rPr kumimoji="1" lang="en-US" altLang="zh-CN" sz="2400" dirty="0"/>
            </a:br>
            <a:r>
              <a:rPr kumimoji="1" lang="zh-CN" altLang="en-US" sz="2400" dirty="0"/>
              <a:t>相应处理函数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同步异常：主动下陷</a:t>
            </a:r>
            <a:r>
              <a:rPr kumimoji="1" lang="en-US" altLang="zh-CN" sz="2000" dirty="0"/>
              <a:t>svc</a:t>
            </a:r>
            <a:r>
              <a:rPr kumimoji="1" lang="zh-CN" altLang="en-US" sz="2000" dirty="0"/>
              <a:t>、指令执行出错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异步异常：中断（</a:t>
            </a:r>
            <a:r>
              <a:rPr kumimoji="1" lang="en-US" altLang="zh-CN" sz="2000" dirty="0"/>
              <a:t>IRQ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FIQ</a:t>
            </a:r>
            <a:r>
              <a:rPr kumimoji="1" lang="zh-CN" altLang="en-US" sz="2000" dirty="0"/>
              <a:t>）、</a:t>
            </a:r>
            <a:r>
              <a:rPr kumimoji="1" lang="en-US" altLang="zh-CN" sz="2000" dirty="0" err="1"/>
              <a:t>SError</a:t>
            </a:r>
            <a:endParaRPr kumimoji="1" lang="zh-CN" altLang="en-US" sz="2000" dirty="0"/>
          </a:p>
        </p:txBody>
      </p:sp>
      <p:grpSp>
        <p:nvGrpSpPr>
          <p:cNvPr id="5" name="组合 14">
            <a:extLst>
              <a:ext uri="{FF2B5EF4-FFF2-40B4-BE49-F238E27FC236}">
                <a16:creationId xmlns:a16="http://schemas.microsoft.com/office/drawing/2014/main" id="{8E9F481A-3EF8-094D-893C-5D7667D2F7E7}"/>
              </a:ext>
            </a:extLst>
          </p:cNvPr>
          <p:cNvGrpSpPr>
            <a:grpSpLocks/>
          </p:cNvGrpSpPr>
          <p:nvPr/>
        </p:nvGrpSpPr>
        <p:grpSpPr bwMode="auto">
          <a:xfrm>
            <a:off x="6228184" y="2343884"/>
            <a:ext cx="2835275" cy="2723153"/>
            <a:chOff x="3271727" y="3918075"/>
            <a:chExt cx="2925665" cy="2920111"/>
          </a:xfrm>
        </p:grpSpPr>
        <p:grpSp>
          <p:nvGrpSpPr>
            <p:cNvPr id="6" name="组合 12">
              <a:extLst>
                <a:ext uri="{FF2B5EF4-FFF2-40B4-BE49-F238E27FC236}">
                  <a16:creationId xmlns:a16="http://schemas.microsoft.com/office/drawing/2014/main" id="{853D375B-4740-9744-A042-6F0706683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727" y="3918075"/>
              <a:ext cx="2925665" cy="2920111"/>
              <a:chOff x="4469218" y="3600836"/>
              <a:chExt cx="3197679" cy="319161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2E6B8B5-5710-264F-823B-5E4365AA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218" y="3600836"/>
                <a:ext cx="3197679" cy="309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59" tIns="33335" rIns="67859" bIns="33335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异常向量表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DC9ECDFD-D72F-3242-92F2-E37453243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160791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同步异常处理函数</a:t>
                </a:r>
                <a:endParaRPr lang="en-US" altLang="zh-CN" sz="15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159B2FB9-E12E-EE4A-9DD5-4C4F545F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5378971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快速中断处理函数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(FIQ)</a:t>
                </a:r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B54F1E99-2107-714B-A09F-D18A02392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3707" y="6466354"/>
                <a:ext cx="425217" cy="326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1C0436C9-2805-E64F-A90F-015841BC0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4728993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中断处理函数</a:t>
                </a:r>
                <a:r>
                  <a:rPr lang="en-US" altLang="zh-CN" sz="1500" b="1" dirty="0">
                    <a:latin typeface="Arial" panose="020B0604020202020204" pitchFamily="34" charset="0"/>
                  </a:rPr>
                  <a:t>(IRQ)</a:t>
                </a:r>
              </a:p>
            </p:txBody>
          </p:sp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6DC5C571-6EC5-7A4C-9166-2014706CB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6006293"/>
                <a:ext cx="2687316" cy="470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ts val="146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500" b="1" dirty="0">
                    <a:latin typeface="Arial" panose="020B0604020202020204" pitchFamily="34" charset="0"/>
                  </a:rPr>
                  <a:t>系统错误异常处理函数</a:t>
                </a:r>
                <a:endParaRPr lang="en-US" altLang="zh-CN" sz="15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52A1FC3E-DB8D-8D4D-99E7-F0BBEA94D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444" y="4117391"/>
              <a:ext cx="410477" cy="29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ts val="146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...</a:t>
              </a:r>
            </a:p>
          </p:txBody>
        </p: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6C055EB-4DD6-F248-AE72-E7B208B6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0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A2BC6-B1FF-9F43-98D6-08CE7C75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的执行逻辑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C3882-8356-6244-860F-DFA13455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Autofit/>
          </a:bodyPr>
          <a:lstStyle/>
          <a:p>
            <a:r>
              <a:rPr kumimoji="1" lang="en-US" altLang="zh-CN" sz="2000" dirty="0"/>
              <a:t>CPU</a:t>
            </a:r>
            <a:r>
              <a:rPr kumimoji="1" lang="zh-CN" altLang="en-US" sz="2000" dirty="0"/>
              <a:t>的执行逻辑很简单</a:t>
            </a:r>
            <a:endParaRPr kumimoji="1" lang="en-US" altLang="zh-CN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/>
              <a:t>以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的值为地址从内存中获取一条指令并执行</a:t>
            </a:r>
            <a:endParaRPr kumimoji="1" lang="en-US" altLang="zh-CN" sz="1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800" dirty="0"/>
              <a:t>PC+=4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goto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（简化，未表示跳转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函数调用）</a:t>
            </a:r>
            <a:endParaRPr kumimoji="1" lang="en-US" altLang="zh-CN" sz="1800" dirty="0"/>
          </a:p>
          <a:p>
            <a:pPr marL="400050"/>
            <a:r>
              <a:rPr kumimoji="1" lang="zh-CN" altLang="en-US" sz="2000" dirty="0"/>
              <a:t>执行过程中可能发生两种情况</a:t>
            </a:r>
            <a:endParaRPr kumimoji="1" lang="en-US" altLang="zh-CN" sz="2000" dirty="0"/>
          </a:p>
          <a:p>
            <a:pPr marL="800100" lvl="1">
              <a:buFont typeface="+mj-lt"/>
              <a:buAutoNum type="arabicPeriod"/>
            </a:pPr>
            <a:r>
              <a:rPr kumimoji="1" lang="zh-CN" altLang="en-US" sz="1800" dirty="0"/>
              <a:t>指令执行出现异常，比如</a:t>
            </a:r>
            <a:r>
              <a:rPr kumimoji="1" lang="en-US" altLang="zh-CN" sz="1800" dirty="0"/>
              <a:t>svc</a:t>
            </a:r>
            <a:r>
              <a:rPr kumimoji="1" lang="zh-CN" altLang="en-US" sz="1800" dirty="0"/>
              <a:t>、缺页</a:t>
            </a:r>
            <a:r>
              <a:rPr kumimoji="1" lang="en-US" altLang="zh-CN" sz="1800" dirty="0"/>
              <a:t>/segmentation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fault</a:t>
            </a:r>
            <a:r>
              <a:rPr kumimoji="1" lang="zh-CN" altLang="en-US" sz="1800" dirty="0"/>
              <a:t>（同步异常）</a:t>
            </a:r>
            <a:endParaRPr kumimoji="1" lang="en-US" altLang="zh-CN" sz="1800" dirty="0"/>
          </a:p>
          <a:p>
            <a:pPr marL="800100" lvl="1">
              <a:buFont typeface="+mj-lt"/>
              <a:buAutoNum type="arabicPeriod"/>
            </a:pPr>
            <a:r>
              <a:rPr kumimoji="1" lang="zh-CN" altLang="en-US" sz="1800" dirty="0"/>
              <a:t>外部设备触发中断（异步异常）</a:t>
            </a:r>
            <a:endParaRPr kumimoji="1" lang="en-US" altLang="zh-CN" sz="1800" dirty="0"/>
          </a:p>
          <a:p>
            <a:pPr marL="400050"/>
            <a:r>
              <a:rPr kumimoji="1" lang="zh-CN" altLang="en-US" sz="2000" dirty="0"/>
              <a:t>这两种情况在</a:t>
            </a:r>
            <a:r>
              <a:rPr kumimoji="1" lang="en-US" altLang="zh-CN" sz="2000" dirty="0"/>
              <a:t>ARM</a:t>
            </a:r>
            <a:r>
              <a:rPr kumimoji="1" lang="zh-CN" altLang="en-US" sz="2000" dirty="0"/>
              <a:t>平台均称为「异常」</a:t>
            </a:r>
            <a:endParaRPr kumimoji="1" lang="en-US" altLang="zh-CN" sz="2000" dirty="0"/>
          </a:p>
          <a:p>
            <a:pPr marL="800100" lvl="1"/>
            <a:r>
              <a:rPr kumimoji="1" lang="zh-CN" altLang="en-US" sz="1800" dirty="0"/>
              <a:t>均会导致</a:t>
            </a:r>
            <a:r>
              <a:rPr kumimoji="1" lang="en-US" altLang="zh-CN" sz="1800" dirty="0"/>
              <a:t>CPU</a:t>
            </a:r>
            <a:r>
              <a:rPr kumimoji="1" lang="zh-CN" altLang="en-US" sz="1800" dirty="0"/>
              <a:t>陷入内核态，并根据异常向量表找到对应的处理函数执行</a:t>
            </a:r>
            <a:endParaRPr kumimoji="1" lang="en-US" altLang="zh-CN" sz="1800" dirty="0"/>
          </a:p>
          <a:p>
            <a:pPr marL="800100" lvl="1"/>
            <a:r>
              <a:rPr kumimoji="1" lang="zh-CN" altLang="en-US" sz="1800" dirty="0"/>
              <a:t>处理函数执行完后，执行流需要恢复到之前被打断的地方继续运行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7D7A2-D73B-E648-9F6B-75646501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4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2812-95FB-F749-A3E1-733E28F9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为异常处理，操作系统需要做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459F5-142E-154D-ABC3-4CF34C3A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400" dirty="0"/>
              <a:t>一、实现对异常向量表的设置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系统初始化的重要工作之一：在开启中断和启动第一个应用之前</a:t>
            </a:r>
            <a:endParaRPr kumimoji="1" lang="en-US" altLang="zh-CN" sz="2000" dirty="0"/>
          </a:p>
          <a:p>
            <a:pPr lvl="1"/>
            <a:r>
              <a:rPr kumimoji="1" lang="en-US" altLang="zh-CN" sz="2000" b="1" dirty="0" err="1">
                <a:solidFill>
                  <a:srgbClr val="C00000"/>
                </a:solidFill>
              </a:rPr>
              <a:t>msr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vbar_el1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x0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内核态才能使用的指令和访问的寄存器）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400" dirty="0"/>
              <a:t>二、实现对不同异常（中断）的处理函数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处理应用程序出错的情况：如访问空指针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Q</a:t>
            </a:r>
            <a:r>
              <a:rPr kumimoji="1" lang="zh-CN" altLang="en-US" sz="1800" dirty="0"/>
              <a:t>：内核如果自己运行出错怎么办？</a:t>
            </a:r>
            <a:endParaRPr kumimoji="1" lang="en-US" altLang="zh-CN" sz="1800" dirty="0"/>
          </a:p>
          <a:p>
            <a:pPr lvl="1"/>
            <a:r>
              <a:rPr kumimoji="1" lang="zh-CN" altLang="en-US" sz="2000" dirty="0"/>
              <a:t>一类特殊的同步异常：系统调用，由应用主动触发</a:t>
            </a:r>
            <a:endParaRPr kumimoji="1" lang="en-US" altLang="zh-CN" sz="2000" dirty="0"/>
          </a:p>
          <a:p>
            <a:pPr lvl="2"/>
            <a:r>
              <a:rPr kumimoji="1" lang="en-US" altLang="zh-CN" sz="1600" dirty="0"/>
              <a:t>Q</a:t>
            </a:r>
            <a:r>
              <a:rPr kumimoji="1" lang="zh-CN" altLang="en-US" sz="1600" dirty="0"/>
              <a:t>：如何识别出是系统调用？</a:t>
            </a:r>
            <a:endParaRPr kumimoji="1" lang="en-US" altLang="zh-CN" sz="1600" dirty="0"/>
          </a:p>
          <a:p>
            <a:pPr lvl="1"/>
            <a:r>
              <a:rPr kumimoji="1" lang="zh-CN" altLang="en-US" sz="2000" dirty="0"/>
              <a:t>处理来自外部设备的中断：如收取网络包、获取键盘输入等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AA86B-F3A4-F745-A4FC-A9FA7A65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65206-CB8C-12C1-73DE-77939952746F}"/>
              </a:ext>
            </a:extLst>
          </p:cNvPr>
          <p:cNvSpPr txBox="1"/>
          <p:nvPr/>
        </p:nvSpPr>
        <p:spPr>
          <a:xfrm>
            <a:off x="4355976" y="422565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</a:rPr>
              <a:t>mrs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x1, esr_el1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操作系统异常处理示意图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C33B95A-F563-8245-ABA2-939ACFA799D6}"/>
              </a:ext>
            </a:extLst>
          </p:cNvPr>
          <p:cNvSpPr/>
          <p:nvPr/>
        </p:nvSpPr>
        <p:spPr>
          <a:xfrm>
            <a:off x="6588224" y="2722776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342015D-14F6-3243-8FA2-D1DF6A7A42C4}"/>
              </a:ext>
            </a:extLst>
          </p:cNvPr>
          <p:cNvSpPr/>
          <p:nvPr/>
        </p:nvSpPr>
        <p:spPr>
          <a:xfrm>
            <a:off x="6588224" y="3010808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0A1EB2C-0D9F-634D-8A2D-8BEAF0DFC5E4}"/>
              </a:ext>
            </a:extLst>
          </p:cNvPr>
          <p:cNvSpPr/>
          <p:nvPr/>
        </p:nvSpPr>
        <p:spPr>
          <a:xfrm>
            <a:off x="6588224" y="3298840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03DF31-609D-FD42-8346-0552014CDC35}"/>
              </a:ext>
            </a:extLst>
          </p:cNvPr>
          <p:cNvSpPr/>
          <p:nvPr/>
        </p:nvSpPr>
        <p:spPr>
          <a:xfrm>
            <a:off x="6588224" y="3586872"/>
            <a:ext cx="1152128" cy="288032"/>
          </a:xfrm>
          <a:prstGeom prst="rect">
            <a:avLst/>
          </a:prstGeom>
          <a:noFill/>
          <a:ln w="127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2B43012-ED24-C143-8479-2BE36577D76C}"/>
              </a:ext>
            </a:extLst>
          </p:cNvPr>
          <p:cNvSpPr txBox="1"/>
          <p:nvPr/>
        </p:nvSpPr>
        <p:spPr>
          <a:xfrm>
            <a:off x="7591529" y="27947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Exception</a:t>
            </a:r>
            <a:r>
              <a:rPr kumimoji="1" lang="zh-CN" altLang="en-US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</a:p>
          <a:p>
            <a:pPr algn="ctr" defTabSz="457200"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Table</a:t>
            </a:r>
            <a:endParaRPr kumimoji="1" lang="zh-CN" altLang="en-US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55C1134-5D16-7E45-BBD8-FAEC31C125E4}"/>
              </a:ext>
            </a:extLst>
          </p:cNvPr>
          <p:cNvCxnSpPr/>
          <p:nvPr/>
        </p:nvCxnSpPr>
        <p:spPr>
          <a:xfrm>
            <a:off x="755576" y="2261111"/>
            <a:ext cx="475252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1E2E5F30-577D-DA4B-AA62-6CD810564B32}"/>
              </a:ext>
            </a:extLst>
          </p:cNvPr>
          <p:cNvCxnSpPr/>
          <p:nvPr/>
        </p:nvCxnSpPr>
        <p:spPr>
          <a:xfrm>
            <a:off x="755576" y="4522976"/>
            <a:ext cx="475252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0865318-FC59-CF43-ACC8-327B908C7C96}"/>
              </a:ext>
            </a:extLst>
          </p:cNvPr>
          <p:cNvSpPr txBox="1"/>
          <p:nvPr/>
        </p:nvSpPr>
        <p:spPr>
          <a:xfrm>
            <a:off x="760384" y="16130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Application</a:t>
            </a:r>
            <a:r>
              <a:rPr kumimoji="1" lang="zh-CN" altLang="en-US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1F497D">
                    <a:lumMod val="75000"/>
                  </a:srgbClr>
                </a:solidFill>
                <a:ea typeface="Microsoft YaHei Light" charset="0"/>
                <a:cs typeface="Arial" panose="020B0604020202020204" pitchFamily="34" charset="0"/>
              </a:rPr>
              <a:t>(CPU)</a:t>
            </a:r>
            <a:endParaRPr kumimoji="1" lang="zh-CN" altLang="en-US" sz="2400" dirty="0">
              <a:solidFill>
                <a:srgbClr val="1F497D">
                  <a:lumMod val="75000"/>
                </a:srgbClr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5E240A6-94CE-5F4F-8CFA-4CFD86A9653D}"/>
              </a:ext>
            </a:extLst>
          </p:cNvPr>
          <p:cNvSpPr txBox="1"/>
          <p:nvPr/>
        </p:nvSpPr>
        <p:spPr>
          <a:xfrm>
            <a:off x="755577" y="31252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OS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7C70DFC-7EDF-CD42-BDCA-E9DC9A523387}"/>
              </a:ext>
            </a:extLst>
          </p:cNvPr>
          <p:cNvSpPr txBox="1"/>
          <p:nvPr/>
        </p:nvSpPr>
        <p:spPr>
          <a:xfrm>
            <a:off x="755577" y="47389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I/O</a:t>
            </a:r>
            <a:r>
              <a:rPr kumimoji="1" lang="zh-CN" altLang="en-US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Device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7D04F11-50C8-B44B-8827-BF7BCB74C0D9}"/>
              </a:ext>
            </a:extLst>
          </p:cNvPr>
          <p:cNvCxnSpPr>
            <a:endCxn id="67" idx="0"/>
          </p:cNvCxnSpPr>
          <p:nvPr/>
        </p:nvCxnSpPr>
        <p:spPr>
          <a:xfrm>
            <a:off x="5292080" y="1843870"/>
            <a:ext cx="1872208" cy="878906"/>
          </a:xfrm>
          <a:prstGeom prst="bentConnector2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F7158A35-3BCD-024E-BDF4-A589AB09B4C6}"/>
              </a:ext>
            </a:extLst>
          </p:cNvPr>
          <p:cNvCxnSpPr>
            <a:endCxn id="70" idx="2"/>
          </p:cNvCxnSpPr>
          <p:nvPr/>
        </p:nvCxnSpPr>
        <p:spPr>
          <a:xfrm flipV="1">
            <a:off x="5287272" y="3874904"/>
            <a:ext cx="1877016" cy="1109736"/>
          </a:xfrm>
          <a:prstGeom prst="bentConnector2">
            <a:avLst/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4D85CCD-545F-8C43-9001-E87E800C0BC7}"/>
              </a:ext>
            </a:extLst>
          </p:cNvPr>
          <p:cNvCxnSpPr/>
          <p:nvPr/>
        </p:nvCxnSpPr>
        <p:spPr>
          <a:xfrm>
            <a:off x="3847112" y="272277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431A657C-16E1-404F-932B-62EDDCDB626E}"/>
              </a:ext>
            </a:extLst>
          </p:cNvPr>
          <p:cNvCxnSpPr/>
          <p:nvPr/>
        </p:nvCxnSpPr>
        <p:spPr>
          <a:xfrm>
            <a:off x="3847112" y="2866792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F7B2CFAA-AE85-354E-BD87-8D96397ADA81}"/>
              </a:ext>
            </a:extLst>
          </p:cNvPr>
          <p:cNvCxnSpPr/>
          <p:nvPr/>
        </p:nvCxnSpPr>
        <p:spPr>
          <a:xfrm>
            <a:off x="3847112" y="301080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D6D5DAC5-AFB6-1548-B4AF-148ED1105E5E}"/>
              </a:ext>
            </a:extLst>
          </p:cNvPr>
          <p:cNvCxnSpPr/>
          <p:nvPr/>
        </p:nvCxnSpPr>
        <p:spPr>
          <a:xfrm>
            <a:off x="3847112" y="301080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0BBAAD2A-4357-244D-80BE-B0D444585437}"/>
              </a:ext>
            </a:extLst>
          </p:cNvPr>
          <p:cNvCxnSpPr/>
          <p:nvPr/>
        </p:nvCxnSpPr>
        <p:spPr>
          <a:xfrm>
            <a:off x="3847112" y="3154824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0E6ED06-CB9C-F34C-AF87-3FE7AD52F4A6}"/>
              </a:ext>
            </a:extLst>
          </p:cNvPr>
          <p:cNvCxnSpPr/>
          <p:nvPr/>
        </p:nvCxnSpPr>
        <p:spPr>
          <a:xfrm>
            <a:off x="3847112" y="3298840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236E992-E794-5846-8ACF-98B52A9A241A}"/>
              </a:ext>
            </a:extLst>
          </p:cNvPr>
          <p:cNvCxnSpPr/>
          <p:nvPr/>
        </p:nvCxnSpPr>
        <p:spPr>
          <a:xfrm>
            <a:off x="3847112" y="344285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EE248AD4-A62B-0042-BCC5-BEAB9CB8B38D}"/>
              </a:ext>
            </a:extLst>
          </p:cNvPr>
          <p:cNvCxnSpPr/>
          <p:nvPr/>
        </p:nvCxnSpPr>
        <p:spPr>
          <a:xfrm>
            <a:off x="3847112" y="3586872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AAAC4727-B0CB-264B-A62F-42D2B982D195}"/>
              </a:ext>
            </a:extLst>
          </p:cNvPr>
          <p:cNvCxnSpPr/>
          <p:nvPr/>
        </p:nvCxnSpPr>
        <p:spPr>
          <a:xfrm>
            <a:off x="3847112" y="3730888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60204ED6-5405-1841-A11A-4348213F2182}"/>
              </a:ext>
            </a:extLst>
          </p:cNvPr>
          <p:cNvCxnSpPr/>
          <p:nvPr/>
        </p:nvCxnSpPr>
        <p:spPr>
          <a:xfrm>
            <a:off x="3847112" y="3874904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5891C142-7CC4-7840-ACCC-B5567164D6ED}"/>
              </a:ext>
            </a:extLst>
          </p:cNvPr>
          <p:cNvCxnSpPr/>
          <p:nvPr/>
        </p:nvCxnSpPr>
        <p:spPr>
          <a:xfrm>
            <a:off x="3847112" y="4018920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73E740A-3EB4-E647-BB6B-F7A7891E3745}"/>
              </a:ext>
            </a:extLst>
          </p:cNvPr>
          <p:cNvCxnSpPr/>
          <p:nvPr/>
        </p:nvCxnSpPr>
        <p:spPr>
          <a:xfrm>
            <a:off x="3847112" y="4162936"/>
            <a:ext cx="589256" cy="0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9F3D84B9-E4B3-534D-8624-FF0350119DD4}"/>
              </a:ext>
            </a:extLst>
          </p:cNvPr>
          <p:cNvCxnSpPr>
            <a:stCxn id="68" idx="1"/>
          </p:cNvCxnSpPr>
          <p:nvPr/>
        </p:nvCxnSpPr>
        <p:spPr>
          <a:xfrm rot="10800000">
            <a:off x="4567193" y="2866792"/>
            <a:ext cx="2021033" cy="2880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7AF35630-642A-9441-B864-FED19DC4E207}"/>
              </a:ext>
            </a:extLst>
          </p:cNvPr>
          <p:cNvCxnSpPr>
            <a:stCxn id="69" idx="1"/>
          </p:cNvCxnSpPr>
          <p:nvPr/>
        </p:nvCxnSpPr>
        <p:spPr>
          <a:xfrm rot="10800000" flipV="1">
            <a:off x="4567192" y="3442856"/>
            <a:ext cx="2021032" cy="50405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C0504D"/>
            </a:solidFill>
            <a:prstDash val="solid"/>
            <a:tailEnd type="triangle" w="lg" len="lg"/>
          </a:ln>
          <a:effectLst/>
        </p:spPr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CD2B448-B4D2-D443-AB94-9740A5FBF606}"/>
              </a:ext>
            </a:extLst>
          </p:cNvPr>
          <p:cNvSpPr txBox="1"/>
          <p:nvPr/>
        </p:nvSpPr>
        <p:spPr>
          <a:xfrm>
            <a:off x="2384901" y="3160339"/>
            <a:ext cx="146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sz="2400" dirty="0">
                <a:solidFill>
                  <a:srgbClr val="1F497D"/>
                </a:solidFill>
                <a:ea typeface="Microsoft YaHei Light" charset="0"/>
                <a:cs typeface="Arial" panose="020B0604020202020204" pitchFamily="34" charset="0"/>
              </a:rPr>
              <a:t>Services</a:t>
            </a:r>
            <a:endParaRPr kumimoji="1" lang="zh-CN" altLang="en-US" sz="2400" dirty="0">
              <a:solidFill>
                <a:srgbClr val="1F497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708FE6-B70A-9642-9372-3A02D47E86AF}"/>
              </a:ext>
            </a:extLst>
          </p:cNvPr>
          <p:cNvSpPr txBox="1"/>
          <p:nvPr/>
        </p:nvSpPr>
        <p:spPr>
          <a:xfrm>
            <a:off x="5073651" y="1417340"/>
            <a:ext cx="229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dirty="0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Exception/</a:t>
            </a:r>
            <a:r>
              <a:rPr kumimoji="1" lang="en-US" altLang="zh-CN" dirty="0" err="1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syscalls</a:t>
            </a:r>
            <a:endParaRPr kumimoji="1" lang="zh-CN" altLang="en-US" dirty="0">
              <a:solidFill>
                <a:srgbClr val="C0504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8EBB1D3-B72A-C946-A917-F66886F67F9D}"/>
              </a:ext>
            </a:extLst>
          </p:cNvPr>
          <p:cNvSpPr txBox="1"/>
          <p:nvPr/>
        </p:nvSpPr>
        <p:spPr>
          <a:xfrm>
            <a:off x="5287272" y="50270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1" lang="en-US" altLang="zh-CN" dirty="0">
                <a:solidFill>
                  <a:srgbClr val="C0504D"/>
                </a:solidFill>
                <a:ea typeface="Microsoft YaHei Light" charset="0"/>
                <a:cs typeface="Arial" panose="020B0604020202020204" pitchFamily="34" charset="0"/>
              </a:rPr>
              <a:t>Interrupt</a:t>
            </a:r>
            <a:endParaRPr kumimoji="1" lang="zh-CN" altLang="en-US" dirty="0">
              <a:solidFill>
                <a:srgbClr val="C0504D"/>
              </a:solidFill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BD167-8A02-E82D-98B3-63A448768D56}"/>
              </a:ext>
            </a:extLst>
          </p:cNvPr>
          <p:cNvSpPr txBox="1"/>
          <p:nvPr/>
        </p:nvSpPr>
        <p:spPr>
          <a:xfrm>
            <a:off x="6563300" y="2728291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042680-4673-FF07-90AF-62B2D2695F3A}"/>
              </a:ext>
            </a:extLst>
          </p:cNvPr>
          <p:cNvSpPr txBox="1"/>
          <p:nvPr/>
        </p:nvSpPr>
        <p:spPr>
          <a:xfrm>
            <a:off x="6556176" y="301356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9E6B9-29F8-0F95-6CAE-38C10A934269}"/>
              </a:ext>
            </a:extLst>
          </p:cNvPr>
          <p:cNvSpPr txBox="1"/>
          <p:nvPr/>
        </p:nvSpPr>
        <p:spPr>
          <a:xfrm>
            <a:off x="6563300" y="3282061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16C45C-86F7-9371-C42A-05C1C7CABDE6}"/>
              </a:ext>
            </a:extLst>
          </p:cNvPr>
          <p:cNvSpPr txBox="1"/>
          <p:nvPr/>
        </p:nvSpPr>
        <p:spPr>
          <a:xfrm>
            <a:off x="6556176" y="36008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64-byte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handler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034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内核态与用户态的切换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0D906-CE26-E846-86BD-6E973BAD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用户态</a:t>
            </a:r>
            <a:r>
              <a:rPr kumimoji="1" lang="en-US" altLang="zh-CN" sz="3200" dirty="0"/>
              <a:t>/</a:t>
            </a:r>
            <a:r>
              <a:rPr kumimoji="1" lang="zh-CN" altLang="en-US" sz="3200" dirty="0"/>
              <a:t>内核态切换时的处理器状态变化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BCA101-6387-C441-A0C6-68823E4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92540"/>
            <a:ext cx="5982645" cy="44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EFD0-EA9C-F243-8B1F-433114FC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处理器（硬件）在切换过程中的任务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BBA26-9EB4-F848-A7BF-DE7070F78A87}"/>
              </a:ext>
            </a:extLst>
          </p:cNvPr>
          <p:cNvSpPr txBox="1">
            <a:spLocks/>
          </p:cNvSpPr>
          <p:nvPr/>
        </p:nvSpPr>
        <p:spPr>
          <a:xfrm>
            <a:off x="457200" y="1333500"/>
            <a:ext cx="8229600" cy="40442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将发生异常事件的指令地址保存在</a:t>
            </a:r>
            <a:r>
              <a:rPr lang="en" altLang="zh-CN" sz="2000" dirty="0"/>
              <a:t>ELR_EL1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将异常事件的原因保存在</a:t>
            </a:r>
            <a:r>
              <a:rPr lang="en" altLang="zh-CN" sz="2000" dirty="0"/>
              <a:t>ESR_EL1</a:t>
            </a:r>
            <a:endParaRPr lang="en-US" altLang="zh-CN" sz="2000" dirty="0"/>
          </a:p>
          <a:p>
            <a:pPr lvl="1"/>
            <a:r>
              <a:rPr lang="zh-CN" altLang="en-US" sz="1800" dirty="0"/>
              <a:t>例如，是执行</a:t>
            </a:r>
            <a:r>
              <a:rPr lang="en" altLang="zh-CN" sz="1800" dirty="0"/>
              <a:t>svc</a:t>
            </a:r>
            <a:r>
              <a:rPr lang="zh-CN" altLang="en-US" sz="1800" dirty="0"/>
              <a:t>指令导致的，还是访问地址出错导致的</a:t>
            </a:r>
            <a:endParaRPr lang="en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将处理器的当前状态（即</a:t>
            </a:r>
            <a:r>
              <a:rPr lang="en" altLang="zh-CN" sz="2000" dirty="0"/>
              <a:t>PSTATE</a:t>
            </a:r>
            <a:r>
              <a:rPr lang="zh-CN" altLang="en-US" sz="2000" dirty="0"/>
              <a:t>）保存在</a:t>
            </a:r>
            <a:r>
              <a:rPr lang="en" altLang="zh-CN" sz="2000" dirty="0"/>
              <a:t>SPSR_EL1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栈寄存器不再使用</a:t>
            </a:r>
            <a:r>
              <a:rPr lang="en" altLang="zh-CN" sz="2000" dirty="0"/>
              <a:t>SP_EL0</a:t>
            </a:r>
            <a:r>
              <a:rPr lang="zh-CN" altLang="en" sz="2000" dirty="0"/>
              <a:t>（</a:t>
            </a:r>
            <a:r>
              <a:rPr lang="zh-CN" altLang="en-US" sz="2000" dirty="0"/>
              <a:t>用户态栈寄存器），开始使用</a:t>
            </a:r>
            <a:r>
              <a:rPr lang="en" altLang="zh-CN" sz="2000" dirty="0"/>
              <a:t>SP_EL1</a:t>
            </a:r>
          </a:p>
          <a:p>
            <a:pPr lvl="1"/>
            <a:r>
              <a:rPr lang="zh-CN" altLang="en-US" sz="1800" dirty="0"/>
              <a:t>内核态栈寄存器，需要由操作系统提前设置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" altLang="zh-CN" sz="2000" dirty="0"/>
              <a:t>PSTATE</a:t>
            </a:r>
            <a:r>
              <a:rPr lang="zh-CN" altLang="en-US" sz="2000" dirty="0"/>
              <a:t>寄存器中的特权级标志位，设置为内核态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找到异常处理函数的入口地址，并将该地址写入</a:t>
            </a:r>
            <a:r>
              <a:rPr lang="en" altLang="zh-CN" sz="2000" dirty="0"/>
              <a:t>PC</a:t>
            </a:r>
            <a:r>
              <a:rPr lang="zh-CN" altLang="en" sz="2000" dirty="0"/>
              <a:t>，</a:t>
            </a:r>
            <a:r>
              <a:rPr lang="zh-CN" altLang="en-US" sz="2000" dirty="0"/>
              <a:t>开始运行操作系统</a:t>
            </a:r>
            <a:endParaRPr lang="en-US" altLang="zh-CN" sz="2000" dirty="0"/>
          </a:p>
          <a:p>
            <a:pPr lvl="1"/>
            <a:r>
              <a:rPr lang="zh-CN" altLang="en-US" sz="1800" dirty="0"/>
              <a:t>根据</a:t>
            </a:r>
            <a:r>
              <a:rPr lang="en" altLang="zh-CN" sz="1800" dirty="0"/>
              <a:t>VBAR_EL1</a:t>
            </a:r>
            <a:r>
              <a:rPr lang="zh-CN" altLang="en-US" sz="1800" dirty="0"/>
              <a:t>寄存器保存的异常向量表基地址，以及发生异常事件的类型确定</a:t>
            </a:r>
          </a:p>
        </p:txBody>
      </p:sp>
    </p:spTree>
    <p:extLst>
      <p:ext uri="{BB962C8B-B14F-4D97-AF65-F5344CB8AC3E}">
        <p14:creationId xmlns:p14="http://schemas.microsoft.com/office/powerpoint/2010/main" val="73411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为什么操作系统不能直接使用应用程序在用户态的栈呢？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处理器的这些操作都是必要的吗？</a:t>
            </a:r>
            <a:endParaRPr lang="en-US" altLang="zh-CN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/>
              <a:t>PC</a:t>
            </a:r>
            <a:r>
              <a:rPr lang="zh-CN" altLang="en-US" sz="2400" dirty="0"/>
              <a:t>寄存器的值必须由处理器保存</a:t>
            </a:r>
            <a:endParaRPr lang="en-US" altLang="zh-CN" sz="2400" dirty="0"/>
          </a:p>
          <a:p>
            <a:pPr lvl="1"/>
            <a:r>
              <a:rPr lang="zh-CN" altLang="en-US" sz="2200" dirty="0"/>
              <a:t>否则当操作系统开始执行时，</a:t>
            </a:r>
            <a:r>
              <a:rPr lang="en" altLang="zh-CN" sz="2200" dirty="0"/>
              <a:t>PC</a:t>
            </a:r>
            <a:r>
              <a:rPr lang="zh-CN" altLang="en-US" sz="2200" dirty="0"/>
              <a:t>将被覆盖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栈的切换也必须由硬件完成</a:t>
            </a:r>
            <a:endParaRPr lang="en-US" altLang="zh-CN" sz="2400" dirty="0"/>
          </a:p>
          <a:p>
            <a:pPr lvl="1"/>
            <a:r>
              <a:rPr lang="zh-CN" altLang="en-US" sz="2200" dirty="0"/>
              <a:t>否则操作系统有可能使用用户态的栈，导致安全问题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2809B-CCBA-D34F-8839-FCA141BA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eret</a:t>
            </a:r>
            <a:r>
              <a:rPr kumimoji="1" lang="zh-CN" altLang="en-US" dirty="0"/>
              <a:t>：从内核态返回到用户态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65A4-911C-2749-89B1-35BBB234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将</a:t>
            </a:r>
            <a:r>
              <a:rPr kumimoji="1" lang="en" altLang="zh-CN" dirty="0"/>
              <a:t>SPSR_EL1</a:t>
            </a:r>
            <a:r>
              <a:rPr kumimoji="1" lang="zh-CN" altLang="en-US" dirty="0"/>
              <a:t>中的处理器状态写入</a:t>
            </a:r>
            <a:r>
              <a:rPr kumimoji="1" lang="en" altLang="zh-CN" dirty="0"/>
              <a:t>PSTATE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914400" lvl="1" indent="-514350"/>
            <a:r>
              <a:rPr kumimoji="1" lang="zh-CN" altLang="en-US" dirty="0"/>
              <a:t>处理器状态也从 </a:t>
            </a:r>
            <a:r>
              <a:rPr kumimoji="1" lang="en" altLang="zh-CN" dirty="0"/>
              <a:t>EL1 </a:t>
            </a:r>
            <a:r>
              <a:rPr kumimoji="1" lang="zh-CN" altLang="en-US" dirty="0"/>
              <a:t>切换到 </a:t>
            </a:r>
            <a:r>
              <a:rPr kumimoji="1" lang="en" altLang="zh-CN" dirty="0"/>
              <a:t>EL0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  <a:latin typeface="Helvetica" pitchFamily="2" charset="0"/>
              </a:rPr>
              <a:t>栈寄存器不再使用</a:t>
            </a:r>
            <a:r>
              <a:rPr lang="en" altLang="zh-CN" dirty="0">
                <a:effectLst/>
                <a:latin typeface="Helvetica" pitchFamily="2" charset="0"/>
              </a:rPr>
              <a:t>SP_EL1</a:t>
            </a:r>
            <a:r>
              <a:rPr lang="zh-CN" altLang="en" dirty="0">
                <a:effectLst/>
                <a:latin typeface="Helvetica" pitchFamily="2" charset="0"/>
              </a:rPr>
              <a:t>，</a:t>
            </a:r>
            <a:r>
              <a:rPr lang="zh-CN" altLang="en-US" dirty="0">
                <a:effectLst/>
                <a:latin typeface="Helvetica" pitchFamily="2" charset="0"/>
              </a:rPr>
              <a:t>开始使用</a:t>
            </a:r>
            <a:r>
              <a:rPr lang="en" altLang="zh-CN" dirty="0">
                <a:effectLst/>
                <a:latin typeface="Helvetica" pitchFamily="2" charset="0"/>
              </a:rPr>
              <a:t>SP_EL0</a:t>
            </a:r>
            <a:endParaRPr lang="en-US" altLang="zh-CN" dirty="0">
              <a:latin typeface="Helvetica" pitchFamily="2" charset="0"/>
            </a:endParaRPr>
          </a:p>
          <a:p>
            <a:pPr marL="914400" lvl="1" indent="-514350"/>
            <a:r>
              <a:rPr lang="zh-CN" altLang="en-US" dirty="0">
                <a:effectLst/>
                <a:latin typeface="Helvetica" pitchFamily="2" charset="0"/>
              </a:rPr>
              <a:t>注意：</a:t>
            </a:r>
            <a:r>
              <a:rPr lang="en" altLang="zh-CN" dirty="0">
                <a:effectLst/>
                <a:latin typeface="Helvetica" pitchFamily="2" charset="0"/>
              </a:rPr>
              <a:t>SP_EL1</a:t>
            </a:r>
            <a:r>
              <a:rPr lang="zh-CN" altLang="en-US" dirty="0">
                <a:effectLst/>
                <a:latin typeface="Helvetica" pitchFamily="2" charset="0"/>
              </a:rPr>
              <a:t>的值并没有改变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914400" lvl="1" indent="-514350"/>
            <a:r>
              <a:rPr lang="zh-CN" altLang="en-US" dirty="0">
                <a:effectLst/>
                <a:latin typeface="Helvetica" pitchFamily="2" charset="0"/>
              </a:rPr>
              <a:t>下一次下陷时，操作系统依然会使用这个内核栈</a:t>
            </a:r>
            <a:endParaRPr lang="en-US" altLang="zh-CN" dirty="0"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  <a:latin typeface="Helvetica" pitchFamily="2" charset="0"/>
              </a:rPr>
              <a:t>将</a:t>
            </a:r>
            <a:r>
              <a:rPr lang="en" altLang="zh-CN" dirty="0">
                <a:effectLst/>
                <a:latin typeface="Helvetica" pitchFamily="2" charset="0"/>
              </a:rPr>
              <a:t>ELR_EL1</a:t>
            </a:r>
            <a:r>
              <a:rPr lang="zh-CN" altLang="en-US" dirty="0">
                <a:effectLst/>
                <a:latin typeface="Helvetica" pitchFamily="2" charset="0"/>
              </a:rPr>
              <a:t>中的地址写入</a:t>
            </a:r>
            <a:r>
              <a:rPr lang="en" altLang="zh-CN" dirty="0">
                <a:effectLst/>
                <a:latin typeface="Helvetica" pitchFamily="2" charset="0"/>
              </a:rPr>
              <a:t>PC</a:t>
            </a:r>
            <a:r>
              <a:rPr lang="zh-CN" altLang="en-US" dirty="0">
                <a:effectLst/>
                <a:latin typeface="Helvetica" pitchFamily="2" charset="0"/>
              </a:rPr>
              <a:t>，并执行应用程序代码</a:t>
            </a:r>
          </a:p>
          <a:p>
            <a:pPr marL="514350" indent="-514350">
              <a:buFont typeface="+mj-lt"/>
              <a:buAutoNum type="arabicPeriod"/>
            </a:pPr>
            <a:endParaRPr kumimoji="1" lang="zh-CN" altLang="e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16A08-FD63-4644-BD3A-564EC001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3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回顾：用户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160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229260" y="4562995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E4E71-5016-D1B1-C272-BA4496BDFEBB}"/>
              </a:ext>
            </a:extLst>
          </p:cNvPr>
          <p:cNvSpPr/>
          <p:nvPr/>
        </p:nvSpPr>
        <p:spPr>
          <a:xfrm>
            <a:off x="6455297" y="1386418"/>
            <a:ext cx="1440160" cy="3576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0287CC-67B6-F4D4-178F-27BFC43169DF}"/>
              </a:ext>
            </a:extLst>
          </p:cNvPr>
          <p:cNvSpPr/>
          <p:nvPr/>
        </p:nvSpPr>
        <p:spPr>
          <a:xfrm>
            <a:off x="6455297" y="1744110"/>
            <a:ext cx="1440160" cy="5683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16AF94-4028-6002-20E2-8E17D7CABCC6}"/>
              </a:ext>
            </a:extLst>
          </p:cNvPr>
          <p:cNvSpPr/>
          <p:nvPr/>
        </p:nvSpPr>
        <p:spPr>
          <a:xfrm>
            <a:off x="6455297" y="2314873"/>
            <a:ext cx="1440160" cy="4289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04520" y="4384468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655560" y="4132931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740583" y="4750120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5457" y="275209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398230" y="254972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45914" y="3825168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程序数据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762ABC-4A93-1025-0B97-D99E1D651174}"/>
              </a:ext>
            </a:extLst>
          </p:cNvPr>
          <p:cNvSpPr/>
          <p:nvPr/>
        </p:nvSpPr>
        <p:spPr>
          <a:xfrm>
            <a:off x="6445914" y="4331689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程序代码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66190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398230" y="445953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67955E0E-9978-3250-F4C8-54DAF8FB361F}"/>
              </a:ext>
            </a:extLst>
          </p:cNvPr>
          <p:cNvSpPr/>
          <p:nvPr/>
        </p:nvSpPr>
        <p:spPr>
          <a:xfrm>
            <a:off x="8111640" y="1384083"/>
            <a:ext cx="153663" cy="1368016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0EE0A-DC97-5785-C704-864B004D1E54}"/>
              </a:ext>
            </a:extLst>
          </p:cNvPr>
          <p:cNvSpPr txBox="1"/>
          <p:nvPr/>
        </p:nvSpPr>
        <p:spPr>
          <a:xfrm>
            <a:off x="8248050" y="1705658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程序运行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时使用的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2322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AA0D6-0722-784A-92BE-0BA4AA1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操作系统（软件）在切换过程中的任务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86EF7-8B23-3141-90F1-F24251FC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主要任务：将属于应用程序的 </a:t>
            </a:r>
            <a:r>
              <a:rPr kumimoji="1" lang="en" altLang="zh-CN" sz="2400" dirty="0"/>
              <a:t>CPU </a:t>
            </a:r>
            <a:r>
              <a:rPr kumimoji="1" lang="zh-CN" altLang="en-US" sz="2400" dirty="0"/>
              <a:t>状态保存到内存中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用于之后恢复应用程序继续运行</a:t>
            </a:r>
            <a:endParaRPr kumimoji="1" lang="en-US" altLang="zh-CN" sz="2000" dirty="0"/>
          </a:p>
          <a:p>
            <a:r>
              <a:rPr kumimoji="1" lang="zh-CN" altLang="en-US" sz="2400" dirty="0"/>
              <a:t>应用程序需要保存的运行状态称为处理器上下文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处理器上下文（</a:t>
            </a:r>
            <a:r>
              <a:rPr kumimoji="1" lang="en" altLang="zh-CN" sz="2000" dirty="0"/>
              <a:t>Processor Context</a:t>
            </a:r>
            <a:r>
              <a:rPr kumimoji="1" lang="zh-CN" altLang="en-US" sz="2000" dirty="0"/>
              <a:t>）：</a:t>
            </a:r>
            <a:r>
              <a:rPr kumimoji="1" lang="zh-CN" altLang="en-US" sz="2000" dirty="0">
                <a:solidFill>
                  <a:schemeClr val="accent1"/>
                </a:solidFill>
              </a:rPr>
              <a:t>应用程序在完成切换后恢复执行所需的最小处理器状态集合</a:t>
            </a:r>
            <a:endParaRPr kumimoji="1" lang="en-US" altLang="zh-CN" sz="2000" dirty="0">
              <a:solidFill>
                <a:schemeClr val="accent1"/>
              </a:solidFill>
            </a:endParaRPr>
          </a:p>
          <a:p>
            <a:pPr lvl="1"/>
            <a:r>
              <a:rPr kumimoji="1" lang="zh-CN" altLang="en-US" sz="2000" dirty="0"/>
              <a:t>处理器上下文中的寄存器具体包括：</a:t>
            </a:r>
            <a:endParaRPr kumimoji="1" lang="en-US" altLang="zh-CN" sz="2000" dirty="0"/>
          </a:p>
          <a:p>
            <a:pPr lvl="2"/>
            <a:r>
              <a:rPr lang="zh-CN" alt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通用寄存器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Helvetica" pitchFamily="2" charset="0"/>
              </a:rPr>
              <a:t>X0-X30</a:t>
            </a:r>
          </a:p>
          <a:p>
            <a:pPr lvl="2"/>
            <a:r>
              <a:rPr lang="zh-CN" alt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特殊寄存器，主要</a:t>
            </a:r>
            <a:r>
              <a:rPr lang="zh-CN" altLang="en-US" sz="1800" dirty="0">
                <a:solidFill>
                  <a:srgbClr val="000000"/>
                </a:solidFill>
                <a:latin typeface="Helvetica" pitchFamily="2" charset="0"/>
              </a:rPr>
              <a:t>包括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PC</a:t>
            </a:r>
            <a:r>
              <a:rPr lang="zh-CN" altLang="en" sz="1800" dirty="0">
                <a:solidFill>
                  <a:srgbClr val="000000"/>
                </a:solidFill>
                <a:latin typeface="Helvetica" pitchFamily="2" charset="0"/>
              </a:rPr>
              <a:t>、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SP</a:t>
            </a:r>
            <a:r>
              <a:rPr lang="zh-CN" altLang="en-US" sz="1800" dirty="0">
                <a:solidFill>
                  <a:srgbClr val="000000"/>
                </a:solidFill>
                <a:latin typeface="Helvetica" pitchFamily="2" charset="0"/>
              </a:rPr>
              <a:t>和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PSTATE</a:t>
            </a:r>
          </a:p>
          <a:p>
            <a:pPr lvl="2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系统寄存器，包括页表基地址寄存器等</a:t>
            </a:r>
          </a:p>
          <a:p>
            <a:pPr lvl="2"/>
            <a:endParaRPr kumimoji="1" lang="zh-CN" altLang="en-US" sz="18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7FFAB-E392-D94A-B2FA-80C333A1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89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8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A85F-6EE2-B743-A20D-96CF8F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F2D9-3283-8B47-A5AC-BC8B73F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硬件提供了一对指令</a:t>
            </a:r>
            <a:r>
              <a:rPr kumimoji="1" lang="en-US" altLang="zh-CN" dirty="0"/>
              <a:t>svc/</a:t>
            </a:r>
            <a:r>
              <a:rPr kumimoji="1" lang="en-US" altLang="zh-CN" dirty="0" err="1"/>
              <a:t>eret</a:t>
            </a:r>
            <a:r>
              <a:rPr kumimoji="1" lang="zh-CN" altLang="en-US" dirty="0"/>
              <a:t>指令来在用户态、内核态之间切换</a:t>
            </a:r>
            <a:endParaRPr kumimoji="1" lang="en-US" altLang="zh-CN" dirty="0"/>
          </a:p>
          <a:p>
            <a:r>
              <a:rPr kumimoji="1" lang="zh-CN" altLang="en-US" dirty="0"/>
              <a:t>系统调用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用户与操作系统之间，类似于过程调用的接口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通过受限的方式访问内核提供的服务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CAA63033-28D2-8B41-BA8A-DDC966B66C9F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4053421"/>
            <a:ext cx="5160962" cy="1547812"/>
            <a:chOff x="1995126" y="4260645"/>
            <a:chExt cx="6882197" cy="2063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A49BE1-B378-9B44-8A3F-AD800678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F82DF-EF5C-E848-93AF-44C8F989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内核态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21927C0-E695-FF43-A612-C7F620A3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7F1FA58-39CC-514E-B01A-0F2F4D5E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9C3C3B6-FD69-1A4D-882C-73C3D2EB3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D0B46FF2-6453-3C4F-BE89-B1FC7F72E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53CFF04-6976-4548-AD53-4394C97E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B4995ED-42DC-1042-AD1C-AEB02DAC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系统调用代码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B030275C-013A-A34B-AF77-09D1BDB1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183" y="5864908"/>
              <a:ext cx="711294" cy="4592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 err="1">
                  <a:latin typeface="Arial" panose="020B0604020202020204" pitchFamily="34" charset="0"/>
                </a:rPr>
                <a:t>eret</a:t>
              </a:r>
              <a:endParaRPr lang="en-US" altLang="zh-CN" sz="1350" b="0" dirty="0">
                <a:latin typeface="Arial" panose="020B0604020202020204" pitchFamily="34" charset="0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CF33873-25D6-2245-8B1F-9F71993CE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707981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svc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2D9355AB-3AF3-7E45-9654-277DB9D1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6789FC0-4105-BA45-BF1C-0750E8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1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600C0-EE7E-5841-AD26-37820E6A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5ECC79-5A3F-334D-96F9-6601B430E30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771519"/>
            <a:ext cx="756285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hello world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int main()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	write(1, "hello, world\n", 13);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_exit(0);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</a:p>
          <a:p>
            <a:pPr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5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E056-F2FD-0D4A-ABEB-DB43B2FB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下常见的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的系统调用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980249-4284-7748-A65E-C9B32A1B835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51013"/>
          <a:ext cx="7924800" cy="316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描述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编号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名称</a:t>
                      </a:r>
                      <a:r>
                        <a:rPr lang="en-US" altLang="zh-CN" sz="1200" b="1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.</a:t>
                      </a:r>
                      <a:endParaRPr lang="zh-CN" altLang="en-US" sz="1200" b="1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getcwd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 current working directory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129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kill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Send signal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to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Duplicate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 descriptor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172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getpid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process ID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56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Open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214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brk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Set the top of heap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57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Close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215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munmap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Unmap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a file from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Read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clone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Create a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64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Write a file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221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execve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Execute a program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80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fstat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Get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file status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222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mmap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Map a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</a:t>
                      </a:r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file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into memory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93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_exit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Terminate</a:t>
                      </a:r>
                      <a:r>
                        <a:rPr lang="en-US" altLang="zh-CN" sz="1200" baseline="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the process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260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wait4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Wait for process to stop</a:t>
                      </a: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51439" marR="51439" marT="17616" marB="17616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34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CF89-8B97-9A45-ABF7-2DA8A11D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2F75D-9AC5-A640-B6BA-1D523AD61EDC}"/>
              </a:ext>
            </a:extLst>
          </p:cNvPr>
          <p:cNvSpPr txBox="1">
            <a:spLocks noChangeArrowheads="1"/>
          </p:cNvSpPr>
          <p:nvPr/>
        </p:nvSpPr>
        <p:spPr>
          <a:xfrm>
            <a:off x="466725" y="1273324"/>
            <a:ext cx="8210550" cy="3429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.section .rodata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	.LC0: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	.string "hello, world\n"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.text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da-DK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5    .</a:t>
            </a:r>
            <a:r>
              <a:rPr lang="da-DK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align</a:t>
            </a:r>
            <a:r>
              <a:rPr lang="da-DK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2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	.global main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.type main, %function</a:t>
            </a:r>
          </a:p>
          <a:p>
            <a:pPr>
              <a:lnSpc>
                <a:spcPct val="100000"/>
              </a:lnSpc>
              <a:buFontTx/>
              <a:buAutoNum type="arabicPlain" startAt="8"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main:</a:t>
            </a:r>
          </a:p>
        </p:txBody>
      </p:sp>
    </p:spTree>
    <p:extLst>
      <p:ext uri="{BB962C8B-B14F-4D97-AF65-F5344CB8AC3E}">
        <p14:creationId xmlns:p14="http://schemas.microsoft.com/office/powerpoint/2010/main" val="214815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9A727-E218-1145-98BF-2DE93D8F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系统调用例子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B2C2CE-301F-B648-9F60-853C420E41B0}"/>
              </a:ext>
            </a:extLst>
          </p:cNvPr>
          <p:cNvSpPr txBox="1">
            <a:spLocks noChangeArrowheads="1"/>
          </p:cNvSpPr>
          <p:nvPr/>
        </p:nvSpPr>
        <p:spPr>
          <a:xfrm>
            <a:off x="285750" y="1524000"/>
            <a:ext cx="8705850" cy="403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First, call write(1, "hello, world\n", 13)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x8, #0x40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write is system call 64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x0, #0x1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Arg1:stdout has descriptor 1</a:t>
            </a:r>
          </a:p>
          <a:p>
            <a:pPr marL="457200" indent="-457200">
              <a:lnSpc>
                <a:spcPts val="1500"/>
              </a:lnSpc>
              <a:buFontTx/>
              <a:buAutoNum type="arabicPlain" startAt="11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adrp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x3, .LC0  	</a:t>
            </a:r>
            <a:endParaRPr lang="en-US" altLang="zh-CN" sz="18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57200" indent="-457200">
              <a:lnSpc>
                <a:spcPts val="1500"/>
              </a:lnSpc>
              <a:buFontTx/>
              <a:buAutoNum type="arabicPlain" startAt="11"/>
              <a:defRPr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x1,x3,:lo12:.LC0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Arg2:Hello world string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x2, #0xd    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Arg3:string length</a:t>
            </a:r>
            <a:endParaRPr lang="en-US" altLang="zh-CN" sz="20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 	svc     	 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Next, call exit(0)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	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x8, #0x5d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_exit is system call 93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movq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x0, #0x0    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Arg1:exit status is 0</a:t>
            </a:r>
          </a:p>
          <a:p>
            <a:pPr>
              <a:lnSpc>
                <a:spcPts val="1500"/>
              </a:lnSpc>
              <a:buFontTx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 	svc 		  	   </a:t>
            </a:r>
            <a:r>
              <a:rPr lang="en-US" altLang="zh-CN" sz="1800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Make the system call</a:t>
            </a: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77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07A-529B-D740-BE43-B947975F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系统调用的参数传递和返回值（软件约定）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10FC3-6776-A64E-BC46-7F249891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最多允许</a:t>
            </a:r>
            <a:r>
              <a:rPr lang="en-US" altLang="zh-CN" dirty="0"/>
              <a:t>8</a:t>
            </a:r>
            <a:r>
              <a:rPr lang="zh-CN" altLang="en-US" dirty="0"/>
              <a:t>个参数</a:t>
            </a:r>
            <a:endParaRPr lang="en-US" altLang="zh-CN" dirty="0"/>
          </a:p>
          <a:p>
            <a:pPr lvl="1"/>
            <a:r>
              <a:rPr lang="en-US" altLang="zh-CN" dirty="0"/>
              <a:t>x0-x7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en-US" altLang="zh-CN" dirty="0"/>
              <a:t>x8</a:t>
            </a:r>
            <a:r>
              <a:rPr lang="zh-CN" altLang="en-US" dirty="0"/>
              <a:t>用于存放系统调用编号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返回值存放于</a:t>
            </a:r>
            <a:r>
              <a:rPr lang="en-US" altLang="zh-CN" dirty="0"/>
              <a:t>x0</a:t>
            </a:r>
            <a:r>
              <a:rPr lang="zh-CN" altLang="en-US" dirty="0"/>
              <a:t>寄存器中</a:t>
            </a: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A6232F3D-52DE-2C42-A188-AEC073FEDFF7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4179206"/>
            <a:ext cx="5160962" cy="1547812"/>
            <a:chOff x="1995126" y="4260645"/>
            <a:chExt cx="6882197" cy="206353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FE45552-2F54-9048-AC36-D1765217F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126" y="4260645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用户态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E3A88DE-6E8D-FF4E-ACA6-72787252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4" y="4414838"/>
              <a:ext cx="1106202" cy="45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内核态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6EE9D883-6409-1540-AA0C-552AA997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4795838"/>
              <a:ext cx="0" cy="363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EC68EC2-0B15-D34C-81D1-7A7E44446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5165725"/>
              <a:ext cx="280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6812408-75D8-404D-B817-3A0D58C9A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5172075"/>
              <a:ext cx="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41F6D40-6456-4E45-8195-25371F2A1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5788" y="5329237"/>
              <a:ext cx="2825750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60CF470-9072-4C48-91DE-97DB1F577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788" y="5322888"/>
              <a:ext cx="6350" cy="696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61CD1B7F-5E26-D24C-BEF0-BC0BEAE3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1" y="5257800"/>
              <a:ext cx="2933722" cy="45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0" i="1" dirty="0">
                  <a:latin typeface="Arial" panose="020B0604020202020204" pitchFamily="34" charset="0"/>
                </a:rPr>
                <a:t>系统调用代码</a:t>
              </a:r>
              <a:endParaRPr lang="en-US" altLang="zh-CN" sz="1800" b="0" i="1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67DAE1D5-24A5-1243-91C2-8028ECD12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183" y="5864908"/>
              <a:ext cx="711294" cy="4592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7859" tIns="33335" rIns="67859" bIns="33335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 err="1">
                  <a:latin typeface="Arial" panose="020B0604020202020204" pitchFamily="34" charset="0"/>
                </a:rPr>
                <a:t>eret</a:t>
              </a:r>
              <a:endParaRPr lang="en-US" altLang="zh-CN" sz="1350" b="0" dirty="0">
                <a:latin typeface="Arial" panose="020B0604020202020204" pitchFamily="34" charset="0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06ACBF27-656F-4942-B8FE-03618D30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90" y="4699001"/>
              <a:ext cx="707981" cy="492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svc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73CF394E-29EF-DE4A-852B-983677512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350" y="5181600"/>
              <a:ext cx="853273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next</a:t>
              </a:r>
              <a:endPara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6628819-021F-A646-A639-2F6FDF22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8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9BD1-26D1-EE4D-A28B-038035C9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系统调用返回值与</a:t>
            </a:r>
            <a:r>
              <a:rPr kumimoji="1" lang="en-US" altLang="zh-CN" dirty="0" err="1"/>
              <a:t>errno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98E72-A554-1743-BC96-44ED228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库函数</a:t>
            </a:r>
            <a:r>
              <a:rPr kumimoji="1" lang="en-US" altLang="zh-CN" dirty="0"/>
              <a:t>API</a:t>
            </a:r>
          </a:p>
          <a:p>
            <a:pPr lvl="1"/>
            <a:r>
              <a:rPr kumimoji="1" lang="zh-CN" altLang="en-US" dirty="0"/>
              <a:t>出错时返回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，并设置全局变量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为具体的错误值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系统调用</a:t>
            </a:r>
            <a:r>
              <a:rPr kumimoji="1" lang="en-US" altLang="zh-CN" dirty="0"/>
              <a:t>ABI</a:t>
            </a:r>
            <a:r>
              <a:rPr kumimoji="1" lang="zh-CN" altLang="en-US" dirty="0"/>
              <a:t>：通过寄存器向应用传递返回值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出错时设置为 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errno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库对系统调用的 </a:t>
            </a:r>
            <a:r>
              <a:rPr kumimoji="1" lang="en-US" altLang="zh-CN" dirty="0"/>
              <a:t>wrapper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会将系统调用的返回值转换为库函数形式的返回值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EBD6E-31AE-5E49-A7E6-4EEEEA5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7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7514-7389-5A46-972A-E4990EE6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如果寄存器放不下参数怎么办？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8689-2ACB-2F45-B093-53777F58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寄存器放不下，只能通过内存传参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将参数放在内存中，将指针放在寄存器中传给内核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内核通过指针访问相关参数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95E8F-1D90-C94E-AE15-B8574363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0DE2-6C24-EDAC-39CA-254B4BAE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6A1AB-B46A-BE34-B581-56F2A8D7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调用被调用者：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bl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返回到调用者：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ret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传递数据：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寄存器</a:t>
            </a:r>
            <a:r>
              <a:rPr lang="zh-CN" altLang="en-US" sz="2800" dirty="0">
                <a:latin typeface="+mj-ea"/>
                <a:ea typeface="+mj-ea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寄存器使用约定：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调用者保存、被调用者保存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局部变量：存在函数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栈桢中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C57D-3283-6944-8B76-19DA4B2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6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B1194-6EB9-6D47-B0A3-2D66C22B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如何跟踪系统调用？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C9842-3476-8F4C-9FBF-B98D243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4BE084-1540-884B-9E4C-7339A66A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653477"/>
            <a:ext cx="6688523" cy="29403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(“./hello2”, [“./hello2”], [/* 59 vars */]) = 0</a:t>
            </a:r>
            <a:b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(0) = 0xca9000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(0xcaa1c0) = 0xcaa1c0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(ARCH_SET_FS, 0xca9880) = 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(0xccb1c0) = 0xccb1c0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(0xccc000) = 0xccc000 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write(1, "Hello world!\n", 13) = 13 </a:t>
            </a:r>
            <a:endParaRPr kumimoji="1" lang="zh-CN" altLang="en-US" sz="1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1400" dirty="0" err="1">
                <a:latin typeface="Consolas" charset="0"/>
                <a:ea typeface="Consolas" charset="0"/>
                <a:cs typeface="Consolas" charset="0"/>
              </a:rPr>
              <a:t>exit_group</a:t>
            </a:r>
            <a:r>
              <a:rPr kumimoji="1" lang="en-US" altLang="zh-CN" sz="1400" dirty="0">
                <a:latin typeface="Consolas" charset="0"/>
                <a:ea typeface="Consolas" charset="0"/>
                <a:cs typeface="Consolas" charset="0"/>
              </a:rPr>
              <a:t>(13) = ?</a:t>
            </a:r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D025A4-26CB-EA47-A2D5-1E5D3C176704}"/>
              </a:ext>
            </a:extLst>
          </p:cNvPr>
          <p:cNvSpPr/>
          <p:nvPr/>
        </p:nvSpPr>
        <p:spPr>
          <a:xfrm>
            <a:off x="1187625" y="2173424"/>
            <a:ext cx="618068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hello.out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./hello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E28517-94CB-344E-A989-3BA4F0F0D952}"/>
              </a:ext>
            </a:extLst>
          </p:cNvPr>
          <p:cNvSpPr/>
          <p:nvPr/>
        </p:nvSpPr>
        <p:spPr>
          <a:xfrm>
            <a:off x="1187625" y="1246906"/>
            <a:ext cx="6180687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main() { </a:t>
            </a:r>
            <a:endParaRPr lang="zh-CN" altLang="en-US" sz="14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write(1, "Hello world!\n", 13); </a:t>
            </a:r>
            <a:endParaRPr lang="zh-CN" altLang="en-US" sz="14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4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28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168763" y="3369545"/>
            <a:ext cx="446436" cy="928115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1667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565392" y="2368335"/>
            <a:ext cx="446436" cy="1929325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1667" dirty="0">
              <a:solidFill>
                <a:schemeClr val="accent1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程序员角度看系统调用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1571667" y="3937620"/>
            <a:ext cx="3780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571667" y="2857500"/>
            <a:ext cx="1860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31873" y="285750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71667" y="3157534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71667" y="4237653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内核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71667" y="1932720"/>
            <a:ext cx="162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应用</a:t>
            </a:r>
          </a:p>
        </p:txBody>
      </p:sp>
      <p:sp>
        <p:nvSpPr>
          <p:cNvPr id="20" name="下箭头 19"/>
          <p:cNvSpPr/>
          <p:nvPr/>
        </p:nvSpPr>
        <p:spPr>
          <a:xfrm>
            <a:off x="2651787" y="3808429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271967" y="3813019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651787" y="2735194"/>
            <a:ext cx="240027" cy="364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69368" y="2374883"/>
            <a:ext cx="42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endParaRPr kumimoji="1" lang="zh-CN" altLang="en-US" sz="1500" b="1" dirty="0">
              <a:solidFill>
                <a:schemeClr val="accent1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85571" y="3388366"/>
            <a:ext cx="42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endParaRPr kumimoji="1" lang="zh-CN" altLang="en-US" sz="1500" b="1" dirty="0">
              <a:solidFill>
                <a:schemeClr val="accent1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18713" y="1500019"/>
            <a:ext cx="1625783" cy="874863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使用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C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kumimoji="1" lang="en-US" altLang="zh-CN" sz="1667" dirty="0" err="1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glibc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)</a:t>
            </a:r>
            <a:endParaRPr kumimoji="1" lang="zh-CN" altLang="en-US" sz="1667" baseline="30000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E.g.,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open()</a:t>
            </a:r>
            <a:endParaRPr kumimoji="1" lang="zh-CN" altLang="en-US" sz="1667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7" name="直线连接符 36"/>
          <p:cNvCxnSpPr>
            <a:stCxn id="34" idx="3"/>
            <a:endCxn id="36" idx="1"/>
          </p:cNvCxnSpPr>
          <p:nvPr/>
        </p:nvCxnSpPr>
        <p:spPr>
          <a:xfrm flipV="1">
            <a:off x="2989415" y="1937451"/>
            <a:ext cx="729298" cy="5990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352085" y="2504587"/>
            <a:ext cx="1380152" cy="874863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使用汇编</a:t>
            </a:r>
          </a:p>
          <a:p>
            <a:pPr>
              <a:lnSpc>
                <a:spcPct val="150000"/>
              </a:lnSpc>
            </a:pP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E.g.,</a:t>
            </a:r>
            <a:r>
              <a:rPr kumimoji="1" lang="zh-CN" altLang="en-US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sz="1667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"svc"</a:t>
            </a:r>
            <a:endParaRPr kumimoji="1" lang="zh-CN" altLang="en-US" sz="1667" dirty="0">
              <a:solidFill>
                <a:schemeClr val="accent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直线连接符 40"/>
          <p:cNvCxnSpPr/>
          <p:nvPr/>
        </p:nvCxnSpPr>
        <p:spPr>
          <a:xfrm flipV="1">
            <a:off x="4615199" y="2938146"/>
            <a:ext cx="729298" cy="5913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7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vDSO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dirty="0"/>
              <a:t>Virtual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Dynamic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Shared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Object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61439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系统调用的时延不可忽略</a:t>
            </a:r>
          </a:p>
          <a:p>
            <a:pPr lvl="1"/>
            <a:r>
              <a:rPr kumimoji="1" lang="zh-CN" altLang="en-US" dirty="0"/>
              <a:t>尤其是调用非常频繁的情况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系统调用实际执行逻辑很简单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如何降低系统调用的时延？</a:t>
            </a:r>
          </a:p>
          <a:p>
            <a:pPr lvl="1"/>
            <a:r>
              <a:rPr kumimoji="1" lang="zh-CN" altLang="en-US" dirty="0"/>
              <a:t>特权级切换造成的时间开销</a:t>
            </a:r>
          </a:p>
          <a:p>
            <a:pPr lvl="1"/>
            <a:r>
              <a:rPr kumimoji="1" lang="zh-CN" altLang="en-US" dirty="0"/>
              <a:t>如果没有特权级切换，那么就不需要保存恢复状态</a:t>
            </a:r>
          </a:p>
        </p:txBody>
      </p:sp>
    </p:spTree>
    <p:extLst>
      <p:ext uri="{BB962C8B-B14F-4D97-AF65-F5344CB8AC3E}">
        <p14:creationId xmlns:p14="http://schemas.microsoft.com/office/powerpoint/2010/main" val="3916980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 err="1"/>
              <a:t>gettimeofday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394"/>
            <a:ext cx="6858000" cy="403737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内核定义</a:t>
            </a:r>
          </a:p>
          <a:p>
            <a:pPr lvl="1"/>
            <a:r>
              <a:rPr kumimoji="1" lang="zh-CN" altLang="en-US" sz="1800" dirty="0"/>
              <a:t>在编译时作为内核的一部分</a:t>
            </a:r>
          </a:p>
          <a:p>
            <a:r>
              <a:rPr kumimoji="1" lang="zh-CN" altLang="en-US" sz="2400" dirty="0"/>
              <a:t>用户态运行</a:t>
            </a:r>
          </a:p>
          <a:p>
            <a:pPr lvl="1"/>
            <a:r>
              <a:rPr kumimoji="1" lang="zh-CN" altLang="en-US" sz="1800" dirty="0"/>
              <a:t>将</a:t>
            </a:r>
            <a:r>
              <a:rPr kumimoji="1" lang="en-US" altLang="zh-CN" sz="1800" dirty="0" err="1"/>
              <a:t>gettimeofday</a:t>
            </a:r>
            <a:r>
              <a:rPr kumimoji="1" lang="zh-CN" altLang="en-US" sz="1800" dirty="0"/>
              <a:t>的代码加载到一块与应用共享的内存页</a:t>
            </a:r>
          </a:p>
          <a:p>
            <a:pPr lvl="1"/>
            <a:r>
              <a:rPr kumimoji="1" lang="zh-CN" altLang="en-US" sz="1800" dirty="0"/>
              <a:t>这个页称为：</a:t>
            </a:r>
            <a:r>
              <a:rPr kumimoji="1" lang="en-US" altLang="zh-CN" sz="1800" dirty="0" err="1"/>
              <a:t>vDSO</a:t>
            </a:r>
            <a:endParaRPr kumimoji="1" lang="zh-CN" altLang="en-US" sz="1800" dirty="0"/>
          </a:p>
          <a:p>
            <a:pPr lvl="2"/>
            <a:r>
              <a:rPr kumimoji="1" lang="en-US" altLang="zh-CN" sz="1800" dirty="0"/>
              <a:t>Virtual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Dynamic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</a:t>
            </a:r>
            <a:endParaRPr kumimoji="1" lang="zh-CN" altLang="en-US" sz="1800" dirty="0"/>
          </a:p>
          <a:p>
            <a:pPr lvl="1"/>
            <a:r>
              <a:rPr kumimoji="1" lang="en-US" altLang="zh-CN" sz="1800" dirty="0"/>
              <a:t>Time</a:t>
            </a:r>
            <a:r>
              <a:rPr kumimoji="1" lang="zh-CN" altLang="en-US" sz="1800" dirty="0"/>
              <a:t> 的值同样映射到用户态空间（只读）</a:t>
            </a:r>
          </a:p>
          <a:p>
            <a:pPr lvl="2"/>
            <a:r>
              <a:rPr kumimoji="1" lang="zh-CN" altLang="en-US" sz="1800" dirty="0"/>
              <a:t>只有在内核态才能更新这个值</a:t>
            </a:r>
            <a:endParaRPr kumimoji="1" lang="en-US" altLang="zh-CN" sz="1800" dirty="0"/>
          </a:p>
          <a:p>
            <a:r>
              <a:rPr kumimoji="1" lang="en-US" altLang="zh-CN" sz="2400" dirty="0"/>
              <a:t>Q</a:t>
            </a:r>
            <a:r>
              <a:rPr kumimoji="1" lang="zh-CN" altLang="en-US" sz="2400" dirty="0"/>
              <a:t>：和以前的</a:t>
            </a:r>
            <a:r>
              <a:rPr kumimoji="1" lang="en-US" altLang="zh-CN" sz="2400" dirty="0" err="1"/>
              <a:t>gettimeofday</a:t>
            </a:r>
            <a:r>
              <a:rPr kumimoji="1" lang="zh-CN" altLang="en-US" sz="2400" dirty="0"/>
              <a:t>相比有什么区别？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936686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vDSO</a:t>
            </a:r>
            <a:r>
              <a:rPr kumimoji="1" lang="zh-CN" altLang="en-US" dirty="0"/>
              <a:t>的共享页在哪儿？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7501"/>
            <a:ext cx="8435280" cy="314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ldd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`which bash`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linux-vdso.so.1 =&gt; (0x00007fff667ff000) </a:t>
            </a:r>
            <a:endParaRPr lang="zh-CN" alt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libtinfo.so.5 =&gt; /lib/x86_64-linux-gnu/libtinfo.so.5 (0x00007f623df7d000)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libdl.so.2 =&gt; /lib/x86_64-linux-gnu/libdl.so.2 (0x00007f623dd79000)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libc.so.6 =&gt; /lib/x86_64-linux-gnu/libc.so.6 (0x00007f623d9ba000)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/lib64/ld-linux-x86-64.so.2 (0x00007f623e1ae000)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DF046C-E196-8942-834E-80F58288DD38}"/>
              </a:ext>
            </a:extLst>
          </p:cNvPr>
          <p:cNvSpPr txBox="1"/>
          <p:nvPr/>
        </p:nvSpPr>
        <p:spPr>
          <a:xfrm>
            <a:off x="2651787" y="4897727"/>
            <a:ext cx="5349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The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source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can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be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found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in</a:t>
            </a:r>
            <a:r>
              <a:rPr kumimoji="1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arch/x86/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vdso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/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vclock_gettime.c</a:t>
            </a:r>
            <a:endParaRPr kumimoji="1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938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en-US" altLang="zh-CN" dirty="0"/>
              <a:t>Flexible System Call Scheduling with Exception-Less System Calls,</a:t>
            </a:r>
            <a:r>
              <a:rPr lang="zh-CN" altLang="en-US" dirty="0"/>
              <a:t> </a:t>
            </a:r>
            <a:r>
              <a:rPr lang="en-US" altLang="zh-CN" dirty="0"/>
              <a:t>OSDI’10</a:t>
            </a:r>
          </a:p>
        </p:txBody>
      </p:sp>
    </p:spTree>
    <p:extLst>
      <p:ext uri="{BB962C8B-B14F-4D97-AF65-F5344CB8AC3E}">
        <p14:creationId xmlns:p14="http://schemas.microsoft.com/office/powerpoint/2010/main" val="2821446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9348"/>
            <a:ext cx="7775207" cy="3528392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如何进一步降低系统调用的时延？</a:t>
            </a:r>
          </a:p>
          <a:p>
            <a:pPr lvl="1"/>
            <a:r>
              <a:rPr kumimoji="1" lang="zh-CN" altLang="en-US" sz="2000" dirty="0"/>
              <a:t>不仅仅是 </a:t>
            </a:r>
            <a:r>
              <a:rPr kumimoji="1" lang="en-US" altLang="zh-CN" sz="2000" dirty="0" err="1"/>
              <a:t>gettimeofday</a:t>
            </a:r>
            <a:r>
              <a:rPr kumimoji="1" lang="en-US" altLang="zh-CN" sz="2000" dirty="0"/>
              <a:t>()</a:t>
            </a:r>
            <a:endParaRPr kumimoji="1" lang="zh-CN" altLang="en-US" sz="2000" dirty="0"/>
          </a:p>
          <a:p>
            <a:r>
              <a:rPr kumimoji="1" lang="en-US" altLang="zh-CN" sz="2400" dirty="0"/>
              <a:t>"</a:t>
            </a:r>
            <a:r>
              <a:rPr kumimoji="1" lang="zh-CN" altLang="en-US" sz="2400" dirty="0"/>
              <a:t>时间都去哪儿了？</a:t>
            </a:r>
            <a:r>
              <a:rPr kumimoji="1" lang="en-US" altLang="zh-CN" sz="2400" dirty="0"/>
              <a:t>"</a:t>
            </a:r>
            <a:endParaRPr kumimoji="1" lang="zh-CN" altLang="en-US" sz="2400" dirty="0"/>
          </a:p>
          <a:p>
            <a:pPr lvl="1"/>
            <a:r>
              <a:rPr kumimoji="1" lang="zh-CN" altLang="en-US" sz="2000" dirty="0"/>
              <a:t>大部分是用来做状态的切换</a:t>
            </a:r>
          </a:p>
          <a:p>
            <a:pPr lvl="2"/>
            <a:r>
              <a:rPr kumimoji="1" lang="zh-CN" altLang="en-US" sz="1800" dirty="0"/>
              <a:t>保存和恢复状态 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 权限的切换</a:t>
            </a:r>
          </a:p>
          <a:p>
            <a:pPr lvl="1"/>
            <a:r>
              <a:rPr kumimoji="1" lang="en-US" altLang="zh-CN" sz="2000" dirty="0"/>
              <a:t>Cache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pollution</a:t>
            </a:r>
            <a:endParaRPr kumimoji="1" lang="zh-CN" altLang="en-US" sz="2000" dirty="0"/>
          </a:p>
          <a:p>
            <a:r>
              <a:rPr kumimoji="1" lang="zh-CN" altLang="en-US" sz="2400" dirty="0"/>
              <a:t>是否有可能在不切换状态的情况下实现系统调用？</a:t>
            </a:r>
          </a:p>
        </p:txBody>
      </p:sp>
    </p:spTree>
    <p:extLst>
      <p:ext uri="{BB962C8B-B14F-4D97-AF65-F5344CB8AC3E}">
        <p14:creationId xmlns:p14="http://schemas.microsoft.com/office/powerpoint/2010/main" val="3385067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一种新的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引入 </a:t>
            </a:r>
            <a:r>
              <a:rPr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call page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，由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kernel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共享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应用程序可以将系统调用的请求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lang="en-US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system call page</a:t>
            </a: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内核会从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call page </a:t>
            </a:r>
            <a:r>
              <a:rPr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poll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system call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Exception-less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将系统调用的调用和执行解耦，可分布到不同的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55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67" dirty="0"/>
              <a:t>System Call</a:t>
            </a:r>
            <a:r>
              <a:rPr kumimoji="1" lang="zh-CN" altLang="en-US" sz="3667" dirty="0"/>
              <a:t>的另一种方法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657368"/>
            <a:ext cx="6360707" cy="3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回顾：保存寄存器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53142-BE10-3D37-3E26-04FCFE24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647665" y="3598807"/>
            <a:ext cx="30107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作为被调用者（比如</a:t>
            </a:r>
            <a:r>
              <a:rPr kumimoji="1" lang="en-US" altLang="zh-CN" sz="1600" dirty="0">
                <a:solidFill>
                  <a:srgbClr val="C00000"/>
                </a:solidFill>
              </a:rPr>
              <a:t>main</a:t>
            </a: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函数调用</a:t>
            </a:r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），在使用</a:t>
            </a:r>
            <a:r>
              <a:rPr kumimoji="1" lang="en-US" altLang="zh-CN" sz="1600" dirty="0">
                <a:solidFill>
                  <a:srgbClr val="C00000"/>
                </a:solidFill>
              </a:rPr>
              <a:t>x19</a:t>
            </a:r>
            <a:r>
              <a:rPr kumimoji="1" lang="zh-CN" altLang="en-US" sz="1600" dirty="0">
                <a:solidFill>
                  <a:srgbClr val="C00000"/>
                </a:solidFill>
              </a:rPr>
              <a:t>前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需要在栈上保存它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EF9576E-01A5-C918-58CB-077D43B387F9}"/>
              </a:ext>
            </a:extLst>
          </p:cNvPr>
          <p:cNvSpPr/>
          <p:nvPr/>
        </p:nvSpPr>
        <p:spPr>
          <a:xfrm>
            <a:off x="4716016" y="2849943"/>
            <a:ext cx="3072125" cy="39423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FCE45-2F81-F04A-233A-34464B7EB883}"/>
              </a:ext>
            </a:extLst>
          </p:cNvPr>
          <p:cNvSpPr txBox="1"/>
          <p:nvPr/>
        </p:nvSpPr>
        <p:spPr>
          <a:xfrm>
            <a:off x="636686" y="473580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问：若使用调用者保存的寄存器（如</a:t>
            </a:r>
            <a:r>
              <a:rPr kumimoji="1" lang="en-US" altLang="zh-CN" dirty="0"/>
              <a:t>x9</a:t>
            </a:r>
            <a:r>
              <a:rPr kumimoji="1" lang="zh-CN" altLang="en-US" dirty="0"/>
              <a:t>），是否能够避免保存？</a:t>
            </a:r>
          </a:p>
        </p:txBody>
      </p:sp>
    </p:spTree>
    <p:extLst>
      <p:ext uri="{BB962C8B-B14F-4D97-AF65-F5344CB8AC3E}">
        <p14:creationId xmlns:p14="http://schemas.microsoft.com/office/powerpoint/2010/main" val="2707665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47" y="1477347"/>
            <a:ext cx="6189307" cy="36250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C24B2B-8EA2-464B-F8A4-08191836565B}"/>
              </a:ext>
            </a:extLst>
          </p:cNvPr>
          <p:cNvSpPr txBox="1"/>
          <p:nvPr/>
        </p:nvSpPr>
        <p:spPr>
          <a:xfrm>
            <a:off x="4577471" y="3577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ED1B78-CFED-2D15-1FE8-4632DF8A594D}"/>
              </a:ext>
            </a:extLst>
          </p:cNvPr>
          <p:cNvSpPr txBox="1"/>
          <p:nvPr/>
        </p:nvSpPr>
        <p:spPr>
          <a:xfrm>
            <a:off x="5292080" y="3577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3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CBD7D6-88E1-442D-F6FB-03B6022E47C2}"/>
              </a:ext>
            </a:extLst>
          </p:cNvPr>
          <p:cNvSpPr txBox="1"/>
          <p:nvPr/>
        </p:nvSpPr>
        <p:spPr>
          <a:xfrm>
            <a:off x="5796136" y="350063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solidFill>
                  <a:schemeClr val="bg1"/>
                </a:solidFill>
              </a:rPr>
              <a:t>fd,buf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</a:rPr>
              <a:t>4096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2B074-8C6D-A570-64C5-6A57F8FD7B7A}"/>
              </a:ext>
            </a:extLst>
          </p:cNvPr>
          <p:cNvSpPr txBox="1"/>
          <p:nvPr/>
        </p:nvSpPr>
        <p:spPr>
          <a:xfrm>
            <a:off x="6336525" y="359296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3842F"/>
                </a:solidFill>
              </a:rPr>
              <a:t>submit</a:t>
            </a:r>
            <a:endParaRPr kumimoji="1" lang="zh-CN" altLang="en-US" sz="1200" dirty="0">
              <a:solidFill>
                <a:srgbClr val="F38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56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Kernel</a:t>
            </a:r>
            <a:r>
              <a:rPr kumimoji="1" lang="zh-CN" altLang="en-US" dirty="0"/>
              <a:t>填充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的返回值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4" y="1467696"/>
            <a:ext cx="6240693" cy="362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3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FlexSC</a:t>
            </a:r>
            <a:r>
              <a:rPr lang="zh-CN" altLang="en-US" dirty="0"/>
              <a:t>示例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599232" y="2258934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2371757" y="4095500"/>
            <a:ext cx="4900544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708651" y="4226605"/>
            <a:ext cx="1750194" cy="3500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kernel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5972155" y="3645209"/>
            <a:ext cx="1058850" cy="90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1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User mode</a:t>
            </a: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1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1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宋体" pitchFamily="2" charset="-122"/>
              </a:rPr>
              <a:t>Kernel mode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62599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31064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22040" y="3308836"/>
            <a:ext cx="700078" cy="97995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22051" y="3396668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22062" y="3517691"/>
            <a:ext cx="700078" cy="97995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kumimoji="0" lang="zh-CN" altLang="en-US" sz="138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微软雅黑"/>
              <a:cs typeface="Verdan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981114" y="2263016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911882" y="3376414"/>
            <a:ext cx="2260273" cy="153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230957" y="3617534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a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9802" y="3470068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19" name="环形箭头 18"/>
          <p:cNvSpPr/>
          <p:nvPr/>
        </p:nvSpPr>
        <p:spPr>
          <a:xfrm>
            <a:off x="2713789" y="1976354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593" y="1848115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8" name="右箭头 27"/>
          <p:cNvSpPr/>
          <p:nvPr/>
        </p:nvSpPr>
        <p:spPr>
          <a:xfrm rot="701574">
            <a:off x="3268532" y="3414873"/>
            <a:ext cx="1933451" cy="16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535699" y="3617534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739" y="3361054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3" name="环形箭头 32"/>
          <p:cNvSpPr/>
          <p:nvPr/>
        </p:nvSpPr>
        <p:spPr>
          <a:xfrm>
            <a:off x="3119581" y="1970890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44385" y="1842651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右箭头 36"/>
          <p:cNvSpPr/>
          <p:nvPr/>
        </p:nvSpPr>
        <p:spPr>
          <a:xfrm rot="701574">
            <a:off x="3668465" y="3462093"/>
            <a:ext cx="1527751" cy="1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230956" y="3981796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c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4495" y="3389453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0" name="环形箭头 39"/>
          <p:cNvSpPr/>
          <p:nvPr/>
        </p:nvSpPr>
        <p:spPr>
          <a:xfrm>
            <a:off x="3589815" y="1959984"/>
            <a:ext cx="558068" cy="548883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4619" y="1831745"/>
            <a:ext cx="63030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2" name="右箭头 41"/>
          <p:cNvSpPr/>
          <p:nvPr/>
        </p:nvSpPr>
        <p:spPr>
          <a:xfrm rot="701574">
            <a:off x="4121839" y="3502009"/>
            <a:ext cx="1054782" cy="148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535699" y="3976577"/>
            <a:ext cx="191138" cy="22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d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8806" y="3396671"/>
            <a:ext cx="139012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Push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右箭头 44"/>
          <p:cNvSpPr/>
          <p:nvPr/>
        </p:nvSpPr>
        <p:spPr>
          <a:xfrm rot="5400000">
            <a:off x="3867606" y="3840607"/>
            <a:ext cx="754290" cy="14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1913" y="3860877"/>
            <a:ext cx="1319592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kernel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6065" y="4448404"/>
            <a:ext cx="127310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pull system call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>
          <a:xfrm rot="9817356">
            <a:off x="4443370" y="4230365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9" name="右箭头 48"/>
          <p:cNvSpPr/>
          <p:nvPr/>
        </p:nvSpPr>
        <p:spPr>
          <a:xfrm rot="9817356">
            <a:off x="4441368" y="4230368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0" name="右箭头 49"/>
          <p:cNvSpPr/>
          <p:nvPr/>
        </p:nvSpPr>
        <p:spPr>
          <a:xfrm rot="9817356">
            <a:off x="4443370" y="4230369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1" name="右箭头 50"/>
          <p:cNvSpPr/>
          <p:nvPr/>
        </p:nvSpPr>
        <p:spPr>
          <a:xfrm rot="9817356">
            <a:off x="4441368" y="4230252"/>
            <a:ext cx="761320" cy="17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2" name="右箭头 51"/>
          <p:cNvSpPr/>
          <p:nvPr/>
        </p:nvSpPr>
        <p:spPr>
          <a:xfrm rot="16200000">
            <a:off x="2456764" y="3835810"/>
            <a:ext cx="763878" cy="14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66161" y="3871961"/>
            <a:ext cx="10484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Switch to user</a:t>
            </a:r>
            <a:endParaRPr kumimoji="0" lang="zh-CN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599232" y="2258934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062599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531063" y="226586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979450" y="2263330"/>
            <a:ext cx="336862" cy="1250139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square" lIns="63500" tIns="31750" rIns="63500" bIns="3175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34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kumimoji="0" lang="zh-CN" altLang="zh-CN" sz="1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3040" y="4837720"/>
            <a:ext cx="666936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FlexSC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Light" charset="0"/>
                <a:ea typeface="Microsoft YaHei Light" charset="0"/>
                <a:cs typeface="Microsoft YaHei Light" charset="0"/>
              </a:rPr>
              <a:t>: Flexible System Call Scheduling with Exception-Less System Calls </a:t>
            </a:r>
          </a:p>
        </p:txBody>
      </p:sp>
    </p:spTree>
    <p:extLst>
      <p:ext uri="{BB962C8B-B14F-4D97-AF65-F5344CB8AC3E}">
        <p14:creationId xmlns:p14="http://schemas.microsoft.com/office/powerpoint/2010/main" val="363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D6540-D8B9-0ACF-4E16-ABB80CC9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65C79-7B04-6AFB-80EE-DF06E0F2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特权级</a:t>
            </a:r>
            <a:r>
              <a:rPr kumimoji="1" lang="en-US" altLang="zh-CN" dirty="0"/>
              <a:t>EL0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EL1</a:t>
            </a:r>
          </a:p>
          <a:p>
            <a:r>
              <a:rPr kumimoji="1" lang="zh-CN" altLang="en-US" dirty="0"/>
              <a:t>特权级切换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同步异常与异步异常（中断）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异常处理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异常处理表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系统寄存器：</a:t>
            </a:r>
            <a:r>
              <a:rPr kumimoji="1" lang="en-US" altLang="zh-CN" dirty="0"/>
              <a:t>vbar_el1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esr_el1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elr_el1</a:t>
            </a:r>
          </a:p>
          <a:p>
            <a:pPr lvl="2"/>
            <a:r>
              <a:rPr kumimoji="1" lang="zh-CN" altLang="en-US" dirty="0"/>
              <a:t>栈切换：</a:t>
            </a:r>
            <a:r>
              <a:rPr kumimoji="1" lang="en-US" altLang="zh-CN" dirty="0"/>
              <a:t>sp_el1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sp_el0</a:t>
            </a:r>
          </a:p>
          <a:p>
            <a:r>
              <a:rPr kumimoji="1" lang="zh-CN" altLang="en-US" dirty="0"/>
              <a:t>系统调用（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一种特殊的同步异常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svc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eret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3B9EF-2F4B-06D1-2C14-BEF718F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42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 err="1">
                <a:ea typeface="方正清刻本悦宋简体" panose="02000000000000000000" charset="-122"/>
                <a:cs typeface="+mj-lt"/>
                <a:sym typeface="+mn-ea"/>
              </a:rPr>
              <a:t>Privbox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kumimoji="1" lang="en-US" altLang="zh-CN" b="0" dirty="0" err="1">
                <a:ea typeface="方正清刻本悦宋简体" panose="02000000000000000000" charset="-122"/>
                <a:cs typeface="+mj-lt"/>
                <a:sym typeface="+mn-ea"/>
              </a:rPr>
              <a:t>Privbox</a:t>
            </a:r>
            <a:r>
              <a:rPr kumimoji="1" lang="en-US" altLang="zh-CN" b="0" dirty="0">
                <a:ea typeface="方正清刻本悦宋简体" panose="02000000000000000000" charset="-122"/>
                <a:cs typeface="+mj-lt"/>
                <a:sym typeface="+mn-ea"/>
              </a:rPr>
              <a:t>: Faster System Calls Through Sandboxed Privileged Execution</a:t>
            </a:r>
          </a:p>
          <a:p>
            <a:pPr marL="0" lvl="1">
              <a:spcBef>
                <a:spcPts val="1000"/>
              </a:spcBef>
            </a:pPr>
            <a:r>
              <a:rPr kumimoji="1" lang="en-US" altLang="zh-CN" dirty="0">
                <a:ea typeface="方正清刻本悦宋简体" panose="02000000000000000000" charset="-122"/>
                <a:cs typeface="+mj-lt"/>
                <a:sym typeface="+mn-ea"/>
              </a:rPr>
              <a:t>ATC’22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49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Background: System </a:t>
            </a:r>
            <a:r>
              <a:rPr lang="en-US" altLang="zh-CN" b="0" dirty="0"/>
              <a:t>Calls</a:t>
            </a:r>
            <a:endParaRPr 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3365"/>
            <a:ext cx="8147248" cy="3168352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sz="2220" dirty="0"/>
              <a:t>Multi-step Procedure</a:t>
            </a:r>
          </a:p>
          <a:p>
            <a:pPr lvl="1"/>
            <a:r>
              <a:rPr lang="en-US" altLang="zh-CN" sz="1820" dirty="0"/>
              <a:t>Elevates or lowers  h</a:t>
            </a:r>
            <a:r>
              <a:rPr lang="en-US" sz="1820" dirty="0"/>
              <a:t>ardware privilege level</a:t>
            </a:r>
          </a:p>
          <a:p>
            <a:pPr lvl="1"/>
            <a:r>
              <a:rPr lang="en-US" sz="1820" dirty="0"/>
              <a:t>Saves or restores CPU state</a:t>
            </a:r>
          </a:p>
          <a:p>
            <a:pPr lvl="1"/>
            <a:r>
              <a:rPr lang="en-US" sz="1820" dirty="0"/>
              <a:t>Flush TLB when configured with KPTI</a:t>
            </a:r>
          </a:p>
          <a:p>
            <a:r>
              <a:rPr lang="en-US" altLang="zh-CN" sz="2220" dirty="0"/>
              <a:t>Significant overhead</a:t>
            </a:r>
          </a:p>
          <a:p>
            <a:pPr lvl="1"/>
            <a:r>
              <a:rPr lang="en-US" sz="2500" b="1" dirty="0"/>
              <a:t>28</a:t>
            </a:r>
            <a:r>
              <a:rPr lang="en-US" sz="1820" dirty="0"/>
              <a:t>x slower than function call/return w/o KPTI</a:t>
            </a:r>
          </a:p>
          <a:p>
            <a:pPr lvl="1"/>
            <a:r>
              <a:rPr lang="en-US" sz="2500" b="1" dirty="0"/>
              <a:t>52</a:t>
            </a:r>
            <a:r>
              <a:rPr lang="en-US" sz="1820" dirty="0"/>
              <a:t>x slower than function call/return with KPTI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Current Solutions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147248" cy="3600400"/>
          </a:xfrm>
        </p:spPr>
        <p:txBody>
          <a:bodyPr>
            <a:normAutofit fontScale="97500"/>
          </a:bodyPr>
          <a:lstStyle/>
          <a:p>
            <a:r>
              <a:rPr lang="en-US" sz="1800" dirty="0"/>
              <a:t>Batching (</a:t>
            </a:r>
            <a:r>
              <a:rPr lang="en-US" altLang="zh-CN" sz="1800" dirty="0"/>
              <a:t>e.g. </a:t>
            </a:r>
            <a:r>
              <a:rPr lang="en-US" sz="1800" dirty="0"/>
              <a:t>preadv): </a:t>
            </a:r>
            <a:r>
              <a:rPr lang="en-US" altLang="zh-CN" sz="1600" b="0" dirty="0"/>
              <a:t>perform less round-trips to kernel by doing several operations each entry</a:t>
            </a:r>
            <a:endParaRPr lang="en-US" sz="1600" b="0" dirty="0"/>
          </a:p>
          <a:p>
            <a:pPr lvl="1">
              <a:buFont typeface="Segoe UI Symbol" panose="020B0502040204020203" pitchFamily="34" charset="0"/>
              <a:buChar char="✗"/>
            </a:pPr>
            <a:r>
              <a:rPr lang="en-US" altLang="zh-CN" sz="1600" dirty="0">
                <a:solidFill>
                  <a:srgbClr val="C00000"/>
                </a:solidFill>
              </a:rPr>
              <a:t>Possible only for specific operations</a:t>
            </a:r>
          </a:p>
          <a:p>
            <a:r>
              <a:rPr lang="en-US" altLang="zh-CN" sz="1800" dirty="0"/>
              <a:t>Entry-less mechanisms (FlexSC, io_uring): </a:t>
            </a:r>
            <a:r>
              <a:rPr lang="en-US" altLang="zh-CN" sz="1600" b="0" dirty="0"/>
              <a:t>request system calls through memory interface</a:t>
            </a:r>
            <a:endParaRPr lang="en-US" altLang="zh-CN" sz="1200" b="0" dirty="0"/>
          </a:p>
          <a:p>
            <a:pPr lvl="1">
              <a:buFont typeface="Segoe UI Symbol" panose="020B0502040204020203" pitchFamily="34" charset="0"/>
              <a:buChar char="✗"/>
            </a:pPr>
            <a:r>
              <a:rPr lang="en-US" altLang="zh-CN" sz="1600" dirty="0">
                <a:solidFill>
                  <a:srgbClr val="C00000"/>
                </a:solidFill>
              </a:rPr>
              <a:t>Requires kernel-side polling </a:t>
            </a:r>
          </a:p>
          <a:p>
            <a:pPr lvl="1">
              <a:buFont typeface="Segoe UI Symbol" panose="020B0502040204020203" pitchFamily="34" charset="0"/>
              <a:buChar char="✗"/>
            </a:pPr>
            <a:r>
              <a:rPr lang="en-US" altLang="zh-CN" sz="1600" dirty="0">
                <a:solidFill>
                  <a:srgbClr val="C00000"/>
                </a:solidFill>
              </a:rPr>
              <a:t>Makes system calls asynchronous</a:t>
            </a:r>
          </a:p>
          <a:p>
            <a:r>
              <a:rPr lang="en-US" altLang="zh-CN" sz="1800" dirty="0"/>
              <a:t>Kernel bypass (DPDK, SPDK): </a:t>
            </a:r>
            <a:r>
              <a:rPr lang="en-US" altLang="zh-CN" sz="1600" b="0" dirty="0"/>
              <a:t>map whole device into process memory</a:t>
            </a:r>
          </a:p>
          <a:p>
            <a:pPr lvl="1">
              <a:buFont typeface="Segoe UI Symbol" panose="020B0502040204020203" pitchFamily="34" charset="0"/>
              <a:buChar char="✗"/>
            </a:pPr>
            <a:r>
              <a:rPr lang="en-US" altLang="zh-CN" sz="1600" dirty="0">
                <a:solidFill>
                  <a:srgbClr val="C00000"/>
                </a:solidFill>
              </a:rPr>
              <a:t>No high-level abstractions from kernel (files, sockets)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In</a:t>
            </a:r>
            <a:r>
              <a:rPr lang="en-US" altLang="zh-CN" b="0" dirty="0"/>
              <a:t>s</a:t>
            </a:r>
            <a:r>
              <a:rPr lang="en-US" b="0" dirty="0"/>
              <a:t>piration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B746A79-AF27-2B1D-BA70-7977DD31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417340"/>
            <a:ext cx="8147248" cy="3879622"/>
          </a:xfrm>
        </p:spPr>
        <p:txBody>
          <a:bodyPr>
            <a:normAutofit fontScale="90000"/>
          </a:bodyPr>
          <a:lstStyle/>
          <a:p>
            <a:r>
              <a:rPr lang="en-US" altLang="zh-CN" sz="2100" dirty="0"/>
              <a:t>Problem</a:t>
            </a:r>
            <a:endParaRPr lang="en-US" altLang="zh-CN" sz="1800" dirty="0"/>
          </a:p>
          <a:p>
            <a:pPr lvl="1"/>
            <a:r>
              <a:rPr lang="en-US" sz="1600" dirty="0"/>
              <a:t>System calls overhead is significant</a:t>
            </a:r>
          </a:p>
          <a:p>
            <a:pPr lvl="1"/>
            <a:r>
              <a:rPr lang="en-US" sz="1600" dirty="0"/>
              <a:t>Mainly due to context switch (Privilege level switches, CPU states save &amp; restores)</a:t>
            </a:r>
            <a:endParaRPr lang="en-US" sz="1200" dirty="0"/>
          </a:p>
          <a:p>
            <a:r>
              <a:rPr lang="en-US" sz="2100" dirty="0"/>
              <a:t>Why do we need such context switches</a:t>
            </a:r>
          </a:p>
          <a:p>
            <a:pPr lvl="1"/>
            <a:r>
              <a:rPr lang="en-US" altLang="zh-CN" sz="1600" dirty="0"/>
              <a:t>Safety and security considerations</a:t>
            </a:r>
          </a:p>
          <a:p>
            <a:r>
              <a:rPr lang="en-US" altLang="zh-CN" sz="2000" dirty="0"/>
              <a:t>What if we remove the privilege level</a:t>
            </a:r>
          </a:p>
          <a:p>
            <a:pPr lvl="1"/>
            <a:r>
              <a:rPr lang="en-US" altLang="zh-CN" sz="1600" dirty="0"/>
              <a:t>Unikernel: it runs faster but need software re-architecture</a:t>
            </a:r>
          </a:p>
          <a:p>
            <a:r>
              <a:rPr lang="en-US" altLang="zh-CN" sz="2000" dirty="0"/>
              <a:t>Is it possible to run specific program in kernel space?</a:t>
            </a:r>
          </a:p>
          <a:p>
            <a:pPr lvl="1"/>
            <a:r>
              <a:rPr lang="en-US" altLang="zh-CN" sz="1600" dirty="0" err="1"/>
              <a:t>eBPF</a:t>
            </a:r>
            <a:r>
              <a:rPr lang="en-US" altLang="zh-CN" sz="1600" dirty="0"/>
              <a:t>: but there are too many constraints</a:t>
            </a:r>
          </a:p>
          <a:p>
            <a:pPr lvl="1"/>
            <a:r>
              <a:rPr lang="en-US" altLang="zh-CN" sz="1600" dirty="0"/>
              <a:t>KML: but need to trust the user programs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942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Design: Overview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9613B-05C5-F939-C519-FA727D99C49B}"/>
              </a:ext>
            </a:extLst>
          </p:cNvPr>
          <p:cNvSpPr txBox="1"/>
          <p:nvPr/>
        </p:nvSpPr>
        <p:spPr>
          <a:xfrm>
            <a:off x="635051" y="123204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Regular execution 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C151-1C59-6AF4-087B-1BAC0599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2" y="1789499"/>
            <a:ext cx="3049362" cy="36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2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Design: Overview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725640-6755-97B8-AD6C-1DA7C1F4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56" y="1716264"/>
            <a:ext cx="3456384" cy="3085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8B07B4-4F30-D640-01BE-00824CCAF5F6}"/>
              </a:ext>
            </a:extLst>
          </p:cNvPr>
          <p:cNvSpPr txBox="1"/>
          <p:nvPr/>
        </p:nvSpPr>
        <p:spPr>
          <a:xfrm>
            <a:off x="4175956" y="123204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Execution with Privbox 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5A86A8-3895-574D-FB0C-C7B588268BF1}"/>
              </a:ext>
            </a:extLst>
          </p:cNvPr>
          <p:cNvSpPr txBox="1"/>
          <p:nvPr/>
        </p:nvSpPr>
        <p:spPr>
          <a:xfrm>
            <a:off x="3751805" y="4849252"/>
            <a:ext cx="497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*code inside Privbox is running in privileged CPU mode, but instrumented and sandboxed for security 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A7C79B-1A04-38FA-4348-AB3B08675C6E}"/>
              </a:ext>
            </a:extLst>
          </p:cNvPr>
          <p:cNvSpPr txBox="1"/>
          <p:nvPr/>
        </p:nvSpPr>
        <p:spPr>
          <a:xfrm>
            <a:off x="635051" y="123204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Regular execution </a:t>
            </a:r>
            <a:endParaRPr lang="zh-CN" altLang="en-US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8FB1CE-2EAD-780F-3860-277FBCEA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2" y="1789499"/>
            <a:ext cx="3049362" cy="36770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1DEF858-C5E3-9362-0918-C67BE19E5252}"/>
              </a:ext>
            </a:extLst>
          </p:cNvPr>
          <p:cNvSpPr txBox="1"/>
          <p:nvPr/>
        </p:nvSpPr>
        <p:spPr>
          <a:xfrm>
            <a:off x="3491880" y="12298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vs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C1CB302-ABCA-6620-32F2-DFDFEBD1484C}"/>
              </a:ext>
            </a:extLst>
          </p:cNvPr>
          <p:cNvCxnSpPr>
            <a:cxnSpLocks/>
          </p:cNvCxnSpPr>
          <p:nvPr/>
        </p:nvCxnSpPr>
        <p:spPr>
          <a:xfrm>
            <a:off x="3686385" y="1998848"/>
            <a:ext cx="0" cy="252028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66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4BEC-EBDF-6AFC-E7F4-443FC7C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14EB7-0598-3C33-5E3F-CFA3B2CA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当操作系统运行时，代码和数据存放在哪里？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操作系统用栈吗？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42A1-4342-759B-CEB6-649786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897634-1AE0-DA6F-50B3-BA95FCAD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73235"/>
            <a:ext cx="2880320" cy="37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4BEC-EBDF-6AFC-E7F4-443FC7C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14EB7-0598-3C33-5E3F-CFA3B2CA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当操作系统运行时，代码和数据存放在哪里？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操作系统用栈吗？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操作系统会使用应用运行时使用的通用寄存器吗？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条件码呢？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操作系统运行和应用运行时有什么区别吗？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42A1-4342-759B-CEB6-6497862F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软件视角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160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624310" y="4505340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434565" y="4074659"/>
            <a:ext cx="148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异常掩码、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等执行状态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16732" y="4392578"/>
            <a:ext cx="725928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SP</a:t>
            </a:r>
            <a:r>
              <a:rPr lang="en-US" altLang="zh-CN" b="1" baseline="-25000" dirty="0">
                <a:solidFill>
                  <a:srgbClr val="C00000"/>
                </a:solidFill>
              </a:rPr>
              <a:t>el0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579456" y="4133310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1069005" y="4787331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4326" y="26414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400228" y="248758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SP_EL1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55297" y="3149136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1</a:t>
            </a:r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8800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448709" y="472619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12F891-0408-EBC3-FD0B-8ACD4F96AB00}"/>
              </a:ext>
            </a:extLst>
          </p:cNvPr>
          <p:cNvSpPr/>
          <p:nvPr/>
        </p:nvSpPr>
        <p:spPr>
          <a:xfrm>
            <a:off x="6458811" y="3857111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2</a:t>
            </a:r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E9D9192-3F34-5E41-C886-798ADAD41DC3}"/>
              </a:ext>
            </a:extLst>
          </p:cNvPr>
          <p:cNvSpPr/>
          <p:nvPr/>
        </p:nvSpPr>
        <p:spPr>
          <a:xfrm>
            <a:off x="6458811" y="4559309"/>
            <a:ext cx="1440160" cy="531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操作系统</a:t>
            </a:r>
            <a:endParaRPr kumimoji="1" lang="en-US" altLang="zh-CN" sz="1400" dirty="0"/>
          </a:p>
          <a:p>
            <a:pPr algn="ctr"/>
            <a:r>
              <a:rPr kumimoji="1" lang="zh-CN" altLang="en-US" sz="1200" dirty="0"/>
              <a:t>代码和数据</a:t>
            </a:r>
            <a:endParaRPr kumimoji="1"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193234-63AA-10C8-F58D-5B253DB6FD02}"/>
              </a:ext>
            </a:extLst>
          </p:cNvPr>
          <p:cNvSpPr/>
          <p:nvPr/>
        </p:nvSpPr>
        <p:spPr>
          <a:xfrm>
            <a:off x="6455297" y="1286866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栈</a:t>
            </a:r>
            <a:endParaRPr kumimoji="1" lang="en-US" altLang="zh-CN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06B71B-0501-3BB0-5C0B-B11D5F839550}"/>
              </a:ext>
            </a:extLst>
          </p:cNvPr>
          <p:cNvSpPr/>
          <p:nvPr/>
        </p:nvSpPr>
        <p:spPr>
          <a:xfrm>
            <a:off x="6454166" y="1777960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栈</a:t>
            </a:r>
            <a:endParaRPr kumimoji="1" lang="en-US" altLang="zh-CN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9A409F0-7169-C2CB-3A14-2713BD4CC53A}"/>
              </a:ext>
            </a:extLst>
          </p:cNvPr>
          <p:cNvSpPr/>
          <p:nvPr/>
        </p:nvSpPr>
        <p:spPr>
          <a:xfrm>
            <a:off x="6454166" y="2269054"/>
            <a:ext cx="1440160" cy="39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操作系统栈</a:t>
            </a:r>
            <a:endParaRPr kumimoji="1" lang="en-US" altLang="zh-CN" sz="1400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9F41A93-5DAE-7E68-B5F8-87EF6D2C94FD}"/>
              </a:ext>
            </a:extLst>
          </p:cNvPr>
          <p:cNvCxnSpPr/>
          <p:nvPr/>
        </p:nvCxnSpPr>
        <p:spPr>
          <a:xfrm flipH="1">
            <a:off x="7884703" y="168496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8BEB613-1C3A-9545-48BA-89A30C02D39D}"/>
              </a:ext>
            </a:extLst>
          </p:cNvPr>
          <p:cNvSpPr txBox="1"/>
          <p:nvPr/>
        </p:nvSpPr>
        <p:spPr>
          <a:xfrm>
            <a:off x="8377109" y="152803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SP_EL0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A4746BD-E777-D825-8B51-D22DB84B2216}"/>
              </a:ext>
            </a:extLst>
          </p:cNvPr>
          <p:cNvSpPr/>
          <p:nvPr/>
        </p:nvSpPr>
        <p:spPr>
          <a:xfrm>
            <a:off x="1768969" y="4392578"/>
            <a:ext cx="725928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SP</a:t>
            </a:r>
            <a:r>
              <a:rPr lang="en-US" altLang="zh-CN" b="1" baseline="-25000" dirty="0">
                <a:solidFill>
                  <a:srgbClr val="C00000"/>
                </a:solidFill>
              </a:rPr>
              <a:t>el1</a:t>
            </a:r>
            <a:endParaRPr lang="zh-CN" alt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C95191E-8CBF-65F5-7B3E-E05CE6860AD7}"/>
              </a:ext>
            </a:extLst>
          </p:cNvPr>
          <p:cNvSpPr txBox="1"/>
          <p:nvPr/>
        </p:nvSpPr>
        <p:spPr>
          <a:xfrm>
            <a:off x="2394499" y="41333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B8AA8F9-ADE4-1E99-F964-B31C742CABD6}"/>
              </a:ext>
            </a:extLst>
          </p:cNvPr>
          <p:cNvSpPr txBox="1"/>
          <p:nvPr/>
        </p:nvSpPr>
        <p:spPr>
          <a:xfrm>
            <a:off x="1642660" y="4133310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361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AF81BF-789B-3B4E-8A65-E26308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特权级别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FD2469-E0B1-FE4B-9F15-731DA3CB9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6C5AF-D2BA-0F4F-81C7-AAA045BB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1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33635</TotalTime>
  <Words>3761</Words>
  <Application>Microsoft Macintosh PowerPoint</Application>
  <PresentationFormat>全屏显示(16:10)</PresentationFormat>
  <Paragraphs>699</Paragraphs>
  <Slides>59</Slides>
  <Notes>21</Notes>
  <HiddenSlides>6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DengXian</vt:lpstr>
      <vt:lpstr>等线 Light</vt:lpstr>
      <vt:lpstr>微软雅黑</vt:lpstr>
      <vt:lpstr>微软雅黑</vt:lpstr>
      <vt:lpstr>Cascadia Code</vt:lpstr>
      <vt:lpstr>Microsoft YaHei Light</vt:lpstr>
      <vt:lpstr>Arial</vt:lpstr>
      <vt:lpstr>Calibri</vt:lpstr>
      <vt:lpstr>Consolas</vt:lpstr>
      <vt:lpstr>Courier New</vt:lpstr>
      <vt:lpstr>Helvetica</vt:lpstr>
      <vt:lpstr>Segoe UI Symbol</vt:lpstr>
      <vt:lpstr>Times New Roman</vt:lpstr>
      <vt:lpstr>Verdana</vt:lpstr>
      <vt:lpstr>Wingdings</vt:lpstr>
      <vt:lpstr>Office 主题​​</vt:lpstr>
      <vt:lpstr>1_Office 主题​​</vt:lpstr>
      <vt:lpstr>操作系统的硬件运行环境</vt:lpstr>
      <vt:lpstr>版权声明</vt:lpstr>
      <vt:lpstr>回顾：用户ISA</vt:lpstr>
      <vt:lpstr>回顾：函数调用</vt:lpstr>
      <vt:lpstr>回顾：保存寄存器</vt:lpstr>
      <vt:lpstr>小思考</vt:lpstr>
      <vt:lpstr>小思考</vt:lpstr>
      <vt:lpstr>软件视角</vt:lpstr>
      <vt:lpstr>特权级别</vt:lpstr>
      <vt:lpstr>ARMv8.4特权级 (Exception Level)</vt:lpstr>
      <vt:lpstr>系统状态寄存器：PSTATE</vt:lpstr>
      <vt:lpstr>用户ISA与系统ISA</vt:lpstr>
      <vt:lpstr>用户态（EL0）与内核态（EL1）</vt:lpstr>
      <vt:lpstr>AArch64 中常见寄存器在不同特权级的可见情况</vt:lpstr>
      <vt:lpstr>特权级切换</vt:lpstr>
      <vt:lpstr>用户态和内核态之间的控制流跳转</vt:lpstr>
      <vt:lpstr>特权级切换的必要性</vt:lpstr>
      <vt:lpstr>何时发生特权级切换：发生异常</vt:lpstr>
      <vt:lpstr>异常处理函数</vt:lpstr>
      <vt:lpstr>异常向量表：CPU找到异常处理函数</vt:lpstr>
      <vt:lpstr>小结：CPU的执行逻辑</vt:lpstr>
      <vt:lpstr>为异常处理，操作系统需要做</vt:lpstr>
      <vt:lpstr>操作系统异常处理示意图</vt:lpstr>
      <vt:lpstr>内核态与用户态的切换</vt:lpstr>
      <vt:lpstr>用户态/内核态切换时的处理器状态变化</vt:lpstr>
      <vt:lpstr>处理器（硬件）在切换过程中的任务</vt:lpstr>
      <vt:lpstr>思考题</vt:lpstr>
      <vt:lpstr>处理器的这些操作都是必要的吗？</vt:lpstr>
      <vt:lpstr>eret：从内核态返回到用户态</vt:lpstr>
      <vt:lpstr>操作系统（软件）在切换过程中的任务</vt:lpstr>
      <vt:lpstr>系统调用</vt:lpstr>
      <vt:lpstr>系统调用</vt:lpstr>
      <vt:lpstr>系统调用例子</vt:lpstr>
      <vt:lpstr>AArch64下常见的Linux的系统调用</vt:lpstr>
      <vt:lpstr>系统调用例子</vt:lpstr>
      <vt:lpstr>系统调用例子</vt:lpstr>
      <vt:lpstr>系统调用的参数传递和返回值（软件约定）</vt:lpstr>
      <vt:lpstr>系统调用返回值与errno</vt:lpstr>
      <vt:lpstr>Q: 如果寄存器放不下参数怎么办？</vt:lpstr>
      <vt:lpstr>如何跟踪系统调用？</vt:lpstr>
      <vt:lpstr>程序员角度看系统调用</vt:lpstr>
      <vt:lpstr>vDSO</vt:lpstr>
      <vt:lpstr>动机</vt:lpstr>
      <vt:lpstr>gettimeofday</vt:lpstr>
      <vt:lpstr>vDSO的共享页在哪儿？</vt:lpstr>
      <vt:lpstr>Flex-SC</vt:lpstr>
      <vt:lpstr>动机</vt:lpstr>
      <vt:lpstr>Flexible System Call</vt:lpstr>
      <vt:lpstr>System Call的另一种方法</vt:lpstr>
      <vt:lpstr>Exception-less System Call</vt:lpstr>
      <vt:lpstr>Kernel填充syscall的返回值</vt:lpstr>
      <vt:lpstr>FlexSC示例</vt:lpstr>
      <vt:lpstr>小结</vt:lpstr>
      <vt:lpstr>Privbox</vt:lpstr>
      <vt:lpstr>Background: System Calls</vt:lpstr>
      <vt:lpstr>Current Solutions</vt:lpstr>
      <vt:lpstr>Inspiration</vt:lpstr>
      <vt:lpstr>Design: Overview</vt:lpstr>
      <vt:lpstr>Design: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1490</cp:revision>
  <cp:lastPrinted>2020-03-02T13:38:09Z</cp:lastPrinted>
  <dcterms:created xsi:type="dcterms:W3CDTF">2017-11-24T09:35:45Z</dcterms:created>
  <dcterms:modified xsi:type="dcterms:W3CDTF">2023-09-22T07:35:38Z</dcterms:modified>
</cp:coreProperties>
</file>