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</p:sldMasterIdLst>
  <p:notesMasterIdLst>
    <p:notesMasterId r:id="rId69"/>
  </p:notesMasterIdLst>
  <p:handoutMasterIdLst>
    <p:handoutMasterId r:id="rId70"/>
  </p:handoutMasterIdLst>
  <p:sldIdLst>
    <p:sldId id="2345" r:id="rId3"/>
    <p:sldId id="1359" r:id="rId4"/>
    <p:sldId id="2859" r:id="rId5"/>
    <p:sldId id="2326" r:id="rId6"/>
    <p:sldId id="2327" r:id="rId7"/>
    <p:sldId id="2336" r:id="rId8"/>
    <p:sldId id="2337" r:id="rId9"/>
    <p:sldId id="2321" r:id="rId10"/>
    <p:sldId id="2235" r:id="rId11"/>
    <p:sldId id="2234" r:id="rId12"/>
    <p:sldId id="1371" r:id="rId13"/>
    <p:sldId id="2232" r:id="rId14"/>
    <p:sldId id="2233" r:id="rId15"/>
    <p:sldId id="2237" r:id="rId16"/>
    <p:sldId id="2328" r:id="rId17"/>
    <p:sldId id="2239" r:id="rId18"/>
    <p:sldId id="2267" r:id="rId19"/>
    <p:sldId id="2299" r:id="rId20"/>
    <p:sldId id="2330" r:id="rId21"/>
    <p:sldId id="2241" r:id="rId22"/>
    <p:sldId id="2350" r:id="rId23"/>
    <p:sldId id="2249" r:id="rId24"/>
    <p:sldId id="2247" r:id="rId25"/>
    <p:sldId id="2351" r:id="rId26"/>
    <p:sldId id="2349" r:id="rId27"/>
    <p:sldId id="2352" r:id="rId28"/>
    <p:sldId id="2354" r:id="rId29"/>
    <p:sldId id="2371" r:id="rId30"/>
    <p:sldId id="2372" r:id="rId31"/>
    <p:sldId id="2389" r:id="rId32"/>
    <p:sldId id="2373" r:id="rId33"/>
    <p:sldId id="2374" r:id="rId34"/>
    <p:sldId id="2366" r:id="rId35"/>
    <p:sldId id="2375" r:id="rId36"/>
    <p:sldId id="2376" r:id="rId37"/>
    <p:sldId id="2377" r:id="rId38"/>
    <p:sldId id="2378" r:id="rId39"/>
    <p:sldId id="2379" r:id="rId40"/>
    <p:sldId id="2380" r:id="rId41"/>
    <p:sldId id="2381" r:id="rId42"/>
    <p:sldId id="2382" r:id="rId43"/>
    <p:sldId id="1237" r:id="rId44"/>
    <p:sldId id="2383" r:id="rId45"/>
    <p:sldId id="2384" r:id="rId46"/>
    <p:sldId id="2388" r:id="rId47"/>
    <p:sldId id="2385" r:id="rId48"/>
    <p:sldId id="2386" r:id="rId49"/>
    <p:sldId id="2387" r:id="rId50"/>
    <p:sldId id="2251" r:id="rId51"/>
    <p:sldId id="2363" r:id="rId52"/>
    <p:sldId id="2390" r:id="rId53"/>
    <p:sldId id="2364" r:id="rId54"/>
    <p:sldId id="2256" r:id="rId55"/>
    <p:sldId id="2269" r:id="rId56"/>
    <p:sldId id="2259" r:id="rId57"/>
    <p:sldId id="2262" r:id="rId58"/>
    <p:sldId id="2334" r:id="rId59"/>
    <p:sldId id="2245" r:id="rId60"/>
    <p:sldId id="2271" r:id="rId61"/>
    <p:sldId id="2367" r:id="rId62"/>
    <p:sldId id="2368" r:id="rId63"/>
    <p:sldId id="2277" r:id="rId64"/>
    <p:sldId id="2369" r:id="rId65"/>
    <p:sldId id="2289" r:id="rId66"/>
    <p:sldId id="2370" r:id="rId67"/>
    <p:sldId id="2346" r:id="rId6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董 致远" initials="董" lastIdx="2" clrIdx="0">
    <p:extLst>
      <p:ext uri="{19B8F6BF-5375-455C-9EA6-DF929625EA0E}">
        <p15:presenceInfo xmlns:p15="http://schemas.microsoft.com/office/powerpoint/2012/main" userId="0563584b92f0a1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878F"/>
    <a:srgbClr val="C5E1B4"/>
    <a:srgbClr val="F9CAAD"/>
    <a:srgbClr val="A7B7D6"/>
    <a:srgbClr val="0432FF"/>
    <a:srgbClr val="FF2F92"/>
    <a:srgbClr val="73FEFF"/>
    <a:srgbClr val="941100"/>
    <a:srgbClr val="212121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1BAC27-79A7-AE46-ABC1-285B9D489F0B}" v="463" dt="2022-10-22T16:04:55.8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0" autoAdjust="0"/>
    <p:restoredTop sz="90323" autoAdjust="0"/>
  </p:normalViewPr>
  <p:slideViewPr>
    <p:cSldViewPr>
      <p:cViewPr varScale="1">
        <p:scale>
          <a:sx n="128" d="100"/>
          <a:sy n="128" d="100"/>
        </p:scale>
        <p:origin x="1472" y="168"/>
      </p:cViewPr>
      <p:guideLst/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24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microsoft.com/office/2015/10/relationships/revisionInfo" Target="revisionInfo.xml"/><Relationship Id="rId7" Type="http://schemas.openxmlformats.org/officeDocument/2006/relationships/slide" Target="slides/slide5.xml"/><Relationship Id="rId7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2023/10/30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853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提问：什么情况下</a:t>
            </a:r>
            <a:r>
              <a:rPr kumimoji="1" lang="en-US" altLang="zh-CN" dirty="0"/>
              <a:t>RR</a:t>
            </a:r>
            <a:r>
              <a:rPr kumimoji="1" lang="zh-CN" altLang="en-US" dirty="0"/>
              <a:t>的周转时间问题最为明显？</a:t>
            </a:r>
            <a:endParaRPr kumimoji="1" lang="en-US" altLang="zh-CN" dirty="0"/>
          </a:p>
          <a:p>
            <a:r>
              <a:rPr kumimoji="1" lang="zh-CN" altLang="en-US" dirty="0"/>
              <a:t>如果每个任务的执行时间差不多相同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周转时间：</a:t>
            </a:r>
            <a:r>
              <a:rPr kumimoji="1" lang="zh-CN" altLang="en-US" sz="1200" b="0" dirty="0"/>
              <a:t>任务第一次进入系统到执行结束的时间</a:t>
            </a:r>
            <a:br>
              <a:rPr kumimoji="1" lang="en-US" altLang="zh-CN" sz="1200" b="0" dirty="0"/>
            </a:br>
            <a:endParaRPr kumimoji="1" lang="zh-CN" altLang="en-US" dirty="0"/>
          </a:p>
          <a:p>
            <a:endParaRPr kumimoji="1" lang="en-US" altLang="zh-CN" dirty="0"/>
          </a:p>
          <a:p>
            <a:r>
              <a:rPr kumimoji="1" lang="zh-CN" altLang="en-US" dirty="0"/>
              <a:t>时间片过长的话，</a:t>
            </a:r>
            <a:r>
              <a:rPr kumimoji="1" lang="en-US" altLang="zh-CN" dirty="0"/>
              <a:t>RR</a:t>
            </a:r>
            <a:r>
              <a:rPr kumimoji="1" lang="zh-CN" altLang="en-US" dirty="0"/>
              <a:t>会退化为</a:t>
            </a:r>
            <a:r>
              <a:rPr kumimoji="1" lang="en-US" altLang="zh-CN" dirty="0"/>
              <a:t>FCFS</a:t>
            </a:r>
          </a:p>
          <a:p>
            <a:r>
              <a:rPr kumimoji="1" lang="zh-CN" altLang="en-US" dirty="0"/>
              <a:t>时间片过短的话，在真实场景中调度开销会变大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161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4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553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811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本质上</a:t>
            </a:r>
            <a:r>
              <a:rPr kumimoji="1" lang="en-US" altLang="zh-CN" dirty="0"/>
              <a:t>FCFS</a:t>
            </a:r>
            <a:r>
              <a:rPr kumimoji="1" lang="zh-CN" altLang="en-US" dirty="0"/>
              <a:t>的优先级是任务的到达顺序，</a:t>
            </a:r>
            <a:r>
              <a:rPr kumimoji="1" lang="en-US" altLang="zh-CN" dirty="0"/>
              <a:t>SJF</a:t>
            </a:r>
            <a:r>
              <a:rPr kumimoji="1" lang="zh-CN" altLang="en-US" dirty="0"/>
              <a:t>的优先级是任务的完成时间短</a:t>
            </a:r>
            <a:endParaRPr kumimoji="1" lang="en-US" altLang="zh-CN" dirty="0"/>
          </a:p>
          <a:p>
            <a:r>
              <a:rPr kumimoji="1" lang="en-US" altLang="zh-CN" dirty="0"/>
              <a:t>RR</a:t>
            </a:r>
            <a:r>
              <a:rPr kumimoji="1" lang="zh-CN" altLang="en-US" dirty="0"/>
              <a:t>则没有优先级概念（或者说所有任务优先级相同）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97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752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>
            <a:extLst>
              <a:ext uri="{FF2B5EF4-FFF2-40B4-BE49-F238E27FC236}">
                <a16:creationId xmlns:a16="http://schemas.microsoft.com/office/drawing/2014/main" id="{C11EE0C8-8BE5-60BC-A8D8-FC901BB98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C8C1525E-4A1C-D9F8-9FE7-255CBDF821C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>
            <a:extLst>
              <a:ext uri="{FF2B5EF4-FFF2-40B4-BE49-F238E27FC236}">
                <a16:creationId xmlns:a16="http://schemas.microsoft.com/office/drawing/2014/main" id="{C11EE0C8-8BE5-60BC-A8D8-FC901BB98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C8C1525E-4A1C-D9F8-9FE7-255CBDF821C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9729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人工智能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78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租</a:t>
            </a:r>
            <a:r>
              <a:rPr kumimoji="1" lang="en-US" altLang="zh-CN" dirty="0"/>
              <a:t>5</a:t>
            </a:r>
            <a:r>
              <a:rPr kumimoji="1" lang="zh-CN" altLang="en-US" dirty="0"/>
              <a:t>天搞活动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3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Htop</a:t>
            </a:r>
            <a:r>
              <a:rPr kumimoji="1" lang="zh-CN" altLang="en-US" dirty="0"/>
              <a:t>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510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原理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就是调度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次时，每个任务被调度次数的期望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该任务的份额</a:t>
            </a:r>
            <a:endParaRPr lang="en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= random(0, T)</a:t>
            </a:r>
          </a:p>
          <a:p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= 0</a:t>
            </a:r>
          </a:p>
          <a:p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foreach(task in </a:t>
            </a:r>
            <a:r>
              <a:rPr lang="en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task_list</a:t>
            </a:r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+= </a:t>
            </a:r>
            <a:r>
              <a:rPr lang="en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task.ticket</a:t>
            </a:r>
            <a:endParaRPr lang="en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(R &lt; sum) {</a:t>
            </a:r>
          </a:p>
          <a:p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</a:p>
          <a:p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schedule()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806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5883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448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select client with minimum pass value */</a:t>
            </a:r>
          </a:p>
          <a:p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= </a:t>
            </a:r>
            <a:r>
              <a:rPr lang="en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remove_queue_min</a:t>
            </a:r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(q);</a:t>
            </a:r>
          </a:p>
          <a:p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use resource for quantum */</a:t>
            </a:r>
          </a:p>
          <a:p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schedule(task);</a:t>
            </a:r>
          </a:p>
          <a:p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compute next pass using stride */</a:t>
            </a:r>
          </a:p>
          <a:p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task-&gt;pass += task-&gt;stride;</a:t>
            </a:r>
          </a:p>
          <a:p>
            <a:r>
              <a:rPr lang="en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insert_queue</a:t>
            </a:r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(q, current);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398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假设</a:t>
            </a:r>
            <a:r>
              <a:rPr kumimoji="1" lang="en-US" altLang="zh-CN" dirty="0"/>
              <a:t>L</a:t>
            </a:r>
            <a:r>
              <a:rPr kumimoji="1" lang="zh-CN" altLang="en-US" dirty="0"/>
              <a:t>代表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198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假设</a:t>
            </a:r>
            <a:r>
              <a:rPr kumimoji="1" lang="en-US" altLang="zh-CN" dirty="0"/>
              <a:t>L</a:t>
            </a:r>
            <a:r>
              <a:rPr kumimoji="1" lang="zh-CN" altLang="en-US" dirty="0"/>
              <a:t>代表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0278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kumimoji="1" lang="zh-CN" altLang="en-US" sz="1200" dirty="0"/>
              <a:t>每个</a:t>
            </a:r>
            <a:r>
              <a:rPr kumimoji="1" lang="en-US" altLang="zh-CN" sz="1200" dirty="0"/>
              <a:t>CPU</a:t>
            </a:r>
            <a:r>
              <a:rPr kumimoji="1" lang="zh-CN" altLang="en-US" sz="1200" dirty="0"/>
              <a:t>核心本地运行队列的长度</a:t>
            </a:r>
            <a:endParaRPr kumimoji="1" lang="en-US" altLang="zh-CN" sz="1200" dirty="0"/>
          </a:p>
          <a:p>
            <a:pPr lvl="1"/>
            <a:r>
              <a:rPr kumimoji="1" lang="en-US" altLang="zh-CN" sz="1200" dirty="0"/>
              <a:t>	</a:t>
            </a:r>
            <a:r>
              <a:rPr kumimoji="1" lang="zh-CN" altLang="en-US" sz="1200" dirty="0"/>
              <a:t>优势：实现简单</a:t>
            </a:r>
            <a:endParaRPr kumimoji="1" lang="en-US" altLang="zh-CN" sz="1200" dirty="0"/>
          </a:p>
          <a:p>
            <a:pPr lvl="1"/>
            <a:r>
              <a:rPr kumimoji="1" lang="en-US" altLang="zh-CN" sz="1200" dirty="0"/>
              <a:t>	</a:t>
            </a:r>
            <a:r>
              <a:rPr kumimoji="1" lang="zh-CN" altLang="en-US" sz="1200" dirty="0"/>
              <a:t>劣势：不能准确反应当前</a:t>
            </a:r>
            <a:r>
              <a:rPr kumimoji="1" lang="en-US" altLang="zh-CN" sz="1200" dirty="0"/>
              <a:t>CPU</a:t>
            </a:r>
            <a:r>
              <a:rPr kumimoji="1" lang="zh-CN" altLang="en-US" sz="1200" dirty="0"/>
              <a:t>的负载情况</a:t>
            </a:r>
            <a:endParaRPr kumimoji="1" lang="en-US" altLang="zh-CN" sz="1200" dirty="0"/>
          </a:p>
          <a:p>
            <a:pPr lvl="1"/>
            <a:r>
              <a:rPr kumimoji="1" lang="zh-CN" altLang="en-US" sz="1200" dirty="0"/>
              <a:t>每个任务单位时间内使用的</a:t>
            </a:r>
            <a:r>
              <a:rPr kumimoji="1" lang="en-US" altLang="zh-CN" sz="1200" dirty="0"/>
              <a:t>CPU</a:t>
            </a:r>
            <a:r>
              <a:rPr kumimoji="1" lang="zh-CN" altLang="en-US" sz="1200" dirty="0"/>
              <a:t>资源</a:t>
            </a:r>
            <a:endParaRPr kumimoji="1" lang="en-US" altLang="zh-CN" sz="1200" dirty="0"/>
          </a:p>
          <a:p>
            <a:pPr lvl="1"/>
            <a:r>
              <a:rPr kumimoji="1" lang="en-US" altLang="zh-CN" sz="1200" dirty="0"/>
              <a:t>	</a:t>
            </a:r>
            <a:r>
              <a:rPr kumimoji="1" lang="zh-CN" altLang="en-US" sz="1200" dirty="0"/>
              <a:t>优势：直观反映当前</a:t>
            </a:r>
            <a:r>
              <a:rPr kumimoji="1" lang="en-US" altLang="zh-CN" sz="1200" dirty="0"/>
              <a:t>CPU</a:t>
            </a:r>
            <a:r>
              <a:rPr kumimoji="1" lang="zh-CN" altLang="en-US" sz="1200" dirty="0"/>
              <a:t>的负载情况</a:t>
            </a:r>
            <a:endParaRPr kumimoji="1" lang="en-US" altLang="zh-CN" sz="1200" dirty="0"/>
          </a:p>
          <a:p>
            <a:pPr lvl="1"/>
            <a:r>
              <a:rPr kumimoji="1" lang="en-US" altLang="zh-CN" sz="1200" dirty="0"/>
              <a:t>	</a:t>
            </a:r>
            <a:r>
              <a:rPr kumimoji="1" lang="zh-CN" altLang="en-US" sz="1200" dirty="0"/>
              <a:t>劣势：引入额外负载追踪开销</a:t>
            </a:r>
            <a:endParaRPr kumimoji="1" lang="en-US" altLang="zh-CN" sz="1200" dirty="0"/>
          </a:p>
          <a:p>
            <a:pPr lvl="1"/>
            <a:endParaRPr kumimoji="1" lang="en-US" altLang="zh-CN" sz="120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648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调度器的作用就是协调任务执行，以用户体验、用户关心的指标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人性化是相对的</a:t>
            </a:r>
            <a:endParaRPr kumimoji="1" lang="en-US" altLang="zh-CN" dirty="0"/>
          </a:p>
          <a:p>
            <a:r>
              <a:rPr kumimoji="1" lang="zh-CN" altLang="en-US" dirty="0"/>
              <a:t>在这个场景人性化、调度指标好</a:t>
            </a:r>
            <a:endParaRPr kumimoji="1" lang="en-US" altLang="zh-CN" dirty="0"/>
          </a:p>
          <a:p>
            <a:r>
              <a:rPr kumimoji="1" lang="zh-CN" altLang="en-US" dirty="0"/>
              <a:t>但是别的场景可能就不符合用户预期，就不人性化了</a:t>
            </a:r>
            <a:endParaRPr kumimoji="1" lang="en-US" altLang="zh-CN" dirty="0"/>
          </a:p>
          <a:p>
            <a:r>
              <a:rPr kumimoji="1" lang="zh-CN" altLang="en-US" dirty="0"/>
              <a:t>但不管怎么说，调度器是必要的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402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比较直观的，比如低能耗，资源利用率，就不解释了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031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调度开销（制定一次决策的开销）</a:t>
            </a:r>
            <a:r>
              <a:rPr kumimoji="1" lang="en-US" altLang="zh-CN" dirty="0"/>
              <a:t>V.S.</a:t>
            </a:r>
            <a:r>
              <a:rPr kumimoji="1" lang="zh-CN" altLang="en-US" dirty="0"/>
              <a:t> 调度效果（决策是否考虑全面，效果足够好）</a:t>
            </a:r>
            <a:endParaRPr kumimoji="1" lang="en-US" altLang="zh-CN" dirty="0"/>
          </a:p>
          <a:p>
            <a:r>
              <a:rPr kumimoji="1" lang="zh-CN" altLang="en-US" dirty="0"/>
              <a:t>有些任务需要优先执行 </a:t>
            </a:r>
            <a:r>
              <a:rPr kumimoji="1" lang="en-US" altLang="zh-CN" dirty="0"/>
              <a:t>V.S.</a:t>
            </a:r>
            <a:r>
              <a:rPr kumimoji="1" lang="zh-CN" altLang="en-US" dirty="0"/>
              <a:t> 所有任务都不能饿死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014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253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508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666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9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C7A2471E-740E-BA4E-88ED-159BEFFBA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/>
          <a:lstStyle>
            <a:lvl1pPr algn="ctr">
              <a:defRPr sz="110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0CF62270-1F5D-424A-A45E-3A95F966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301232BB-776E-8442-BC68-451FF5E9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D65122C0-504F-FA46-B066-D8E22A26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5" name="页脚占位符 4">
            <a:extLst>
              <a:ext uri="{FF2B5EF4-FFF2-40B4-BE49-F238E27FC236}">
                <a16:creationId xmlns:a16="http://schemas.microsoft.com/office/drawing/2014/main" id="{56417E6E-741F-344B-92AB-FB18F831A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/>
          <a:lstStyle>
            <a:lvl1pPr algn="ctr">
              <a:defRPr sz="110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0867B0DC-E4F4-8D4C-B8A3-9ADD138A7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/>
          <a:lstStyle>
            <a:lvl1pPr algn="ctr">
              <a:defRPr sz="110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71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4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54042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93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9320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CDE64A05-89A2-754D-BA16-BDBB64F49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1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/4.0/legalcod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11" Type="http://schemas.openxmlformats.org/officeDocument/2006/relationships/image" Target="../media/image26.png"/><Relationship Id="rId5" Type="http://schemas.openxmlformats.org/officeDocument/2006/relationships/image" Target="../media/image24.png"/><Relationship Id="rId10" Type="http://schemas.openxmlformats.org/officeDocument/2006/relationships/image" Target="../media/image33.svg"/><Relationship Id="rId4" Type="http://schemas.openxmlformats.org/officeDocument/2006/relationships/image" Target="../media/image23.sv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svg"/><Relationship Id="rId7" Type="http://schemas.openxmlformats.org/officeDocument/2006/relationships/image" Target="../media/image35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31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1.svg"/><Relationship Id="rId7" Type="http://schemas.openxmlformats.org/officeDocument/2006/relationships/image" Target="../media/image23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5.svg"/><Relationship Id="rId5" Type="http://schemas.openxmlformats.org/officeDocument/2006/relationships/image" Target="../media/image33.svg"/><Relationship Id="rId10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image" Target="../media/image25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hyperlink" Target="https://www.usenix.org/legacy/publications/library/proceedings/osdi/full_papers/waldspurger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29.sv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20996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4800" dirty="0"/>
              <a:t>处理器调度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上海交通大学并行与分布式系统研究所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ipads.se.sjtu.edu.cn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38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D6E33-0E6E-AA4B-A39D-011517B2B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zh-CN" altLang="en-US" dirty="0"/>
              <a:t>调度的挑战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23F61-3971-514F-A0B2-20AD9A13D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176464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缺少信息（没有</a:t>
            </a:r>
            <a:r>
              <a:rPr kumimoji="1" lang="zh-CN" altLang="en-US" dirty="0">
                <a:solidFill>
                  <a:srgbClr val="C00000"/>
                </a:solidFill>
              </a:rPr>
              <a:t>先知</a:t>
            </a:r>
            <a:r>
              <a:rPr kumimoji="1" lang="zh-CN" altLang="en-US" dirty="0">
                <a:sym typeface="Wingdings" pitchFamily="2" charset="2"/>
              </a:rPr>
              <a:t>）</a:t>
            </a:r>
            <a:endParaRPr kumimoji="1" lang="en-US" altLang="zh-CN" dirty="0"/>
          </a:p>
          <a:p>
            <a:pPr lvl="1"/>
            <a:r>
              <a:rPr kumimoji="1" lang="zh-CN" altLang="en-US" sz="2100" dirty="0"/>
              <a:t>工作场景动态变化</a:t>
            </a:r>
            <a:endParaRPr kumimoji="1" lang="en-US" altLang="zh-CN" sz="2100" dirty="0"/>
          </a:p>
          <a:p>
            <a:r>
              <a:rPr kumimoji="1" lang="zh-CN" altLang="en-US" dirty="0"/>
              <a:t>任务间的复杂交互</a:t>
            </a:r>
            <a:endParaRPr kumimoji="1" lang="en-US" altLang="zh-CN" dirty="0"/>
          </a:p>
          <a:p>
            <a:r>
              <a:rPr kumimoji="1" lang="zh-CN" altLang="en-US" dirty="0"/>
              <a:t>调度目标多样性</a:t>
            </a:r>
            <a:endParaRPr kumimoji="1" lang="en-US" altLang="zh-CN" dirty="0"/>
          </a:p>
          <a:p>
            <a:pPr lvl="1"/>
            <a:r>
              <a:rPr kumimoji="1" lang="zh-CN" altLang="en-US" sz="2100" dirty="0"/>
              <a:t>不同的系统可能关注不一样的调度指标</a:t>
            </a:r>
            <a:endParaRPr kumimoji="1" lang="en-US" altLang="zh-CN" sz="2100" dirty="0"/>
          </a:p>
          <a:p>
            <a:r>
              <a:rPr kumimoji="1" lang="zh-CN" altLang="en-US" dirty="0"/>
              <a:t>许多方面存在取舍</a:t>
            </a:r>
            <a:endParaRPr kumimoji="1" lang="en-US" altLang="zh-CN" dirty="0"/>
          </a:p>
          <a:p>
            <a:pPr lvl="1"/>
            <a:r>
              <a:rPr kumimoji="1" lang="zh-CN" altLang="en-US" sz="2100" dirty="0"/>
              <a:t>调度开销 </a:t>
            </a:r>
            <a:r>
              <a:rPr kumimoji="1" lang="en-US" altLang="zh-CN" sz="2100" dirty="0"/>
              <a:t>V.S.</a:t>
            </a:r>
            <a:r>
              <a:rPr kumimoji="1" lang="zh-CN" altLang="en-US" sz="2100" dirty="0"/>
              <a:t> 调度效果</a:t>
            </a:r>
            <a:endParaRPr kumimoji="1" lang="en-US" altLang="zh-CN" sz="2100" dirty="0"/>
          </a:p>
          <a:p>
            <a:pPr lvl="1"/>
            <a:r>
              <a:rPr kumimoji="1" lang="zh-CN" altLang="en-US" sz="2100" dirty="0"/>
              <a:t>优先级 </a:t>
            </a:r>
            <a:r>
              <a:rPr kumimoji="1" lang="en-US" altLang="zh-CN" sz="2100" dirty="0"/>
              <a:t>V.S.</a:t>
            </a:r>
            <a:r>
              <a:rPr kumimoji="1" lang="zh-CN" altLang="en-US" sz="2100" dirty="0"/>
              <a:t> 公平</a:t>
            </a:r>
            <a:endParaRPr kumimoji="1" lang="en-US" altLang="zh-CN" sz="2100" dirty="0"/>
          </a:p>
          <a:p>
            <a:pPr lvl="1"/>
            <a:r>
              <a:rPr kumimoji="1" lang="zh-CN" altLang="en-US" sz="2100" dirty="0"/>
              <a:t>能耗 </a:t>
            </a:r>
            <a:r>
              <a:rPr kumimoji="1" lang="en-US" altLang="zh-CN" sz="2100" dirty="0"/>
              <a:t>V.S.</a:t>
            </a:r>
            <a:r>
              <a:rPr kumimoji="1" lang="zh-CN" altLang="en-US" sz="2100" dirty="0"/>
              <a:t> 性能</a:t>
            </a:r>
            <a:endParaRPr kumimoji="1" lang="en-US" altLang="zh-CN" sz="2100" dirty="0"/>
          </a:p>
          <a:p>
            <a:pPr lvl="1"/>
            <a:r>
              <a:rPr kumimoji="1" lang="en-US" altLang="zh-CN" sz="2100" dirty="0"/>
              <a:t>...</a:t>
            </a:r>
          </a:p>
          <a:p>
            <a:endParaRPr kumimoji="1"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856ACA-3890-6646-973B-54397C20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2B52F-0C10-2940-9650-63D9832F8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</p:spPr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45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经典调度</a:t>
            </a:r>
            <a:endParaRPr kumimoji="1" lang="zh-CN" altLang="en-US" b="1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Classical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F61D95-77C6-4F44-A6A2-DDF144D5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049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B8F05-F6E3-B84C-820F-34DEC6C0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CPU</a:t>
            </a:r>
            <a:r>
              <a:rPr kumimoji="1" lang="zh-CN" altLang="en-US" dirty="0"/>
              <a:t>调度与提问调度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6D4FB-5A52-BC4C-B8B1-15A559245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D05D21-91EC-A743-B81A-CD79D6FC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0F27815-F05F-894C-951E-D071283DC11A}"/>
              </a:ext>
            </a:extLst>
          </p:cNvPr>
          <p:cNvGrpSpPr/>
          <p:nvPr/>
        </p:nvGrpSpPr>
        <p:grpSpPr>
          <a:xfrm>
            <a:off x="539552" y="1550736"/>
            <a:ext cx="914400" cy="965540"/>
            <a:chOff x="2184748" y="3721596"/>
            <a:chExt cx="914400" cy="965540"/>
          </a:xfrm>
        </p:grpSpPr>
        <p:pic>
          <p:nvPicPr>
            <p:cNvPr id="14" name="图形 13" descr="用户">
              <a:extLst>
                <a:ext uri="{FF2B5EF4-FFF2-40B4-BE49-F238E27FC236}">
                  <a16:creationId xmlns:a16="http://schemas.microsoft.com/office/drawing/2014/main" id="{4BFA3E7B-D603-754F-AD0A-64B1DAD21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84748" y="3772736"/>
              <a:ext cx="914400" cy="914400"/>
            </a:xfrm>
            <a:prstGeom prst="rect">
              <a:avLst/>
            </a:prstGeom>
          </p:spPr>
        </p:pic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880B776-CA3B-A140-81E9-517248158B26}"/>
                </a:ext>
              </a:extLst>
            </p:cNvPr>
            <p:cNvGrpSpPr/>
            <p:nvPr/>
          </p:nvGrpSpPr>
          <p:grpSpPr>
            <a:xfrm>
              <a:off x="2430293" y="3721596"/>
              <a:ext cx="423310" cy="423310"/>
              <a:chOff x="2348489" y="3580911"/>
              <a:chExt cx="586916" cy="586916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BCBB9AEE-4248-8B45-975E-0D0416DAB8DB}"/>
                  </a:ext>
                </a:extLst>
              </p:cNvPr>
              <p:cNvSpPr/>
              <p:nvPr/>
            </p:nvSpPr>
            <p:spPr>
              <a:xfrm>
                <a:off x="2435855" y="3747852"/>
                <a:ext cx="412186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pic>
            <p:nvPicPr>
              <p:cNvPr id="6" name="图形 5" descr="学位帽">
                <a:extLst>
                  <a:ext uri="{FF2B5EF4-FFF2-40B4-BE49-F238E27FC236}">
                    <a16:creationId xmlns:a16="http://schemas.microsoft.com/office/drawing/2014/main" id="{B679AA26-D1BE-DB46-9D79-27F2258628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48489" y="3580911"/>
                <a:ext cx="586916" cy="586916"/>
              </a:xfrm>
              <a:prstGeom prst="rect">
                <a:avLst/>
              </a:prstGeom>
            </p:spPr>
          </p:pic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CD53F2A-02BC-364E-8C10-7DCB0AB22552}"/>
              </a:ext>
            </a:extLst>
          </p:cNvPr>
          <p:cNvGrpSpPr/>
          <p:nvPr/>
        </p:nvGrpSpPr>
        <p:grpSpPr>
          <a:xfrm>
            <a:off x="4479189" y="1550736"/>
            <a:ext cx="914400" cy="914400"/>
            <a:chOff x="2942911" y="3835579"/>
            <a:chExt cx="914400" cy="914400"/>
          </a:xfrm>
        </p:grpSpPr>
        <p:pic>
          <p:nvPicPr>
            <p:cNvPr id="8" name="图形 7" descr="用户">
              <a:extLst>
                <a:ext uri="{FF2B5EF4-FFF2-40B4-BE49-F238E27FC236}">
                  <a16:creationId xmlns:a16="http://schemas.microsoft.com/office/drawing/2014/main" id="{39020118-2932-1848-80F3-2A630AE37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42911" y="3835579"/>
              <a:ext cx="914400" cy="914400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15416B1-7C6F-EF4E-94F4-2FEB9D92F85C}"/>
                </a:ext>
              </a:extLst>
            </p:cNvPr>
            <p:cNvSpPr txBox="1"/>
            <p:nvPr/>
          </p:nvSpPr>
          <p:spPr>
            <a:xfrm>
              <a:off x="2942911" y="422565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A</a:t>
              </a:r>
              <a:endParaRPr kumimoji="1" lang="zh-CN" altLang="en-US" b="1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BD123FD-05FA-5348-A123-D3DA8E6C35EA}"/>
              </a:ext>
            </a:extLst>
          </p:cNvPr>
          <p:cNvGrpSpPr/>
          <p:nvPr/>
        </p:nvGrpSpPr>
        <p:grpSpPr>
          <a:xfrm>
            <a:off x="2558627" y="1600163"/>
            <a:ext cx="914400" cy="914400"/>
            <a:chOff x="4114800" y="2400300"/>
            <a:chExt cx="914400" cy="914400"/>
          </a:xfrm>
        </p:grpSpPr>
        <p:pic>
          <p:nvPicPr>
            <p:cNvPr id="16" name="图形 15" descr="纸张">
              <a:extLst>
                <a:ext uri="{FF2B5EF4-FFF2-40B4-BE49-F238E27FC236}">
                  <a16:creationId xmlns:a16="http://schemas.microsoft.com/office/drawing/2014/main" id="{39A15163-F871-AF46-9F11-18C0065AB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14800" y="2400300"/>
              <a:ext cx="914400" cy="914400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62F7749-D5C2-9C4B-9923-C063B467961A}"/>
                </a:ext>
              </a:extLst>
            </p:cNvPr>
            <p:cNvSpPr txBox="1"/>
            <p:nvPr/>
          </p:nvSpPr>
          <p:spPr>
            <a:xfrm>
              <a:off x="4114800" y="279052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zh-CN" altLang="en-US" b="1" dirty="0"/>
            </a:p>
          </p:txBody>
        </p:sp>
      </p:grpSp>
      <p:sp>
        <p:nvSpPr>
          <p:cNvPr id="22" name="页脚占位符 4">
            <a:extLst>
              <a:ext uri="{FF2B5EF4-FFF2-40B4-BE49-F238E27FC236}">
                <a16:creationId xmlns:a16="http://schemas.microsoft.com/office/drawing/2014/main" id="{3C70B2FE-BF98-C743-B1A6-56FFBFCCB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</p:spPr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1D6AA0-987F-A645-8058-355E8DAAB1F7}"/>
              </a:ext>
            </a:extLst>
          </p:cNvPr>
          <p:cNvSpPr/>
          <p:nvPr/>
        </p:nvSpPr>
        <p:spPr>
          <a:xfrm>
            <a:off x="4514225" y="2740098"/>
            <a:ext cx="844327" cy="531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ts val="1200"/>
              </a:spcBef>
            </a:pPr>
            <a:r>
              <a:rPr kumimoji="1" lang="zh-CN" altLang="en-US" sz="2600" b="1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pitchFamily="34" charset="-122"/>
              </a:rPr>
              <a:t>同学</a:t>
            </a:r>
            <a:endParaRPr kumimoji="1" lang="en-US" altLang="zh-CN" sz="2600" b="1" dirty="0">
              <a:solidFill>
                <a:srgbClr val="000000">
                  <a:lumMod val="75000"/>
                  <a:lumOff val="25000"/>
                </a:srgbClr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CF25B55-369E-E047-BCB3-BB3D00F27876}"/>
              </a:ext>
            </a:extLst>
          </p:cNvPr>
          <p:cNvSpPr/>
          <p:nvPr/>
        </p:nvSpPr>
        <p:spPr>
          <a:xfrm>
            <a:off x="509924" y="2706209"/>
            <a:ext cx="973655" cy="531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1200"/>
              </a:spcBef>
            </a:pPr>
            <a:r>
              <a:rPr kumimoji="1" lang="zh-CN" altLang="en-US" sz="2600" b="1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pitchFamily="34" charset="-122"/>
              </a:rPr>
              <a:t>学霸</a:t>
            </a:r>
            <a:endParaRPr kumimoji="1" lang="en-US" altLang="zh-CN" sz="2600" b="1" dirty="0">
              <a:solidFill>
                <a:srgbClr val="000000">
                  <a:lumMod val="75000"/>
                  <a:lumOff val="25000"/>
                </a:srgbClr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8777DB1-C713-DF41-87AF-31E716F55A60}"/>
              </a:ext>
            </a:extLst>
          </p:cNvPr>
          <p:cNvSpPr/>
          <p:nvPr/>
        </p:nvSpPr>
        <p:spPr>
          <a:xfrm>
            <a:off x="2058409" y="2706209"/>
            <a:ext cx="1914836" cy="531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1200"/>
              </a:spcBef>
            </a:pPr>
            <a:r>
              <a:rPr kumimoji="1" lang="zh-CN" altLang="en-US" sz="2600" b="1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pitchFamily="34" charset="-122"/>
              </a:rPr>
              <a:t>同学的问题</a:t>
            </a:r>
            <a:endParaRPr kumimoji="1" lang="en-US" altLang="zh-CN" sz="2600" b="1" dirty="0">
              <a:solidFill>
                <a:srgbClr val="000000">
                  <a:lumMod val="75000"/>
                  <a:lumOff val="25000"/>
                </a:srgbClr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07C18E-141A-174F-91DF-DA67254C60A9}"/>
              </a:ext>
            </a:extLst>
          </p:cNvPr>
          <p:cNvSpPr txBox="1"/>
          <p:nvPr/>
        </p:nvSpPr>
        <p:spPr>
          <a:xfrm>
            <a:off x="1243915" y="4830772"/>
            <a:ext cx="352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假设每个同学只提一个问题</a:t>
            </a:r>
          </a:p>
        </p:txBody>
      </p:sp>
      <p:sp>
        <p:nvSpPr>
          <p:cNvPr id="10" name="上下箭头 9">
            <a:extLst>
              <a:ext uri="{FF2B5EF4-FFF2-40B4-BE49-F238E27FC236}">
                <a16:creationId xmlns:a16="http://schemas.microsoft.com/office/drawing/2014/main" id="{9778E1A3-2280-8B4B-A6AC-CBDF28839E9C}"/>
              </a:ext>
            </a:extLst>
          </p:cNvPr>
          <p:cNvSpPr/>
          <p:nvPr/>
        </p:nvSpPr>
        <p:spPr>
          <a:xfrm>
            <a:off x="848109" y="3324085"/>
            <a:ext cx="247154" cy="6202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642571D-7172-844B-B93A-6E3C79696982}"/>
              </a:ext>
            </a:extLst>
          </p:cNvPr>
          <p:cNvSpPr/>
          <p:nvPr/>
        </p:nvSpPr>
        <p:spPr>
          <a:xfrm>
            <a:off x="480297" y="4031071"/>
            <a:ext cx="973655" cy="531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1200"/>
              </a:spcBef>
            </a:pPr>
            <a:r>
              <a:rPr kumimoji="1" lang="en-US" altLang="zh-CN" sz="2600" b="1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pitchFamily="34" charset="-122"/>
              </a:rPr>
              <a:t>CPU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10605C3-7D81-F54D-94C1-CDD5B1352092}"/>
              </a:ext>
            </a:extLst>
          </p:cNvPr>
          <p:cNvSpPr/>
          <p:nvPr/>
        </p:nvSpPr>
        <p:spPr>
          <a:xfrm>
            <a:off x="2528998" y="4031071"/>
            <a:ext cx="973655" cy="531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1200"/>
              </a:spcBef>
            </a:pPr>
            <a:r>
              <a:rPr kumimoji="1" lang="zh-CN" altLang="en-US" sz="2600" b="1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pitchFamily="34" charset="-122"/>
              </a:rPr>
              <a:t>任务</a:t>
            </a:r>
            <a:endParaRPr kumimoji="1" lang="en-US" altLang="zh-CN" sz="2600" b="1" dirty="0">
              <a:solidFill>
                <a:srgbClr val="000000">
                  <a:lumMod val="75000"/>
                  <a:lumOff val="25000"/>
                </a:srgbClr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上下箭头 26">
            <a:extLst>
              <a:ext uri="{FF2B5EF4-FFF2-40B4-BE49-F238E27FC236}">
                <a16:creationId xmlns:a16="http://schemas.microsoft.com/office/drawing/2014/main" id="{1C810E38-9F92-7E46-8953-4CFB3A5E6508}"/>
              </a:ext>
            </a:extLst>
          </p:cNvPr>
          <p:cNvSpPr/>
          <p:nvPr/>
        </p:nvSpPr>
        <p:spPr>
          <a:xfrm>
            <a:off x="2892249" y="3324084"/>
            <a:ext cx="247154" cy="6202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上下箭头 27">
            <a:extLst>
              <a:ext uri="{FF2B5EF4-FFF2-40B4-BE49-F238E27FC236}">
                <a16:creationId xmlns:a16="http://schemas.microsoft.com/office/drawing/2014/main" id="{995BC8D9-9F1A-4F4C-9E8E-150186904B99}"/>
              </a:ext>
            </a:extLst>
          </p:cNvPr>
          <p:cNvSpPr/>
          <p:nvPr/>
        </p:nvSpPr>
        <p:spPr>
          <a:xfrm>
            <a:off x="4812805" y="3333121"/>
            <a:ext cx="247154" cy="6202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6DF14C6-AA4D-F048-8347-C6AF1DB9CDFF}"/>
              </a:ext>
            </a:extLst>
          </p:cNvPr>
          <p:cNvSpPr/>
          <p:nvPr/>
        </p:nvSpPr>
        <p:spPr>
          <a:xfrm>
            <a:off x="4444993" y="4040107"/>
            <a:ext cx="973655" cy="531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1200"/>
              </a:spcBef>
            </a:pPr>
            <a:r>
              <a:rPr kumimoji="1" lang="zh-CN" altLang="en-US" sz="2600" b="1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pitchFamily="34" charset="-122"/>
              </a:rPr>
              <a:t>用户</a:t>
            </a:r>
            <a:endParaRPr kumimoji="1" lang="en-US" altLang="zh-CN" sz="2600" b="1" dirty="0">
              <a:solidFill>
                <a:srgbClr val="000000">
                  <a:lumMod val="75000"/>
                  <a:lumOff val="25000"/>
                </a:srgbClr>
              </a:solidFill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8710501-FDA4-C54F-8316-C8C1E736923C}"/>
              </a:ext>
            </a:extLst>
          </p:cNvPr>
          <p:cNvSpPr/>
          <p:nvPr/>
        </p:nvSpPr>
        <p:spPr>
          <a:xfrm>
            <a:off x="5670113" y="2276253"/>
            <a:ext cx="2794586" cy="531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1200"/>
              </a:spcBef>
            </a:pPr>
            <a:r>
              <a:rPr kumimoji="1" lang="zh-CN" altLang="en-US" sz="2600" b="1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pitchFamily="34" charset="-122"/>
              </a:rPr>
              <a:t>学霸调度问题</a:t>
            </a:r>
            <a:endParaRPr kumimoji="1" lang="en-US" altLang="zh-CN" sz="2600" b="1" dirty="0">
              <a:solidFill>
                <a:srgbClr val="000000">
                  <a:lumMod val="75000"/>
                  <a:lumOff val="25000"/>
                </a:srgbClr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上下箭头 30">
            <a:extLst>
              <a:ext uri="{FF2B5EF4-FFF2-40B4-BE49-F238E27FC236}">
                <a16:creationId xmlns:a16="http://schemas.microsoft.com/office/drawing/2014/main" id="{3D404695-3F2D-8D44-B387-404763173BF4}"/>
              </a:ext>
            </a:extLst>
          </p:cNvPr>
          <p:cNvSpPr/>
          <p:nvPr/>
        </p:nvSpPr>
        <p:spPr>
          <a:xfrm>
            <a:off x="6978671" y="3129895"/>
            <a:ext cx="247154" cy="6202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F995DFE-9C66-014F-B7B0-6EBEFDF5E346}"/>
              </a:ext>
            </a:extLst>
          </p:cNvPr>
          <p:cNvSpPr/>
          <p:nvPr/>
        </p:nvSpPr>
        <p:spPr>
          <a:xfrm>
            <a:off x="5933048" y="3774553"/>
            <a:ext cx="2239352" cy="531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1200"/>
              </a:spcBef>
            </a:pPr>
            <a:r>
              <a:rPr kumimoji="1" lang="en-US" altLang="zh-CN" sz="2600" b="1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pitchFamily="34" charset="-122"/>
              </a:rPr>
              <a:t>CPU</a:t>
            </a:r>
            <a:r>
              <a:rPr kumimoji="1" lang="zh-CN" altLang="en-US" sz="2600" b="1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pitchFamily="34" charset="-122"/>
              </a:rPr>
              <a:t>调度任务</a:t>
            </a:r>
            <a:endParaRPr kumimoji="1" lang="en-US" altLang="zh-CN" sz="2600" b="1" dirty="0">
              <a:solidFill>
                <a:srgbClr val="000000">
                  <a:lumMod val="75000"/>
                  <a:lumOff val="25000"/>
                </a:srgbClr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901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3EAEB-4C0B-C044-A437-6BA371B8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Served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784BF5-C3D9-9C4C-B126-2BFAF34E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309330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DD78C04-D3FD-8C45-8CE3-8F5275DA0392}"/>
              </a:ext>
            </a:extLst>
          </p:cNvPr>
          <p:cNvGrpSpPr/>
          <p:nvPr/>
        </p:nvGrpSpPr>
        <p:grpSpPr>
          <a:xfrm>
            <a:off x="608694" y="1450749"/>
            <a:ext cx="914400" cy="965540"/>
            <a:chOff x="2184748" y="3721596"/>
            <a:chExt cx="914400" cy="965540"/>
          </a:xfrm>
        </p:grpSpPr>
        <p:pic>
          <p:nvPicPr>
            <p:cNvPr id="16" name="图形 15" descr="用户">
              <a:extLst>
                <a:ext uri="{FF2B5EF4-FFF2-40B4-BE49-F238E27FC236}">
                  <a16:creationId xmlns:a16="http://schemas.microsoft.com/office/drawing/2014/main" id="{23003E7B-1411-5846-976B-F67C8A7B7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84748" y="3772736"/>
              <a:ext cx="914400" cy="914400"/>
            </a:xfrm>
            <a:prstGeom prst="rect">
              <a:avLst/>
            </a:prstGeom>
          </p:spPr>
        </p:pic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A37F3B19-D010-7742-BB87-680A663C641C}"/>
                </a:ext>
              </a:extLst>
            </p:cNvPr>
            <p:cNvGrpSpPr/>
            <p:nvPr/>
          </p:nvGrpSpPr>
          <p:grpSpPr>
            <a:xfrm>
              <a:off x="2430293" y="3721596"/>
              <a:ext cx="423310" cy="423310"/>
              <a:chOff x="2348489" y="3580911"/>
              <a:chExt cx="586916" cy="586916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ED474BD6-FC7E-804D-8223-3B70B076E33A}"/>
                  </a:ext>
                </a:extLst>
              </p:cNvPr>
              <p:cNvSpPr/>
              <p:nvPr/>
            </p:nvSpPr>
            <p:spPr>
              <a:xfrm>
                <a:off x="2435855" y="3747852"/>
                <a:ext cx="412186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pic>
            <p:nvPicPr>
              <p:cNvPr id="19" name="图形 18" descr="学位帽">
                <a:extLst>
                  <a:ext uri="{FF2B5EF4-FFF2-40B4-BE49-F238E27FC236}">
                    <a16:creationId xmlns:a16="http://schemas.microsoft.com/office/drawing/2014/main" id="{5B26BF9C-9A0A-134D-852E-89C66BC6CB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348489" y="3580911"/>
                <a:ext cx="586916" cy="586916"/>
              </a:xfrm>
              <a:prstGeom prst="rect">
                <a:avLst/>
              </a:prstGeom>
            </p:spPr>
          </p:pic>
        </p:grpSp>
      </p:grp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38634837-1016-CC45-9D36-88C1C20EC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64497"/>
              </p:ext>
            </p:extLst>
          </p:nvPr>
        </p:nvGraphicFramePr>
        <p:xfrm>
          <a:off x="4932040" y="1129308"/>
          <a:ext cx="381777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197722088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793836398"/>
                    </a:ext>
                  </a:extLst>
                </a:gridCol>
                <a:gridCol w="1801549">
                  <a:extLst>
                    <a:ext uri="{9D8B030D-6E8A-4147-A177-3AD203B41FA5}">
                      <a16:colId xmlns:a16="http://schemas.microsoft.com/office/drawing/2014/main" val="4273847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到达时间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解答时间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（工作量）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98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2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33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4418"/>
                  </a:ext>
                </a:extLst>
              </a:tr>
            </a:tbl>
          </a:graphicData>
        </a:graphic>
      </p:graphicFrame>
      <p:grpSp>
        <p:nvGrpSpPr>
          <p:cNvPr id="24" name="组合 23">
            <a:extLst>
              <a:ext uri="{FF2B5EF4-FFF2-40B4-BE49-F238E27FC236}">
                <a16:creationId xmlns:a16="http://schemas.microsoft.com/office/drawing/2014/main" id="{5EEAA3E4-4627-3B4D-9E3B-7332CE2D5D6D}"/>
              </a:ext>
            </a:extLst>
          </p:cNvPr>
          <p:cNvGrpSpPr/>
          <p:nvPr/>
        </p:nvGrpSpPr>
        <p:grpSpPr>
          <a:xfrm>
            <a:off x="5647617" y="3171681"/>
            <a:ext cx="2468465" cy="504056"/>
            <a:chOff x="1151620" y="3869431"/>
            <a:chExt cx="2592288" cy="504056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597DEB-8499-F34B-9CA0-1E596D96A4AD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40F1586-F276-1843-AD31-FB23EC589014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B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035F894-CFB6-6447-A900-8E1AFF33141C}"/>
              </a:ext>
            </a:extLst>
          </p:cNvPr>
          <p:cNvGrpSpPr/>
          <p:nvPr/>
        </p:nvGrpSpPr>
        <p:grpSpPr>
          <a:xfrm>
            <a:off x="4768409" y="3179252"/>
            <a:ext cx="1035452" cy="504056"/>
            <a:chOff x="1151620" y="3869431"/>
            <a:chExt cx="2592288" cy="504056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946DAA7-5F27-264D-ADC5-B5F50C8D91E5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FD3CE01-6266-9145-8860-8D43CB44934A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A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621EB82-3F98-3444-904A-A80FFB27DD42}"/>
              </a:ext>
            </a:extLst>
          </p:cNvPr>
          <p:cNvGrpSpPr/>
          <p:nvPr/>
        </p:nvGrpSpPr>
        <p:grpSpPr>
          <a:xfrm>
            <a:off x="7987654" y="3171681"/>
            <a:ext cx="699755" cy="504056"/>
            <a:chOff x="1151620" y="3869431"/>
            <a:chExt cx="2592288" cy="50405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F30FF23-CDD0-EE42-BD8C-05DC6B2DF5B5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39C574A-025C-9A47-8F46-73659DB63494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C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CE9EFF8-04B1-CA40-825D-E2C891305655}"/>
              </a:ext>
            </a:extLst>
          </p:cNvPr>
          <p:cNvGrpSpPr/>
          <p:nvPr/>
        </p:nvGrpSpPr>
        <p:grpSpPr>
          <a:xfrm>
            <a:off x="606188" y="2356033"/>
            <a:ext cx="914400" cy="914400"/>
            <a:chOff x="2942911" y="3750549"/>
            <a:chExt cx="914400" cy="914400"/>
          </a:xfrm>
        </p:grpSpPr>
        <p:pic>
          <p:nvPicPr>
            <p:cNvPr id="39" name="图形 38" descr="用户">
              <a:extLst>
                <a:ext uri="{FF2B5EF4-FFF2-40B4-BE49-F238E27FC236}">
                  <a16:creationId xmlns:a16="http://schemas.microsoft.com/office/drawing/2014/main" id="{5FAB96FD-F9C1-3044-8952-C1736F854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42911" y="3750549"/>
              <a:ext cx="914400" cy="914400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80D3F5F-D812-6248-8A27-F7621A5CE648}"/>
                </a:ext>
              </a:extLst>
            </p:cNvPr>
            <p:cNvSpPr txBox="1"/>
            <p:nvPr/>
          </p:nvSpPr>
          <p:spPr>
            <a:xfrm>
              <a:off x="2942911" y="422565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A</a:t>
              </a:r>
              <a:endParaRPr kumimoji="1" lang="zh-CN" altLang="en-US" b="1" dirty="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B1DDAC8-0810-984E-9863-7517E41CF675}"/>
              </a:ext>
            </a:extLst>
          </p:cNvPr>
          <p:cNvSpPr txBox="1"/>
          <p:nvPr/>
        </p:nvSpPr>
        <p:spPr>
          <a:xfrm>
            <a:off x="1599720" y="35541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C,</a:t>
            </a:r>
            <a:r>
              <a:rPr kumimoji="1" lang="zh-CN" altLang="en-US" dirty="0"/>
              <a:t>先来后到！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CCD0DFD0-0783-F240-9960-8A7C28AAE539}"/>
              </a:ext>
            </a:extLst>
          </p:cNvPr>
          <p:cNvGrpSpPr/>
          <p:nvPr/>
        </p:nvGrpSpPr>
        <p:grpSpPr>
          <a:xfrm>
            <a:off x="606188" y="3270433"/>
            <a:ext cx="914400" cy="914400"/>
            <a:chOff x="2942911" y="3750549"/>
            <a:chExt cx="914400" cy="914400"/>
          </a:xfrm>
        </p:grpSpPr>
        <p:pic>
          <p:nvPicPr>
            <p:cNvPr id="42" name="图形 41" descr="用户">
              <a:extLst>
                <a:ext uri="{FF2B5EF4-FFF2-40B4-BE49-F238E27FC236}">
                  <a16:creationId xmlns:a16="http://schemas.microsoft.com/office/drawing/2014/main" id="{C71CE569-FDAC-D045-9A9B-BF02EC28B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42911" y="3750549"/>
              <a:ext cx="914400" cy="914400"/>
            </a:xfrm>
            <a:prstGeom prst="rect">
              <a:avLst/>
            </a:prstGeom>
          </p:spPr>
        </p:pic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105E0AD-704F-2E4F-9D46-1ECBCB374137}"/>
                </a:ext>
              </a:extLst>
            </p:cNvPr>
            <p:cNvSpPr txBox="1"/>
            <p:nvPr/>
          </p:nvSpPr>
          <p:spPr>
            <a:xfrm>
              <a:off x="2942911" y="422565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B</a:t>
              </a:r>
              <a:endParaRPr kumimoji="1" lang="zh-CN" altLang="en-US" b="1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EB575EE-C1CB-C24B-86CC-F6B53ADA566E}"/>
              </a:ext>
            </a:extLst>
          </p:cNvPr>
          <p:cNvGrpSpPr/>
          <p:nvPr/>
        </p:nvGrpSpPr>
        <p:grpSpPr>
          <a:xfrm>
            <a:off x="564466" y="4216806"/>
            <a:ext cx="914400" cy="914400"/>
            <a:chOff x="2942911" y="3750549"/>
            <a:chExt cx="914400" cy="914400"/>
          </a:xfrm>
        </p:grpSpPr>
        <p:pic>
          <p:nvPicPr>
            <p:cNvPr id="45" name="图形 44" descr="用户">
              <a:extLst>
                <a:ext uri="{FF2B5EF4-FFF2-40B4-BE49-F238E27FC236}">
                  <a16:creationId xmlns:a16="http://schemas.microsoft.com/office/drawing/2014/main" id="{A1B1A35E-A6C5-024A-B9D5-4D39873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42911" y="3750549"/>
              <a:ext cx="914400" cy="914400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0A6D7EB-2A15-E24D-A842-00ABA2D6C5CF}"/>
                </a:ext>
              </a:extLst>
            </p:cNvPr>
            <p:cNvSpPr txBox="1"/>
            <p:nvPr/>
          </p:nvSpPr>
          <p:spPr>
            <a:xfrm>
              <a:off x="2942911" y="422565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C</a:t>
              </a:r>
              <a:endParaRPr kumimoji="1" lang="zh-CN" altLang="en-US" b="1" dirty="0"/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2ADAB67E-5199-9B44-AB48-D76C920C2BF1}"/>
              </a:ext>
            </a:extLst>
          </p:cNvPr>
          <p:cNvSpPr txBox="1"/>
          <p:nvPr/>
        </p:nvSpPr>
        <p:spPr>
          <a:xfrm>
            <a:off x="1585901" y="4369668"/>
            <a:ext cx="2388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我的问题很简单</a:t>
            </a:r>
            <a:endParaRPr kumimoji="1" lang="en-US" altLang="zh-CN" dirty="0"/>
          </a:p>
          <a:p>
            <a:r>
              <a:rPr kumimoji="1" lang="zh-CN" altLang="en-US" dirty="0"/>
              <a:t>却要</a:t>
            </a:r>
            <a:r>
              <a:rPr kumimoji="1" lang="zh-CN" altLang="en-US" dirty="0">
                <a:solidFill>
                  <a:srgbClr val="FF0000"/>
                </a:solidFill>
              </a:rPr>
              <a:t>等那么长时间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C8C0F96-0F3F-E743-8833-BF79008DCA8E}"/>
              </a:ext>
            </a:extLst>
          </p:cNvPr>
          <p:cNvSpPr txBox="1"/>
          <p:nvPr/>
        </p:nvSpPr>
        <p:spPr>
          <a:xfrm>
            <a:off x="1659431" y="159579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大家排队</a:t>
            </a:r>
            <a:endParaRPr kumimoji="1" lang="en-US" altLang="zh-CN" dirty="0"/>
          </a:p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先来后到</a:t>
            </a:r>
            <a:r>
              <a:rPr kumimoji="1" lang="zh-CN" altLang="en-US" dirty="0"/>
              <a:t>！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6D55355-E12D-B14A-9FD7-57CA9C2142AE}"/>
              </a:ext>
            </a:extLst>
          </p:cNvPr>
          <p:cNvSpPr txBox="1"/>
          <p:nvPr/>
        </p:nvSpPr>
        <p:spPr>
          <a:xfrm>
            <a:off x="1659431" y="2598689"/>
            <a:ext cx="160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得嘞，我第一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CAFEE5-4492-3E41-87FA-28010131B98F}"/>
              </a:ext>
            </a:extLst>
          </p:cNvPr>
          <p:cNvSpPr/>
          <p:nvPr/>
        </p:nvSpPr>
        <p:spPr>
          <a:xfrm>
            <a:off x="4967740" y="4114868"/>
            <a:ext cx="341632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先到先得：简单、直观</a:t>
            </a: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问题：平均周转、响应时间过长</a:t>
            </a:r>
          </a:p>
        </p:txBody>
      </p:sp>
      <p:sp>
        <p:nvSpPr>
          <p:cNvPr id="33" name="页脚占位符 4">
            <a:extLst>
              <a:ext uri="{FF2B5EF4-FFF2-40B4-BE49-F238E27FC236}">
                <a16:creationId xmlns:a16="http://schemas.microsoft.com/office/drawing/2014/main" id="{8B69DB7A-714E-8542-8490-C8AB30F22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</p:spPr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520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3EAEB-4C0B-C044-A437-6BA371B8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Shortest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Job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784BF5-C3D9-9C4C-B126-2BFAF34E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309330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EEAA3E4-4627-3B4D-9E3B-7332CE2D5D6D}"/>
              </a:ext>
            </a:extLst>
          </p:cNvPr>
          <p:cNvGrpSpPr/>
          <p:nvPr/>
        </p:nvGrpSpPr>
        <p:grpSpPr>
          <a:xfrm>
            <a:off x="6313015" y="3169311"/>
            <a:ext cx="2468465" cy="504056"/>
            <a:chOff x="1151620" y="3869431"/>
            <a:chExt cx="2592288" cy="504056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597DEB-8499-F34B-9CA0-1E596D96A4AD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40F1586-F276-1843-AD31-FB23EC589014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B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035F894-CFB6-6447-A900-8E1AFF33141C}"/>
              </a:ext>
            </a:extLst>
          </p:cNvPr>
          <p:cNvGrpSpPr/>
          <p:nvPr/>
        </p:nvGrpSpPr>
        <p:grpSpPr>
          <a:xfrm>
            <a:off x="4777541" y="3169311"/>
            <a:ext cx="1035452" cy="504056"/>
            <a:chOff x="1151620" y="3869431"/>
            <a:chExt cx="2592288" cy="504056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946DAA7-5F27-264D-ADC5-B5F50C8D91E5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FD3CE01-6266-9145-8860-8D43CB44934A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A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21C76C3-9F6C-8E4C-B5F8-0370FF77847C}"/>
              </a:ext>
            </a:extLst>
          </p:cNvPr>
          <p:cNvGrpSpPr/>
          <p:nvPr/>
        </p:nvGrpSpPr>
        <p:grpSpPr>
          <a:xfrm>
            <a:off x="5746389" y="3169311"/>
            <a:ext cx="699755" cy="504056"/>
            <a:chOff x="1151620" y="3869431"/>
            <a:chExt cx="2592288" cy="504056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741596E-775B-3E42-8E97-570768726121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CA837AB-28A2-0E4E-8B3E-87A3F2277FFA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C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C43FD886-7A64-3C4C-A8B1-5C4749B375DD}"/>
              </a:ext>
            </a:extLst>
          </p:cNvPr>
          <p:cNvSpPr txBox="1"/>
          <p:nvPr/>
        </p:nvSpPr>
        <p:spPr>
          <a:xfrm>
            <a:off x="2016382" y="2514019"/>
            <a:ext cx="17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我最先到，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我还是第一！</a:t>
            </a:r>
            <a:endParaRPr kumimoji="1" lang="en-US" altLang="zh-CN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D708A43-84C1-AF4D-B91B-862BE34A12A2}"/>
              </a:ext>
            </a:extLst>
          </p:cNvPr>
          <p:cNvSpPr txBox="1"/>
          <p:nvPr/>
        </p:nvSpPr>
        <p:spPr>
          <a:xfrm>
            <a:off x="1990008" y="1702502"/>
            <a:ext cx="188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简单的问题先来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8E00F05-3621-4F43-A894-4A1F897C9AD2}"/>
              </a:ext>
            </a:extLst>
          </p:cNvPr>
          <p:cNvSpPr txBox="1"/>
          <p:nvPr/>
        </p:nvSpPr>
        <p:spPr>
          <a:xfrm>
            <a:off x="2075664" y="4516256"/>
            <a:ext cx="19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我可以先于</a:t>
            </a:r>
            <a:r>
              <a:rPr kumimoji="1" lang="en-US" altLang="zh-CN" dirty="0"/>
              <a:t>B</a:t>
            </a:r>
            <a:r>
              <a:rPr kumimoji="1" lang="zh-CN" altLang="en-US" dirty="0"/>
              <a:t>了</a:t>
            </a:r>
            <a:r>
              <a:rPr kumimoji="1" lang="zh-CN" altLang="en-US" dirty="0">
                <a:sym typeface="Wingdings" pitchFamily="2" charset="2"/>
              </a:rPr>
              <a:t></a:t>
            </a:r>
            <a:endParaRPr kumimoji="1" lang="en-US" altLang="zh-CN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C5CA81B-033A-D146-B756-0DD69B26CBF3}"/>
              </a:ext>
            </a:extLst>
          </p:cNvPr>
          <p:cNvSpPr txBox="1"/>
          <p:nvPr/>
        </p:nvSpPr>
        <p:spPr>
          <a:xfrm>
            <a:off x="2040753" y="3432287"/>
            <a:ext cx="2262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万一再来个短时间的</a:t>
            </a:r>
            <a:r>
              <a:rPr kumimoji="1" lang="en-US" altLang="zh-CN" dirty="0"/>
              <a:t>D</a:t>
            </a:r>
            <a:r>
              <a:rPr kumimoji="1" lang="zh-CN" altLang="en-US" dirty="0"/>
              <a:t>，那我要</a:t>
            </a:r>
            <a:r>
              <a:rPr kumimoji="1" lang="zh-CN" altLang="en-US" dirty="0">
                <a:solidFill>
                  <a:srgbClr val="FF0000"/>
                </a:solidFill>
              </a:rPr>
              <a:t>等死</a:t>
            </a:r>
            <a:r>
              <a:rPr kumimoji="1" lang="zh-CN" altLang="en-US" dirty="0"/>
              <a:t>了</a:t>
            </a:r>
            <a:r>
              <a:rPr kumimoji="1" lang="en-US" altLang="zh-CN" dirty="0"/>
              <a:t>…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3CA43704-CB0D-E54B-94C2-B02F18B124C5}"/>
              </a:ext>
            </a:extLst>
          </p:cNvPr>
          <p:cNvGrpSpPr/>
          <p:nvPr/>
        </p:nvGrpSpPr>
        <p:grpSpPr>
          <a:xfrm>
            <a:off x="1078114" y="1442763"/>
            <a:ext cx="914400" cy="965540"/>
            <a:chOff x="2184748" y="3721596"/>
            <a:chExt cx="914400" cy="965540"/>
          </a:xfrm>
        </p:grpSpPr>
        <p:pic>
          <p:nvPicPr>
            <p:cNvPr id="52" name="图形 51" descr="用户">
              <a:extLst>
                <a:ext uri="{FF2B5EF4-FFF2-40B4-BE49-F238E27FC236}">
                  <a16:creationId xmlns:a16="http://schemas.microsoft.com/office/drawing/2014/main" id="{F56B3A9D-F1EA-4949-B5CC-313698C6C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84748" y="3772736"/>
              <a:ext cx="914400" cy="914400"/>
            </a:xfrm>
            <a:prstGeom prst="rect">
              <a:avLst/>
            </a:prstGeom>
          </p:spPr>
        </p:pic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FCADB85E-FAFE-0848-8FBD-CCF47BF8CD8C}"/>
                </a:ext>
              </a:extLst>
            </p:cNvPr>
            <p:cNvGrpSpPr/>
            <p:nvPr/>
          </p:nvGrpSpPr>
          <p:grpSpPr>
            <a:xfrm>
              <a:off x="2430293" y="3721596"/>
              <a:ext cx="423310" cy="423310"/>
              <a:chOff x="2348489" y="3580911"/>
              <a:chExt cx="586916" cy="58691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DC92BEB1-57BB-9D4F-9E1E-F5B608737FCC}"/>
                  </a:ext>
                </a:extLst>
              </p:cNvPr>
              <p:cNvSpPr/>
              <p:nvPr/>
            </p:nvSpPr>
            <p:spPr>
              <a:xfrm>
                <a:off x="2435855" y="3747852"/>
                <a:ext cx="412186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pic>
            <p:nvPicPr>
              <p:cNvPr id="55" name="图形 54" descr="学位帽">
                <a:extLst>
                  <a:ext uri="{FF2B5EF4-FFF2-40B4-BE49-F238E27FC236}">
                    <a16:creationId xmlns:a16="http://schemas.microsoft.com/office/drawing/2014/main" id="{C1E6885B-FD0F-A143-BC76-47B169A548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348489" y="3580911"/>
                <a:ext cx="586916" cy="586916"/>
              </a:xfrm>
              <a:prstGeom prst="rect">
                <a:avLst/>
              </a:prstGeom>
            </p:spPr>
          </p:pic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04E6C0B8-3FED-7349-AB88-C368683D472A}"/>
              </a:ext>
            </a:extLst>
          </p:cNvPr>
          <p:cNvGrpSpPr/>
          <p:nvPr/>
        </p:nvGrpSpPr>
        <p:grpSpPr>
          <a:xfrm>
            <a:off x="1075608" y="2348047"/>
            <a:ext cx="914400" cy="914400"/>
            <a:chOff x="2942911" y="3750549"/>
            <a:chExt cx="914400" cy="914400"/>
          </a:xfrm>
        </p:grpSpPr>
        <p:pic>
          <p:nvPicPr>
            <p:cNvPr id="57" name="图形 56" descr="用户">
              <a:extLst>
                <a:ext uri="{FF2B5EF4-FFF2-40B4-BE49-F238E27FC236}">
                  <a16:creationId xmlns:a16="http://schemas.microsoft.com/office/drawing/2014/main" id="{A638A29E-F1D0-0F45-B032-3E49BF422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42911" y="3750549"/>
              <a:ext cx="914400" cy="914400"/>
            </a:xfrm>
            <a:prstGeom prst="rect">
              <a:avLst/>
            </a:prstGeom>
          </p:spPr>
        </p:pic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53F92897-A85E-6448-85F8-6ECEF34F6542}"/>
                </a:ext>
              </a:extLst>
            </p:cNvPr>
            <p:cNvSpPr txBox="1"/>
            <p:nvPr/>
          </p:nvSpPr>
          <p:spPr>
            <a:xfrm>
              <a:off x="2942911" y="422565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A</a:t>
              </a:r>
              <a:endParaRPr kumimoji="1" lang="zh-CN" altLang="en-US" b="1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F12E00C-FF86-B144-9D9E-844569D1287E}"/>
              </a:ext>
            </a:extLst>
          </p:cNvPr>
          <p:cNvGrpSpPr/>
          <p:nvPr/>
        </p:nvGrpSpPr>
        <p:grpSpPr>
          <a:xfrm>
            <a:off x="1075608" y="3262447"/>
            <a:ext cx="914400" cy="914400"/>
            <a:chOff x="2942911" y="3750549"/>
            <a:chExt cx="914400" cy="914400"/>
          </a:xfrm>
        </p:grpSpPr>
        <p:pic>
          <p:nvPicPr>
            <p:cNvPr id="60" name="图形 59" descr="用户">
              <a:extLst>
                <a:ext uri="{FF2B5EF4-FFF2-40B4-BE49-F238E27FC236}">
                  <a16:creationId xmlns:a16="http://schemas.microsoft.com/office/drawing/2014/main" id="{E6CD7E69-E9CC-294A-A59C-E33F671B0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42911" y="3750549"/>
              <a:ext cx="914400" cy="914400"/>
            </a:xfrm>
            <a:prstGeom prst="rect">
              <a:avLst/>
            </a:prstGeom>
          </p:spPr>
        </p:pic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79561A15-011A-5347-8CD7-8D176CD1EAC3}"/>
                </a:ext>
              </a:extLst>
            </p:cNvPr>
            <p:cNvSpPr txBox="1"/>
            <p:nvPr/>
          </p:nvSpPr>
          <p:spPr>
            <a:xfrm>
              <a:off x="2942911" y="422565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B</a:t>
              </a:r>
              <a:endParaRPr kumimoji="1" lang="zh-CN" altLang="en-US" b="1" dirty="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FCEEA7C-D8C1-6449-9E60-382B7F8AAAF3}"/>
              </a:ext>
            </a:extLst>
          </p:cNvPr>
          <p:cNvGrpSpPr/>
          <p:nvPr/>
        </p:nvGrpSpPr>
        <p:grpSpPr>
          <a:xfrm>
            <a:off x="1075608" y="4209644"/>
            <a:ext cx="914400" cy="914400"/>
            <a:chOff x="2942911" y="3750549"/>
            <a:chExt cx="914400" cy="914400"/>
          </a:xfrm>
        </p:grpSpPr>
        <p:pic>
          <p:nvPicPr>
            <p:cNvPr id="63" name="图形 62" descr="用户">
              <a:extLst>
                <a:ext uri="{FF2B5EF4-FFF2-40B4-BE49-F238E27FC236}">
                  <a16:creationId xmlns:a16="http://schemas.microsoft.com/office/drawing/2014/main" id="{A410A4B8-BA26-7249-8B0B-6496EBB9A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42911" y="3750549"/>
              <a:ext cx="914400" cy="914400"/>
            </a:xfrm>
            <a:prstGeom prst="rect">
              <a:avLst/>
            </a:prstGeom>
          </p:spPr>
        </p:pic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7BE1B746-DD68-194C-A660-51779B054857}"/>
                </a:ext>
              </a:extLst>
            </p:cNvPr>
            <p:cNvSpPr txBox="1"/>
            <p:nvPr/>
          </p:nvSpPr>
          <p:spPr>
            <a:xfrm>
              <a:off x="2942911" y="422565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C</a:t>
              </a:r>
              <a:endParaRPr kumimoji="1" lang="zh-CN" altLang="en-US" b="1" dirty="0"/>
            </a:p>
          </p:txBody>
        </p:sp>
      </p:grpSp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09E8E770-B20E-9945-97A5-38F612736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947743"/>
              </p:ext>
            </p:extLst>
          </p:nvPr>
        </p:nvGraphicFramePr>
        <p:xfrm>
          <a:off x="4932040" y="1129308"/>
          <a:ext cx="381777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197722088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793836398"/>
                    </a:ext>
                  </a:extLst>
                </a:gridCol>
                <a:gridCol w="1801549">
                  <a:extLst>
                    <a:ext uri="{9D8B030D-6E8A-4147-A177-3AD203B41FA5}">
                      <a16:colId xmlns:a16="http://schemas.microsoft.com/office/drawing/2014/main" val="4273847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到达时间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解答时间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（工作量）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98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2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33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4418"/>
                  </a:ext>
                </a:extLst>
              </a:tr>
            </a:tbl>
          </a:graphicData>
        </a:graphic>
      </p:graphicFrame>
      <p:sp>
        <p:nvSpPr>
          <p:cNvPr id="36" name="页脚占位符 4">
            <a:extLst>
              <a:ext uri="{FF2B5EF4-FFF2-40B4-BE49-F238E27FC236}">
                <a16:creationId xmlns:a16="http://schemas.microsoft.com/office/drawing/2014/main" id="{56F3D7EE-C01D-AC4D-A74D-9798D9286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</p:spPr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BBC1A61-1366-8F47-997C-46CB5219A656}"/>
              </a:ext>
            </a:extLst>
          </p:cNvPr>
          <p:cNvSpPr/>
          <p:nvPr/>
        </p:nvSpPr>
        <p:spPr>
          <a:xfrm>
            <a:off x="5111353" y="3922216"/>
            <a:ext cx="3185487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短任务优先：平均周转时间短</a:t>
            </a: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问题：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1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）不公平，任务饿死</a:t>
            </a: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          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2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）平均响应时间过长</a:t>
            </a:r>
          </a:p>
        </p:txBody>
      </p:sp>
    </p:spTree>
    <p:extLst>
      <p:ext uri="{BB962C8B-B14F-4D97-AF65-F5344CB8AC3E}">
        <p14:creationId xmlns:p14="http://schemas.microsoft.com/office/powerpoint/2010/main" val="4049811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3EAEB-4C0B-C044-A437-6BA371B8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zh-CN" altLang="en-US" dirty="0"/>
              <a:t>抢占式调度</a:t>
            </a:r>
            <a:r>
              <a:rPr kumimoji="1" lang="en-US" altLang="zh-CN" dirty="0"/>
              <a:t> (Preemptive Scheduling)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784BF5-C3D9-9C4C-B126-2BFAF34E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309330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09" name="页脚占位符 4">
            <a:extLst>
              <a:ext uri="{FF2B5EF4-FFF2-40B4-BE49-F238E27FC236}">
                <a16:creationId xmlns:a16="http://schemas.microsoft.com/office/drawing/2014/main" id="{6936A909-9AEF-9E40-9C17-9B73299B8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</p:spPr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121" name="内容占位符 1">
            <a:extLst>
              <a:ext uri="{FF2B5EF4-FFF2-40B4-BE49-F238E27FC236}">
                <a16:creationId xmlns:a16="http://schemas.microsoft.com/office/drawing/2014/main" id="{BC791DE9-4409-5740-B993-1041C8132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</p:spPr>
        <p:txBody>
          <a:bodyPr/>
          <a:lstStyle/>
          <a:p>
            <a:r>
              <a:rPr kumimoji="1" lang="zh-CN" altLang="en-US" dirty="0"/>
              <a:t>每次任务执行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一定时间后会被切换到下一任务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而非执行至终止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通过定时触发的时钟中断实现</a:t>
            </a:r>
          </a:p>
        </p:txBody>
      </p:sp>
    </p:spTree>
    <p:extLst>
      <p:ext uri="{BB962C8B-B14F-4D97-AF65-F5344CB8AC3E}">
        <p14:creationId xmlns:p14="http://schemas.microsoft.com/office/powerpoint/2010/main" val="3208562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3EAEB-4C0B-C044-A437-6BA371B8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Robin (</a:t>
            </a:r>
            <a:r>
              <a:rPr kumimoji="1" lang="zh-CN" altLang="en-US" dirty="0"/>
              <a:t>时间片轮转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784BF5-C3D9-9C4C-B126-2BFAF34E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309330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21C76C3-9F6C-8E4C-B5F8-0370FF77847C}"/>
              </a:ext>
            </a:extLst>
          </p:cNvPr>
          <p:cNvGrpSpPr/>
          <p:nvPr/>
        </p:nvGrpSpPr>
        <p:grpSpPr>
          <a:xfrm>
            <a:off x="4480230" y="3471215"/>
            <a:ext cx="368098" cy="504056"/>
            <a:chOff x="1151620" y="3869431"/>
            <a:chExt cx="2592285" cy="504056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741596E-775B-3E42-8E97-570768726121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CA837AB-28A2-0E4E-8B3E-87A3F2277FFA}"/>
                </a:ext>
              </a:extLst>
            </p:cNvPr>
            <p:cNvSpPr/>
            <p:nvPr/>
          </p:nvSpPr>
          <p:spPr>
            <a:xfrm>
              <a:off x="1151620" y="3869431"/>
              <a:ext cx="2592285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6D708A43-84C1-AF4D-B91B-862BE34A12A2}"/>
              </a:ext>
            </a:extLst>
          </p:cNvPr>
          <p:cNvSpPr txBox="1"/>
          <p:nvPr/>
        </p:nvSpPr>
        <p:spPr>
          <a:xfrm>
            <a:off x="1707517" y="1489348"/>
            <a:ext cx="1882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公平</a:t>
            </a:r>
            <a:r>
              <a:rPr kumimoji="1" lang="zh-CN" altLang="en-US" dirty="0"/>
              <a:t>起见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每人轮流一分钟！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8E00F05-3621-4F43-A894-4A1F897C9AD2}"/>
              </a:ext>
            </a:extLst>
          </p:cNvPr>
          <p:cNvSpPr txBox="1"/>
          <p:nvPr/>
        </p:nvSpPr>
        <p:spPr>
          <a:xfrm>
            <a:off x="1642940" y="2572527"/>
            <a:ext cx="211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感觉</a:t>
            </a:r>
            <a:r>
              <a:rPr kumimoji="1" lang="zh-CN" altLang="en-US" dirty="0">
                <a:solidFill>
                  <a:srgbClr val="FF0000"/>
                </a:solidFill>
              </a:rPr>
              <a:t>多等了好久</a:t>
            </a:r>
            <a:r>
              <a:rPr kumimoji="1" lang="en-US" altLang="zh-CN" dirty="0"/>
              <a:t>…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C5CA81B-033A-D146-B756-0DD69B26CBF3}"/>
              </a:ext>
            </a:extLst>
          </p:cNvPr>
          <p:cNvSpPr txBox="1"/>
          <p:nvPr/>
        </p:nvSpPr>
        <p:spPr>
          <a:xfrm>
            <a:off x="1621586" y="3385571"/>
            <a:ext cx="2116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学霸的</a:t>
            </a:r>
            <a:r>
              <a:rPr kumimoji="1" lang="zh-CN" altLang="en-US" dirty="0">
                <a:solidFill>
                  <a:srgbClr val="FF0000"/>
                </a:solidFill>
              </a:rPr>
              <a:t>响应时间短</a:t>
            </a:r>
            <a:r>
              <a:rPr kumimoji="1" lang="zh-CN" altLang="en-US" dirty="0"/>
              <a:t>了好多</a:t>
            </a:r>
            <a:endParaRPr kumimoji="1" lang="en-US" altLang="zh-CN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156EDB8-CD96-AD45-B86C-97700D1F739D}"/>
              </a:ext>
            </a:extLst>
          </p:cNvPr>
          <p:cNvGrpSpPr/>
          <p:nvPr/>
        </p:nvGrpSpPr>
        <p:grpSpPr>
          <a:xfrm>
            <a:off x="4812346" y="3470403"/>
            <a:ext cx="368098" cy="504056"/>
            <a:chOff x="1151620" y="3869431"/>
            <a:chExt cx="2592288" cy="504056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A727465-A071-A747-A857-9A40C2639C28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04564BE-E9E3-B642-BB83-9A70BFE82619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DF67FE5-223D-F54A-A76B-94F143DE6244}"/>
              </a:ext>
            </a:extLst>
          </p:cNvPr>
          <p:cNvGrpSpPr/>
          <p:nvPr/>
        </p:nvGrpSpPr>
        <p:grpSpPr>
          <a:xfrm>
            <a:off x="5143559" y="3471215"/>
            <a:ext cx="368098" cy="504056"/>
            <a:chOff x="1151620" y="3869431"/>
            <a:chExt cx="2592288" cy="504056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723E915-2B22-EB4C-9A34-5F51D2756F42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E5799FB2-0731-3F4B-8FD2-712BA66152B4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C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C98DA4D-5E50-F94B-A995-C064CABBA89B}"/>
              </a:ext>
            </a:extLst>
          </p:cNvPr>
          <p:cNvGrpSpPr/>
          <p:nvPr/>
        </p:nvGrpSpPr>
        <p:grpSpPr>
          <a:xfrm>
            <a:off x="5480982" y="3470280"/>
            <a:ext cx="368098" cy="504056"/>
            <a:chOff x="1151620" y="3869431"/>
            <a:chExt cx="2592288" cy="504056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701E511-E2D5-6448-BC16-CFD31910449C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FD4AA92-3BEE-CF4B-BEF3-22B44ACAB608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8859A0B5-35CA-6448-A178-71004A01A4D6}"/>
              </a:ext>
            </a:extLst>
          </p:cNvPr>
          <p:cNvGrpSpPr/>
          <p:nvPr/>
        </p:nvGrpSpPr>
        <p:grpSpPr>
          <a:xfrm>
            <a:off x="5818474" y="3468100"/>
            <a:ext cx="368098" cy="504056"/>
            <a:chOff x="1151620" y="3869431"/>
            <a:chExt cx="2592288" cy="504056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007E049-52DA-F849-82C4-41FA39F840FB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01DEC0D1-AF08-C942-B352-2D7F09D0A33B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4876BF86-D33D-5342-B800-9B6D5B2A65A7}"/>
              </a:ext>
            </a:extLst>
          </p:cNvPr>
          <p:cNvGrpSpPr/>
          <p:nvPr/>
        </p:nvGrpSpPr>
        <p:grpSpPr>
          <a:xfrm>
            <a:off x="6150590" y="3467288"/>
            <a:ext cx="368098" cy="504056"/>
            <a:chOff x="1151620" y="3869431"/>
            <a:chExt cx="2592288" cy="504056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DE68C4B-032C-4B42-AF2D-D54EBC9EA62F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1B188C6-3F3F-B54C-96A2-4A9444C3C377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C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B1E6665F-785B-9D4F-8878-2EFC97F5AA88}"/>
              </a:ext>
            </a:extLst>
          </p:cNvPr>
          <p:cNvGrpSpPr/>
          <p:nvPr/>
        </p:nvGrpSpPr>
        <p:grpSpPr>
          <a:xfrm>
            <a:off x="6481803" y="3468100"/>
            <a:ext cx="368098" cy="504056"/>
            <a:chOff x="1151620" y="3869431"/>
            <a:chExt cx="2592288" cy="504056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AEAA28E4-E94B-DE4B-8845-4FE0250A51B9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1D689BB-8365-8747-9D0A-0BD7FE09405E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4683135-1663-4440-AA5A-21CB34B68698}"/>
              </a:ext>
            </a:extLst>
          </p:cNvPr>
          <p:cNvGrpSpPr/>
          <p:nvPr/>
        </p:nvGrpSpPr>
        <p:grpSpPr>
          <a:xfrm>
            <a:off x="6819226" y="3467165"/>
            <a:ext cx="368098" cy="504056"/>
            <a:chOff x="1151620" y="3869431"/>
            <a:chExt cx="2592288" cy="504056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E3ACBFE-76DF-8149-B845-DE6062CD374F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7D9B31BA-E466-864B-AD2D-47B4241169B2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68DC3D1C-9D02-0C41-817B-FD5F336A3985}"/>
              </a:ext>
            </a:extLst>
          </p:cNvPr>
          <p:cNvGrpSpPr/>
          <p:nvPr/>
        </p:nvGrpSpPr>
        <p:grpSpPr>
          <a:xfrm>
            <a:off x="7163568" y="3466075"/>
            <a:ext cx="368098" cy="504056"/>
            <a:chOff x="1151620" y="3869431"/>
            <a:chExt cx="2592288" cy="504056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A9D048D6-B599-ED41-A41A-7E81FAB49A8B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022C3032-91B5-8247-8EAE-93DC17969951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42785CBA-8B7D-5642-871A-4C5DD0F227C7}"/>
              </a:ext>
            </a:extLst>
          </p:cNvPr>
          <p:cNvGrpSpPr/>
          <p:nvPr/>
        </p:nvGrpSpPr>
        <p:grpSpPr>
          <a:xfrm>
            <a:off x="7501060" y="3463895"/>
            <a:ext cx="368098" cy="504056"/>
            <a:chOff x="1151620" y="3869431"/>
            <a:chExt cx="2592288" cy="504056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5C44FA8F-34D1-0840-AC60-7EADFA7F8501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673856E4-C1B9-EF4F-95FE-82E4E3F32C21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C5CF0C76-66E3-2248-855C-06CE59D2DE03}"/>
              </a:ext>
            </a:extLst>
          </p:cNvPr>
          <p:cNvGrpSpPr/>
          <p:nvPr/>
        </p:nvGrpSpPr>
        <p:grpSpPr>
          <a:xfrm>
            <a:off x="7833176" y="3463083"/>
            <a:ext cx="368098" cy="504056"/>
            <a:chOff x="1151620" y="3869431"/>
            <a:chExt cx="2592288" cy="504056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19FAF467-34A4-914B-B1F4-BE87836E307A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B37E854-D575-C741-887B-25C5EBC10AF4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830B97F-120C-D240-804D-D76B73F89F41}"/>
              </a:ext>
            </a:extLst>
          </p:cNvPr>
          <p:cNvGrpSpPr/>
          <p:nvPr/>
        </p:nvGrpSpPr>
        <p:grpSpPr>
          <a:xfrm>
            <a:off x="8164389" y="3463895"/>
            <a:ext cx="368098" cy="504056"/>
            <a:chOff x="1151620" y="3869431"/>
            <a:chExt cx="2592288" cy="504056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AFD63D65-C893-D946-B69A-3D903B513A44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FD6ACD3C-22BE-4E4B-A586-0A02F8F3D082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EDCC3DAB-4680-E54A-9003-5B670C6D2164}"/>
              </a:ext>
            </a:extLst>
          </p:cNvPr>
          <p:cNvGrpSpPr/>
          <p:nvPr/>
        </p:nvGrpSpPr>
        <p:grpSpPr>
          <a:xfrm>
            <a:off x="8501812" y="3462960"/>
            <a:ext cx="368098" cy="504056"/>
            <a:chOff x="1151620" y="3869431"/>
            <a:chExt cx="2592288" cy="504056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E4BC30EC-6A0E-4649-B088-1CBA0987B865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06697BA0-B166-2740-BA24-CAF6BAB387B7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8B2D0930-9BD3-B043-91CE-7DFAEF28689A}"/>
              </a:ext>
            </a:extLst>
          </p:cNvPr>
          <p:cNvGrpSpPr/>
          <p:nvPr/>
        </p:nvGrpSpPr>
        <p:grpSpPr>
          <a:xfrm>
            <a:off x="806308" y="1383850"/>
            <a:ext cx="914400" cy="965540"/>
            <a:chOff x="2184748" y="3721596"/>
            <a:chExt cx="914400" cy="965540"/>
          </a:xfrm>
        </p:grpSpPr>
        <p:pic>
          <p:nvPicPr>
            <p:cNvPr id="93" name="图形 92" descr="用户">
              <a:extLst>
                <a:ext uri="{FF2B5EF4-FFF2-40B4-BE49-F238E27FC236}">
                  <a16:creationId xmlns:a16="http://schemas.microsoft.com/office/drawing/2014/main" id="{6AB5B9B5-C8D9-E14D-9E15-F77399AC0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84748" y="3772736"/>
              <a:ext cx="914400" cy="914400"/>
            </a:xfrm>
            <a:prstGeom prst="rect">
              <a:avLst/>
            </a:prstGeom>
          </p:spPr>
        </p:pic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5256F0EF-3C66-5547-AC45-6411926D903D}"/>
                </a:ext>
              </a:extLst>
            </p:cNvPr>
            <p:cNvGrpSpPr/>
            <p:nvPr/>
          </p:nvGrpSpPr>
          <p:grpSpPr>
            <a:xfrm>
              <a:off x="2430293" y="3721596"/>
              <a:ext cx="423310" cy="423310"/>
              <a:chOff x="2348489" y="3580911"/>
              <a:chExt cx="586916" cy="586916"/>
            </a:xfrm>
          </p:grpSpPr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538C6D99-9479-EE42-998B-5BCC544858AB}"/>
                  </a:ext>
                </a:extLst>
              </p:cNvPr>
              <p:cNvSpPr/>
              <p:nvPr/>
            </p:nvSpPr>
            <p:spPr>
              <a:xfrm>
                <a:off x="2435855" y="3747852"/>
                <a:ext cx="412186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pic>
            <p:nvPicPr>
              <p:cNvPr id="96" name="图形 95" descr="学位帽">
                <a:extLst>
                  <a:ext uri="{FF2B5EF4-FFF2-40B4-BE49-F238E27FC236}">
                    <a16:creationId xmlns:a16="http://schemas.microsoft.com/office/drawing/2014/main" id="{CD59CA99-8E47-E348-9112-EC4F891A68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348489" y="3580911"/>
                <a:ext cx="586916" cy="586916"/>
              </a:xfrm>
              <a:prstGeom prst="rect">
                <a:avLst/>
              </a:prstGeom>
            </p:spPr>
          </p:pic>
        </p:grp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73803013-061F-E246-AF40-67258BCC04AF}"/>
              </a:ext>
            </a:extLst>
          </p:cNvPr>
          <p:cNvGrpSpPr/>
          <p:nvPr/>
        </p:nvGrpSpPr>
        <p:grpSpPr>
          <a:xfrm>
            <a:off x="803802" y="2289134"/>
            <a:ext cx="914400" cy="914400"/>
            <a:chOff x="2942911" y="3750549"/>
            <a:chExt cx="914400" cy="914400"/>
          </a:xfrm>
        </p:grpSpPr>
        <p:pic>
          <p:nvPicPr>
            <p:cNvPr id="98" name="图形 97" descr="用户">
              <a:extLst>
                <a:ext uri="{FF2B5EF4-FFF2-40B4-BE49-F238E27FC236}">
                  <a16:creationId xmlns:a16="http://schemas.microsoft.com/office/drawing/2014/main" id="{14E83696-3973-2648-BB2B-51DEEBF9C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42911" y="3750549"/>
              <a:ext cx="914400" cy="914400"/>
            </a:xfrm>
            <a:prstGeom prst="rect">
              <a:avLst/>
            </a:prstGeom>
          </p:spPr>
        </p:pic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1BE5CD84-A63D-BC44-93A1-E4EA06C5771F}"/>
                </a:ext>
              </a:extLst>
            </p:cNvPr>
            <p:cNvSpPr txBox="1"/>
            <p:nvPr/>
          </p:nvSpPr>
          <p:spPr>
            <a:xfrm>
              <a:off x="2942911" y="422565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A</a:t>
              </a:r>
              <a:endParaRPr kumimoji="1" lang="zh-CN" altLang="en-US" b="1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19FFDF3F-6BE1-D84D-AB19-D3EC68370218}"/>
              </a:ext>
            </a:extLst>
          </p:cNvPr>
          <p:cNvGrpSpPr/>
          <p:nvPr/>
        </p:nvGrpSpPr>
        <p:grpSpPr>
          <a:xfrm>
            <a:off x="803802" y="3203534"/>
            <a:ext cx="914400" cy="914400"/>
            <a:chOff x="2942911" y="3750549"/>
            <a:chExt cx="914400" cy="914400"/>
          </a:xfrm>
        </p:grpSpPr>
        <p:pic>
          <p:nvPicPr>
            <p:cNvPr id="101" name="图形 100" descr="用户">
              <a:extLst>
                <a:ext uri="{FF2B5EF4-FFF2-40B4-BE49-F238E27FC236}">
                  <a16:creationId xmlns:a16="http://schemas.microsoft.com/office/drawing/2014/main" id="{FC505A43-8F78-4E4B-AD35-7E7568893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42911" y="3750549"/>
              <a:ext cx="914400" cy="914400"/>
            </a:xfrm>
            <a:prstGeom prst="rect">
              <a:avLst/>
            </a:prstGeom>
          </p:spPr>
        </p:pic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0DBD1407-6DBE-7745-AE3F-7F0D124DEA2A}"/>
                </a:ext>
              </a:extLst>
            </p:cNvPr>
            <p:cNvSpPr txBox="1"/>
            <p:nvPr/>
          </p:nvSpPr>
          <p:spPr>
            <a:xfrm>
              <a:off x="2942911" y="422565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B</a:t>
              </a:r>
              <a:endParaRPr kumimoji="1" lang="zh-CN" altLang="en-US" b="1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E95D553B-BF06-CC4A-8529-5D706FADDD8D}"/>
              </a:ext>
            </a:extLst>
          </p:cNvPr>
          <p:cNvGrpSpPr/>
          <p:nvPr/>
        </p:nvGrpSpPr>
        <p:grpSpPr>
          <a:xfrm>
            <a:off x="803802" y="4150731"/>
            <a:ext cx="914400" cy="914400"/>
            <a:chOff x="2942911" y="3750549"/>
            <a:chExt cx="914400" cy="914400"/>
          </a:xfrm>
        </p:grpSpPr>
        <p:pic>
          <p:nvPicPr>
            <p:cNvPr id="104" name="图形 103" descr="用户">
              <a:extLst>
                <a:ext uri="{FF2B5EF4-FFF2-40B4-BE49-F238E27FC236}">
                  <a16:creationId xmlns:a16="http://schemas.microsoft.com/office/drawing/2014/main" id="{C8E58A24-F6FE-8040-B20C-757C8CE05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42911" y="3750549"/>
              <a:ext cx="914400" cy="914400"/>
            </a:xfrm>
            <a:prstGeom prst="rect">
              <a:avLst/>
            </a:prstGeom>
          </p:spPr>
        </p:pic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81EDC62-06BA-9841-ABEF-ACB48B32077E}"/>
                </a:ext>
              </a:extLst>
            </p:cNvPr>
            <p:cNvSpPr txBox="1"/>
            <p:nvPr/>
          </p:nvSpPr>
          <p:spPr>
            <a:xfrm>
              <a:off x="2942911" y="422565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C</a:t>
              </a:r>
              <a:endParaRPr kumimoji="1" lang="zh-CN" altLang="en-US" b="1" dirty="0"/>
            </a:p>
          </p:txBody>
        </p: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1FBB5BC-FB1C-1C46-98A4-C0C248F65F79}"/>
              </a:ext>
            </a:extLst>
          </p:cNvPr>
          <p:cNvSpPr txBox="1"/>
          <p:nvPr/>
        </p:nvSpPr>
        <p:spPr>
          <a:xfrm>
            <a:off x="1642940" y="4386083"/>
            <a:ext cx="228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学霸的</a:t>
            </a:r>
            <a:r>
              <a:rPr kumimoji="1" lang="zh-CN" altLang="en-US" dirty="0">
                <a:solidFill>
                  <a:srgbClr val="FF0000"/>
                </a:solidFill>
              </a:rPr>
              <a:t>响应得更快</a:t>
            </a:r>
            <a:r>
              <a:rPr kumimoji="1" lang="zh-CN" altLang="en-US" dirty="0"/>
              <a:t>了</a:t>
            </a:r>
            <a:endParaRPr kumimoji="1" lang="en-US" altLang="zh-CN" dirty="0"/>
          </a:p>
        </p:txBody>
      </p:sp>
      <p:graphicFrame>
        <p:nvGraphicFramePr>
          <p:cNvPr id="107" name="表格 106">
            <a:extLst>
              <a:ext uri="{FF2B5EF4-FFF2-40B4-BE49-F238E27FC236}">
                <a16:creationId xmlns:a16="http://schemas.microsoft.com/office/drawing/2014/main" id="{D13428F6-9F6D-1040-AB7F-B4897AEAA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947743"/>
              </p:ext>
            </p:extLst>
          </p:nvPr>
        </p:nvGraphicFramePr>
        <p:xfrm>
          <a:off x="4932040" y="1129308"/>
          <a:ext cx="381777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197722088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793836398"/>
                    </a:ext>
                  </a:extLst>
                </a:gridCol>
                <a:gridCol w="1801549">
                  <a:extLst>
                    <a:ext uri="{9D8B030D-6E8A-4147-A177-3AD203B41FA5}">
                      <a16:colId xmlns:a16="http://schemas.microsoft.com/office/drawing/2014/main" val="4273847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到达时间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解答时间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（工作量）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98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2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33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4418"/>
                  </a:ext>
                </a:extLst>
              </a:tr>
            </a:tbl>
          </a:graphicData>
        </a:graphic>
      </p:graphicFrame>
      <p:sp>
        <p:nvSpPr>
          <p:cNvPr id="108" name="矩形 107">
            <a:extLst>
              <a:ext uri="{FF2B5EF4-FFF2-40B4-BE49-F238E27FC236}">
                <a16:creationId xmlns:a16="http://schemas.microsoft.com/office/drawing/2014/main" id="{366006C9-0287-A04B-906D-769ECFEDFB39}"/>
              </a:ext>
            </a:extLst>
          </p:cNvPr>
          <p:cNvSpPr/>
          <p:nvPr/>
        </p:nvSpPr>
        <p:spPr>
          <a:xfrm>
            <a:off x="4474634" y="2938033"/>
            <a:ext cx="368098" cy="284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A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B9364B2B-7CA5-BC44-91FA-E7657E37EC97}"/>
              </a:ext>
            </a:extLst>
          </p:cNvPr>
          <p:cNvSpPr/>
          <p:nvPr/>
        </p:nvSpPr>
        <p:spPr>
          <a:xfrm>
            <a:off x="4795008" y="3149820"/>
            <a:ext cx="368098" cy="284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B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B6626B89-381E-CA42-97F3-281158A0124E}"/>
              </a:ext>
            </a:extLst>
          </p:cNvPr>
          <p:cNvSpPr/>
          <p:nvPr/>
        </p:nvSpPr>
        <p:spPr>
          <a:xfrm>
            <a:off x="5493867" y="2950703"/>
            <a:ext cx="368098" cy="284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A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CA0655DF-E0A0-B744-A37C-13ED6EE414A1}"/>
              </a:ext>
            </a:extLst>
          </p:cNvPr>
          <p:cNvSpPr/>
          <p:nvPr/>
        </p:nvSpPr>
        <p:spPr>
          <a:xfrm>
            <a:off x="5814241" y="3162490"/>
            <a:ext cx="368098" cy="284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B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46CC350-0871-C74A-8B77-9F0E5E46C079}"/>
              </a:ext>
            </a:extLst>
          </p:cNvPr>
          <p:cNvSpPr/>
          <p:nvPr/>
        </p:nvSpPr>
        <p:spPr>
          <a:xfrm>
            <a:off x="6512755" y="2964505"/>
            <a:ext cx="368098" cy="284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A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5A4A7E2E-1DF8-2545-8306-C02137EDAD4B}"/>
              </a:ext>
            </a:extLst>
          </p:cNvPr>
          <p:cNvSpPr/>
          <p:nvPr/>
        </p:nvSpPr>
        <p:spPr>
          <a:xfrm>
            <a:off x="6822020" y="3209410"/>
            <a:ext cx="368098" cy="284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B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D8445581-B182-9047-A748-CB53FF39A2DC}"/>
              </a:ext>
            </a:extLst>
          </p:cNvPr>
          <p:cNvSpPr/>
          <p:nvPr/>
        </p:nvSpPr>
        <p:spPr>
          <a:xfrm>
            <a:off x="7179555" y="2960628"/>
            <a:ext cx="368098" cy="284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A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90E9294A-CC16-2946-BE7B-16D00B517A6E}"/>
              </a:ext>
            </a:extLst>
          </p:cNvPr>
          <p:cNvSpPr/>
          <p:nvPr/>
        </p:nvSpPr>
        <p:spPr>
          <a:xfrm>
            <a:off x="7499929" y="3172415"/>
            <a:ext cx="368098" cy="284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B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79139449-AC78-D947-9C88-42E32A2266D1}"/>
              </a:ext>
            </a:extLst>
          </p:cNvPr>
          <p:cNvSpPr/>
          <p:nvPr/>
        </p:nvSpPr>
        <p:spPr>
          <a:xfrm>
            <a:off x="7840908" y="3177364"/>
            <a:ext cx="368098" cy="284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B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ACA4AE7-5807-6B47-A88D-16E859EBB2F5}"/>
              </a:ext>
            </a:extLst>
          </p:cNvPr>
          <p:cNvSpPr/>
          <p:nvPr/>
        </p:nvSpPr>
        <p:spPr>
          <a:xfrm>
            <a:off x="8166729" y="3167466"/>
            <a:ext cx="368098" cy="284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B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16778EF1-0C91-DB4F-A0A8-C50C35F0374F}"/>
              </a:ext>
            </a:extLst>
          </p:cNvPr>
          <p:cNvSpPr/>
          <p:nvPr/>
        </p:nvSpPr>
        <p:spPr>
          <a:xfrm>
            <a:off x="8507708" y="3172415"/>
            <a:ext cx="368098" cy="284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B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9" name="页脚占位符 4">
            <a:extLst>
              <a:ext uri="{FF2B5EF4-FFF2-40B4-BE49-F238E27FC236}">
                <a16:creationId xmlns:a16="http://schemas.microsoft.com/office/drawing/2014/main" id="{6936A909-9AEF-9E40-9C17-9B73299B8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</p:spPr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B712DB4C-4A88-ED40-B5E6-377A83E54656}"/>
              </a:ext>
            </a:extLst>
          </p:cNvPr>
          <p:cNvSpPr/>
          <p:nvPr/>
        </p:nvSpPr>
        <p:spPr>
          <a:xfrm>
            <a:off x="4922556" y="4233092"/>
            <a:ext cx="3185487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轮询：公平、平均响应时间短</a:t>
            </a: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问题：牺牲周转时间</a:t>
            </a: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41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0E330-99DA-C74C-82B6-E96D9B75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zh-CN" altLang="en-US" dirty="0"/>
              <a:t>思考：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1987F-1DA1-2C4F-92D5-77D9FAB0A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什么情况下</a:t>
            </a:r>
            <a:r>
              <a:rPr kumimoji="1" lang="en-US" altLang="zh-CN" dirty="0"/>
              <a:t>RR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rgbClr val="C00000"/>
                </a:solidFill>
              </a:rPr>
              <a:t>周转时间</a:t>
            </a:r>
            <a:r>
              <a:rPr kumimoji="1" lang="zh-CN" altLang="en-US" dirty="0"/>
              <a:t>问题最为明显？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时间片长短应该如何确定？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过长的时间片会导致什么问题？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过短的时间片会导致什么问题？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B6A453-02BA-664B-AF56-FBE84CD6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E930A-109D-694D-B1F0-6BC618AE3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</p:spPr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898ADE-6A1E-9838-41C8-B628F0461D3B}"/>
              </a:ext>
            </a:extLst>
          </p:cNvPr>
          <p:cNvSpPr txBox="1"/>
          <p:nvPr/>
        </p:nvSpPr>
        <p:spPr>
          <a:xfrm>
            <a:off x="845657" y="199340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u="sng" dirty="0"/>
              <a:t>每个任务的执行时间差不多相同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CF659A-24AE-5F8A-D276-CC09B2C578E0}"/>
              </a:ext>
            </a:extLst>
          </p:cNvPr>
          <p:cNvSpPr txBox="1"/>
          <p:nvPr/>
        </p:nvSpPr>
        <p:spPr>
          <a:xfrm>
            <a:off x="5772268" y="320591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u="sng" dirty="0"/>
              <a:t>FCFS</a:t>
            </a:r>
            <a:endParaRPr kumimoji="1" lang="zh-CN" altLang="en-US" u="sng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C558F8-6D6B-1D9B-4161-F05CFEC1A1A3}"/>
              </a:ext>
            </a:extLst>
          </p:cNvPr>
          <p:cNvSpPr txBox="1"/>
          <p:nvPr/>
        </p:nvSpPr>
        <p:spPr>
          <a:xfrm>
            <a:off x="5746404" y="37215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u="sng" dirty="0"/>
              <a:t>调度开销</a:t>
            </a:r>
          </a:p>
        </p:txBody>
      </p:sp>
    </p:spTree>
    <p:extLst>
      <p:ext uri="{BB962C8B-B14F-4D97-AF65-F5344CB8AC3E}">
        <p14:creationId xmlns:p14="http://schemas.microsoft.com/office/powerpoint/2010/main" val="262023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优先级调度</a:t>
            </a:r>
            <a:endParaRPr kumimoji="1" lang="zh-CN" altLang="en-US" b="1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Priority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F61D95-77C6-4F44-A6A2-DDF144D5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023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CD42B79-65B9-7448-9E23-11A1D64A9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操作系统中的任务是不同的，例如：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系统 </a:t>
            </a:r>
            <a:r>
              <a:rPr kumimoji="1" lang="en-US" altLang="zh-CN" sz="2000" dirty="0"/>
              <a:t>V.S.</a:t>
            </a:r>
            <a:r>
              <a:rPr kumimoji="1" lang="zh-CN" altLang="en-US" sz="2000" dirty="0"/>
              <a:t> 用户、前台 </a:t>
            </a:r>
            <a:r>
              <a:rPr kumimoji="1" lang="en-US" altLang="zh-CN" sz="2000" dirty="0"/>
              <a:t>V.S.</a:t>
            </a:r>
            <a:r>
              <a:rPr kumimoji="1" lang="zh-CN" altLang="en-US" sz="2000" dirty="0"/>
              <a:t> 后台、</a:t>
            </a:r>
            <a:r>
              <a:rPr kumimoji="1" lang="en-US" altLang="zh-CN" sz="2000" dirty="0"/>
              <a:t>…</a:t>
            </a:r>
          </a:p>
          <a:p>
            <a:r>
              <a:rPr kumimoji="1" lang="zh-CN" altLang="en-US" sz="2200" dirty="0"/>
              <a:t>如果不加以区分</a:t>
            </a:r>
            <a:endParaRPr kumimoji="1" lang="en-US" altLang="zh-CN" sz="2200" dirty="0"/>
          </a:p>
          <a:p>
            <a:pPr lvl="1"/>
            <a:r>
              <a:rPr kumimoji="1" lang="zh-CN" altLang="en-US" sz="1800" dirty="0"/>
              <a:t>系统关键任务无法及时处理</a:t>
            </a:r>
            <a:endParaRPr kumimoji="1" lang="en-US" altLang="zh-CN" sz="1800" dirty="0"/>
          </a:p>
          <a:p>
            <a:pPr lvl="1"/>
            <a:r>
              <a:rPr kumimoji="1" lang="en-US" altLang="zh-CN" sz="1800" dirty="0"/>
              <a:t>"</a:t>
            </a:r>
            <a:r>
              <a:rPr kumimoji="1" lang="zh-CN" altLang="en-US" sz="1800" dirty="0"/>
              <a:t>后台运算</a:t>
            </a:r>
            <a:r>
              <a:rPr kumimoji="1" lang="en-US" altLang="zh-CN" sz="1800" dirty="0"/>
              <a:t>"</a:t>
            </a:r>
            <a:r>
              <a:rPr kumimoji="1" lang="zh-CN" altLang="en-US" sz="1800" dirty="0"/>
              <a:t>导致</a:t>
            </a:r>
            <a:r>
              <a:rPr kumimoji="1" lang="en-US" altLang="zh-CN" sz="1800" dirty="0"/>
              <a:t>"</a:t>
            </a:r>
            <a:r>
              <a:rPr kumimoji="1" lang="zh-CN" altLang="en-US" sz="1800" dirty="0"/>
              <a:t>视频播放</a:t>
            </a:r>
            <a:r>
              <a:rPr kumimoji="1" lang="en-US" altLang="zh-CN" sz="1800" dirty="0"/>
              <a:t>"</a:t>
            </a:r>
            <a:r>
              <a:rPr kumimoji="1" lang="zh-CN" altLang="en-US" sz="1800" dirty="0"/>
              <a:t>卡顿</a:t>
            </a:r>
            <a:endParaRPr kumimoji="1" lang="en-US" altLang="zh-CN" sz="1800" dirty="0"/>
          </a:p>
          <a:p>
            <a:pPr lvl="1"/>
            <a:endParaRPr kumimoji="1" lang="en-US" altLang="zh-CN" sz="2000" dirty="0"/>
          </a:p>
          <a:p>
            <a:r>
              <a:rPr kumimoji="1" lang="zh-CN" altLang="en-US" sz="2200" dirty="0"/>
              <a:t>优先级用于确保重要的任务被优先调度</a:t>
            </a:r>
            <a:endParaRPr kumimoji="1" lang="en-US" altLang="zh-CN" sz="22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991D7BE-FD37-1541-96B5-F145880F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7F7BC6B-91E1-3A4E-B521-B18DCC56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调度优先级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64341-AE2E-7646-8FB6-D27391C8C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</p:spPr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17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E39C2-86D1-9B45-B569-48F1570E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zh-CN" altLang="en-US" dirty="0"/>
              <a:t>版权声明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B3383-B219-984C-8D0C-BCF07665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/>
              <a:t>本内容版权归</a:t>
            </a:r>
            <a:r>
              <a:rPr lang="zh-CN" altLang="en-US" sz="2000" dirty="0"/>
              <a:t>上海交通大学并行与分布式系统研究所</a:t>
            </a:r>
            <a:r>
              <a:rPr lang="zh-CN" altLang="en-US" sz="2000" b="0" dirty="0"/>
              <a:t>所有</a:t>
            </a:r>
            <a:endParaRPr lang="en-US" altLang="zh-CN" sz="2000" b="0" dirty="0"/>
          </a:p>
          <a:p>
            <a:r>
              <a:rPr lang="zh-CN" altLang="en-US" sz="2000" b="0" dirty="0"/>
              <a:t>使用者可以将全部或部分本内容免费用于非商业用途</a:t>
            </a:r>
            <a:endParaRPr lang="en-US" altLang="zh-CN" sz="2000" b="0" dirty="0"/>
          </a:p>
          <a:p>
            <a:r>
              <a:rPr lang="zh-CN" altLang="en-US" sz="2000" b="0" dirty="0"/>
              <a:t>使用者在使用全部或部分本内容时请注明来源</a:t>
            </a:r>
            <a:endParaRPr lang="en-US" altLang="zh-CN" sz="2000" b="0" dirty="0"/>
          </a:p>
          <a:p>
            <a:pPr lvl="1"/>
            <a:r>
              <a:rPr lang="zh-CN" altLang="en-US" sz="1600"/>
              <a:t>资</a:t>
            </a:r>
            <a:r>
              <a:rPr lang="zh-CN" altLang="en-US" sz="1600" b="0"/>
              <a:t>料</a:t>
            </a:r>
            <a:r>
              <a:rPr lang="zh-CN" altLang="en-US" sz="1600" b="0" dirty="0"/>
              <a:t>来自</a:t>
            </a:r>
            <a:r>
              <a:rPr lang="zh-CN" altLang="en-US" sz="1600" dirty="0"/>
              <a:t>上海交通大学并行与分布式系统研究所</a:t>
            </a:r>
            <a:r>
              <a:rPr lang="en-US" altLang="zh-CN" sz="1600" dirty="0"/>
              <a:t>+</a:t>
            </a:r>
            <a:r>
              <a:rPr lang="zh-CN" altLang="en-US" sz="1600" dirty="0"/>
              <a:t>材料名字</a:t>
            </a:r>
            <a:endParaRPr lang="en-US" altLang="zh-CN" sz="1600" b="0" dirty="0"/>
          </a:p>
          <a:p>
            <a:r>
              <a:rPr lang="zh-CN" altLang="en-US" sz="2000" b="0" dirty="0"/>
              <a:t>对于不遵守此声明或者其他违法使用本内容者，将依法保留追究权</a:t>
            </a:r>
            <a:endParaRPr lang="en-US" altLang="zh-CN" sz="2000" b="0" dirty="0"/>
          </a:p>
          <a:p>
            <a:r>
              <a:rPr lang="zh-CN" altLang="en-US" sz="2000" b="0" dirty="0"/>
              <a:t>本内容的发布采用 </a:t>
            </a:r>
            <a:r>
              <a:rPr lang="en-US" altLang="zh-CN" sz="2000" b="0" dirty="0"/>
              <a:t>Creative Commons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Attribution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4.0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License</a:t>
            </a:r>
            <a:endParaRPr lang="en-US" altLang="zh-CN" sz="2400" b="0" dirty="0"/>
          </a:p>
          <a:p>
            <a:pPr lvl="1"/>
            <a:r>
              <a:rPr lang="zh-CN" altLang="en-US" sz="1600" dirty="0"/>
              <a:t>完整文本：</a:t>
            </a:r>
            <a:r>
              <a:rPr lang="en-US" altLang="zh-CN" sz="1600" dirty="0">
                <a:hlinkClick r:id="rId2"/>
              </a:rPr>
              <a:t>https://creativecommons.org/licenses/by/4.0/legalcode</a:t>
            </a:r>
            <a:endParaRPr lang="en-US" altLang="zh-CN" sz="1800" b="0" dirty="0"/>
          </a:p>
          <a:p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6275D-0E58-1C46-BA79-C46B2D55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CCAE3DD-16E6-F94F-A919-CF1B39E8E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</p:spPr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226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3EAEB-4C0B-C044-A437-6BA371B8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zh-CN" altLang="en-US" dirty="0"/>
              <a:t>添加条件：优先级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784BF5-C3D9-9C4C-B126-2BFAF34E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309330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D708A43-84C1-AF4D-B91B-862BE34A12A2}"/>
              </a:ext>
            </a:extLst>
          </p:cNvPr>
          <p:cNvSpPr txBox="1"/>
          <p:nvPr/>
        </p:nvSpPr>
        <p:spPr>
          <a:xfrm>
            <a:off x="5854130" y="1731897"/>
            <a:ext cx="174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女生</a:t>
            </a:r>
            <a:r>
              <a:rPr kumimoji="1" lang="zh-CN" altLang="en-US" dirty="0">
                <a:solidFill>
                  <a:srgbClr val="FF0000"/>
                </a:solidFill>
              </a:rPr>
              <a:t>优先级</a:t>
            </a:r>
            <a:r>
              <a:rPr kumimoji="1" lang="zh-CN" altLang="en-US" dirty="0"/>
              <a:t>高！</a:t>
            </a: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8B2D0930-9BD3-B043-91CE-7DFAEF28689A}"/>
              </a:ext>
            </a:extLst>
          </p:cNvPr>
          <p:cNvGrpSpPr/>
          <p:nvPr/>
        </p:nvGrpSpPr>
        <p:grpSpPr>
          <a:xfrm>
            <a:off x="4939730" y="1452401"/>
            <a:ext cx="914400" cy="965540"/>
            <a:chOff x="2184748" y="3721596"/>
            <a:chExt cx="914400" cy="965540"/>
          </a:xfrm>
        </p:grpSpPr>
        <p:pic>
          <p:nvPicPr>
            <p:cNvPr id="93" name="图形 92" descr="用户">
              <a:extLst>
                <a:ext uri="{FF2B5EF4-FFF2-40B4-BE49-F238E27FC236}">
                  <a16:creationId xmlns:a16="http://schemas.microsoft.com/office/drawing/2014/main" id="{6AB5B9B5-C8D9-E14D-9E15-F77399AC0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84748" y="3772736"/>
              <a:ext cx="914400" cy="914400"/>
            </a:xfrm>
            <a:prstGeom prst="rect">
              <a:avLst/>
            </a:prstGeom>
          </p:spPr>
        </p:pic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5256F0EF-3C66-5547-AC45-6411926D903D}"/>
                </a:ext>
              </a:extLst>
            </p:cNvPr>
            <p:cNvGrpSpPr/>
            <p:nvPr/>
          </p:nvGrpSpPr>
          <p:grpSpPr>
            <a:xfrm>
              <a:off x="2430293" y="3721596"/>
              <a:ext cx="423310" cy="423310"/>
              <a:chOff x="2348489" y="3580911"/>
              <a:chExt cx="586916" cy="586916"/>
            </a:xfrm>
          </p:grpSpPr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538C6D99-9479-EE42-998B-5BCC544858AB}"/>
                  </a:ext>
                </a:extLst>
              </p:cNvPr>
              <p:cNvSpPr/>
              <p:nvPr/>
            </p:nvSpPr>
            <p:spPr>
              <a:xfrm>
                <a:off x="2435855" y="3747852"/>
                <a:ext cx="412186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pic>
            <p:nvPicPr>
              <p:cNvPr id="96" name="图形 95" descr="学位帽">
                <a:extLst>
                  <a:ext uri="{FF2B5EF4-FFF2-40B4-BE49-F238E27FC236}">
                    <a16:creationId xmlns:a16="http://schemas.microsoft.com/office/drawing/2014/main" id="{CD59CA99-8E47-E348-9112-EC4F891A68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348489" y="3580911"/>
                <a:ext cx="586916" cy="586916"/>
              </a:xfrm>
              <a:prstGeom prst="rect">
                <a:avLst/>
              </a:prstGeom>
            </p:spPr>
          </p:pic>
        </p:grp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E768CEF6-BAA5-EE4E-A886-2C74CA1F0833}"/>
              </a:ext>
            </a:extLst>
          </p:cNvPr>
          <p:cNvGrpSpPr/>
          <p:nvPr/>
        </p:nvGrpSpPr>
        <p:grpSpPr>
          <a:xfrm>
            <a:off x="2755490" y="1875711"/>
            <a:ext cx="914400" cy="914400"/>
            <a:chOff x="3968174" y="2217839"/>
            <a:chExt cx="914400" cy="914400"/>
          </a:xfrm>
        </p:grpSpPr>
        <p:pic>
          <p:nvPicPr>
            <p:cNvPr id="109" name="图形 108" descr="男性形象">
              <a:extLst>
                <a:ext uri="{FF2B5EF4-FFF2-40B4-BE49-F238E27FC236}">
                  <a16:creationId xmlns:a16="http://schemas.microsoft.com/office/drawing/2014/main" id="{B64649AC-C011-6549-B3A6-EDC8BE6F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68174" y="2217839"/>
              <a:ext cx="914400" cy="914400"/>
            </a:xfrm>
            <a:prstGeom prst="rect">
              <a:avLst/>
            </a:prstGeom>
          </p:spPr>
        </p:pic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6FBED64D-CE19-4F40-8C27-0B53D99993E8}"/>
                </a:ext>
              </a:extLst>
            </p:cNvPr>
            <p:cNvSpPr txBox="1"/>
            <p:nvPr/>
          </p:nvSpPr>
          <p:spPr>
            <a:xfrm>
              <a:off x="3968174" y="265405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zh-CN" altLang="en-US" b="1" dirty="0"/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2672FA00-B488-2349-91CF-44620D59CA42}"/>
              </a:ext>
            </a:extLst>
          </p:cNvPr>
          <p:cNvGrpSpPr/>
          <p:nvPr/>
        </p:nvGrpSpPr>
        <p:grpSpPr>
          <a:xfrm>
            <a:off x="2755490" y="3621536"/>
            <a:ext cx="914400" cy="914400"/>
            <a:chOff x="5878583" y="1595505"/>
            <a:chExt cx="914400" cy="914400"/>
          </a:xfrm>
        </p:grpSpPr>
        <p:pic>
          <p:nvPicPr>
            <p:cNvPr id="112" name="图形 111" descr="女性形象">
              <a:extLst>
                <a:ext uri="{FF2B5EF4-FFF2-40B4-BE49-F238E27FC236}">
                  <a16:creationId xmlns:a16="http://schemas.microsoft.com/office/drawing/2014/main" id="{0929D1D5-C7A4-DF40-AD5A-D3EEF506D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78583" y="1595505"/>
              <a:ext cx="914400" cy="914400"/>
            </a:xfrm>
            <a:prstGeom prst="rect">
              <a:avLst/>
            </a:prstGeom>
          </p:spPr>
        </p:pic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5286D50F-C1E4-5D4C-894F-E9ECA88B9F17}"/>
                </a:ext>
              </a:extLst>
            </p:cNvPr>
            <p:cNvSpPr txBox="1"/>
            <p:nvPr/>
          </p:nvSpPr>
          <p:spPr>
            <a:xfrm>
              <a:off x="5878583" y="203317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zh-CN" altLang="en-US" b="1" dirty="0"/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ACDFE729-D93E-A749-B91F-6BB3CEA79620}"/>
              </a:ext>
            </a:extLst>
          </p:cNvPr>
          <p:cNvGrpSpPr/>
          <p:nvPr/>
        </p:nvGrpSpPr>
        <p:grpSpPr>
          <a:xfrm>
            <a:off x="595250" y="2629642"/>
            <a:ext cx="914400" cy="914400"/>
            <a:chOff x="2942911" y="3750549"/>
            <a:chExt cx="914400" cy="914400"/>
          </a:xfrm>
        </p:grpSpPr>
        <p:pic>
          <p:nvPicPr>
            <p:cNvPr id="115" name="图形 114" descr="用户">
              <a:extLst>
                <a:ext uri="{FF2B5EF4-FFF2-40B4-BE49-F238E27FC236}">
                  <a16:creationId xmlns:a16="http://schemas.microsoft.com/office/drawing/2014/main" id="{1DF7DC90-3752-C145-BFB4-9AE406CC9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942911" y="3750549"/>
              <a:ext cx="914400" cy="914400"/>
            </a:xfrm>
            <a:prstGeom prst="rect">
              <a:avLst/>
            </a:prstGeom>
          </p:spPr>
        </p:pic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A391E1FB-231F-BE40-9457-E26CDEF21260}"/>
                </a:ext>
              </a:extLst>
            </p:cNvPr>
            <p:cNvSpPr txBox="1"/>
            <p:nvPr/>
          </p:nvSpPr>
          <p:spPr>
            <a:xfrm>
              <a:off x="2942911" y="422565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zh-CN" altLang="en-US" b="1" dirty="0"/>
            </a:p>
          </p:txBody>
        </p:sp>
      </p:grpSp>
      <p:sp>
        <p:nvSpPr>
          <p:cNvPr id="14" name="右箭头 13">
            <a:extLst>
              <a:ext uri="{FF2B5EF4-FFF2-40B4-BE49-F238E27FC236}">
                <a16:creationId xmlns:a16="http://schemas.microsoft.com/office/drawing/2014/main" id="{60BBE461-6983-1946-AF1D-520D9B266C99}"/>
              </a:ext>
            </a:extLst>
          </p:cNvPr>
          <p:cNvSpPr/>
          <p:nvPr/>
        </p:nvSpPr>
        <p:spPr>
          <a:xfrm rot="19679552">
            <a:off x="1544333" y="2521887"/>
            <a:ext cx="957808" cy="405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右箭头 119">
            <a:extLst>
              <a:ext uri="{FF2B5EF4-FFF2-40B4-BE49-F238E27FC236}">
                <a16:creationId xmlns:a16="http://schemas.microsoft.com/office/drawing/2014/main" id="{1993DFE7-88B8-3143-AE34-F08889D53665}"/>
              </a:ext>
            </a:extLst>
          </p:cNvPr>
          <p:cNvSpPr/>
          <p:nvPr/>
        </p:nvSpPr>
        <p:spPr>
          <a:xfrm rot="1800000">
            <a:off x="1544334" y="3460869"/>
            <a:ext cx="957808" cy="405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E9E881C6-B7C4-1F4F-BF12-FA7DD45F6901}"/>
              </a:ext>
            </a:extLst>
          </p:cNvPr>
          <p:cNvGrpSpPr/>
          <p:nvPr/>
        </p:nvGrpSpPr>
        <p:grpSpPr>
          <a:xfrm>
            <a:off x="4366618" y="3077780"/>
            <a:ext cx="914400" cy="914400"/>
            <a:chOff x="3968174" y="2217839"/>
            <a:chExt cx="914400" cy="914400"/>
          </a:xfrm>
        </p:grpSpPr>
        <p:pic>
          <p:nvPicPr>
            <p:cNvPr id="122" name="图形 121" descr="男性形象">
              <a:extLst>
                <a:ext uri="{FF2B5EF4-FFF2-40B4-BE49-F238E27FC236}">
                  <a16:creationId xmlns:a16="http://schemas.microsoft.com/office/drawing/2014/main" id="{DD646658-7951-614B-906B-D6DBD3350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68174" y="2217839"/>
              <a:ext cx="914400" cy="914400"/>
            </a:xfrm>
            <a:prstGeom prst="rect">
              <a:avLst/>
            </a:prstGeom>
          </p:spPr>
        </p:pic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A0FCC599-D55A-3241-B868-24964D4BCFF4}"/>
                </a:ext>
              </a:extLst>
            </p:cNvPr>
            <p:cNvSpPr txBox="1"/>
            <p:nvPr/>
          </p:nvSpPr>
          <p:spPr>
            <a:xfrm>
              <a:off x="3968174" y="265405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A</a:t>
              </a:r>
              <a:endParaRPr kumimoji="1" lang="zh-CN" altLang="en-US" b="1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86DE226-A90F-AF4F-B144-1A8D63668F47}"/>
              </a:ext>
            </a:extLst>
          </p:cNvPr>
          <p:cNvGrpSpPr/>
          <p:nvPr/>
        </p:nvGrpSpPr>
        <p:grpSpPr>
          <a:xfrm>
            <a:off x="5357197" y="3082411"/>
            <a:ext cx="914400" cy="914400"/>
            <a:chOff x="5878583" y="1595505"/>
            <a:chExt cx="914400" cy="914400"/>
          </a:xfrm>
        </p:grpSpPr>
        <p:pic>
          <p:nvPicPr>
            <p:cNvPr id="125" name="图形 124" descr="女性形象">
              <a:extLst>
                <a:ext uri="{FF2B5EF4-FFF2-40B4-BE49-F238E27FC236}">
                  <a16:creationId xmlns:a16="http://schemas.microsoft.com/office/drawing/2014/main" id="{1B659F90-5148-DF47-9305-88FF0F5C3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78583" y="1595505"/>
              <a:ext cx="914400" cy="914400"/>
            </a:xfrm>
            <a:prstGeom prst="rect">
              <a:avLst/>
            </a:prstGeom>
          </p:spPr>
        </p:pic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982F592B-8108-F04E-9379-17204F5DE458}"/>
                </a:ext>
              </a:extLst>
            </p:cNvPr>
            <p:cNvSpPr txBox="1"/>
            <p:nvPr/>
          </p:nvSpPr>
          <p:spPr>
            <a:xfrm>
              <a:off x="5878583" y="203317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B</a:t>
              </a:r>
              <a:endParaRPr kumimoji="1" lang="zh-CN" altLang="en-US" b="1" dirty="0"/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0292918C-A453-2E4E-84D5-456FB0B5AAAB}"/>
              </a:ext>
            </a:extLst>
          </p:cNvPr>
          <p:cNvGrpSpPr/>
          <p:nvPr/>
        </p:nvGrpSpPr>
        <p:grpSpPr>
          <a:xfrm>
            <a:off x="6449751" y="3077780"/>
            <a:ext cx="914400" cy="914400"/>
            <a:chOff x="3968174" y="2217839"/>
            <a:chExt cx="914400" cy="914400"/>
          </a:xfrm>
        </p:grpSpPr>
        <p:pic>
          <p:nvPicPr>
            <p:cNvPr id="128" name="图形 127" descr="男性形象">
              <a:extLst>
                <a:ext uri="{FF2B5EF4-FFF2-40B4-BE49-F238E27FC236}">
                  <a16:creationId xmlns:a16="http://schemas.microsoft.com/office/drawing/2014/main" id="{29188134-8E0B-C14F-9367-0606195D6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68174" y="2217839"/>
              <a:ext cx="914400" cy="914400"/>
            </a:xfrm>
            <a:prstGeom prst="rect">
              <a:avLst/>
            </a:prstGeom>
          </p:spPr>
        </p:pic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001A7F9C-3458-7642-A1E4-5ECA841526A1}"/>
                </a:ext>
              </a:extLst>
            </p:cNvPr>
            <p:cNvSpPr txBox="1"/>
            <p:nvPr/>
          </p:nvSpPr>
          <p:spPr>
            <a:xfrm>
              <a:off x="3968174" y="265405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C</a:t>
              </a:r>
              <a:endParaRPr kumimoji="1" lang="zh-CN" altLang="en-US" b="1" dirty="0"/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83B3DDB3-05C8-484C-B4B2-8C704DAAE79C}"/>
              </a:ext>
            </a:extLst>
          </p:cNvPr>
          <p:cNvGrpSpPr/>
          <p:nvPr/>
        </p:nvGrpSpPr>
        <p:grpSpPr>
          <a:xfrm>
            <a:off x="7511767" y="3077780"/>
            <a:ext cx="914400" cy="914400"/>
            <a:chOff x="5878583" y="1595505"/>
            <a:chExt cx="914400" cy="914400"/>
          </a:xfrm>
        </p:grpSpPr>
        <p:pic>
          <p:nvPicPr>
            <p:cNvPr id="131" name="图形 130" descr="女性形象">
              <a:extLst>
                <a:ext uri="{FF2B5EF4-FFF2-40B4-BE49-F238E27FC236}">
                  <a16:creationId xmlns:a16="http://schemas.microsoft.com/office/drawing/2014/main" id="{956EFC02-939E-B54C-A787-07BC0FA2E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78583" y="1595505"/>
              <a:ext cx="914400" cy="914400"/>
            </a:xfrm>
            <a:prstGeom prst="rect">
              <a:avLst/>
            </a:prstGeom>
          </p:spPr>
        </p:pic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9868DE6D-99F1-C449-96E3-FC94475D86EB}"/>
                </a:ext>
              </a:extLst>
            </p:cNvPr>
            <p:cNvSpPr txBox="1"/>
            <p:nvPr/>
          </p:nvSpPr>
          <p:spPr>
            <a:xfrm>
              <a:off x="5878583" y="203317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D</a:t>
              </a:r>
              <a:endParaRPr kumimoji="1" lang="zh-CN" altLang="en-US" b="1" dirty="0"/>
            </a:p>
          </p:txBody>
        </p:sp>
      </p:grpSp>
      <p:sp>
        <p:nvSpPr>
          <p:cNvPr id="33" name="页脚占位符 4">
            <a:extLst>
              <a:ext uri="{FF2B5EF4-FFF2-40B4-BE49-F238E27FC236}">
                <a16:creationId xmlns:a16="http://schemas.microsoft.com/office/drawing/2014/main" id="{175952CB-0D43-934A-A4A4-CF6B72D0F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</p:spPr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6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52505-6BAE-6B4C-BE7E-36405417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多级队列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43BE7B-2D16-994C-9C73-84C95DB9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3B0B52F-62C8-BE40-906E-13B60959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672" y="3652210"/>
            <a:ext cx="3293328" cy="582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1800" dirty="0"/>
              <a:t>女生队列（高优先级）</a:t>
            </a:r>
            <a:r>
              <a:rPr kumimoji="1" lang="en-US" altLang="zh-CN" sz="1800" dirty="0" err="1"/>
              <a:t>Q</a:t>
            </a:r>
            <a:r>
              <a:rPr kumimoji="1" lang="en-US" altLang="zh-CN" sz="1800" baseline="-25000" dirty="0" err="1"/>
              <a:t>girl</a:t>
            </a:r>
            <a:endParaRPr kumimoji="1" lang="en-US" altLang="zh-CN" sz="1800" baseline="-250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5C0E6A1-5826-A446-8009-F1542375EC77}"/>
              </a:ext>
            </a:extLst>
          </p:cNvPr>
          <p:cNvGrpSpPr/>
          <p:nvPr/>
        </p:nvGrpSpPr>
        <p:grpSpPr>
          <a:xfrm>
            <a:off x="4817329" y="4234978"/>
            <a:ext cx="914400" cy="914400"/>
            <a:chOff x="3968174" y="2217839"/>
            <a:chExt cx="914400" cy="914400"/>
          </a:xfrm>
        </p:grpSpPr>
        <p:pic>
          <p:nvPicPr>
            <p:cNvPr id="9" name="图形 8" descr="男性形象">
              <a:extLst>
                <a:ext uri="{FF2B5EF4-FFF2-40B4-BE49-F238E27FC236}">
                  <a16:creationId xmlns:a16="http://schemas.microsoft.com/office/drawing/2014/main" id="{27D971F9-D990-A943-8AB2-B97CED1CE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68174" y="2217839"/>
              <a:ext cx="914400" cy="91440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7C7531A-E49E-F343-921A-FCF1515DF319}"/>
                </a:ext>
              </a:extLst>
            </p:cNvPr>
            <p:cNvSpPr txBox="1"/>
            <p:nvPr/>
          </p:nvSpPr>
          <p:spPr>
            <a:xfrm>
              <a:off x="3968174" y="265405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A</a:t>
              </a:r>
              <a:endParaRPr kumimoji="1" lang="zh-CN" altLang="en-US" b="1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C7B33C5-A34A-EE46-A483-A83F6596B033}"/>
              </a:ext>
            </a:extLst>
          </p:cNvPr>
          <p:cNvGrpSpPr/>
          <p:nvPr/>
        </p:nvGrpSpPr>
        <p:grpSpPr>
          <a:xfrm>
            <a:off x="4840251" y="3321010"/>
            <a:ext cx="914400" cy="914400"/>
            <a:chOff x="5878583" y="1595505"/>
            <a:chExt cx="914400" cy="914400"/>
          </a:xfrm>
        </p:grpSpPr>
        <p:pic>
          <p:nvPicPr>
            <p:cNvPr id="12" name="图形 11" descr="女性形象">
              <a:extLst>
                <a:ext uri="{FF2B5EF4-FFF2-40B4-BE49-F238E27FC236}">
                  <a16:creationId xmlns:a16="http://schemas.microsoft.com/office/drawing/2014/main" id="{803CE6CA-C96F-9440-B22A-E34F5CC6A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78583" y="1595505"/>
              <a:ext cx="914400" cy="91440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1F72B47-36A0-9345-8385-7D3C3A3B105E}"/>
                </a:ext>
              </a:extLst>
            </p:cNvPr>
            <p:cNvSpPr txBox="1"/>
            <p:nvPr/>
          </p:nvSpPr>
          <p:spPr>
            <a:xfrm>
              <a:off x="5878583" y="203317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B</a:t>
              </a:r>
              <a:endParaRPr kumimoji="1" lang="zh-CN" altLang="en-US" b="1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5FBD8AD-C37D-6140-AC92-3B711DC08AA3}"/>
              </a:ext>
            </a:extLst>
          </p:cNvPr>
          <p:cNvGrpSpPr/>
          <p:nvPr/>
        </p:nvGrpSpPr>
        <p:grpSpPr>
          <a:xfrm>
            <a:off x="6300192" y="4226993"/>
            <a:ext cx="914400" cy="914400"/>
            <a:chOff x="3968174" y="2217839"/>
            <a:chExt cx="914400" cy="914400"/>
          </a:xfrm>
        </p:grpSpPr>
        <p:pic>
          <p:nvPicPr>
            <p:cNvPr id="15" name="图形 14" descr="男性形象">
              <a:extLst>
                <a:ext uri="{FF2B5EF4-FFF2-40B4-BE49-F238E27FC236}">
                  <a16:creationId xmlns:a16="http://schemas.microsoft.com/office/drawing/2014/main" id="{69A10E96-7742-B74A-A85D-2191262BB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68174" y="2217839"/>
              <a:ext cx="914400" cy="914400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C410A14-4D01-8F40-8346-F616F331E29B}"/>
                </a:ext>
              </a:extLst>
            </p:cNvPr>
            <p:cNvSpPr txBox="1"/>
            <p:nvPr/>
          </p:nvSpPr>
          <p:spPr>
            <a:xfrm>
              <a:off x="3968174" y="265405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C</a:t>
              </a:r>
              <a:endParaRPr kumimoji="1" lang="zh-CN" altLang="en-US" b="1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361A20D-DA8D-8141-B59A-05B30653BAE4}"/>
              </a:ext>
            </a:extLst>
          </p:cNvPr>
          <p:cNvGrpSpPr/>
          <p:nvPr/>
        </p:nvGrpSpPr>
        <p:grpSpPr>
          <a:xfrm>
            <a:off x="6246949" y="3323531"/>
            <a:ext cx="914400" cy="914400"/>
            <a:chOff x="5878583" y="1595505"/>
            <a:chExt cx="914400" cy="914400"/>
          </a:xfrm>
        </p:grpSpPr>
        <p:pic>
          <p:nvPicPr>
            <p:cNvPr id="18" name="图形 17" descr="女性形象">
              <a:extLst>
                <a:ext uri="{FF2B5EF4-FFF2-40B4-BE49-F238E27FC236}">
                  <a16:creationId xmlns:a16="http://schemas.microsoft.com/office/drawing/2014/main" id="{640CC9B6-D549-0347-A6F2-601982AEF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78583" y="1595505"/>
              <a:ext cx="914400" cy="914400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B1C6A4F-203A-4945-9894-FC598ADAF0B5}"/>
                </a:ext>
              </a:extLst>
            </p:cNvPr>
            <p:cNvSpPr txBox="1"/>
            <p:nvPr/>
          </p:nvSpPr>
          <p:spPr>
            <a:xfrm>
              <a:off x="5878583" y="203317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D</a:t>
              </a:r>
              <a:endParaRPr kumimoji="1" lang="zh-CN" altLang="en-US" b="1" dirty="0"/>
            </a:p>
          </p:txBody>
        </p:sp>
      </p:grp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7063BF57-4790-6A4E-A4A6-C6E3956237C9}"/>
              </a:ext>
            </a:extLst>
          </p:cNvPr>
          <p:cNvSpPr txBox="1">
            <a:spLocks/>
          </p:cNvSpPr>
          <p:nvPr/>
        </p:nvSpPr>
        <p:spPr>
          <a:xfrm>
            <a:off x="457200" y="1306449"/>
            <a:ext cx="8075240" cy="1983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800" dirty="0"/>
              <a:t>Multi-Level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Queue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(MLQ)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1800" dirty="0"/>
              <a:t>1</a:t>
            </a:r>
            <a:r>
              <a:rPr kumimoji="1" lang="zh-CN" altLang="en-US" sz="1800" dirty="0"/>
              <a:t>）维护多个队列，每个对应静态设置好的优先级</a:t>
            </a:r>
            <a:endParaRPr kumimoji="1" lang="en-US" altLang="zh-CN" sz="1800" dirty="0"/>
          </a:p>
          <a:p>
            <a:pPr marL="0" indent="0">
              <a:buFont typeface="Arial" pitchFamily="34" charset="0"/>
              <a:buNone/>
            </a:pPr>
            <a:r>
              <a:rPr kumimoji="1" lang="en-US" altLang="zh-CN" sz="1800" dirty="0"/>
              <a:t>2</a:t>
            </a:r>
            <a:r>
              <a:rPr kumimoji="1" lang="zh-CN" altLang="en-US" sz="1800" dirty="0"/>
              <a:t>）高优先级的任务优先执行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en-US" altLang="zh-CN" sz="1800" dirty="0"/>
              <a:t>3</a:t>
            </a:r>
            <a:r>
              <a:rPr kumimoji="1" lang="zh-CN" altLang="en-US" sz="1800" dirty="0"/>
              <a:t>）同优先级内使用</a:t>
            </a:r>
            <a:r>
              <a:rPr kumimoji="1" lang="en-US" altLang="zh-CN" sz="1800" dirty="0"/>
              <a:t>Round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Robin</a:t>
            </a:r>
            <a:r>
              <a:rPr kumimoji="1" lang="zh-CN" altLang="en-US" sz="1800" dirty="0"/>
              <a:t>调度（也可使用其他调度策略）</a:t>
            </a:r>
          </a:p>
        </p:txBody>
      </p:sp>
      <p:sp>
        <p:nvSpPr>
          <p:cNvPr id="51" name="页脚占位符 4">
            <a:extLst>
              <a:ext uri="{FF2B5EF4-FFF2-40B4-BE49-F238E27FC236}">
                <a16:creationId xmlns:a16="http://schemas.microsoft.com/office/drawing/2014/main" id="{351EA13E-2293-B848-8216-58BB14109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</p:spPr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52" name="内容占位符 2">
            <a:extLst>
              <a:ext uri="{FF2B5EF4-FFF2-40B4-BE49-F238E27FC236}">
                <a16:creationId xmlns:a16="http://schemas.microsoft.com/office/drawing/2014/main" id="{C776FC87-C637-CB43-8E32-D44D955A967A}"/>
              </a:ext>
            </a:extLst>
          </p:cNvPr>
          <p:cNvSpPr txBox="1">
            <a:spLocks/>
          </p:cNvSpPr>
          <p:nvPr/>
        </p:nvSpPr>
        <p:spPr>
          <a:xfrm>
            <a:off x="1289883" y="4485282"/>
            <a:ext cx="3138101" cy="58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1800" dirty="0"/>
              <a:t>男生队列（低优先级）</a:t>
            </a:r>
            <a:r>
              <a:rPr kumimoji="1" lang="en-US" altLang="zh-CN" sz="1800" dirty="0" err="1"/>
              <a:t>Q</a:t>
            </a:r>
            <a:r>
              <a:rPr kumimoji="1" lang="en-US" altLang="zh-CN" sz="1800" baseline="-25000" dirty="0" err="1"/>
              <a:t>boy</a:t>
            </a:r>
            <a:endParaRPr kumimoji="1" lang="en-US" altLang="zh-CN" sz="1800" dirty="0"/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7C9A609C-A3DD-BB4D-89B5-9AFB71C40A43}"/>
              </a:ext>
            </a:extLst>
          </p:cNvPr>
          <p:cNvSpPr/>
          <p:nvPr/>
        </p:nvSpPr>
        <p:spPr>
          <a:xfrm>
            <a:off x="4347953" y="3787490"/>
            <a:ext cx="467735" cy="178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右箭头 52">
            <a:extLst>
              <a:ext uri="{FF2B5EF4-FFF2-40B4-BE49-F238E27FC236}">
                <a16:creationId xmlns:a16="http://schemas.microsoft.com/office/drawing/2014/main" id="{705F95EA-D81D-854C-BFF5-9C552D6AE12C}"/>
              </a:ext>
            </a:extLst>
          </p:cNvPr>
          <p:cNvSpPr/>
          <p:nvPr/>
        </p:nvSpPr>
        <p:spPr>
          <a:xfrm>
            <a:off x="5801195" y="3773531"/>
            <a:ext cx="467735" cy="178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右箭头 53">
            <a:extLst>
              <a:ext uri="{FF2B5EF4-FFF2-40B4-BE49-F238E27FC236}">
                <a16:creationId xmlns:a16="http://schemas.microsoft.com/office/drawing/2014/main" id="{F00691C4-F6D1-9643-9EF4-3E851DE21305}"/>
              </a:ext>
            </a:extLst>
          </p:cNvPr>
          <p:cNvSpPr/>
          <p:nvPr/>
        </p:nvSpPr>
        <p:spPr>
          <a:xfrm>
            <a:off x="4347953" y="4661139"/>
            <a:ext cx="467735" cy="178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右箭头 54">
            <a:extLst>
              <a:ext uri="{FF2B5EF4-FFF2-40B4-BE49-F238E27FC236}">
                <a16:creationId xmlns:a16="http://schemas.microsoft.com/office/drawing/2014/main" id="{9465592E-4946-C043-9839-6F272E8AA56E}"/>
              </a:ext>
            </a:extLst>
          </p:cNvPr>
          <p:cNvSpPr/>
          <p:nvPr/>
        </p:nvSpPr>
        <p:spPr>
          <a:xfrm>
            <a:off x="5795722" y="4687195"/>
            <a:ext cx="467735" cy="178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901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2806F-CFED-2448-B10A-26713B35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zh-CN" altLang="en-US" dirty="0"/>
              <a:t>添加条件：阅读</a:t>
            </a:r>
            <a:r>
              <a:rPr kumimoji="1" lang="en-US" altLang="zh-CN" dirty="0"/>
              <a:t>OS</a:t>
            </a:r>
            <a:r>
              <a:rPr kumimoji="1" lang="zh-CN" altLang="en-US" dirty="0"/>
              <a:t>书 （类比</a:t>
            </a:r>
            <a:r>
              <a:rPr kumimoji="1" lang="en-US" altLang="zh-CN" dirty="0"/>
              <a:t>I/O</a:t>
            </a:r>
            <a:r>
              <a:rPr kumimoji="1" lang="zh-CN" altLang="en-US" dirty="0"/>
              <a:t>操作）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F8BAE-7AA6-9A4C-898F-4B158D1E5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200" dirty="0"/>
              <a:t>学霸告诉同学需要看</a:t>
            </a:r>
            <a:r>
              <a:rPr kumimoji="1" lang="en-US" altLang="zh-CN" sz="2200" dirty="0"/>
              <a:t>OS</a:t>
            </a:r>
            <a:r>
              <a:rPr kumimoji="1" lang="zh-CN" altLang="en-US" sz="2200" dirty="0"/>
              <a:t>书</a:t>
            </a:r>
            <a:endParaRPr kumimoji="1" lang="en-US" altLang="zh-CN" sz="2200" dirty="0"/>
          </a:p>
          <a:p>
            <a:pPr lvl="1"/>
            <a:r>
              <a:rPr kumimoji="1" lang="zh-CN" altLang="en-US" sz="2200" dirty="0"/>
              <a:t>（学霸只有一本</a:t>
            </a:r>
            <a:r>
              <a:rPr kumimoji="1" lang="en-US" altLang="zh-CN" sz="2200" dirty="0"/>
              <a:t>OS</a:t>
            </a:r>
            <a:r>
              <a:rPr kumimoji="1" lang="zh-CN" altLang="en-US" sz="2200" dirty="0"/>
              <a:t>书，同一时间只有一个同学能够阅读）</a:t>
            </a:r>
            <a:endParaRPr kumimoji="1" lang="en-US" altLang="zh-CN" sz="2200" dirty="0"/>
          </a:p>
          <a:p>
            <a:r>
              <a:rPr kumimoji="1" lang="zh-CN" altLang="en-US" sz="2200" dirty="0"/>
              <a:t>阅读完</a:t>
            </a:r>
            <a:r>
              <a:rPr kumimoji="1" lang="en-US" altLang="zh-CN" sz="2200" dirty="0"/>
              <a:t>OS</a:t>
            </a:r>
            <a:r>
              <a:rPr kumimoji="1" lang="zh-CN" altLang="en-US" sz="2200" dirty="0"/>
              <a:t>书后，同学再和学霸确认知识点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13B838-94FF-8245-91F7-98060614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22</a:t>
            </a:fld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BCB8122-4A81-C043-992A-C44C0891364C}"/>
              </a:ext>
            </a:extLst>
          </p:cNvPr>
          <p:cNvGrpSpPr/>
          <p:nvPr/>
        </p:nvGrpSpPr>
        <p:grpSpPr>
          <a:xfrm>
            <a:off x="1405880" y="3001516"/>
            <a:ext cx="914400" cy="965540"/>
            <a:chOff x="2184748" y="3721596"/>
            <a:chExt cx="914400" cy="965540"/>
          </a:xfrm>
        </p:grpSpPr>
        <p:pic>
          <p:nvPicPr>
            <p:cNvPr id="9" name="图形 8" descr="用户">
              <a:extLst>
                <a:ext uri="{FF2B5EF4-FFF2-40B4-BE49-F238E27FC236}">
                  <a16:creationId xmlns:a16="http://schemas.microsoft.com/office/drawing/2014/main" id="{384076D9-AE03-0B40-9311-2104F55C9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84748" y="3772736"/>
              <a:ext cx="914400" cy="914400"/>
            </a:xfrm>
            <a:prstGeom prst="rect">
              <a:avLst/>
            </a:prstGeom>
          </p:spPr>
        </p:pic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F75BABF-F007-8249-B70A-4A43D235EAFE}"/>
                </a:ext>
              </a:extLst>
            </p:cNvPr>
            <p:cNvGrpSpPr/>
            <p:nvPr/>
          </p:nvGrpSpPr>
          <p:grpSpPr>
            <a:xfrm>
              <a:off x="2430293" y="3721596"/>
              <a:ext cx="423310" cy="423310"/>
              <a:chOff x="2348489" y="3580911"/>
              <a:chExt cx="586916" cy="586916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733C4DFF-7E55-974F-81D4-8A49546EF73B}"/>
                  </a:ext>
                </a:extLst>
              </p:cNvPr>
              <p:cNvSpPr/>
              <p:nvPr/>
            </p:nvSpPr>
            <p:spPr>
              <a:xfrm>
                <a:off x="2435855" y="3747852"/>
                <a:ext cx="412186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pic>
            <p:nvPicPr>
              <p:cNvPr id="12" name="图形 11" descr="学位帽">
                <a:extLst>
                  <a:ext uri="{FF2B5EF4-FFF2-40B4-BE49-F238E27FC236}">
                    <a16:creationId xmlns:a16="http://schemas.microsoft.com/office/drawing/2014/main" id="{96952659-4353-724B-B876-CF7EB9EB7B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48489" y="3580911"/>
                <a:ext cx="586916" cy="586916"/>
              </a:xfrm>
              <a:prstGeom prst="rect">
                <a:avLst/>
              </a:prstGeom>
            </p:spPr>
          </p:pic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5EEE8FC-5DC9-5A4D-B4CD-2A4783618D74}"/>
              </a:ext>
            </a:extLst>
          </p:cNvPr>
          <p:cNvGrpSpPr/>
          <p:nvPr/>
        </p:nvGrpSpPr>
        <p:grpSpPr>
          <a:xfrm>
            <a:off x="2811503" y="3269746"/>
            <a:ext cx="382619" cy="504056"/>
            <a:chOff x="1151620" y="3869431"/>
            <a:chExt cx="2592288" cy="50405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D91CDF0-F74D-0E46-B823-AFCC942323F9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C3FE857-8926-0144-B9D1-78DC929CE340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A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59849004-D91B-3540-B68E-8FCECEE2D10C}"/>
              </a:ext>
            </a:extLst>
          </p:cNvPr>
          <p:cNvSpPr txBox="1">
            <a:spLocks/>
          </p:cNvSpPr>
          <p:nvPr/>
        </p:nvSpPr>
        <p:spPr>
          <a:xfrm>
            <a:off x="513397" y="3269691"/>
            <a:ext cx="914400" cy="538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/>
              <a:t>CPU</a:t>
            </a:r>
            <a:endParaRPr kumimoji="1" lang="zh-CN" altLang="en-US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3D254F05-DEE6-7944-A0D2-2AAC5E3081CC}"/>
              </a:ext>
            </a:extLst>
          </p:cNvPr>
          <p:cNvSpPr txBox="1">
            <a:spLocks/>
          </p:cNvSpPr>
          <p:nvPr/>
        </p:nvSpPr>
        <p:spPr>
          <a:xfrm>
            <a:off x="491480" y="4085398"/>
            <a:ext cx="914400" cy="538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kumimoji="1" lang="en-US" altLang="zh-CN" dirty="0"/>
              <a:t>I/O</a:t>
            </a:r>
            <a:endParaRPr kumimoji="1"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B200640-DD2D-C74B-A11D-B87BD45A2345}"/>
              </a:ext>
            </a:extLst>
          </p:cNvPr>
          <p:cNvGrpSpPr/>
          <p:nvPr/>
        </p:nvGrpSpPr>
        <p:grpSpPr>
          <a:xfrm>
            <a:off x="3178179" y="3845139"/>
            <a:ext cx="1312087" cy="504056"/>
            <a:chOff x="1151620" y="3869431"/>
            <a:chExt cx="2592288" cy="50405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4F3A1A2-24E3-364B-AFA9-B67686CE14C5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0321A7-4BD9-274C-8386-2B0EB280D711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A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2" name="图形 21" descr="书籍">
            <a:extLst>
              <a:ext uri="{FF2B5EF4-FFF2-40B4-BE49-F238E27FC236}">
                <a16:creationId xmlns:a16="http://schemas.microsoft.com/office/drawing/2014/main" id="{14CE698B-D58B-134E-A656-B71597F991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4265" y="3922946"/>
            <a:ext cx="914400" cy="914400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3502A51E-0444-EE4D-AC2A-AD225CC64FFB}"/>
              </a:ext>
            </a:extLst>
          </p:cNvPr>
          <p:cNvGrpSpPr/>
          <p:nvPr/>
        </p:nvGrpSpPr>
        <p:grpSpPr>
          <a:xfrm>
            <a:off x="4481063" y="3269746"/>
            <a:ext cx="382619" cy="504056"/>
            <a:chOff x="1151620" y="3869431"/>
            <a:chExt cx="2592288" cy="504056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03B3A6D-322C-0E48-B3CE-B4D77279BAAF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87900AC-310D-DF4C-83DB-EA27EDBA1D6F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A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702F2CA-23C8-0245-AF9E-FC1AB4AD7B64}"/>
              </a:ext>
            </a:extLst>
          </p:cNvPr>
          <p:cNvGrpSpPr/>
          <p:nvPr/>
        </p:nvGrpSpPr>
        <p:grpSpPr>
          <a:xfrm>
            <a:off x="3156973" y="3269746"/>
            <a:ext cx="382619" cy="504056"/>
            <a:chOff x="1151620" y="3869431"/>
            <a:chExt cx="2592288" cy="50405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C6E09DD-761D-9145-ACE7-CF69600C7419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85A71FC-1D9E-3342-9A31-B51D21F0F111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B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2B114D3-1201-DE48-9421-2FCC6DB58D31}"/>
              </a:ext>
            </a:extLst>
          </p:cNvPr>
          <p:cNvGrpSpPr/>
          <p:nvPr/>
        </p:nvGrpSpPr>
        <p:grpSpPr>
          <a:xfrm>
            <a:off x="4382713" y="3845139"/>
            <a:ext cx="1312087" cy="504056"/>
            <a:chOff x="1151620" y="3869431"/>
            <a:chExt cx="2592288" cy="504056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51A5F6E-5365-2741-9F1D-83200462C2AD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9C3FF46-E99A-E641-96E5-56A0F0F0AAC9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B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F561D7F-2DD4-0447-ADF0-3C0634E0E5AB}"/>
              </a:ext>
            </a:extLst>
          </p:cNvPr>
          <p:cNvGrpSpPr/>
          <p:nvPr/>
        </p:nvGrpSpPr>
        <p:grpSpPr>
          <a:xfrm>
            <a:off x="5613842" y="3289230"/>
            <a:ext cx="382619" cy="504056"/>
            <a:chOff x="1151620" y="3869431"/>
            <a:chExt cx="2592288" cy="504056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9FC2B2A-D746-064D-9FF1-4F633BE782E0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6655293-68F8-3642-B213-9F590BFF9B21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B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CCBC5FF7-1994-604C-9179-4C197CF83BDF}"/>
              </a:ext>
            </a:extLst>
          </p:cNvPr>
          <p:cNvGrpSpPr/>
          <p:nvPr/>
        </p:nvGrpSpPr>
        <p:grpSpPr>
          <a:xfrm>
            <a:off x="6481164" y="3151792"/>
            <a:ext cx="914400" cy="914400"/>
            <a:chOff x="3968174" y="2217839"/>
            <a:chExt cx="914400" cy="914400"/>
          </a:xfrm>
        </p:grpSpPr>
        <p:pic>
          <p:nvPicPr>
            <p:cNvPr id="47" name="图形 46" descr="男性形象">
              <a:extLst>
                <a:ext uri="{FF2B5EF4-FFF2-40B4-BE49-F238E27FC236}">
                  <a16:creationId xmlns:a16="http://schemas.microsoft.com/office/drawing/2014/main" id="{F820BA4F-39A2-EC46-98C9-D0EDDD953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68174" y="2217839"/>
              <a:ext cx="914400" cy="914400"/>
            </a:xfrm>
            <a:prstGeom prst="rect">
              <a:avLst/>
            </a:prstGeom>
          </p:spPr>
        </p:pic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8049D08-0FAB-6649-B865-F50A2E49EA36}"/>
                </a:ext>
              </a:extLst>
            </p:cNvPr>
            <p:cNvSpPr txBox="1"/>
            <p:nvPr/>
          </p:nvSpPr>
          <p:spPr>
            <a:xfrm>
              <a:off x="3968174" y="265405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A</a:t>
              </a:r>
              <a:endParaRPr kumimoji="1" lang="zh-CN" altLang="en-US" b="1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E8888CB-D1EB-1945-83B7-3FC81B6E1275}"/>
              </a:ext>
            </a:extLst>
          </p:cNvPr>
          <p:cNvGrpSpPr/>
          <p:nvPr/>
        </p:nvGrpSpPr>
        <p:grpSpPr>
          <a:xfrm>
            <a:off x="7575043" y="3151792"/>
            <a:ext cx="914400" cy="914400"/>
            <a:chOff x="3968174" y="2217839"/>
            <a:chExt cx="914400" cy="914400"/>
          </a:xfrm>
        </p:grpSpPr>
        <p:pic>
          <p:nvPicPr>
            <p:cNvPr id="50" name="图形 49" descr="男性形象">
              <a:extLst>
                <a:ext uri="{FF2B5EF4-FFF2-40B4-BE49-F238E27FC236}">
                  <a16:creationId xmlns:a16="http://schemas.microsoft.com/office/drawing/2014/main" id="{C53C614E-C211-5249-B1BB-905FFD49D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68174" y="2217839"/>
              <a:ext cx="914400" cy="914400"/>
            </a:xfrm>
            <a:prstGeom prst="rect">
              <a:avLst/>
            </a:prstGeom>
          </p:spPr>
        </p:pic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CE647FD-6FC5-B447-BE8A-B03A97A745E1}"/>
                </a:ext>
              </a:extLst>
            </p:cNvPr>
            <p:cNvSpPr txBox="1"/>
            <p:nvPr/>
          </p:nvSpPr>
          <p:spPr>
            <a:xfrm>
              <a:off x="3968174" y="265405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B</a:t>
              </a:r>
              <a:endParaRPr kumimoji="1" lang="zh-CN" altLang="en-US" b="1" dirty="0"/>
            </a:p>
          </p:txBody>
        </p:sp>
      </p:grpSp>
      <p:pic>
        <p:nvPicPr>
          <p:cNvPr id="52" name="图形 51" descr="书籍">
            <a:extLst>
              <a:ext uri="{FF2B5EF4-FFF2-40B4-BE49-F238E27FC236}">
                <a16:creationId xmlns:a16="http://schemas.microsoft.com/office/drawing/2014/main" id="{E251DD4C-31E1-644E-928C-120584E0BC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94180" y="3328842"/>
            <a:ext cx="419077" cy="419077"/>
          </a:xfrm>
          <a:prstGeom prst="rect">
            <a:avLst/>
          </a:prstGeom>
        </p:spPr>
      </p:pic>
      <p:pic>
        <p:nvPicPr>
          <p:cNvPr id="53" name="图形 52" descr="书籍">
            <a:extLst>
              <a:ext uri="{FF2B5EF4-FFF2-40B4-BE49-F238E27FC236}">
                <a16:creationId xmlns:a16="http://schemas.microsoft.com/office/drawing/2014/main" id="{D6C3E022-3CD6-6E41-A141-3091FFF9EE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11617" y="3318157"/>
            <a:ext cx="419077" cy="419077"/>
          </a:xfrm>
          <a:prstGeom prst="rect">
            <a:avLst/>
          </a:prstGeom>
        </p:spPr>
      </p:pic>
      <p:sp>
        <p:nvSpPr>
          <p:cNvPr id="39" name="页脚占位符 4">
            <a:extLst>
              <a:ext uri="{FF2B5EF4-FFF2-40B4-BE49-F238E27FC236}">
                <a16:creationId xmlns:a16="http://schemas.microsoft.com/office/drawing/2014/main" id="{E803AB08-9A26-B847-BA95-645DA546C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</p:spPr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591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52505-6BAE-6B4C-BE7E-36405417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问题：低资源利用率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43BE7B-2D16-994C-9C73-84C95DB9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3B0B52F-62C8-BE40-906E-13B60959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968" y="1271291"/>
            <a:ext cx="2133601" cy="58276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优先级</a:t>
            </a:r>
            <a:r>
              <a:rPr kumimoji="1" lang="en-US" altLang="zh-CN" dirty="0"/>
              <a:t>0</a:t>
            </a:r>
            <a:r>
              <a:rPr kumimoji="1" lang="zh-CN" altLang="en-US" dirty="0"/>
              <a:t>（高）</a:t>
            </a:r>
            <a:endParaRPr kumimoji="1"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A795477-10D3-E84A-BF2A-2AB14D121950}"/>
              </a:ext>
            </a:extLst>
          </p:cNvPr>
          <p:cNvSpPr txBox="1">
            <a:spLocks/>
          </p:cNvSpPr>
          <p:nvPr/>
        </p:nvSpPr>
        <p:spPr>
          <a:xfrm>
            <a:off x="4265191" y="2063987"/>
            <a:ext cx="2133601" cy="58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zh-CN" altLang="en-US" dirty="0"/>
              <a:t>优先级</a:t>
            </a:r>
            <a:r>
              <a:rPr kumimoji="1" lang="en-US" altLang="zh-CN" dirty="0"/>
              <a:t>1</a:t>
            </a:r>
            <a:r>
              <a:rPr kumimoji="1" lang="zh-CN" altLang="en-US" dirty="0"/>
              <a:t>（低）</a:t>
            </a:r>
            <a:endParaRPr kumimoji="1" lang="en-US" altLang="zh-CN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5C0E6A1-5826-A446-8009-F1542375EC77}"/>
              </a:ext>
            </a:extLst>
          </p:cNvPr>
          <p:cNvGrpSpPr/>
          <p:nvPr/>
        </p:nvGrpSpPr>
        <p:grpSpPr>
          <a:xfrm>
            <a:off x="6816924" y="1968782"/>
            <a:ext cx="914400" cy="914400"/>
            <a:chOff x="3968174" y="2217839"/>
            <a:chExt cx="914400" cy="914400"/>
          </a:xfrm>
        </p:grpSpPr>
        <p:pic>
          <p:nvPicPr>
            <p:cNvPr id="9" name="图形 8" descr="男性形象">
              <a:extLst>
                <a:ext uri="{FF2B5EF4-FFF2-40B4-BE49-F238E27FC236}">
                  <a16:creationId xmlns:a16="http://schemas.microsoft.com/office/drawing/2014/main" id="{27D971F9-D990-A943-8AB2-B97CED1CE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8174" y="2217839"/>
              <a:ext cx="914400" cy="91440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7C7531A-E49E-F343-921A-FCF1515DF319}"/>
                </a:ext>
              </a:extLst>
            </p:cNvPr>
            <p:cNvSpPr txBox="1"/>
            <p:nvPr/>
          </p:nvSpPr>
          <p:spPr>
            <a:xfrm>
              <a:off x="3968174" y="265405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A</a:t>
              </a:r>
              <a:endParaRPr kumimoji="1" lang="zh-CN" altLang="en-US" b="1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C7B33C5-A34A-EE46-A483-A83F6596B033}"/>
              </a:ext>
            </a:extLst>
          </p:cNvPr>
          <p:cNvGrpSpPr/>
          <p:nvPr/>
        </p:nvGrpSpPr>
        <p:grpSpPr>
          <a:xfrm>
            <a:off x="6818876" y="1105475"/>
            <a:ext cx="914400" cy="914400"/>
            <a:chOff x="5878583" y="1595505"/>
            <a:chExt cx="914400" cy="914400"/>
          </a:xfrm>
        </p:grpSpPr>
        <p:pic>
          <p:nvPicPr>
            <p:cNvPr id="12" name="图形 11" descr="女性形象">
              <a:extLst>
                <a:ext uri="{FF2B5EF4-FFF2-40B4-BE49-F238E27FC236}">
                  <a16:creationId xmlns:a16="http://schemas.microsoft.com/office/drawing/2014/main" id="{803CE6CA-C96F-9440-B22A-E34F5CC6A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78583" y="1595505"/>
              <a:ext cx="914400" cy="91440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1F72B47-36A0-9345-8385-7D3C3A3B105E}"/>
                </a:ext>
              </a:extLst>
            </p:cNvPr>
            <p:cNvSpPr txBox="1"/>
            <p:nvPr/>
          </p:nvSpPr>
          <p:spPr>
            <a:xfrm>
              <a:off x="5878583" y="203317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B</a:t>
              </a:r>
              <a:endParaRPr kumimoji="1" lang="zh-CN" altLang="en-US" b="1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5FBD8AD-C37D-6140-AC92-3B711DC08AA3}"/>
              </a:ext>
            </a:extLst>
          </p:cNvPr>
          <p:cNvGrpSpPr/>
          <p:nvPr/>
        </p:nvGrpSpPr>
        <p:grpSpPr>
          <a:xfrm>
            <a:off x="7910803" y="1968782"/>
            <a:ext cx="914400" cy="914400"/>
            <a:chOff x="3968174" y="2217839"/>
            <a:chExt cx="914400" cy="914400"/>
          </a:xfrm>
        </p:grpSpPr>
        <p:pic>
          <p:nvPicPr>
            <p:cNvPr id="15" name="图形 14" descr="男性形象">
              <a:extLst>
                <a:ext uri="{FF2B5EF4-FFF2-40B4-BE49-F238E27FC236}">
                  <a16:creationId xmlns:a16="http://schemas.microsoft.com/office/drawing/2014/main" id="{69A10E96-7742-B74A-A85D-2191262BB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8174" y="2217839"/>
              <a:ext cx="914400" cy="914400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C410A14-4D01-8F40-8346-F616F331E29B}"/>
                </a:ext>
              </a:extLst>
            </p:cNvPr>
            <p:cNvSpPr txBox="1"/>
            <p:nvPr/>
          </p:nvSpPr>
          <p:spPr>
            <a:xfrm>
              <a:off x="3968174" y="265405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C</a:t>
              </a:r>
              <a:endParaRPr kumimoji="1" lang="zh-CN" altLang="en-US" b="1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361A20D-DA8D-8141-B59A-05B30653BAE4}"/>
              </a:ext>
            </a:extLst>
          </p:cNvPr>
          <p:cNvGrpSpPr/>
          <p:nvPr/>
        </p:nvGrpSpPr>
        <p:grpSpPr>
          <a:xfrm>
            <a:off x="7895930" y="1103012"/>
            <a:ext cx="914400" cy="914400"/>
            <a:chOff x="5878583" y="1595505"/>
            <a:chExt cx="914400" cy="914400"/>
          </a:xfrm>
        </p:grpSpPr>
        <p:pic>
          <p:nvPicPr>
            <p:cNvPr id="18" name="图形 17" descr="女性形象">
              <a:extLst>
                <a:ext uri="{FF2B5EF4-FFF2-40B4-BE49-F238E27FC236}">
                  <a16:creationId xmlns:a16="http://schemas.microsoft.com/office/drawing/2014/main" id="{640CC9B6-D549-0347-A6F2-601982AEF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78583" y="1595505"/>
              <a:ext cx="914400" cy="914400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B1C6A4F-203A-4945-9894-FC598ADAF0B5}"/>
                </a:ext>
              </a:extLst>
            </p:cNvPr>
            <p:cNvSpPr txBox="1"/>
            <p:nvPr/>
          </p:nvSpPr>
          <p:spPr>
            <a:xfrm>
              <a:off x="5878583" y="203317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D</a:t>
              </a:r>
              <a:endParaRPr kumimoji="1" lang="zh-CN" altLang="en-US" b="1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371CBE7-B03A-3B4A-8082-134EF20E6FF4}"/>
              </a:ext>
            </a:extLst>
          </p:cNvPr>
          <p:cNvGrpSpPr/>
          <p:nvPr/>
        </p:nvGrpSpPr>
        <p:grpSpPr>
          <a:xfrm>
            <a:off x="2194544" y="3302299"/>
            <a:ext cx="914400" cy="965540"/>
            <a:chOff x="2184748" y="3721596"/>
            <a:chExt cx="914400" cy="965540"/>
          </a:xfrm>
        </p:grpSpPr>
        <p:pic>
          <p:nvPicPr>
            <p:cNvPr id="22" name="图形 21" descr="用户">
              <a:extLst>
                <a:ext uri="{FF2B5EF4-FFF2-40B4-BE49-F238E27FC236}">
                  <a16:creationId xmlns:a16="http://schemas.microsoft.com/office/drawing/2014/main" id="{B35FB3CE-C1F9-5C41-995D-6C18747BA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84748" y="3772736"/>
              <a:ext cx="914400" cy="914400"/>
            </a:xfrm>
            <a:prstGeom prst="rect">
              <a:avLst/>
            </a:prstGeom>
          </p:spPr>
        </p:pic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9DF6D02-3D55-5A41-9AA5-E977622D2F64}"/>
                </a:ext>
              </a:extLst>
            </p:cNvPr>
            <p:cNvGrpSpPr/>
            <p:nvPr/>
          </p:nvGrpSpPr>
          <p:grpSpPr>
            <a:xfrm>
              <a:off x="2430293" y="3721596"/>
              <a:ext cx="423310" cy="423310"/>
              <a:chOff x="2348489" y="3580911"/>
              <a:chExt cx="586916" cy="586916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DAFEC0B-71AE-3F42-A293-D645705AD14D}"/>
                  </a:ext>
                </a:extLst>
              </p:cNvPr>
              <p:cNvSpPr/>
              <p:nvPr/>
            </p:nvSpPr>
            <p:spPr>
              <a:xfrm>
                <a:off x="2435855" y="3747852"/>
                <a:ext cx="412186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pic>
            <p:nvPicPr>
              <p:cNvPr id="25" name="图形 24" descr="学位帽">
                <a:extLst>
                  <a:ext uri="{FF2B5EF4-FFF2-40B4-BE49-F238E27FC236}">
                    <a16:creationId xmlns:a16="http://schemas.microsoft.com/office/drawing/2014/main" id="{25FF2455-9D0A-4043-99D6-16D0B2F142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348489" y="3580911"/>
                <a:ext cx="586916" cy="586916"/>
              </a:xfrm>
              <a:prstGeom prst="rect">
                <a:avLst/>
              </a:prstGeom>
            </p:spPr>
          </p:pic>
        </p:grp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8546D8B4-009A-4342-8852-8DAF6E0CDB88}"/>
              </a:ext>
            </a:extLst>
          </p:cNvPr>
          <p:cNvSpPr txBox="1"/>
          <p:nvPr/>
        </p:nvSpPr>
        <p:spPr>
          <a:xfrm>
            <a:off x="-108520" y="1797916"/>
            <a:ext cx="3491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/>
              <a:t>问题：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多种资源（学霸和</a:t>
            </a:r>
            <a:r>
              <a:rPr kumimoji="1" lang="en-US" altLang="zh-CN" dirty="0"/>
              <a:t>OS</a:t>
            </a:r>
            <a:r>
              <a:rPr kumimoji="1" lang="zh-CN" altLang="en-US" dirty="0"/>
              <a:t>书）</a:t>
            </a:r>
            <a:endParaRPr kumimoji="1" lang="en-US" altLang="zh-CN" dirty="0"/>
          </a:p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没有同时利用</a:t>
            </a:r>
            <a:r>
              <a:rPr kumimoji="1" lang="zh-CN" altLang="en-US" dirty="0"/>
              <a:t>起来</a:t>
            </a:r>
            <a:endParaRPr kumimoji="1" lang="en-US" altLang="zh-CN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8C78A13-E6CF-AC46-8615-BD047BAE5CA8}"/>
              </a:ext>
            </a:extLst>
          </p:cNvPr>
          <p:cNvGrpSpPr/>
          <p:nvPr/>
        </p:nvGrpSpPr>
        <p:grpSpPr>
          <a:xfrm>
            <a:off x="3617887" y="3378418"/>
            <a:ext cx="368098" cy="504056"/>
            <a:chOff x="1151620" y="3869431"/>
            <a:chExt cx="2592288" cy="50405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6C1F0DD-394F-C34F-87FA-193763416F9D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5732937-660A-A54C-B437-B77ACADD3EDB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B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3A23F85-3D86-DA46-AA3A-6D7DC30AAC03}"/>
              </a:ext>
            </a:extLst>
          </p:cNvPr>
          <p:cNvGrpSpPr/>
          <p:nvPr/>
        </p:nvGrpSpPr>
        <p:grpSpPr>
          <a:xfrm>
            <a:off x="3950003" y="3377606"/>
            <a:ext cx="368098" cy="504056"/>
            <a:chOff x="1151620" y="3869431"/>
            <a:chExt cx="2592288" cy="504056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90BF112-88E3-F54E-AE3A-E499154ACC55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C78BB90-6956-574A-8E04-11D1507F31EF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D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1EF28D6-C0A9-ED46-9784-9149B92929C8}"/>
              </a:ext>
            </a:extLst>
          </p:cNvPr>
          <p:cNvGrpSpPr/>
          <p:nvPr/>
        </p:nvGrpSpPr>
        <p:grpSpPr>
          <a:xfrm>
            <a:off x="4281216" y="3378418"/>
            <a:ext cx="368098" cy="504056"/>
            <a:chOff x="1151620" y="3869431"/>
            <a:chExt cx="2592288" cy="504056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902F94D-E755-144A-AB47-EDEEE5EC08C8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64DCE4C-6A52-9D44-85ED-6D1E18C1432B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B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17C8F54-C499-AA44-B33B-6264F5A41E1A}"/>
              </a:ext>
            </a:extLst>
          </p:cNvPr>
          <p:cNvGrpSpPr/>
          <p:nvPr/>
        </p:nvGrpSpPr>
        <p:grpSpPr>
          <a:xfrm>
            <a:off x="4618639" y="3377483"/>
            <a:ext cx="368098" cy="504056"/>
            <a:chOff x="1151620" y="3869431"/>
            <a:chExt cx="2592288" cy="50405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DDD5ED0-41E0-7643-A9DF-FFEAD812FF7B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9C0D9E9-DB65-7E45-8405-F126EC9535CA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D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D0BFBF3-F520-FF4A-A27F-F548D63D8C41}"/>
              </a:ext>
            </a:extLst>
          </p:cNvPr>
          <p:cNvGrpSpPr/>
          <p:nvPr/>
        </p:nvGrpSpPr>
        <p:grpSpPr>
          <a:xfrm>
            <a:off x="4956131" y="3375303"/>
            <a:ext cx="368098" cy="504056"/>
            <a:chOff x="1151620" y="3869431"/>
            <a:chExt cx="2592288" cy="504056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D7075DC-681B-8345-BE13-B00CF68D9B69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4C52EB1-2E10-3A48-A6E4-A9E049F79601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B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D948135-049E-CD4F-9A43-70DBB5D0D394}"/>
              </a:ext>
            </a:extLst>
          </p:cNvPr>
          <p:cNvGrpSpPr/>
          <p:nvPr/>
        </p:nvGrpSpPr>
        <p:grpSpPr>
          <a:xfrm>
            <a:off x="5288247" y="3374491"/>
            <a:ext cx="368098" cy="504056"/>
            <a:chOff x="1151620" y="3869431"/>
            <a:chExt cx="2592288" cy="504056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CB89C22-B8E5-D643-8D8C-BCC8DF1420E0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8551A96-4397-2844-B360-C690533B8104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D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059C62C-34C6-694D-B3D3-93C869FC6616}"/>
              </a:ext>
            </a:extLst>
          </p:cNvPr>
          <p:cNvGrpSpPr/>
          <p:nvPr/>
        </p:nvGrpSpPr>
        <p:grpSpPr>
          <a:xfrm>
            <a:off x="5619460" y="3375303"/>
            <a:ext cx="368098" cy="504056"/>
            <a:chOff x="1151620" y="3869431"/>
            <a:chExt cx="2592288" cy="504056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544944A-26A2-FE4F-B2A7-D433EA76C13F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C0F79134-3970-E748-B1AC-AEC5CF4D14C7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A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356FBB72-1475-1E41-B6F9-B0CB1F9FAC74}"/>
              </a:ext>
            </a:extLst>
          </p:cNvPr>
          <p:cNvGrpSpPr/>
          <p:nvPr/>
        </p:nvGrpSpPr>
        <p:grpSpPr>
          <a:xfrm>
            <a:off x="5956883" y="3374368"/>
            <a:ext cx="368098" cy="504056"/>
            <a:chOff x="1151620" y="3869431"/>
            <a:chExt cx="2592288" cy="504056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0160369A-00C2-7445-9156-FA4E9B7B216E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F9A36D4-41D7-0B49-BD51-38F050EAE8E5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C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191784A0-843F-A742-81C0-480A77A1DBFD}"/>
              </a:ext>
            </a:extLst>
          </p:cNvPr>
          <p:cNvGrpSpPr/>
          <p:nvPr/>
        </p:nvGrpSpPr>
        <p:grpSpPr>
          <a:xfrm>
            <a:off x="7227590" y="3396270"/>
            <a:ext cx="368098" cy="504056"/>
            <a:chOff x="1151620" y="3869431"/>
            <a:chExt cx="2592288" cy="504056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DC867AA-93D2-8E42-A9FD-120C01C36F02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0F2F100-19B3-E047-BB7D-053FECB92A49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A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88D4655-AE66-F144-8867-B8115F23F3EF}"/>
              </a:ext>
            </a:extLst>
          </p:cNvPr>
          <p:cNvGrpSpPr/>
          <p:nvPr/>
        </p:nvGrpSpPr>
        <p:grpSpPr>
          <a:xfrm>
            <a:off x="8491588" y="3358432"/>
            <a:ext cx="368098" cy="504056"/>
            <a:chOff x="1151620" y="3869431"/>
            <a:chExt cx="2592288" cy="50405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81225C1-4C36-E04D-8EF1-AC663A48690E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2441275-CEC9-5049-9DC8-9167D7C3AAD8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C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E333258-E7B7-7A4A-BE07-BB2B52DE6816}"/>
              </a:ext>
            </a:extLst>
          </p:cNvPr>
          <p:cNvGrpSpPr/>
          <p:nvPr/>
        </p:nvGrpSpPr>
        <p:grpSpPr>
          <a:xfrm>
            <a:off x="5983643" y="4302793"/>
            <a:ext cx="1312087" cy="504056"/>
            <a:chOff x="1151620" y="3869431"/>
            <a:chExt cx="2592288" cy="504056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E80A2896-69C6-954D-A17E-F8742AD45007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DEB44E64-2527-A541-A9E5-C981736B099E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A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1" name="图形 70" descr="书籍">
            <a:extLst>
              <a:ext uri="{FF2B5EF4-FFF2-40B4-BE49-F238E27FC236}">
                <a16:creationId xmlns:a16="http://schemas.microsoft.com/office/drawing/2014/main" id="{9C5948FC-5141-6447-AE74-CDFE067F9D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94544" y="4337104"/>
            <a:ext cx="914400" cy="914400"/>
          </a:xfrm>
          <a:prstGeom prst="rect">
            <a:avLst/>
          </a:prstGeom>
        </p:spPr>
      </p:pic>
      <p:grpSp>
        <p:nvGrpSpPr>
          <p:cNvPr id="72" name="组合 71">
            <a:extLst>
              <a:ext uri="{FF2B5EF4-FFF2-40B4-BE49-F238E27FC236}">
                <a16:creationId xmlns:a16="http://schemas.microsoft.com/office/drawing/2014/main" id="{D0FA152F-5F28-3F42-88BE-ED6AE231F428}"/>
              </a:ext>
            </a:extLst>
          </p:cNvPr>
          <p:cNvGrpSpPr/>
          <p:nvPr/>
        </p:nvGrpSpPr>
        <p:grpSpPr>
          <a:xfrm>
            <a:off x="7202945" y="4297767"/>
            <a:ext cx="1312087" cy="504056"/>
            <a:chOff x="1151620" y="3869431"/>
            <a:chExt cx="2592288" cy="504056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6316851F-53B0-7243-A028-2B276D06C7E0}"/>
                </a:ext>
              </a:extLst>
            </p:cNvPr>
            <p:cNvSpPr/>
            <p:nvPr/>
          </p:nvSpPr>
          <p:spPr>
            <a:xfrm>
              <a:off x="1259632" y="3869431"/>
              <a:ext cx="2376264" cy="504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E7465D4E-478C-1948-AFE8-400A591183F9}"/>
                </a:ext>
              </a:extLst>
            </p:cNvPr>
            <p:cNvSpPr/>
            <p:nvPr/>
          </p:nvSpPr>
          <p:spPr>
            <a:xfrm>
              <a:off x="1151620" y="3869431"/>
              <a:ext cx="2592288" cy="28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C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6" name="图形 75" descr="书籍">
            <a:extLst>
              <a:ext uri="{FF2B5EF4-FFF2-40B4-BE49-F238E27FC236}">
                <a16:creationId xmlns:a16="http://schemas.microsoft.com/office/drawing/2014/main" id="{C9450BB7-6BB4-7B41-A109-ED5B025CBA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9940" y="2145832"/>
            <a:ext cx="419077" cy="419077"/>
          </a:xfrm>
          <a:prstGeom prst="rect">
            <a:avLst/>
          </a:prstGeom>
        </p:spPr>
      </p:pic>
      <p:pic>
        <p:nvPicPr>
          <p:cNvPr id="77" name="图形 76" descr="书籍">
            <a:extLst>
              <a:ext uri="{FF2B5EF4-FFF2-40B4-BE49-F238E27FC236}">
                <a16:creationId xmlns:a16="http://schemas.microsoft.com/office/drawing/2014/main" id="{0FAF14B0-7A1F-8941-9A83-20C50611AD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47377" y="2135147"/>
            <a:ext cx="419077" cy="419077"/>
          </a:xfrm>
          <a:prstGeom prst="rect">
            <a:avLst/>
          </a:prstGeom>
        </p:spPr>
      </p:pic>
      <p:sp>
        <p:nvSpPr>
          <p:cNvPr id="63" name="页脚占位符 4">
            <a:extLst>
              <a:ext uri="{FF2B5EF4-FFF2-40B4-BE49-F238E27FC236}">
                <a16:creationId xmlns:a16="http://schemas.microsoft.com/office/drawing/2014/main" id="{D7A181C4-2AFB-564E-BB09-853083EEF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</p:spPr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F264F6-3803-C8DE-542F-D81615932A40}"/>
              </a:ext>
            </a:extLst>
          </p:cNvPr>
          <p:cNvSpPr txBox="1"/>
          <p:nvPr/>
        </p:nvSpPr>
        <p:spPr>
          <a:xfrm>
            <a:off x="4259989" y="453698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C00000"/>
                </a:solidFill>
              </a:rPr>
              <a:t>资源空闲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A41F8C-F18F-99EE-0616-09DE65F92A8B}"/>
              </a:ext>
            </a:extLst>
          </p:cNvPr>
          <p:cNvSpPr txBox="1"/>
          <p:nvPr/>
        </p:nvSpPr>
        <p:spPr>
          <a:xfrm>
            <a:off x="6367678" y="365454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C00000"/>
                </a:solidFill>
              </a:rPr>
              <a:t>资源空闲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CC3344D-0829-E7EF-E065-041063791381}"/>
              </a:ext>
            </a:extLst>
          </p:cNvPr>
          <p:cNvSpPr txBox="1"/>
          <p:nvPr/>
        </p:nvSpPr>
        <p:spPr>
          <a:xfrm>
            <a:off x="7650789" y="365454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C00000"/>
                </a:solidFill>
              </a:rPr>
              <a:t>资源空闲</a:t>
            </a:r>
          </a:p>
        </p:txBody>
      </p:sp>
    </p:spTree>
    <p:extLst>
      <p:ext uri="{BB962C8B-B14F-4D97-AF65-F5344CB8AC3E}">
        <p14:creationId xmlns:p14="http://schemas.microsoft.com/office/powerpoint/2010/main" val="1458359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7D2B6-89B7-F845-8792-541586B54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zh-CN" altLang="en-US" dirty="0"/>
              <a:t>思考：优先级的选取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66D49-2FA6-114E-AAB7-6ECEA6840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kumimoji="1" lang="zh-CN" altLang="en-US" dirty="0"/>
              <a:t>什么样的任务应该有高优先级？</a:t>
            </a:r>
          </a:p>
          <a:p>
            <a:pPr lvl="1">
              <a:lnSpc>
                <a:spcPct val="160000"/>
              </a:lnSpc>
            </a:pPr>
            <a:r>
              <a:rPr kumimoji="1" lang="en-US" altLang="zh-CN" dirty="0">
                <a:solidFill>
                  <a:srgbClr val="C00000"/>
                </a:solidFill>
              </a:rPr>
              <a:t>I/O</a:t>
            </a:r>
            <a:r>
              <a:rPr kumimoji="1" lang="zh-CN" altLang="en-US" dirty="0">
                <a:solidFill>
                  <a:srgbClr val="C00000"/>
                </a:solidFill>
              </a:rPr>
              <a:t>密集型任务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2">
              <a:lnSpc>
                <a:spcPct val="160000"/>
              </a:lnSpc>
            </a:pPr>
            <a:r>
              <a:rPr kumimoji="1" lang="zh-CN" altLang="en-US" dirty="0">
                <a:solidFill>
                  <a:srgbClr val="C00000"/>
                </a:solidFill>
              </a:rPr>
              <a:t>为了更高的资源利用率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1">
              <a:lnSpc>
                <a:spcPct val="160000"/>
              </a:lnSpc>
            </a:pPr>
            <a:r>
              <a:rPr kumimoji="1" lang="zh-CN" altLang="en-US" dirty="0"/>
              <a:t>用户主动设置的重要任务</a:t>
            </a:r>
            <a:endParaRPr kumimoji="1" lang="en-US" altLang="zh-CN" dirty="0"/>
          </a:p>
          <a:p>
            <a:pPr lvl="1">
              <a:lnSpc>
                <a:spcPct val="160000"/>
              </a:lnSpc>
            </a:pPr>
            <a:r>
              <a:rPr kumimoji="1" lang="zh-CN" altLang="en-US" dirty="0"/>
              <a:t>时延要求极高（必须在短时间内完成）的任务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65F301-DA2C-834B-B737-B07C9E69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BF5014-7557-7944-B976-BAEEC48CE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</p:spPr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488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A1F49-6999-FD42-A2A2-0C6BFBF8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>
            <a:noAutofit/>
          </a:bodyPr>
          <a:lstStyle/>
          <a:p>
            <a:r>
              <a:rPr kumimoji="1" lang="zh-CN" altLang="en-US" sz="2800" dirty="0"/>
              <a:t>思考：以下经典调度策略是否属于优先级调度？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95717D-87D5-DD43-9FAB-0BB9F76B3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Served</a:t>
            </a:r>
          </a:p>
          <a:p>
            <a:r>
              <a:rPr kumimoji="1" lang="en-US" altLang="zh-CN" dirty="0"/>
              <a:t>Shortest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Job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</a:p>
          <a:p>
            <a:r>
              <a:rPr kumimoji="1" lang="en-US" altLang="zh-CN" dirty="0"/>
              <a:t>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Robin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AFFC36-5955-C246-9A50-CBDE72A3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9755E-62AA-A944-80FD-7819DC143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</p:spPr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817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954EFCE-AFAF-4D4E-846B-6DA25D471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操作系统中的工作场景是</a:t>
            </a:r>
            <a:r>
              <a:rPr kumimoji="1" lang="zh-CN" altLang="en-US" dirty="0">
                <a:solidFill>
                  <a:srgbClr val="C00000"/>
                </a:solidFill>
              </a:rPr>
              <a:t>动态变化</a:t>
            </a:r>
            <a:r>
              <a:rPr kumimoji="1" lang="zh-CN" altLang="en-US" dirty="0"/>
              <a:t>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静态设置的优先级可能导致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资源利用率低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一个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密集型动态转变为</a:t>
            </a:r>
            <a:r>
              <a:rPr kumimoji="1" lang="en-US" altLang="zh-CN" dirty="0"/>
              <a:t>I/O</a:t>
            </a:r>
            <a:r>
              <a:rPr kumimoji="1" lang="zh-CN" altLang="en-US" dirty="0"/>
              <a:t>密集型任务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优先级反转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…</a:t>
            </a:r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某些场景下，任务的优先级需要动态调整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33297E9-55FE-9945-988E-A39D15BC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4231A2F-BD9D-5946-ABFA-1939134A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优先级的动态调整</a:t>
            </a:r>
          </a:p>
        </p:txBody>
      </p:sp>
    </p:spTree>
    <p:extLst>
      <p:ext uri="{BB962C8B-B14F-4D97-AF65-F5344CB8AC3E}">
        <p14:creationId xmlns:p14="http://schemas.microsoft.com/office/powerpoint/2010/main" val="1762008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A93C36D-79F6-0457-DA4E-A6AEB83B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DA4E4E1-7A54-505B-70DF-61BC2E8C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静态优先级的问题：低优先级任务饥饿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4805DE-85F6-CBE2-7987-2E516336F273}"/>
              </a:ext>
            </a:extLst>
          </p:cNvPr>
          <p:cNvSpPr/>
          <p:nvPr/>
        </p:nvSpPr>
        <p:spPr>
          <a:xfrm>
            <a:off x="2177734" y="1993846"/>
            <a:ext cx="324035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656719-12AC-6A4C-8809-3641812AB890}"/>
              </a:ext>
            </a:extLst>
          </p:cNvPr>
          <p:cNvSpPr/>
          <p:nvPr/>
        </p:nvSpPr>
        <p:spPr>
          <a:xfrm>
            <a:off x="1385646" y="1995456"/>
            <a:ext cx="684075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任务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B30AA8-A94C-26A8-CB67-63134F0CBE78}"/>
              </a:ext>
            </a:extLst>
          </p:cNvPr>
          <p:cNvSpPr/>
          <p:nvPr/>
        </p:nvSpPr>
        <p:spPr>
          <a:xfrm>
            <a:off x="2915816" y="1921838"/>
            <a:ext cx="22682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高优先级运行队列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FCE0EF-88CF-6680-7ADE-B7404D3FD13E}"/>
              </a:ext>
            </a:extLst>
          </p:cNvPr>
          <p:cNvSpPr/>
          <p:nvPr/>
        </p:nvSpPr>
        <p:spPr>
          <a:xfrm>
            <a:off x="2915816" y="2900033"/>
            <a:ext cx="22682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低优先级运行队列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5D18FB-9ABE-16B9-DC3B-997ADA6E3D6A}"/>
              </a:ext>
            </a:extLst>
          </p:cNvPr>
          <p:cNvSpPr/>
          <p:nvPr/>
        </p:nvSpPr>
        <p:spPr>
          <a:xfrm>
            <a:off x="2177734" y="3044049"/>
            <a:ext cx="324035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3C33096C-EF89-2B78-0BEA-B0D27D19A1E1}"/>
              </a:ext>
            </a:extLst>
          </p:cNvPr>
          <p:cNvSpPr/>
          <p:nvPr/>
        </p:nvSpPr>
        <p:spPr>
          <a:xfrm rot="16200000">
            <a:off x="1961711" y="3743063"/>
            <a:ext cx="72007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790CAD0-5247-D592-0505-31512FCEBF34}"/>
              </a:ext>
            </a:extLst>
          </p:cNvPr>
          <p:cNvSpPr txBox="1"/>
          <p:nvPr/>
        </p:nvSpPr>
        <p:spPr>
          <a:xfrm>
            <a:off x="1115616" y="444167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被高优先级任务阻塞，长时间无法执行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CBE4D9-1446-2648-B171-CF9ABA42B801}"/>
              </a:ext>
            </a:extLst>
          </p:cNvPr>
          <p:cNvSpPr/>
          <p:nvPr/>
        </p:nvSpPr>
        <p:spPr>
          <a:xfrm>
            <a:off x="5564512" y="1993846"/>
            <a:ext cx="324035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8EC7B21-3A9B-EEE5-3108-562FC39B455A}"/>
              </a:ext>
            </a:extLst>
          </p:cNvPr>
          <p:cNvSpPr/>
          <p:nvPr/>
        </p:nvSpPr>
        <p:spPr>
          <a:xfrm>
            <a:off x="6011080" y="1993846"/>
            <a:ext cx="324035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9B82B09-A85F-AAE0-7F95-04FE1D36077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501769" y="2137862"/>
            <a:ext cx="41404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41EDB090-B026-285F-C848-06C8B7598B48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5184068" y="2137862"/>
            <a:ext cx="3804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149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7631E3-F3DA-D625-703B-9DEEE81C0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﻿是否可以设计一种调度策略，既可以让短任务优先执行，又不会让长任务产生饥饿？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3B1D657-92B8-E005-9180-5AA5B9FE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F9DD7FC-5993-FC02-28ED-3B6084F1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思考：设计满足以下要求的优先级调度策略</a:t>
            </a:r>
          </a:p>
        </p:txBody>
      </p:sp>
    </p:spTree>
    <p:extLst>
      <p:ext uri="{BB962C8B-B14F-4D97-AF65-F5344CB8AC3E}">
        <p14:creationId xmlns:p14="http://schemas.microsoft.com/office/powerpoint/2010/main" val="1280807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484CF428-B621-8322-39A8-33FD517BCC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33501"/>
                <a:ext cx="8507288" cy="377163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kumimoji="1" lang="zh-CN" altLang="en-US" sz="2400" dirty="0">
                    <a:latin typeface="Cambria Math" panose="02040503050406030204" pitchFamily="18" charset="0"/>
                  </a:rPr>
                  <a:t>﻿响应比（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Response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Ratio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）</a:t>
                </a:r>
                <a:r>
                  <a:rPr kumimoji="1" lang="zh-CN" altLang="en-US" sz="2400" b="0" dirty="0">
                    <a:latin typeface="Cambria Math" panose="02040503050406030204" pitchFamily="18" charset="0"/>
                  </a:rPr>
                  <a:t>是</a:t>
                </a:r>
                <a:r>
                  <a:rPr kumimoji="1" lang="zh-CN" altLang="en-US" sz="2300" b="0" dirty="0">
                    <a:latin typeface="Cambria Math" panose="02040503050406030204" pitchFamily="18" charset="0"/>
                  </a:rPr>
                  <a:t>一个任务的响应时间（</a:t>
                </a:r>
                <a:r>
                  <a:rPr kumimoji="1" lang="en-US" altLang="zh-CN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400" b="0" i="1">
                            <a:latin typeface="Cambria Math" panose="02040503050406030204" pitchFamily="18" charset="0"/>
                          </a:rPr>
                          <m:t>𝑅𝑒𝑠𝑝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𝑜𝑛𝑠𝑒</m:t>
                        </m:r>
                      </m:sub>
                    </m:sSub>
                  </m:oMath>
                </a14:m>
                <a:r>
                  <a:rPr kumimoji="1" lang="zh-CN" altLang="en-US" sz="2300" b="0" dirty="0">
                    <a:latin typeface="Cambria Math" panose="02040503050406030204" pitchFamily="18" charset="0"/>
                  </a:rPr>
                  <a:t>）与其运行时间（</a:t>
                </a:r>
                <a:r>
                  <a:rPr kumimoji="1" lang="en-US" altLang="zh-CN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400" b="0" i="1">
                            <a:latin typeface="Cambria Math" panose="02040503050406030204" pitchFamily="18" charset="0"/>
                          </a:rPr>
                          <m:t>𝑅𝑢𝑛</m:t>
                        </m:r>
                      </m:sub>
                    </m:sSub>
                  </m:oMath>
                </a14:m>
                <a:r>
                  <a:rPr kumimoji="1" lang="zh-CN" altLang="en-US" sz="2300" b="0" dirty="0">
                    <a:latin typeface="Cambria Math" panose="02040503050406030204" pitchFamily="18" charset="0"/>
                  </a:rPr>
                  <a:t>）的比值</a:t>
                </a:r>
                <a:endParaRPr kumimoji="1" lang="en-US" altLang="zh-CN" sz="2300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zh-CN" altLang="en-US" sz="2200" i="1" smtClean="0">
                        <a:latin typeface="Cambria Math" panose="02040503050406030204" pitchFamily="18" charset="0"/>
                      </a:rPr>
                      <m:t>优先级</m:t>
                    </m:r>
                    <m:r>
                      <a:rPr kumimoji="1" lang="en-US" altLang="zh-CN" sz="2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2200" i="1">
                        <a:latin typeface="Cambria Math" panose="02040503050406030204" pitchFamily="18" charset="0"/>
                      </a:rPr>
                      <m:t>Res</m:t>
                    </m:r>
                    <m:r>
                      <a:rPr kumimoji="1" lang="en-US" altLang="zh-CN" sz="2200" b="0" i="1" smtClean="0">
                        <a:latin typeface="Cambria Math" panose="02040503050406030204" pitchFamily="18" charset="0"/>
                      </a:rPr>
                      <m:t>𝑝𝑜𝑛𝑠𝑒</m:t>
                    </m:r>
                    <m:r>
                      <a:rPr kumimoji="1" lang="zh-CN" alt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200" b="0" i="1" smtClean="0">
                        <a:latin typeface="Cambria Math" panose="02040503050406030204" pitchFamily="18" charset="0"/>
                      </a:rPr>
                      <m:t>𝑅𝑎𝑡𝑖𝑜</m:t>
                    </m:r>
                    <m:r>
                      <a:rPr kumimoji="1" lang="en-US" altLang="zh-CN" sz="22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2200" b="0" i="1">
                                <a:latin typeface="Cambria Math" panose="02040503050406030204" pitchFamily="18" charset="0"/>
                              </a:rPr>
                              <m:t>𝑅𝑒𝑠𝑝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𝑜𝑛𝑠𝑒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𝑅𝑢𝑛</m:t>
                            </m:r>
                          </m:sub>
                        </m:sSub>
                      </m:den>
                    </m:f>
                    <m:r>
                      <a:rPr kumimoji="1" lang="en-US" altLang="zh-CN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𝑊𝑎𝑖𝑡𝑖𝑛𝑔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b="0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b="0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Run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b="0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b="0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𝑅𝑢𝑛</m:t>
                            </m:r>
                          </m:sub>
                        </m:sSub>
                      </m:den>
                    </m:f>
                    <m:r>
                      <a:rPr kumimoji="1"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b="0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𝑊𝑎𝑖𝑡𝑖𝑛𝑔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b="0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b="0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𝑅𝑢𝑛</m:t>
                            </m:r>
                          </m:sub>
                        </m:sSub>
                      </m:den>
                    </m:f>
                    <m:r>
                      <a:rPr kumimoji="1" lang="en-US" altLang="zh-CN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kumimoji="1" lang="en-US" altLang="zh-CN" sz="1400" dirty="0"/>
              </a:p>
              <a:p>
                <a:pPr lvl="1"/>
                <a:r>
                  <a:rPr kumimoji="1" lang="zh-CN" altLang="en-US" sz="2200" b="0" dirty="0"/>
                  <a:t>如果两个任务等待时间（</a:t>
                </a:r>
                <a:r>
                  <a:rPr kumimoji="1" lang="en-US" altLang="zh-CN" sz="2200" b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200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200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200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𝑊𝑎𝑖𝑡𝑖𝑛𝑔</m:t>
                        </m:r>
                      </m:sub>
                    </m:sSub>
                    <m:r>
                      <a:rPr kumimoji="1" lang="en-US" altLang="zh-CN" sz="2200" b="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200" b="0" dirty="0"/>
                  <a:t>）相同，则运行时间越短越优先</a:t>
                </a:r>
                <a:endParaRPr kumimoji="1" lang="en-US" altLang="zh-CN" sz="2200" b="0" dirty="0"/>
              </a:p>
              <a:p>
                <a:pPr lvl="1"/>
                <a:r>
                  <a:rPr kumimoji="1" lang="zh-CN" altLang="en-US" sz="2200" b="0" dirty="0"/>
                  <a:t>如果两个任务运行时间相同，则等待时间越长，越优先</a:t>
                </a:r>
                <a:endParaRPr kumimoji="1" lang="en" altLang="zh-CN" sz="2200" b="0" dirty="0"/>
              </a:p>
              <a:p>
                <a:pPr marL="0" indent="0">
                  <a:buNone/>
                </a:pPr>
                <a:endParaRPr kumimoji="1" lang="en" altLang="zh-CN" sz="1600" dirty="0"/>
              </a:p>
              <a:p>
                <a:pPr marL="0" indent="0">
                  <a:buNone/>
                </a:pPr>
                <a:endParaRPr kumimoji="1" lang="en" altLang="zh-CN" sz="1600" dirty="0"/>
              </a:p>
              <a:p>
                <a:pPr marL="0" indent="0">
                  <a:buNone/>
                </a:pPr>
                <a:r>
                  <a:rPr kumimoji="1" lang="en" altLang="zh-CN" sz="2100" dirty="0"/>
                  <a:t>﻿HRRN </a:t>
                </a:r>
                <a:r>
                  <a:rPr kumimoji="1" lang="zh-CN" altLang="en-US" sz="2100" dirty="0"/>
                  <a:t>策略通过结合</a:t>
                </a:r>
                <a:r>
                  <a:rPr kumimoji="1" lang="en" altLang="zh-CN" sz="2100" dirty="0"/>
                  <a:t>FCFS</a:t>
                </a:r>
                <a:r>
                  <a:rPr kumimoji="1" lang="zh-CN" altLang="en-US" sz="2100" dirty="0"/>
                  <a:t>策略和</a:t>
                </a:r>
                <a:r>
                  <a:rPr kumimoji="1" lang="en" altLang="zh-CN" sz="2100" dirty="0"/>
                  <a:t>SJF</a:t>
                </a:r>
                <a:r>
                  <a:rPr kumimoji="1" lang="zh-CN" altLang="en-US" sz="2100" dirty="0"/>
                  <a:t>策略，避免了</a:t>
                </a:r>
                <a:r>
                  <a:rPr kumimoji="1" lang="en" altLang="zh-CN" sz="2100" dirty="0"/>
                  <a:t>SJF</a:t>
                </a:r>
                <a:r>
                  <a:rPr kumimoji="1" lang="zh-CN" altLang="en-US" sz="2100" dirty="0"/>
                  <a:t>策略在公平性方面的问题。</a:t>
                </a:r>
              </a:p>
              <a:p>
                <a:r>
                  <a:rPr kumimoji="1" lang="en-US" altLang="zh-CN" sz="1600" dirty="0"/>
                  <a:t>HRRN: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Highest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Response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Ratio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Next</a:t>
                </a:r>
                <a:endParaRPr kumimoji="1" lang="en-US" altLang="zh-CN" sz="1600" b="1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484CF428-B621-8322-39A8-33FD517BCC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33501"/>
                <a:ext cx="8507288" cy="3771636"/>
              </a:xfrm>
              <a:blipFill>
                <a:blip r:embed="rId2"/>
                <a:stretch>
                  <a:fillRect l="-745" t="-1010" r="-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0DE041-8090-7178-7A7C-2DEB330E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531E986-5B1F-B6F8-E600-42FA36D4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2800" dirty="0"/>
              <a:t>考研知识点：高响应比优先</a:t>
            </a:r>
          </a:p>
        </p:txBody>
      </p:sp>
    </p:spTree>
    <p:extLst>
      <p:ext uri="{BB962C8B-B14F-4D97-AF65-F5344CB8AC3E}">
        <p14:creationId xmlns:p14="http://schemas.microsoft.com/office/powerpoint/2010/main" val="184084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FC051-B85C-5A99-D0A8-A7C2EC18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处理器调度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48F3F9-7AB6-6405-0401-AABAF66562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9AB08-F67F-ED51-B2AE-555350E5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212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13888-6CB9-FF97-05CF-5DD17F8E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MLFQ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669361-5604-0776-96D0-9E2515493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BD6E7C-55E1-56F6-C63E-018B771E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EE03CFD-C569-DB41-B85B-B7B005B8F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/>
              <a:t>周转时间、响应时间过长</a:t>
            </a:r>
            <a:endParaRPr kumimoji="1" lang="en-US" altLang="zh-CN" sz="2000" dirty="0"/>
          </a:p>
          <a:p>
            <a:pPr lvl="1"/>
            <a:r>
              <a:rPr kumimoji="1" lang="en-US" altLang="zh-CN" sz="1800" dirty="0"/>
              <a:t>FCFS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依赖对于任务的先验知识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预知任务执行时间</a:t>
            </a:r>
            <a:endParaRPr kumimoji="1" lang="en-US" altLang="zh-CN" sz="1800" dirty="0"/>
          </a:p>
          <a:p>
            <a:pPr lvl="2"/>
            <a:r>
              <a:rPr kumimoji="1" lang="en-US" altLang="zh-CN" sz="1600" dirty="0"/>
              <a:t>SJF</a:t>
            </a:r>
          </a:p>
          <a:p>
            <a:pPr lvl="1"/>
            <a:r>
              <a:rPr kumimoji="1" lang="zh-CN" altLang="en-US" sz="1800" dirty="0"/>
              <a:t>预知任务是否为</a:t>
            </a:r>
            <a:r>
              <a:rPr kumimoji="1" lang="en-US" altLang="zh-CN" sz="1800" dirty="0"/>
              <a:t>I/O</a:t>
            </a:r>
            <a:r>
              <a:rPr kumimoji="1" lang="zh-CN" altLang="en-US" sz="1800" dirty="0"/>
              <a:t>密集型任务</a:t>
            </a:r>
            <a:endParaRPr kumimoji="1" lang="en-US" altLang="zh-CN" sz="1800" dirty="0"/>
          </a:p>
          <a:p>
            <a:pPr lvl="2"/>
            <a:r>
              <a:rPr kumimoji="1" lang="en-US" altLang="zh-CN" sz="1600" dirty="0"/>
              <a:t>MLQ</a:t>
            </a:r>
            <a:r>
              <a:rPr kumimoji="1" lang="zh-CN" altLang="en-US" sz="1600" dirty="0"/>
              <a:t>（用于设置任务优先级）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2000" dirty="0"/>
          </a:p>
          <a:p>
            <a:endParaRPr kumimoji="1" lang="zh-CN" altLang="en-US" sz="2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58C473F-01BE-DA49-A779-7DD1467A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9B139E0-C629-1843-8569-FBA9DC3DA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目前介绍的调度策略的限制</a:t>
            </a:r>
          </a:p>
        </p:txBody>
      </p:sp>
    </p:spTree>
    <p:extLst>
      <p:ext uri="{BB962C8B-B14F-4D97-AF65-F5344CB8AC3E}">
        <p14:creationId xmlns:p14="http://schemas.microsoft.com/office/powerpoint/2010/main" val="2548592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3B9E20C-D489-C340-84AF-7C0A1F0AD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/>
              <a:t>Multi-Level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Feedback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Queue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(MLFQ)</a:t>
            </a:r>
            <a:endParaRPr kumimoji="1" lang="en-US" altLang="zh-CN" sz="1800" dirty="0"/>
          </a:p>
          <a:p>
            <a:r>
              <a:rPr kumimoji="1" lang="en-US" altLang="zh-CN" sz="2000" dirty="0" err="1"/>
              <a:t>Corbato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于</a:t>
            </a:r>
            <a:r>
              <a:rPr kumimoji="1" lang="en-US" altLang="zh-CN" sz="1800" dirty="0"/>
              <a:t>1962</a:t>
            </a:r>
            <a:r>
              <a:rPr kumimoji="1" lang="zh-CN" altLang="en-US" sz="1800" dirty="0"/>
              <a:t>年，发表了</a:t>
            </a:r>
            <a:r>
              <a:rPr lang="en-US" altLang="zh-CN" sz="1800" dirty="0">
                <a:ea typeface="宋体" panose="02010600030101010101" pitchFamily="2" charset="-122"/>
              </a:rPr>
              <a:t>Compatible Time-Sharing System CTSS)</a:t>
            </a:r>
            <a:r>
              <a:rPr kumimoji="1" lang="zh-CN" altLang="en-US" sz="1800" dirty="0"/>
              <a:t>的相关论文</a:t>
            </a:r>
            <a:endParaRPr kumimoji="1" lang="en-US" altLang="zh-CN" sz="1800" dirty="0"/>
          </a:p>
          <a:p>
            <a:pPr lvl="2"/>
            <a:r>
              <a:rPr kumimoji="1" lang="zh-CN" altLang="en-US" sz="1600" dirty="0"/>
              <a:t>在该论文中提出了</a:t>
            </a:r>
            <a:r>
              <a:rPr kumimoji="1" lang="en-US" altLang="zh-CN" sz="1600" dirty="0"/>
              <a:t>MLFQ</a:t>
            </a:r>
            <a:r>
              <a:rPr kumimoji="1" lang="zh-CN" altLang="en-US" sz="1600" dirty="0"/>
              <a:t>以及其它概念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于</a:t>
            </a:r>
            <a:r>
              <a:rPr kumimoji="1" lang="en-US" altLang="zh-CN" sz="1800" dirty="0"/>
              <a:t>1990</a:t>
            </a:r>
            <a:r>
              <a:rPr kumimoji="1" lang="zh-CN" altLang="en-US" sz="1800" dirty="0"/>
              <a:t>年，获得图灵奖</a:t>
            </a:r>
            <a:endParaRPr kumimoji="1" lang="en-US" altLang="zh-CN" sz="1800" dirty="0"/>
          </a:p>
          <a:p>
            <a:pPr lvl="2"/>
            <a:r>
              <a:rPr kumimoji="1" lang="zh-CN" altLang="en-US" sz="1800" dirty="0"/>
              <a:t>因</a:t>
            </a:r>
            <a:r>
              <a:rPr kumimoji="1" lang="en-US" altLang="zh-CN" sz="1800" dirty="0"/>
              <a:t>CTSS</a:t>
            </a:r>
            <a:r>
              <a:rPr kumimoji="1" lang="zh-CN" altLang="en-US" sz="1800" dirty="0"/>
              <a:t>和</a:t>
            </a:r>
            <a:r>
              <a:rPr lang="zh-CN" altLang="zh-CN" sz="1800" dirty="0"/>
              <a:t>Multics</a:t>
            </a:r>
            <a:r>
              <a:rPr lang="zh-CN" altLang="en-US" sz="1800" dirty="0"/>
              <a:t>方面的贡献</a:t>
            </a:r>
            <a:endParaRPr lang="en-US" altLang="zh-CN" sz="1800" dirty="0"/>
          </a:p>
          <a:p>
            <a:endParaRPr kumimoji="1" lang="en-US" altLang="zh-CN" sz="2000" dirty="0"/>
          </a:p>
          <a:p>
            <a:pPr marL="0" indent="0">
              <a:buNone/>
            </a:pPr>
            <a:endParaRPr kumimoji="1" lang="zh-CN" altLang="en-US" sz="2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5C19C9B-DE81-FE42-BC87-4E104138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7448E29-49EF-8549-B029-DD72749C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CN" altLang="en-US" dirty="0"/>
              <a:t>多级反馈队列</a:t>
            </a:r>
          </a:p>
        </p:txBody>
      </p:sp>
      <p:pic>
        <p:nvPicPr>
          <p:cNvPr id="5" name="图片 4" descr="www-corbato.jpg">
            <a:extLst>
              <a:ext uri="{FF2B5EF4-FFF2-40B4-BE49-F238E27FC236}">
                <a16:creationId xmlns:a16="http://schemas.microsoft.com/office/drawing/2014/main" id="{88D23C74-811F-BF48-8914-AA1685BC1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87" y="3001516"/>
            <a:ext cx="135731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400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25ADB52-94BC-7C49-B85A-1955F7BDC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一个无需先验知识的通用调度策略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周转时间低、响应时间低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调度开销低</a:t>
            </a:r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r>
              <a:rPr kumimoji="1" lang="zh-CN" altLang="en-US" sz="2400" dirty="0"/>
              <a:t>通过动态分析任务运行历史，总结任务特征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类似思想的体现：页替换策略、预取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需要注意：如果工作场景变化频繁，效果会很差</a:t>
            </a:r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endParaRPr kumimoji="1" lang="en-US" altLang="zh-CN" sz="2400" dirty="0"/>
          </a:p>
          <a:p>
            <a:endParaRPr kumimoji="1" lang="zh-CN" altLang="en-US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43F8E5-2CCD-E24F-A4BF-19434C53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DABC58D-A797-6D4E-BE4D-27A08C96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MLFQ</a:t>
            </a:r>
            <a:r>
              <a:rPr kumimoji="1" lang="zh-CN" altLang="en-US" dirty="0"/>
              <a:t>的主要目标与思路</a:t>
            </a:r>
          </a:p>
        </p:txBody>
      </p:sp>
    </p:spTree>
    <p:extLst>
      <p:ext uri="{BB962C8B-B14F-4D97-AF65-F5344CB8AC3E}">
        <p14:creationId xmlns:p14="http://schemas.microsoft.com/office/powerpoint/2010/main" val="234821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64FD558-1AE3-0241-9A91-6989777C1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</p:spPr>
        <p:txBody>
          <a:bodyPr>
            <a:normAutofit/>
          </a:bodyPr>
          <a:lstStyle/>
          <a:p>
            <a:r>
              <a:rPr kumimoji="1" lang="zh-CN" altLang="en" dirty="0"/>
              <a:t>规则</a:t>
            </a:r>
            <a:r>
              <a:rPr kumimoji="1" lang="en" altLang="zh-CN" dirty="0"/>
              <a:t> 1: </a:t>
            </a:r>
          </a:p>
          <a:p>
            <a:pPr lvl="1">
              <a:lnSpc>
                <a:spcPct val="140000"/>
              </a:lnSpc>
            </a:pPr>
            <a:r>
              <a:rPr kumimoji="1" lang="zh-CN" altLang="en-US" sz="1900" dirty="0"/>
              <a:t>优先级高的任务会抢占优先级低的任务</a:t>
            </a:r>
            <a:endParaRPr kumimoji="1" lang="en-US" altLang="zh-CN" sz="1900" dirty="0"/>
          </a:p>
          <a:p>
            <a:endParaRPr kumimoji="1" lang="en-US" altLang="zh-CN" dirty="0"/>
          </a:p>
          <a:p>
            <a:r>
              <a:rPr kumimoji="1" lang="zh-CN" altLang="en" dirty="0"/>
              <a:t>规则</a:t>
            </a:r>
            <a:r>
              <a:rPr kumimoji="1" lang="en" altLang="zh-CN" dirty="0"/>
              <a:t> 2: </a:t>
            </a:r>
          </a:p>
          <a:p>
            <a:pPr lvl="1">
              <a:lnSpc>
                <a:spcPct val="140000"/>
              </a:lnSpc>
            </a:pPr>
            <a:r>
              <a:rPr kumimoji="1" lang="zh-CN" altLang="en-US" sz="1900" dirty="0"/>
              <a:t>每个任务会被分配时间片，优先级相同的两个任务使用时间片轮转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DB82EB4-FA6D-0745-A75C-1C747F57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A4E7730-8B1C-6D4A-BDD6-1D0C4727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基本算法（基于</a:t>
            </a:r>
            <a:r>
              <a:rPr kumimoji="1" lang="en-US" altLang="zh-CN" dirty="0"/>
              <a:t>Multi-Level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66791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A2FC906-6C11-C749-B4B4-9B927F3F6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442" y="1335515"/>
            <a:ext cx="5410944" cy="377163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zh-CN" altLang="en-US" sz="2000" dirty="0"/>
              <a:t>规则</a:t>
            </a:r>
            <a:r>
              <a:rPr lang="en-US" altLang="zh-CN" sz="2000" dirty="0"/>
              <a:t> 3: </a:t>
            </a:r>
          </a:p>
          <a:p>
            <a:pPr lvl="1">
              <a:spcBef>
                <a:spcPts val="0"/>
              </a:spcBef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任务被创建时，假设该任务是短任务，为它分配最高优先级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sz="2000" dirty="0"/>
              <a:t>规则</a:t>
            </a:r>
            <a:r>
              <a:rPr lang="en-US" altLang="zh-CN" sz="2000" dirty="0"/>
              <a:t> 4a: </a:t>
            </a:r>
          </a:p>
          <a:p>
            <a:pPr lvl="1">
              <a:spcBef>
                <a:spcPts val="0"/>
              </a:spcBef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一个任务时间片耗尽后，它的优先级会被降低一级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sz="2000" dirty="0"/>
              <a:t>规则</a:t>
            </a:r>
            <a:r>
              <a:rPr lang="en-US" altLang="zh-CN" sz="2000" dirty="0"/>
              <a:t> 4b: </a:t>
            </a:r>
          </a:p>
          <a:p>
            <a:pPr lvl="1">
              <a:spcBef>
                <a:spcPts val="0"/>
              </a:spcBef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如果一个任务在时间片耗尽前放弃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，那么它的优先级不变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任务重新执行时，会被分配新的时间片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DAA489D-13A1-F64F-9FAC-BF71F412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7D5CFB7-4D11-2744-BC05-CF6AABD1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如何设置任务优先级？</a:t>
            </a:r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28E3FF37-0CF7-9C47-8777-C38C6F9879FB}"/>
              </a:ext>
            </a:extLst>
          </p:cNvPr>
          <p:cNvSpPr txBox="1">
            <a:spLocks/>
          </p:cNvSpPr>
          <p:nvPr/>
        </p:nvSpPr>
        <p:spPr>
          <a:xfrm>
            <a:off x="179512" y="1335515"/>
            <a:ext cx="5410944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zh-CN" altLang="en-US" sz="2000" dirty="0"/>
              <a:t>针对混合工作场景</a:t>
            </a:r>
            <a:endParaRPr lang="en-US" altLang="zh-CN" sz="2000" dirty="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800" dirty="0"/>
              <a:t>执行时间短的任务</a:t>
            </a:r>
            <a:endParaRPr kumimoji="1" lang="en-US" altLang="zh-CN" sz="1800" dirty="0"/>
          </a:p>
          <a:p>
            <a:pPr lvl="2">
              <a:spcBef>
                <a:spcPts val="0"/>
              </a:spcBef>
              <a:defRPr/>
            </a:pPr>
            <a:r>
              <a:rPr kumimoji="1" lang="zh-CN" altLang="en-US" sz="1800" dirty="0"/>
              <a:t>交互式任务</a:t>
            </a:r>
            <a:endParaRPr kumimoji="1" lang="en-US" altLang="zh-CN" sz="1800" dirty="0"/>
          </a:p>
          <a:p>
            <a:pPr lvl="2">
              <a:spcBef>
                <a:spcPts val="0"/>
              </a:spcBef>
              <a:defRPr/>
            </a:pPr>
            <a:r>
              <a:rPr kumimoji="1" lang="en-US" altLang="zh-CN" sz="1800" dirty="0"/>
              <a:t>I/O</a:t>
            </a:r>
            <a:r>
              <a:rPr kumimoji="1" lang="zh-CN" altLang="en-US" sz="1800" dirty="0"/>
              <a:t>密集型任务</a:t>
            </a:r>
            <a:endParaRPr kumimoji="1" lang="en-US" altLang="zh-CN" sz="1800" dirty="0"/>
          </a:p>
          <a:p>
            <a:pPr lvl="2">
              <a:spcBef>
                <a:spcPts val="0"/>
              </a:spcBef>
              <a:defRPr/>
            </a:pPr>
            <a:endParaRPr kumimoji="1" lang="en-US" altLang="zh-CN" sz="1400" dirty="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800" dirty="0"/>
              <a:t>执行时间长的任务</a:t>
            </a:r>
            <a:endParaRPr kumimoji="1" lang="en-US" altLang="zh-CN" sz="1800" dirty="0"/>
          </a:p>
          <a:p>
            <a:pPr lvl="2">
              <a:spcBef>
                <a:spcPts val="0"/>
              </a:spcBef>
              <a:defRPr/>
            </a:pPr>
            <a:r>
              <a:rPr kumimoji="1" lang="en-US" altLang="zh-CN" sz="1800" dirty="0"/>
              <a:t>CPU</a:t>
            </a:r>
            <a:r>
              <a:rPr kumimoji="1" lang="zh-CN" altLang="en-US" sz="1800" dirty="0"/>
              <a:t>密集型计算任务</a:t>
            </a:r>
          </a:p>
        </p:txBody>
      </p:sp>
    </p:spTree>
    <p:extLst>
      <p:ext uri="{BB962C8B-B14F-4D97-AF65-F5344CB8AC3E}">
        <p14:creationId xmlns:p14="http://schemas.microsoft.com/office/powerpoint/2010/main" val="2605333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320CC1A-64E7-B841-A0AB-2F3230E9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EF10DFD-4646-4E49-8C96-575FBF21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样例执行</a:t>
            </a:r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046898D-6C88-1945-B2B9-6E110F4C1858}"/>
              </a:ext>
            </a:extLst>
          </p:cNvPr>
          <p:cNvSpPr txBox="1">
            <a:spLocks noChangeArrowheads="1"/>
          </p:cNvSpPr>
          <p:nvPr/>
        </p:nvSpPr>
        <p:spPr>
          <a:xfrm>
            <a:off x="921914" y="4770502"/>
            <a:ext cx="2780948" cy="642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kumimoji="1" lang="en-US" altLang="zh-CN" sz="1800" b="0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1.</a:t>
            </a:r>
            <a:r>
              <a:rPr kumimoji="1" lang="zh-CN" altLang="en-US" sz="1800" b="0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800" b="0" dirty="0">
                <a:solidFill>
                  <a:srgbClr val="000000"/>
                </a:solidFill>
                <a:ea typeface="微软雅黑"/>
                <a:cs typeface="+mn-cs"/>
              </a:rPr>
              <a:t>一个</a:t>
            </a:r>
            <a:r>
              <a:rPr kumimoji="1" lang="zh-CN" altLang="en-US" sz="1800" b="0" dirty="0"/>
              <a:t>长任务的执行</a:t>
            </a:r>
            <a:endParaRPr kumimoji="1" lang="en-GB" altLang="zh-CN" sz="1800" b="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A89F23F-4CD3-8942-9163-C561E48315A4}"/>
              </a:ext>
            </a:extLst>
          </p:cNvPr>
          <p:cNvSpPr txBox="1">
            <a:spLocks noChangeArrowheads="1"/>
          </p:cNvSpPr>
          <p:nvPr/>
        </p:nvSpPr>
        <p:spPr>
          <a:xfrm>
            <a:off x="4696614" y="4800420"/>
            <a:ext cx="3960440" cy="642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kumimoji="1" lang="en-US" altLang="zh-CN" sz="1800" b="0" dirty="0">
                <a:ea typeface="宋体" panose="02010600030101010101" pitchFamily="2" charset="-122"/>
              </a:rPr>
              <a:t>2.</a:t>
            </a:r>
            <a:r>
              <a:rPr kumimoji="1" lang="zh-CN" altLang="en-US" sz="1800" b="0" dirty="0">
                <a:ea typeface="宋体" panose="02010600030101010101" pitchFamily="2" charset="-122"/>
              </a:rPr>
              <a:t> </a:t>
            </a:r>
            <a:r>
              <a:rPr kumimoji="1" lang="zh-CN" altLang="en-US" sz="1800" b="0" dirty="0"/>
              <a:t>长任务执行时，一个短任务被创建</a:t>
            </a:r>
            <a:endParaRPr kumimoji="1" lang="en-GB" altLang="zh-CN" sz="1800" b="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E3D3CEE-A86D-3F40-99DC-4BAC2B68F0F1}"/>
              </a:ext>
            </a:extLst>
          </p:cNvPr>
          <p:cNvSpPr/>
          <p:nvPr/>
        </p:nvSpPr>
        <p:spPr>
          <a:xfrm>
            <a:off x="4804049" y="1189020"/>
            <a:ext cx="4432448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对于短任务（蓝色任务）：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它会很快执行完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C057D24-5594-E149-8C9F-3990773D10EC}"/>
              </a:ext>
            </a:extLst>
          </p:cNvPr>
          <p:cNvSpPr/>
          <p:nvPr/>
        </p:nvSpPr>
        <p:spPr>
          <a:xfrm>
            <a:off x="431439" y="1189020"/>
            <a:ext cx="3502572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对于长任务（红色任务）：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MLFQ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会逐渐降低它的优先级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并将它视为长任务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3505E6-7141-7D20-D6D4-579DE4573590}"/>
              </a:ext>
            </a:extLst>
          </p:cNvPr>
          <p:cNvSpPr txBox="1"/>
          <p:nvPr/>
        </p:nvSpPr>
        <p:spPr>
          <a:xfrm>
            <a:off x="717868" y="4340949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*</a:t>
            </a:r>
            <a:r>
              <a:rPr kumimoji="1" lang="en-US" altLang="zh-CN" sz="1400" dirty="0"/>
              <a:t>Q3</a:t>
            </a:r>
            <a:r>
              <a:rPr kumimoji="1" lang="zh-CN" altLang="en-US" sz="1400" dirty="0"/>
              <a:t>优先级最高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BC0023-8ADF-27A1-D38F-F48F48725E8F}"/>
              </a:ext>
            </a:extLst>
          </p:cNvPr>
          <p:cNvSpPr txBox="1"/>
          <p:nvPr/>
        </p:nvSpPr>
        <p:spPr>
          <a:xfrm>
            <a:off x="717868" y="2864599"/>
            <a:ext cx="550948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Q3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Q2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Q1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F1183D7-5B3E-0C53-6889-209B03C5104A}"/>
              </a:ext>
            </a:extLst>
          </p:cNvPr>
          <p:cNvCxnSpPr/>
          <p:nvPr/>
        </p:nvCxnSpPr>
        <p:spPr>
          <a:xfrm>
            <a:off x="1160260" y="2898150"/>
            <a:ext cx="0" cy="125391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7290FAE4-61CF-A146-927F-3D1085EFBA23}"/>
              </a:ext>
            </a:extLst>
          </p:cNvPr>
          <p:cNvCxnSpPr>
            <a:cxnSpLocks/>
          </p:cNvCxnSpPr>
          <p:nvPr/>
        </p:nvCxnSpPr>
        <p:spPr>
          <a:xfrm>
            <a:off x="1160260" y="4152067"/>
            <a:ext cx="230425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E39969AB-B063-AB4D-1F18-54EE05935709}"/>
              </a:ext>
            </a:extLst>
          </p:cNvPr>
          <p:cNvSpPr/>
          <p:nvPr/>
        </p:nvSpPr>
        <p:spPr>
          <a:xfrm>
            <a:off x="1176714" y="3023652"/>
            <a:ext cx="240239" cy="246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856278E-1973-ADAE-8F03-354BB8D22F1E}"/>
              </a:ext>
            </a:extLst>
          </p:cNvPr>
          <p:cNvSpPr/>
          <p:nvPr/>
        </p:nvSpPr>
        <p:spPr>
          <a:xfrm>
            <a:off x="1437154" y="3433235"/>
            <a:ext cx="240239" cy="246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FFADCB7-8870-4602-8FDF-BE22BBC2108E}"/>
              </a:ext>
            </a:extLst>
          </p:cNvPr>
          <p:cNvSpPr/>
          <p:nvPr/>
        </p:nvSpPr>
        <p:spPr>
          <a:xfrm>
            <a:off x="1680346" y="3822993"/>
            <a:ext cx="1064090" cy="230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26A72BB-5840-D8B6-BFB2-26C8529169A6}"/>
              </a:ext>
            </a:extLst>
          </p:cNvPr>
          <p:cNvSpPr txBox="1"/>
          <p:nvPr/>
        </p:nvSpPr>
        <p:spPr>
          <a:xfrm>
            <a:off x="5194763" y="2864599"/>
            <a:ext cx="550948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Q3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Q2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Q1</a:t>
            </a: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BBD18CF9-3C89-2322-4A5D-A911ADE69CD8}"/>
              </a:ext>
            </a:extLst>
          </p:cNvPr>
          <p:cNvCxnSpPr/>
          <p:nvPr/>
        </p:nvCxnSpPr>
        <p:spPr>
          <a:xfrm>
            <a:off x="5637155" y="2898150"/>
            <a:ext cx="0" cy="125391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854ABF52-4635-4E83-2938-0BA34FB0E649}"/>
              </a:ext>
            </a:extLst>
          </p:cNvPr>
          <p:cNvCxnSpPr>
            <a:cxnSpLocks/>
          </p:cNvCxnSpPr>
          <p:nvPr/>
        </p:nvCxnSpPr>
        <p:spPr>
          <a:xfrm>
            <a:off x="5637155" y="4152067"/>
            <a:ext cx="230425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2D1D5C5-BF00-0713-055D-1891A1962113}"/>
              </a:ext>
            </a:extLst>
          </p:cNvPr>
          <p:cNvSpPr/>
          <p:nvPr/>
        </p:nvSpPr>
        <p:spPr>
          <a:xfrm>
            <a:off x="6553200" y="3002151"/>
            <a:ext cx="255589" cy="2712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F594825-A1F7-2A5C-E7D3-0AF1F7699884}"/>
              </a:ext>
            </a:extLst>
          </p:cNvPr>
          <p:cNvSpPr/>
          <p:nvPr/>
        </p:nvSpPr>
        <p:spPr>
          <a:xfrm>
            <a:off x="5690766" y="3846233"/>
            <a:ext cx="862434" cy="2072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6CEB50F-79C3-4238-DB4D-2AC96A3D182C}"/>
              </a:ext>
            </a:extLst>
          </p:cNvPr>
          <p:cNvSpPr/>
          <p:nvPr/>
        </p:nvSpPr>
        <p:spPr>
          <a:xfrm>
            <a:off x="7020273" y="3834616"/>
            <a:ext cx="862434" cy="2072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DB39AB9-799D-ECEB-D4D7-993AE646D3F1}"/>
              </a:ext>
            </a:extLst>
          </p:cNvPr>
          <p:cNvSpPr/>
          <p:nvPr/>
        </p:nvSpPr>
        <p:spPr>
          <a:xfrm>
            <a:off x="6838951" y="3379340"/>
            <a:ext cx="181322" cy="2763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D370A2-9DA7-E35F-86B2-92CAF4B9E6C5}"/>
              </a:ext>
            </a:extLst>
          </p:cNvPr>
          <p:cNvSpPr/>
          <p:nvPr/>
        </p:nvSpPr>
        <p:spPr>
          <a:xfrm>
            <a:off x="3765491" y="2286210"/>
            <a:ext cx="432048" cy="2113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D58949-F595-4B78-0210-5D294BBA7AF2}"/>
              </a:ext>
            </a:extLst>
          </p:cNvPr>
          <p:cNvSpPr/>
          <p:nvPr/>
        </p:nvSpPr>
        <p:spPr>
          <a:xfrm>
            <a:off x="3765491" y="2519507"/>
            <a:ext cx="432047" cy="2113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C8A275-B83E-83D6-C934-5DBF0C8F5D45}"/>
              </a:ext>
            </a:extLst>
          </p:cNvPr>
          <p:cNvSpPr txBox="1"/>
          <p:nvPr/>
        </p:nvSpPr>
        <p:spPr>
          <a:xfrm>
            <a:off x="4197538" y="226108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蓝色任务</a:t>
            </a:r>
            <a:endParaRPr kumimoji="1" lang="en-US" altLang="zh-CN" sz="11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E2360B-2EEA-847A-0B46-6AE0A5B6E64A}"/>
              </a:ext>
            </a:extLst>
          </p:cNvPr>
          <p:cNvSpPr txBox="1"/>
          <p:nvPr/>
        </p:nvSpPr>
        <p:spPr>
          <a:xfrm>
            <a:off x="4202736" y="25059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红色任务</a:t>
            </a:r>
            <a:endParaRPr kumimoji="1"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125155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E328A6B-E148-014B-AD7E-F44CAFF4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6CC7CAC-2078-AB44-A342-8F84144F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样例执行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2929C21-0ED8-5245-BAA8-9B44442B1B75}"/>
              </a:ext>
            </a:extLst>
          </p:cNvPr>
          <p:cNvSpPr txBox="1">
            <a:spLocks noChangeArrowheads="1"/>
          </p:cNvSpPr>
          <p:nvPr/>
        </p:nvSpPr>
        <p:spPr>
          <a:xfrm>
            <a:off x="96342" y="4048678"/>
            <a:ext cx="5206899" cy="6420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kumimoji="1" lang="en-US" altLang="zh-CN" sz="1800" b="0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3.</a:t>
            </a:r>
            <a:r>
              <a:rPr kumimoji="1" lang="zh-CN" altLang="en-US" sz="1800" b="0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800" b="0" dirty="0">
                <a:solidFill>
                  <a:srgbClr val="000000"/>
                </a:solidFill>
                <a:ea typeface="微软雅黑"/>
                <a:cs typeface="+mn-cs"/>
              </a:rPr>
              <a:t>混合</a:t>
            </a:r>
            <a:r>
              <a:rPr kumimoji="1" lang="en-US" altLang="zh-CN" sz="1800" b="0" dirty="0">
                <a:solidFill>
                  <a:srgbClr val="000000"/>
                </a:solidFill>
                <a:ea typeface="微软雅黑"/>
                <a:cs typeface="+mn-cs"/>
              </a:rPr>
              <a:t>CPU</a:t>
            </a:r>
            <a:r>
              <a:rPr kumimoji="1" lang="zh-CN" altLang="en-US" sz="1800" b="0" dirty="0">
                <a:solidFill>
                  <a:srgbClr val="000000"/>
                </a:solidFill>
                <a:ea typeface="微软雅黑"/>
                <a:cs typeface="+mn-cs"/>
              </a:rPr>
              <a:t>密集型（红色任务）与</a:t>
            </a:r>
            <a:br>
              <a:rPr kumimoji="1" lang="en-US" altLang="zh-CN" sz="1800" b="0" dirty="0">
                <a:solidFill>
                  <a:srgbClr val="000000"/>
                </a:solidFill>
                <a:ea typeface="微软雅黑"/>
                <a:cs typeface="+mn-cs"/>
              </a:rPr>
            </a:br>
            <a:r>
              <a:rPr kumimoji="1" lang="en-US" altLang="zh-CN" sz="1800" b="0" dirty="0">
                <a:solidFill>
                  <a:srgbClr val="000000"/>
                </a:solidFill>
                <a:ea typeface="微软雅黑"/>
                <a:cs typeface="+mn-cs"/>
              </a:rPr>
              <a:t>I/O</a:t>
            </a:r>
            <a:r>
              <a:rPr kumimoji="1" lang="zh-CN" altLang="en-US" sz="1800" b="0" dirty="0">
                <a:solidFill>
                  <a:srgbClr val="000000"/>
                </a:solidFill>
                <a:ea typeface="微软雅黑"/>
                <a:cs typeface="+mn-cs"/>
              </a:rPr>
              <a:t>密集型任务（蓝色任务）</a:t>
            </a:r>
            <a:r>
              <a:rPr kumimoji="1" lang="zh-CN" altLang="en-US" sz="1800" b="0" dirty="0"/>
              <a:t>的执行</a:t>
            </a:r>
            <a:endParaRPr kumimoji="1" lang="en-GB" altLang="zh-CN" sz="1800" b="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FA2CC5-467B-0042-B0A5-256F24FC397A}"/>
              </a:ext>
            </a:extLst>
          </p:cNvPr>
          <p:cNvSpPr/>
          <p:nvPr/>
        </p:nvSpPr>
        <p:spPr>
          <a:xfrm>
            <a:off x="4572000" y="1826347"/>
            <a:ext cx="4129714" cy="12894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对于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I/O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密集型任务：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它会在时间片执行完以前放弃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CPU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MLFQ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保持它的优先级不变即可</a:t>
            </a:r>
            <a:endParaRPr kumimoji="1" lang="en-GB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592B45-0FAE-C096-349E-5BE9C5804FF9}"/>
              </a:ext>
            </a:extLst>
          </p:cNvPr>
          <p:cNvSpPr txBox="1"/>
          <p:nvPr/>
        </p:nvSpPr>
        <p:spPr>
          <a:xfrm>
            <a:off x="1105272" y="2196990"/>
            <a:ext cx="550948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Q3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Q2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Q1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AC705939-4C05-4BDF-0A58-FE4B9B691055}"/>
              </a:ext>
            </a:extLst>
          </p:cNvPr>
          <p:cNvCxnSpPr/>
          <p:nvPr/>
        </p:nvCxnSpPr>
        <p:spPr>
          <a:xfrm>
            <a:off x="1547664" y="2230541"/>
            <a:ext cx="0" cy="125391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6D6B64A-6347-8059-CB33-447F15738145}"/>
              </a:ext>
            </a:extLst>
          </p:cNvPr>
          <p:cNvCxnSpPr>
            <a:cxnSpLocks/>
          </p:cNvCxnSpPr>
          <p:nvPr/>
        </p:nvCxnSpPr>
        <p:spPr>
          <a:xfrm>
            <a:off x="1547664" y="3484458"/>
            <a:ext cx="230425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7183B516-B29B-85A7-84B6-7070F9BD8236}"/>
              </a:ext>
            </a:extLst>
          </p:cNvPr>
          <p:cNvSpPr/>
          <p:nvPr/>
        </p:nvSpPr>
        <p:spPr>
          <a:xfrm>
            <a:off x="1919741" y="2360794"/>
            <a:ext cx="92067" cy="2712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E8071F-7688-71F4-C4FC-89A765BCACEF}"/>
              </a:ext>
            </a:extLst>
          </p:cNvPr>
          <p:cNvSpPr/>
          <p:nvPr/>
        </p:nvSpPr>
        <p:spPr>
          <a:xfrm>
            <a:off x="1601275" y="3172386"/>
            <a:ext cx="306426" cy="207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AEFE0A5-C7C0-1718-F8A2-FC902EEAE644}"/>
              </a:ext>
            </a:extLst>
          </p:cNvPr>
          <p:cNvSpPr/>
          <p:nvPr/>
        </p:nvSpPr>
        <p:spPr>
          <a:xfrm>
            <a:off x="2353713" y="2360794"/>
            <a:ext cx="92067" cy="2712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CA706E-82CD-06BA-FF71-650BD719810C}"/>
              </a:ext>
            </a:extLst>
          </p:cNvPr>
          <p:cNvSpPr/>
          <p:nvPr/>
        </p:nvSpPr>
        <p:spPr>
          <a:xfrm>
            <a:off x="2035247" y="3172386"/>
            <a:ext cx="306426" cy="207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F4E41B-A217-C1FB-2FA1-BD252D788565}"/>
              </a:ext>
            </a:extLst>
          </p:cNvPr>
          <p:cNvSpPr/>
          <p:nvPr/>
        </p:nvSpPr>
        <p:spPr>
          <a:xfrm>
            <a:off x="2764246" y="2360794"/>
            <a:ext cx="92067" cy="2712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BACE399-C43C-1A11-4D8F-AF8B0E1C7D05}"/>
              </a:ext>
            </a:extLst>
          </p:cNvPr>
          <p:cNvSpPr/>
          <p:nvPr/>
        </p:nvSpPr>
        <p:spPr>
          <a:xfrm>
            <a:off x="2445780" y="3172386"/>
            <a:ext cx="306426" cy="207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0F71903-90D9-CADA-C56C-29994D589E20}"/>
              </a:ext>
            </a:extLst>
          </p:cNvPr>
          <p:cNvSpPr/>
          <p:nvPr/>
        </p:nvSpPr>
        <p:spPr>
          <a:xfrm>
            <a:off x="3198218" y="2360794"/>
            <a:ext cx="92067" cy="2712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37E36FE-99B1-4D9A-4439-00DA4DA745F3}"/>
              </a:ext>
            </a:extLst>
          </p:cNvPr>
          <p:cNvSpPr/>
          <p:nvPr/>
        </p:nvSpPr>
        <p:spPr>
          <a:xfrm>
            <a:off x="2879752" y="3172386"/>
            <a:ext cx="306426" cy="207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4F5853-60C1-9AE1-99C1-FB884A8258AA}"/>
              </a:ext>
            </a:extLst>
          </p:cNvPr>
          <p:cNvSpPr/>
          <p:nvPr/>
        </p:nvSpPr>
        <p:spPr>
          <a:xfrm>
            <a:off x="399368" y="1565780"/>
            <a:ext cx="432048" cy="2113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FAA77A-0D71-1F10-C5B7-64F69C2F1695}"/>
              </a:ext>
            </a:extLst>
          </p:cNvPr>
          <p:cNvSpPr/>
          <p:nvPr/>
        </p:nvSpPr>
        <p:spPr>
          <a:xfrm>
            <a:off x="399368" y="1799077"/>
            <a:ext cx="432047" cy="2113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C2E883-D947-03DE-DBF7-C3D6C41B4A79}"/>
              </a:ext>
            </a:extLst>
          </p:cNvPr>
          <p:cNvSpPr txBox="1"/>
          <p:nvPr/>
        </p:nvSpPr>
        <p:spPr>
          <a:xfrm>
            <a:off x="831415" y="154065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蓝色任务</a:t>
            </a:r>
            <a:endParaRPr kumimoji="1" lang="en-US" altLang="zh-CN" sz="11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CE299A-E8D2-841B-1295-B7356100FF67}"/>
              </a:ext>
            </a:extLst>
          </p:cNvPr>
          <p:cNvSpPr txBox="1"/>
          <p:nvPr/>
        </p:nvSpPr>
        <p:spPr>
          <a:xfrm>
            <a:off x="836613" y="178553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红色任务</a:t>
            </a:r>
            <a:endParaRPr kumimoji="1"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103029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F626997-BD3A-7A48-BECE-2231C5F5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msgothic"/>
                <a:cs typeface="msgothic"/>
              </a:rPr>
              <a:t>长任务饥饿</a:t>
            </a:r>
            <a:endParaRPr lang="en-US" altLang="zh-CN" sz="2400" dirty="0">
              <a:ea typeface="msgothic"/>
              <a:cs typeface="msgothic"/>
            </a:endParaRPr>
          </a:p>
          <a:p>
            <a:pPr lvl="1">
              <a:spcBef>
                <a:spcPct val="0"/>
              </a:spcBef>
            </a:pPr>
            <a:r>
              <a:rPr lang="zh-CN" altLang="en-US" sz="2000" dirty="0">
                <a:ea typeface="msgothic"/>
                <a:cs typeface="msgothic"/>
              </a:rPr>
              <a:t>过多的短任务、</a:t>
            </a:r>
            <a:r>
              <a:rPr lang="en-US" altLang="zh-CN" sz="2000" dirty="0">
                <a:ea typeface="msgothic"/>
                <a:cs typeface="msgothic"/>
              </a:rPr>
              <a:t>I/O</a:t>
            </a:r>
            <a:r>
              <a:rPr lang="zh-CN" altLang="en-US" sz="2000" dirty="0">
                <a:ea typeface="msgothic"/>
                <a:cs typeface="msgothic"/>
              </a:rPr>
              <a:t>密集型任务可能占用所有</a:t>
            </a:r>
            <a:r>
              <a:rPr lang="en-US" altLang="zh-CN" sz="2000" dirty="0">
                <a:ea typeface="msgothic"/>
                <a:cs typeface="msgothic"/>
              </a:rPr>
              <a:t>CPU</a:t>
            </a:r>
            <a:r>
              <a:rPr lang="zh-CN" altLang="en-US" sz="2000" dirty="0">
                <a:ea typeface="msgothic"/>
                <a:cs typeface="msgothic"/>
              </a:rPr>
              <a:t>时间</a:t>
            </a:r>
            <a:endParaRPr lang="en-US" altLang="zh-CN" sz="2000" dirty="0">
              <a:ea typeface="msgothic"/>
              <a:cs typeface="msgothic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2400" dirty="0">
              <a:ea typeface="msgothic"/>
              <a:cs typeface="msgothic"/>
            </a:endParaRPr>
          </a:p>
          <a:p>
            <a:pPr>
              <a:spcBef>
                <a:spcPct val="0"/>
              </a:spcBef>
            </a:pPr>
            <a:r>
              <a:rPr lang="zh-CN" altLang="en-US" sz="2400" dirty="0">
                <a:ea typeface="msgothic"/>
                <a:cs typeface="msgothic"/>
              </a:rPr>
              <a:t>任务特征可能动态变化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 CPU</a:t>
            </a:r>
            <a:r>
              <a:rPr kumimoji="1" lang="zh-CN" altLang="en-US" sz="2000" dirty="0">
                <a:cs typeface="+mn-cs"/>
              </a:rPr>
              <a:t>密集型任务</a:t>
            </a:r>
            <a:r>
              <a:rPr kumimoji="1" lang="en-US" altLang="zh-CN" sz="2000" dirty="0">
                <a:cs typeface="+mn-cs"/>
                <a:sym typeface="Wingdings" pitchFamily="2" charset="2"/>
              </a:rPr>
              <a:t></a:t>
            </a:r>
            <a:r>
              <a:rPr kumimoji="1" lang="zh-CN" altLang="en-US" sz="2000" dirty="0">
                <a:cs typeface="+mn-cs"/>
                <a:sym typeface="Wingdings" pitchFamily="2" charset="2"/>
              </a:rPr>
              <a:t>交互式任务，</a:t>
            </a:r>
            <a:r>
              <a:rPr kumimoji="1" lang="en-US" altLang="zh-CN" sz="2000" dirty="0">
                <a:cs typeface="+mn-cs"/>
                <a:sym typeface="Wingdings" pitchFamily="2" charset="2"/>
              </a:rPr>
              <a:t>…</a:t>
            </a:r>
            <a:endParaRPr lang="en-GB" altLang="zh-CN" sz="2000" dirty="0">
              <a:ea typeface="msgothic"/>
              <a:cs typeface="msgothic"/>
            </a:endParaRPr>
          </a:p>
          <a:p>
            <a:endParaRPr kumimoji="1" lang="zh-CN" altLang="en-US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A1C688F-BC6F-1B49-A9CF-67310BE3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CB24CC3-F5CF-A644-9B7F-5B8A501C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基本算法的问题（一）</a:t>
            </a:r>
          </a:p>
        </p:txBody>
      </p:sp>
    </p:spTree>
    <p:extLst>
      <p:ext uri="{BB962C8B-B14F-4D97-AF65-F5344CB8AC3E}">
        <p14:creationId xmlns:p14="http://schemas.microsoft.com/office/powerpoint/2010/main" val="1186091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EAB64B-6787-DD4D-BE8A-ADC60E87B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" sz="1600" dirty="0"/>
              <a:t>规则</a:t>
            </a:r>
            <a:r>
              <a:rPr kumimoji="1" lang="en" altLang="zh-CN" sz="1600" dirty="0"/>
              <a:t> 5: </a:t>
            </a:r>
          </a:p>
          <a:p>
            <a:pPr lvl="1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某个时间段</a:t>
            </a:r>
            <a:r>
              <a:rPr lang="e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系统中所有任务优先级升为最高</a:t>
            </a:r>
            <a:endParaRPr lang="en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zh-CN" altLang="en-US" sz="1600" dirty="0"/>
              <a:t>效果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：</a:t>
            </a:r>
            <a:r>
              <a:rPr kumimoji="1" lang="zh-CN" altLang="en" sz="1600" dirty="0"/>
              <a:t>避免</a:t>
            </a:r>
            <a:r>
              <a:rPr kumimoji="1" lang="zh-CN" altLang="en-US" sz="1600" dirty="0"/>
              <a:t>长任务饿死</a:t>
            </a:r>
            <a:endParaRPr kumimoji="1" lang="en" altLang="zh-CN" sz="1600" dirty="0"/>
          </a:p>
          <a:p>
            <a:pPr lvl="1"/>
            <a:r>
              <a:rPr kumimoji="1" lang="zh-CN" altLang="en-US" sz="1600" dirty="0"/>
              <a:t>所有</a:t>
            </a:r>
            <a:r>
              <a:rPr kumimoji="1" lang="zh-CN" altLang="en" sz="1600" dirty="0"/>
              <a:t>任务</a:t>
            </a:r>
            <a:r>
              <a:rPr kumimoji="1" lang="zh-CN" altLang="en-US" sz="1600" dirty="0"/>
              <a:t>的优先级会定时地提升最高</a:t>
            </a:r>
            <a:endParaRPr kumimoji="1" lang="en" altLang="zh-CN" sz="1600" dirty="0"/>
          </a:p>
          <a:p>
            <a:pPr lvl="1"/>
            <a:r>
              <a:rPr kumimoji="1" lang="zh-CN" altLang="en" sz="1600" dirty="0"/>
              <a:t>最高级</a:t>
            </a:r>
            <a:r>
              <a:rPr kumimoji="1" lang="zh-CN" altLang="en-US" sz="1600" dirty="0"/>
              <a:t>队列采用</a:t>
            </a:r>
            <a:r>
              <a:rPr kumimoji="1" lang="en-US" altLang="zh-CN" sz="1600" dirty="0"/>
              <a:t>RR</a:t>
            </a:r>
            <a:r>
              <a:rPr kumimoji="1" lang="zh-CN" altLang="en-US" sz="1600" dirty="0"/>
              <a:t>，长任务一定会被调度到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zh-CN" altLang="en-US" sz="1600" dirty="0"/>
              <a:t>效果</a:t>
            </a:r>
            <a:r>
              <a:rPr kumimoji="1" lang="en-US" altLang="zh-CN" sz="1600" dirty="0"/>
              <a:t>2</a:t>
            </a:r>
            <a:r>
              <a:rPr kumimoji="1" lang="zh-CN" altLang="en-US" sz="1600" dirty="0"/>
              <a:t>：针对任务特征动态变化的场景</a:t>
            </a:r>
            <a:endParaRPr kumimoji="1" lang="en-US" altLang="zh-CN" sz="1800" dirty="0">
              <a:sym typeface="Wingdings" pitchFamily="2" charset="2"/>
            </a:endParaRPr>
          </a:p>
          <a:p>
            <a:pPr lvl="1"/>
            <a:r>
              <a:rPr kumimoji="1" lang="en" altLang="zh-CN" sz="1600" dirty="0"/>
              <a:t>MLFQ</a:t>
            </a:r>
            <a:r>
              <a:rPr kumimoji="1" lang="zh-CN" altLang="en" sz="1600" dirty="0"/>
              <a:t>会</a:t>
            </a:r>
            <a:r>
              <a:rPr kumimoji="1" lang="zh-CN" altLang="en-US" sz="1600" dirty="0"/>
              <a:t>定时地重新审视每个任务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5D5F1E1-7EF8-F146-AFC8-561EDA14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3237DCD-AE9B-104A-8D24-09EBBF1F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定时优先级提升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01FA4E-12A7-0AA7-9840-9A8A2BE8F84E}"/>
              </a:ext>
            </a:extLst>
          </p:cNvPr>
          <p:cNvSpPr txBox="1"/>
          <p:nvPr/>
        </p:nvSpPr>
        <p:spPr>
          <a:xfrm>
            <a:off x="4781331" y="228143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思考：为什么要提升全部的优先级？</a:t>
            </a:r>
          </a:p>
        </p:txBody>
      </p:sp>
    </p:spTree>
    <p:extLst>
      <p:ext uri="{BB962C8B-B14F-4D97-AF65-F5344CB8AC3E}">
        <p14:creationId xmlns:p14="http://schemas.microsoft.com/office/powerpoint/2010/main" val="426251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22995C2D-963F-1D46-AFD1-5A4288F58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73" y="1215663"/>
            <a:ext cx="8787615" cy="281500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72ABED3-FF16-614B-9DEF-6D5C82CBA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系统中的任务数远多于处理器数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A306F3-1637-DB4C-A59E-FFB853D7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DAD4677-5573-7947-B872-730CA55B77FD}"/>
              </a:ext>
            </a:extLst>
          </p:cNvPr>
          <p:cNvSpPr/>
          <p:nvPr/>
        </p:nvSpPr>
        <p:spPr>
          <a:xfrm>
            <a:off x="4644009" y="1805632"/>
            <a:ext cx="720080" cy="1877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8378E48-F511-4B4A-BE30-9C72BB8701DB}"/>
              </a:ext>
            </a:extLst>
          </p:cNvPr>
          <p:cNvSpPr/>
          <p:nvPr/>
        </p:nvSpPr>
        <p:spPr>
          <a:xfrm>
            <a:off x="251520" y="1273324"/>
            <a:ext cx="4392489" cy="5323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BA82DD-3B99-8C44-BA95-D19EB5FEC26A}"/>
              </a:ext>
            </a:extLst>
          </p:cNvPr>
          <p:cNvSpPr/>
          <p:nvPr/>
        </p:nvSpPr>
        <p:spPr>
          <a:xfrm>
            <a:off x="1741220" y="4788714"/>
            <a:ext cx="5658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accent1"/>
                </a:solidFill>
              </a:rPr>
              <a:t>仅有</a:t>
            </a:r>
            <a:r>
              <a:rPr kumimoji="1" lang="en-US" altLang="zh-CN" sz="2400" b="1" dirty="0">
                <a:solidFill>
                  <a:schemeClr val="accent1"/>
                </a:solidFill>
              </a:rPr>
              <a:t>8</a:t>
            </a:r>
            <a:r>
              <a:rPr kumimoji="1" lang="zh-CN" altLang="en-US" sz="2400" b="1" dirty="0">
                <a:solidFill>
                  <a:schemeClr val="accent1"/>
                </a:solidFill>
              </a:rPr>
              <a:t>个处理器，如何运行</a:t>
            </a:r>
            <a:r>
              <a:rPr kumimoji="1" lang="en-US" altLang="zh-CN" sz="2400" b="1" dirty="0">
                <a:solidFill>
                  <a:schemeClr val="accent1"/>
                </a:solidFill>
              </a:rPr>
              <a:t>169</a:t>
            </a:r>
            <a:r>
              <a:rPr kumimoji="1" lang="zh-CN" altLang="en-US" sz="2400" b="1" dirty="0">
                <a:solidFill>
                  <a:schemeClr val="accent1"/>
                </a:solidFill>
              </a:rPr>
              <a:t>个任务？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3735FC0-7C94-1D41-84FF-058591BFA6AB}"/>
              </a:ext>
            </a:extLst>
          </p:cNvPr>
          <p:cNvSpPr/>
          <p:nvPr/>
        </p:nvSpPr>
        <p:spPr>
          <a:xfrm>
            <a:off x="244623" y="4117023"/>
            <a:ext cx="4084964" cy="4298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spcBef>
                <a:spcPts val="1200"/>
              </a:spcBef>
            </a:pPr>
            <a:r>
              <a:rPr kumimoji="1"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pitchFamily="34" charset="-122"/>
              </a:rPr>
              <a:t>任务（</a:t>
            </a:r>
            <a:r>
              <a:rPr kumimoji="1"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pitchFamily="34" charset="-122"/>
              </a:rPr>
              <a:t>Task</a:t>
            </a:r>
            <a:r>
              <a:rPr kumimoji="1"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pitchFamily="34" charset="-122"/>
              </a:rPr>
              <a:t>）：线程、单线程进程</a:t>
            </a:r>
            <a:endParaRPr kumimoji="1" lang="en-US" altLang="zh-CN" sz="2000" b="1" dirty="0">
              <a:solidFill>
                <a:srgbClr val="000000">
                  <a:lumMod val="75000"/>
                  <a:lumOff val="25000"/>
                </a:srgbClr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页脚占位符 4">
            <a:extLst>
              <a:ext uri="{FF2B5EF4-FFF2-40B4-BE49-F238E27FC236}">
                <a16:creationId xmlns:a16="http://schemas.microsoft.com/office/drawing/2014/main" id="{FA4F0A28-BA95-2648-A1EA-DEB6DB66F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</p:spPr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919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E1DA20D-6E38-B747-8444-39CB6747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174D2CD-4157-424F-A308-C6560F6D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样例执行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0AB939A-8B57-8546-A3F9-A2C7B865D6D6}"/>
              </a:ext>
            </a:extLst>
          </p:cNvPr>
          <p:cNvSpPr txBox="1">
            <a:spLocks noChangeArrowheads="1"/>
          </p:cNvSpPr>
          <p:nvPr/>
        </p:nvSpPr>
        <p:spPr>
          <a:xfrm>
            <a:off x="1266787" y="3694040"/>
            <a:ext cx="6792877" cy="642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kumimoji="1" lang="en-US" altLang="zh-CN" sz="1800" b="0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4.</a:t>
            </a:r>
            <a:r>
              <a:rPr kumimoji="1" lang="zh-CN" altLang="en-US" sz="1800" b="0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800" b="0" dirty="0">
                <a:solidFill>
                  <a:srgbClr val="000000"/>
                </a:solidFill>
                <a:ea typeface="微软雅黑"/>
                <a:cs typeface="+mn-cs"/>
              </a:rPr>
              <a:t>采用定时优先级提升的前后对比（左为采用前，右为采用后）</a:t>
            </a:r>
            <a:endParaRPr kumimoji="1" lang="en-GB" altLang="zh-CN" sz="1800" b="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B3D0A4-AC0F-ADC1-ECEE-2FEB2CDC9267}"/>
              </a:ext>
            </a:extLst>
          </p:cNvPr>
          <p:cNvSpPr txBox="1"/>
          <p:nvPr/>
        </p:nvSpPr>
        <p:spPr>
          <a:xfrm>
            <a:off x="817350" y="2182708"/>
            <a:ext cx="550948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Q3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Q2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Q1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4E83CE28-D7D0-B156-0C71-A48A13E5393A}"/>
              </a:ext>
            </a:extLst>
          </p:cNvPr>
          <p:cNvCxnSpPr/>
          <p:nvPr/>
        </p:nvCxnSpPr>
        <p:spPr>
          <a:xfrm>
            <a:off x="1259742" y="2216259"/>
            <a:ext cx="0" cy="125391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A264439F-CFCC-0781-6F17-2B4F46017CF7}"/>
              </a:ext>
            </a:extLst>
          </p:cNvPr>
          <p:cNvCxnSpPr>
            <a:cxnSpLocks/>
          </p:cNvCxnSpPr>
          <p:nvPr/>
        </p:nvCxnSpPr>
        <p:spPr>
          <a:xfrm>
            <a:off x="1259742" y="3470176"/>
            <a:ext cx="230425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9EB10ED-F53D-5D5C-E29C-3A7F9D8ECD84}"/>
              </a:ext>
            </a:extLst>
          </p:cNvPr>
          <p:cNvSpPr/>
          <p:nvPr/>
        </p:nvSpPr>
        <p:spPr>
          <a:xfrm>
            <a:off x="1278340" y="2330800"/>
            <a:ext cx="177746" cy="249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BC37C26-26B7-4190-ADA8-684DE26A0957}"/>
              </a:ext>
            </a:extLst>
          </p:cNvPr>
          <p:cNvSpPr/>
          <p:nvPr/>
        </p:nvSpPr>
        <p:spPr>
          <a:xfrm>
            <a:off x="1636823" y="3129479"/>
            <a:ext cx="173867" cy="2224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A6A2974-EAB3-6682-35CB-1B59E59C37D0}"/>
              </a:ext>
            </a:extLst>
          </p:cNvPr>
          <p:cNvSpPr txBox="1"/>
          <p:nvPr/>
        </p:nvSpPr>
        <p:spPr>
          <a:xfrm>
            <a:off x="5294245" y="2182708"/>
            <a:ext cx="550948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Q3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Q2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Q1</a:t>
            </a: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1F8258CB-22CB-1A4F-839E-19E3E289242A}"/>
              </a:ext>
            </a:extLst>
          </p:cNvPr>
          <p:cNvCxnSpPr/>
          <p:nvPr/>
        </p:nvCxnSpPr>
        <p:spPr>
          <a:xfrm>
            <a:off x="5736637" y="2216259"/>
            <a:ext cx="0" cy="125391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E27E413E-9D6C-4307-6EBF-7BAB68E1A7E9}"/>
              </a:ext>
            </a:extLst>
          </p:cNvPr>
          <p:cNvCxnSpPr>
            <a:cxnSpLocks/>
          </p:cNvCxnSpPr>
          <p:nvPr/>
        </p:nvCxnSpPr>
        <p:spPr>
          <a:xfrm>
            <a:off x="5736637" y="3470176"/>
            <a:ext cx="286781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0B0E8BE-ADC4-85EF-862D-E5AD1F105CA5}"/>
              </a:ext>
            </a:extLst>
          </p:cNvPr>
          <p:cNvSpPr/>
          <p:nvPr/>
        </p:nvSpPr>
        <p:spPr>
          <a:xfrm>
            <a:off x="1832804" y="2304243"/>
            <a:ext cx="90551" cy="2763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37898AE-1579-EAAC-C44D-A5A65AF40B11}"/>
              </a:ext>
            </a:extLst>
          </p:cNvPr>
          <p:cNvSpPr/>
          <p:nvPr/>
        </p:nvSpPr>
        <p:spPr>
          <a:xfrm>
            <a:off x="1459077" y="2718951"/>
            <a:ext cx="177746" cy="249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AEBD404-2A59-0A40-5933-329542167128}"/>
              </a:ext>
            </a:extLst>
          </p:cNvPr>
          <p:cNvSpPr/>
          <p:nvPr/>
        </p:nvSpPr>
        <p:spPr>
          <a:xfrm>
            <a:off x="1938882" y="2304241"/>
            <a:ext cx="90551" cy="2763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BE9E9FD-BE75-1B10-36AD-4C7BE1BCF80F}"/>
              </a:ext>
            </a:extLst>
          </p:cNvPr>
          <p:cNvSpPr/>
          <p:nvPr/>
        </p:nvSpPr>
        <p:spPr>
          <a:xfrm>
            <a:off x="2044960" y="2304240"/>
            <a:ext cx="90551" cy="2763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B9D0D3E-228A-8626-C737-E878C2C39401}"/>
              </a:ext>
            </a:extLst>
          </p:cNvPr>
          <p:cNvSpPr/>
          <p:nvPr/>
        </p:nvSpPr>
        <p:spPr>
          <a:xfrm>
            <a:off x="2151038" y="2304239"/>
            <a:ext cx="90551" cy="2763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434E983-3B3C-C270-E535-0A6159FA67E6}"/>
              </a:ext>
            </a:extLst>
          </p:cNvPr>
          <p:cNvSpPr/>
          <p:nvPr/>
        </p:nvSpPr>
        <p:spPr>
          <a:xfrm>
            <a:off x="2259669" y="2304243"/>
            <a:ext cx="90551" cy="2763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0017AFF-1000-22C5-36E6-5558FA5105DB}"/>
              </a:ext>
            </a:extLst>
          </p:cNvPr>
          <p:cNvSpPr/>
          <p:nvPr/>
        </p:nvSpPr>
        <p:spPr>
          <a:xfrm>
            <a:off x="2365747" y="2304241"/>
            <a:ext cx="90551" cy="2763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1BF4EE2-FA5E-61CF-E789-73B37D6DFE48}"/>
              </a:ext>
            </a:extLst>
          </p:cNvPr>
          <p:cNvSpPr/>
          <p:nvPr/>
        </p:nvSpPr>
        <p:spPr>
          <a:xfrm>
            <a:off x="2471825" y="2304240"/>
            <a:ext cx="90551" cy="2763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120DA9F-9F5D-11BB-42E9-0B5B2B3B7589}"/>
              </a:ext>
            </a:extLst>
          </p:cNvPr>
          <p:cNvSpPr/>
          <p:nvPr/>
        </p:nvSpPr>
        <p:spPr>
          <a:xfrm>
            <a:off x="2577903" y="2304239"/>
            <a:ext cx="90551" cy="2763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AE1F24C-F699-D9E8-B39C-CA3DA1B54E14}"/>
              </a:ext>
            </a:extLst>
          </p:cNvPr>
          <p:cNvSpPr/>
          <p:nvPr/>
        </p:nvSpPr>
        <p:spPr>
          <a:xfrm>
            <a:off x="5770702" y="2330806"/>
            <a:ext cx="177746" cy="249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916D750-304B-41B5-CA24-BB9FE03DF565}"/>
              </a:ext>
            </a:extLst>
          </p:cNvPr>
          <p:cNvSpPr/>
          <p:nvPr/>
        </p:nvSpPr>
        <p:spPr>
          <a:xfrm>
            <a:off x="6143109" y="3129479"/>
            <a:ext cx="301100" cy="2224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96513E-2E23-5802-7D94-42B98ABF540D}"/>
              </a:ext>
            </a:extLst>
          </p:cNvPr>
          <p:cNvSpPr/>
          <p:nvPr/>
        </p:nvSpPr>
        <p:spPr>
          <a:xfrm>
            <a:off x="7392314" y="2315447"/>
            <a:ext cx="90551" cy="2763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57DAA77-AA3A-8B64-11FC-BB2691746B8B}"/>
              </a:ext>
            </a:extLst>
          </p:cNvPr>
          <p:cNvSpPr/>
          <p:nvPr/>
        </p:nvSpPr>
        <p:spPr>
          <a:xfrm>
            <a:off x="5965362" y="2718951"/>
            <a:ext cx="177746" cy="249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A703B81-98D8-B1A4-C22B-56B11FB969E7}"/>
              </a:ext>
            </a:extLst>
          </p:cNvPr>
          <p:cNvSpPr/>
          <p:nvPr/>
        </p:nvSpPr>
        <p:spPr>
          <a:xfrm>
            <a:off x="7498392" y="2315445"/>
            <a:ext cx="90551" cy="2763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B160C0D-D352-B5CE-0A5B-7FDC12085306}"/>
              </a:ext>
            </a:extLst>
          </p:cNvPr>
          <p:cNvSpPr/>
          <p:nvPr/>
        </p:nvSpPr>
        <p:spPr>
          <a:xfrm>
            <a:off x="7604470" y="2315444"/>
            <a:ext cx="90551" cy="2763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D8DCCDB-524B-CBA1-8DBF-46059E419C21}"/>
              </a:ext>
            </a:extLst>
          </p:cNvPr>
          <p:cNvSpPr/>
          <p:nvPr/>
        </p:nvSpPr>
        <p:spPr>
          <a:xfrm>
            <a:off x="7710548" y="2315443"/>
            <a:ext cx="90551" cy="2763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410FFB4-1B9D-09A9-3114-9640C56667F6}"/>
              </a:ext>
            </a:extLst>
          </p:cNvPr>
          <p:cNvSpPr/>
          <p:nvPr/>
        </p:nvSpPr>
        <p:spPr>
          <a:xfrm>
            <a:off x="8074058" y="2304247"/>
            <a:ext cx="90551" cy="2763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354C9A2-5D79-D249-E4F7-7098AC302914}"/>
              </a:ext>
            </a:extLst>
          </p:cNvPr>
          <p:cNvSpPr/>
          <p:nvPr/>
        </p:nvSpPr>
        <p:spPr>
          <a:xfrm>
            <a:off x="8180136" y="2304245"/>
            <a:ext cx="90551" cy="2763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9F0C0C7-14A9-AF44-1A1B-3CDAD1D9B6BB}"/>
              </a:ext>
            </a:extLst>
          </p:cNvPr>
          <p:cNvSpPr/>
          <p:nvPr/>
        </p:nvSpPr>
        <p:spPr>
          <a:xfrm>
            <a:off x="8286214" y="2304244"/>
            <a:ext cx="90551" cy="2763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C23E911-5DF4-AED5-E6E8-5D84A72ECB44}"/>
              </a:ext>
            </a:extLst>
          </p:cNvPr>
          <p:cNvSpPr/>
          <p:nvPr/>
        </p:nvSpPr>
        <p:spPr>
          <a:xfrm>
            <a:off x="8392292" y="2304243"/>
            <a:ext cx="90551" cy="2763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2E66D33-B1BB-06F5-D11A-30ED5E78E7FC}"/>
              </a:ext>
            </a:extLst>
          </p:cNvPr>
          <p:cNvSpPr/>
          <p:nvPr/>
        </p:nvSpPr>
        <p:spPr>
          <a:xfrm>
            <a:off x="6458888" y="2330800"/>
            <a:ext cx="177746" cy="249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6682BBB-1E88-D691-7A72-F8701623D49B}"/>
              </a:ext>
            </a:extLst>
          </p:cNvPr>
          <p:cNvSpPr/>
          <p:nvPr/>
        </p:nvSpPr>
        <p:spPr>
          <a:xfrm>
            <a:off x="6831295" y="3129473"/>
            <a:ext cx="301100" cy="2224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74A5692-90EF-39FC-969B-99D48D503F89}"/>
              </a:ext>
            </a:extLst>
          </p:cNvPr>
          <p:cNvSpPr/>
          <p:nvPr/>
        </p:nvSpPr>
        <p:spPr>
          <a:xfrm>
            <a:off x="6653548" y="2718945"/>
            <a:ext cx="177746" cy="249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A2F56C2-D4A4-387E-5549-A83BA57A6BF6}"/>
              </a:ext>
            </a:extLst>
          </p:cNvPr>
          <p:cNvSpPr/>
          <p:nvPr/>
        </p:nvSpPr>
        <p:spPr>
          <a:xfrm>
            <a:off x="7180106" y="2317922"/>
            <a:ext cx="177746" cy="249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61A21B9-71CA-A5C1-63B7-4BECE377AC92}"/>
              </a:ext>
            </a:extLst>
          </p:cNvPr>
          <p:cNvSpPr/>
          <p:nvPr/>
        </p:nvSpPr>
        <p:spPr>
          <a:xfrm>
            <a:off x="7860172" y="2315203"/>
            <a:ext cx="177746" cy="249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0FE467E9-CF83-01B6-461A-2848433CBD12}"/>
              </a:ext>
            </a:extLst>
          </p:cNvPr>
          <p:cNvCxnSpPr>
            <a:cxnSpLocks/>
          </p:cNvCxnSpPr>
          <p:nvPr/>
        </p:nvCxnSpPr>
        <p:spPr>
          <a:xfrm>
            <a:off x="6458888" y="2182708"/>
            <a:ext cx="0" cy="128746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737C77D9-0FB4-43F8-4CA3-47B76F60C3FB}"/>
              </a:ext>
            </a:extLst>
          </p:cNvPr>
          <p:cNvCxnSpPr>
            <a:cxnSpLocks/>
          </p:cNvCxnSpPr>
          <p:nvPr/>
        </p:nvCxnSpPr>
        <p:spPr>
          <a:xfrm>
            <a:off x="7132395" y="2182708"/>
            <a:ext cx="0" cy="128500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1AAFB124-904C-FE42-3AD8-3D04670FF89B}"/>
              </a:ext>
            </a:extLst>
          </p:cNvPr>
          <p:cNvCxnSpPr>
            <a:cxnSpLocks/>
          </p:cNvCxnSpPr>
          <p:nvPr/>
        </p:nvCxnSpPr>
        <p:spPr>
          <a:xfrm>
            <a:off x="7837234" y="2182708"/>
            <a:ext cx="0" cy="128500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0930A8D0-005D-49B0-19A6-7C26E08A39A5}"/>
              </a:ext>
            </a:extLst>
          </p:cNvPr>
          <p:cNvSpPr txBox="1"/>
          <p:nvPr/>
        </p:nvSpPr>
        <p:spPr>
          <a:xfrm>
            <a:off x="5629548" y="1621735"/>
            <a:ext cx="12466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b="0" dirty="0">
                <a:solidFill>
                  <a:srgbClr val="000000"/>
                </a:solidFill>
                <a:ea typeface="微软雅黑"/>
                <a:cs typeface="+mn-cs"/>
              </a:rPr>
              <a:t>优先级提升</a:t>
            </a:r>
            <a:endParaRPr lang="zh-CN" altLang="en-US" sz="16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BB6288-CBEB-CC3F-96B4-E0E8099CC873}"/>
              </a:ext>
            </a:extLst>
          </p:cNvPr>
          <p:cNvSpPr txBox="1"/>
          <p:nvPr/>
        </p:nvSpPr>
        <p:spPr>
          <a:xfrm>
            <a:off x="6896816" y="1621735"/>
            <a:ext cx="6786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b="0" dirty="0">
                <a:solidFill>
                  <a:srgbClr val="000000"/>
                </a:solidFill>
                <a:ea typeface="微软雅黑"/>
                <a:cs typeface="+mn-cs"/>
              </a:rPr>
              <a:t>提升</a:t>
            </a:r>
            <a:endParaRPr lang="zh-CN" altLang="en-US" sz="16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6772D7F-827B-8876-8C8B-014C7199611E}"/>
              </a:ext>
            </a:extLst>
          </p:cNvPr>
          <p:cNvSpPr txBox="1"/>
          <p:nvPr/>
        </p:nvSpPr>
        <p:spPr>
          <a:xfrm>
            <a:off x="7540760" y="1634614"/>
            <a:ext cx="6786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b="0" dirty="0">
                <a:solidFill>
                  <a:srgbClr val="000000"/>
                </a:solidFill>
                <a:ea typeface="微软雅黑"/>
                <a:cs typeface="+mn-cs"/>
              </a:rPr>
              <a:t>提升</a:t>
            </a:r>
            <a:endParaRPr lang="zh-CN" altLang="en-US" sz="16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AD1D11-8B24-FEDF-EDE1-9808A4D0B36C}"/>
              </a:ext>
            </a:extLst>
          </p:cNvPr>
          <p:cNvSpPr/>
          <p:nvPr/>
        </p:nvSpPr>
        <p:spPr>
          <a:xfrm>
            <a:off x="2670784" y="3129463"/>
            <a:ext cx="630921" cy="2224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A509B8-EB3C-63E9-A8E6-E6E2E09AC393}"/>
              </a:ext>
            </a:extLst>
          </p:cNvPr>
          <p:cNvSpPr txBox="1"/>
          <p:nvPr/>
        </p:nvSpPr>
        <p:spPr>
          <a:xfrm>
            <a:off x="1780769" y="3096634"/>
            <a:ext cx="46634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100" dirty="0">
                <a:solidFill>
                  <a:srgbClr val="C00000"/>
                </a:solidFill>
              </a:rPr>
              <a:t>长任务饥饿</a:t>
            </a:r>
            <a:endParaRPr lang="zh-CN" altLang="en-US" sz="1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41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CC6339-78DA-0B4F-A3E3-124BC45E3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+mn-ea"/>
                <a:ea typeface="+mn-ea"/>
                <a:cs typeface="msgothic"/>
              </a:rPr>
              <a:t>无法应对抢占</a:t>
            </a:r>
            <a:r>
              <a:rPr lang="en-US" altLang="zh-CN" sz="2400" dirty="0">
                <a:latin typeface="+mn-ea"/>
                <a:ea typeface="+mn-ea"/>
                <a:cs typeface="msgothic"/>
              </a:rPr>
              <a:t>CPU</a:t>
            </a:r>
            <a:r>
              <a:rPr lang="zh-CN" altLang="en-US" sz="2400" dirty="0">
                <a:latin typeface="+mn-ea"/>
                <a:ea typeface="+mn-ea"/>
                <a:cs typeface="msgothic"/>
              </a:rPr>
              <a:t>时间的攻击</a:t>
            </a:r>
            <a:endParaRPr lang="en-US" altLang="zh-CN" sz="2000" dirty="0">
              <a:latin typeface="+mn-ea"/>
              <a:ea typeface="+mn-ea"/>
              <a:cs typeface="msgothic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+mn-ea"/>
                <a:ea typeface="+mn-ea"/>
                <a:cs typeface="msgothic"/>
              </a:rPr>
              <a:t>恶意任务在时间片用完前发起</a:t>
            </a:r>
            <a:r>
              <a:rPr lang="en-US" altLang="zh-CN" sz="2000" dirty="0">
                <a:latin typeface="+mn-ea"/>
                <a:ea typeface="+mn-ea"/>
                <a:cs typeface="msgothic"/>
              </a:rPr>
              <a:t>I/O</a:t>
            </a:r>
            <a:r>
              <a:rPr lang="zh-CN" altLang="en-US" sz="2000" dirty="0">
                <a:latin typeface="+mn-ea"/>
                <a:ea typeface="+mn-ea"/>
                <a:cs typeface="msgothic"/>
              </a:rPr>
              <a:t>请求</a:t>
            </a:r>
            <a:endParaRPr lang="en-US" altLang="zh-CN" sz="2000" dirty="0">
              <a:latin typeface="+mn-ea"/>
              <a:ea typeface="+mn-ea"/>
              <a:cs typeface="msgothic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+mn-ea"/>
                <a:ea typeface="+mn-ea"/>
                <a:cs typeface="msgothic"/>
              </a:rPr>
              <a:t>避免</a:t>
            </a:r>
            <a:r>
              <a:rPr lang="en-US" altLang="zh-CN" dirty="0">
                <a:latin typeface="+mn-ea"/>
                <a:ea typeface="+mn-ea"/>
                <a:cs typeface="msgothic"/>
              </a:rPr>
              <a:t>MLFQ</a:t>
            </a:r>
            <a:r>
              <a:rPr lang="zh-CN" altLang="en-US" dirty="0">
                <a:latin typeface="+mn-ea"/>
                <a:ea typeface="+mn-ea"/>
                <a:cs typeface="msgothic"/>
              </a:rPr>
              <a:t>将该任务的优先级降低</a:t>
            </a:r>
            <a:endParaRPr lang="en-US" altLang="zh-CN" dirty="0">
              <a:latin typeface="+mn-ea"/>
              <a:ea typeface="+mn-ea"/>
              <a:cs typeface="msgothic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+mn-ea"/>
                <a:ea typeface="+mn-ea"/>
                <a:cs typeface="msgothic"/>
              </a:rPr>
              <a:t>并且每次重新执行时间片会被重置</a:t>
            </a:r>
            <a:endParaRPr lang="en-US" altLang="zh-CN" dirty="0">
              <a:latin typeface="+mn-ea"/>
              <a:ea typeface="+mn-ea"/>
              <a:cs typeface="msgothic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+mn-ea"/>
                <a:ea typeface="+mn-ea"/>
                <a:cs typeface="msgothic"/>
              </a:rPr>
              <a:t>几乎独占</a:t>
            </a:r>
            <a:r>
              <a:rPr lang="en-US" altLang="zh-CN" dirty="0">
                <a:latin typeface="+mn-ea"/>
                <a:ea typeface="+mn-ea"/>
                <a:cs typeface="msgothic"/>
              </a:rPr>
              <a:t>CPU</a:t>
            </a:r>
            <a:r>
              <a:rPr lang="zh-CN" altLang="en-US" dirty="0">
                <a:latin typeface="+mn-ea"/>
                <a:ea typeface="+mn-ea"/>
                <a:cs typeface="msgothic"/>
              </a:rPr>
              <a:t>！</a:t>
            </a:r>
            <a:endParaRPr lang="en-US" altLang="zh-CN" dirty="0">
              <a:latin typeface="+mn-ea"/>
              <a:ea typeface="+mn-ea"/>
              <a:cs typeface="msgothic"/>
            </a:endParaRPr>
          </a:p>
          <a:p>
            <a:pPr>
              <a:lnSpc>
                <a:spcPct val="150000"/>
              </a:lnSpc>
            </a:pPr>
            <a:endParaRPr kumimoji="1" lang="zh-CN" altLang="en-US" sz="2800" dirty="0">
              <a:latin typeface="+mn-ea"/>
              <a:ea typeface="+mn-e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C58C636-EC20-4C4E-A079-1D89D905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EE008C5-FC6C-874E-A000-498962E4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基本算法的问题（二）</a:t>
            </a:r>
          </a:p>
        </p:txBody>
      </p:sp>
    </p:spTree>
    <p:extLst>
      <p:ext uri="{BB962C8B-B14F-4D97-AF65-F5344CB8AC3E}">
        <p14:creationId xmlns:p14="http://schemas.microsoft.com/office/powerpoint/2010/main" val="976005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9" name="图片 4">
            <a:extLst>
              <a:ext uri="{FF2B5EF4-FFF2-40B4-BE49-F238E27FC236}">
                <a16:creationId xmlns:a16="http://schemas.microsoft.com/office/drawing/2014/main" id="{C22E62E0-A8FB-DB88-93C7-B549B0F52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899011" cy="323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3">
            <a:extLst>
              <a:ext uri="{FF2B5EF4-FFF2-40B4-BE49-F238E27FC236}">
                <a16:creationId xmlns:a16="http://schemas.microsoft.com/office/drawing/2014/main" id="{D602B0B4-A5D8-161E-EAE4-A6AAE5DF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3204"/>
            <a:ext cx="8229600" cy="952500"/>
          </a:xfrm>
        </p:spPr>
        <p:txBody>
          <a:bodyPr/>
          <a:lstStyle/>
          <a:p>
            <a:r>
              <a:rPr kumimoji="1" lang="zh-CN" altLang="en-US" dirty="0"/>
              <a:t>攻击示例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C579E0-6215-3222-C35A-015D6EDA3955}"/>
              </a:ext>
            </a:extLst>
          </p:cNvPr>
          <p:cNvSpPr/>
          <p:nvPr/>
        </p:nvSpPr>
        <p:spPr>
          <a:xfrm>
            <a:off x="4572000" y="1145704"/>
            <a:ext cx="4248472" cy="3800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61BD86-BBFA-A32A-E177-8AE65AA28B8C}"/>
              </a:ext>
            </a:extLst>
          </p:cNvPr>
          <p:cNvSpPr txBox="1"/>
          <p:nvPr/>
        </p:nvSpPr>
        <p:spPr>
          <a:xfrm>
            <a:off x="4737602" y="4081636"/>
            <a:ext cx="3693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低优先级任务仅拥有很少的</a:t>
            </a:r>
            <a:r>
              <a:rPr kumimoji="1" lang="en-US" altLang="zh-CN" sz="1600" dirty="0"/>
              <a:t>CPU</a:t>
            </a:r>
            <a:r>
              <a:rPr kumimoji="1" lang="zh-CN" altLang="en-US" sz="1600" dirty="0"/>
              <a:t>时间片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34EFAD-FC96-53BE-8EE8-17ED709A7D7B}"/>
              </a:ext>
            </a:extLst>
          </p:cNvPr>
          <p:cNvSpPr txBox="1"/>
          <p:nvPr/>
        </p:nvSpPr>
        <p:spPr>
          <a:xfrm>
            <a:off x="4737602" y="1928927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攻击者任务始终享有高优先级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81EF91-5059-0649-A692-D801F4D9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" sz="2000" dirty="0"/>
              <a:t>规则</a:t>
            </a:r>
            <a:r>
              <a:rPr kumimoji="1" lang="en" altLang="zh-CN" sz="2000" dirty="0"/>
              <a:t> 4: </a:t>
            </a:r>
          </a:p>
          <a:p>
            <a:pPr lvl="1">
              <a:lnSpc>
                <a:spcPct val="160000"/>
              </a:lnSpc>
              <a:spcBef>
                <a:spcPts val="0"/>
              </a:spcBef>
              <a:defRPr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一个任务时间片耗尽后（无论它期间放弃了多次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，它的时间片不会被重置），它的优先级会被降低一级</a:t>
            </a:r>
            <a:endParaRPr lang="en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" altLang="zh-CN" sz="2000" dirty="0"/>
          </a:p>
          <a:p>
            <a:r>
              <a:rPr kumimoji="1" lang="zh-CN" altLang="en" sz="2000" dirty="0"/>
              <a:t>更新</a:t>
            </a:r>
            <a:r>
              <a:rPr kumimoji="1" lang="zh-CN" altLang="en-US" sz="2000" dirty="0"/>
              <a:t>策略</a:t>
            </a:r>
            <a:endParaRPr kumimoji="1" lang="en" altLang="zh-CN" sz="2000" dirty="0"/>
          </a:p>
          <a:p>
            <a:pPr lvl="1"/>
            <a:r>
              <a:rPr kumimoji="1" lang="zh-CN" altLang="en-US" sz="1800" dirty="0"/>
              <a:t>记录每个任务在当前优先级使用的时间片</a:t>
            </a:r>
            <a:endParaRPr kumimoji="1" lang="en" altLang="zh-CN" sz="1800" dirty="0"/>
          </a:p>
          <a:p>
            <a:pPr lvl="1"/>
            <a:r>
              <a:rPr kumimoji="1" lang="zh-CN" altLang="en" sz="1800" dirty="0"/>
              <a:t>当</a:t>
            </a:r>
            <a:r>
              <a:rPr kumimoji="1" lang="zh-CN" altLang="en-US" sz="1800" dirty="0"/>
              <a:t>累计一个完整时间片被用完后，降低其优先级</a:t>
            </a:r>
            <a:endParaRPr kumimoji="1" lang="en" altLang="zh-CN" sz="1800" dirty="0"/>
          </a:p>
          <a:p>
            <a:endParaRPr kumimoji="1" lang="zh-CN" altLang="en-US" sz="2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8A89295-D92B-8A45-82E9-2F4425B5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CAD7E0A-B49C-F147-84DA-6F109874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更准确地记录执行时间</a:t>
            </a:r>
          </a:p>
        </p:txBody>
      </p:sp>
    </p:spTree>
    <p:extLst>
      <p:ext uri="{BB962C8B-B14F-4D97-AF65-F5344CB8AC3E}">
        <p14:creationId xmlns:p14="http://schemas.microsoft.com/office/powerpoint/2010/main" val="35006392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E1DA20D-6E38-B747-8444-39CB6747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174D2CD-4157-424F-A308-C6560F6D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样例执行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0AB939A-8B57-8546-A3F9-A2C7B865D6D6}"/>
              </a:ext>
            </a:extLst>
          </p:cNvPr>
          <p:cNvSpPr txBox="1">
            <a:spLocks noChangeArrowheads="1"/>
          </p:cNvSpPr>
          <p:nvPr/>
        </p:nvSpPr>
        <p:spPr>
          <a:xfrm>
            <a:off x="1175561" y="3914036"/>
            <a:ext cx="6792877" cy="642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kumimoji="1" lang="en-US" altLang="zh-CN" sz="1800" b="0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5.</a:t>
            </a:r>
            <a:r>
              <a:rPr kumimoji="1" lang="zh-CN" altLang="en-US" sz="1800" b="0" dirty="0">
                <a:solidFill>
                  <a:srgbClr val="000000"/>
                </a:solidFill>
                <a:ea typeface="微软雅黑"/>
              </a:rPr>
              <a:t>使用</a:t>
            </a:r>
            <a:r>
              <a:rPr kumimoji="1" lang="zh-CN" altLang="en-US" sz="1800" b="0" dirty="0">
                <a:solidFill>
                  <a:srgbClr val="000000"/>
                </a:solidFill>
                <a:ea typeface="微软雅黑"/>
                <a:cs typeface="+mn-cs"/>
              </a:rPr>
              <a:t>准确记录执行时间的前后对比（左为采用前，右为采用后）</a:t>
            </a:r>
            <a:endParaRPr kumimoji="1" lang="en-GB" altLang="zh-CN" sz="1800" b="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BD3ED7-497C-9FA4-1B8D-2849FE9ADE1E}"/>
              </a:ext>
            </a:extLst>
          </p:cNvPr>
          <p:cNvSpPr txBox="1"/>
          <p:nvPr/>
        </p:nvSpPr>
        <p:spPr>
          <a:xfrm>
            <a:off x="817350" y="2182708"/>
            <a:ext cx="550948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Q3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Q2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Q1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790620AD-D838-025F-E242-48558EB078C0}"/>
              </a:ext>
            </a:extLst>
          </p:cNvPr>
          <p:cNvCxnSpPr/>
          <p:nvPr/>
        </p:nvCxnSpPr>
        <p:spPr>
          <a:xfrm>
            <a:off x="1259742" y="2216259"/>
            <a:ext cx="0" cy="125391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115DB64-BD20-5922-9B7D-B86F979328AA}"/>
              </a:ext>
            </a:extLst>
          </p:cNvPr>
          <p:cNvCxnSpPr>
            <a:cxnSpLocks/>
          </p:cNvCxnSpPr>
          <p:nvPr/>
        </p:nvCxnSpPr>
        <p:spPr>
          <a:xfrm>
            <a:off x="1259742" y="3470176"/>
            <a:ext cx="230425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035BAAB-A365-C7A4-307E-0B99F9F225C8}"/>
              </a:ext>
            </a:extLst>
          </p:cNvPr>
          <p:cNvSpPr/>
          <p:nvPr/>
        </p:nvSpPr>
        <p:spPr>
          <a:xfrm>
            <a:off x="1279425" y="3102225"/>
            <a:ext cx="88870" cy="249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FB5A1-E43D-626C-A011-1529C836FC62}"/>
              </a:ext>
            </a:extLst>
          </p:cNvPr>
          <p:cNvSpPr/>
          <p:nvPr/>
        </p:nvSpPr>
        <p:spPr>
          <a:xfrm>
            <a:off x="1438523" y="2315204"/>
            <a:ext cx="263612" cy="2763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2528842-2AB3-627D-F6A1-B0AC25F2AA9C}"/>
              </a:ext>
            </a:extLst>
          </p:cNvPr>
          <p:cNvSpPr/>
          <p:nvPr/>
        </p:nvSpPr>
        <p:spPr>
          <a:xfrm>
            <a:off x="1810690" y="2319355"/>
            <a:ext cx="263612" cy="2763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24A7D49-5C73-2A77-5C95-1437E4230B93}"/>
              </a:ext>
            </a:extLst>
          </p:cNvPr>
          <p:cNvSpPr/>
          <p:nvPr/>
        </p:nvSpPr>
        <p:spPr>
          <a:xfrm>
            <a:off x="1691549" y="3102225"/>
            <a:ext cx="88870" cy="249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889844F-F4FA-1F12-B827-1D34B62D2540}"/>
              </a:ext>
            </a:extLst>
          </p:cNvPr>
          <p:cNvSpPr/>
          <p:nvPr/>
        </p:nvSpPr>
        <p:spPr>
          <a:xfrm>
            <a:off x="2088222" y="3110813"/>
            <a:ext cx="88870" cy="249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0BC7742-4987-C30D-26D8-8884A3AFB32C}"/>
              </a:ext>
            </a:extLst>
          </p:cNvPr>
          <p:cNvSpPr/>
          <p:nvPr/>
        </p:nvSpPr>
        <p:spPr>
          <a:xfrm>
            <a:off x="2247320" y="2323792"/>
            <a:ext cx="263612" cy="2763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0351FD8-4CA6-54D4-7FCB-DDF6A1B473CF}"/>
              </a:ext>
            </a:extLst>
          </p:cNvPr>
          <p:cNvSpPr/>
          <p:nvPr/>
        </p:nvSpPr>
        <p:spPr>
          <a:xfrm>
            <a:off x="2633165" y="2315204"/>
            <a:ext cx="263612" cy="2763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1C078F2-38D9-AEF1-DF6C-F1975BB83CA5}"/>
              </a:ext>
            </a:extLst>
          </p:cNvPr>
          <p:cNvSpPr/>
          <p:nvPr/>
        </p:nvSpPr>
        <p:spPr>
          <a:xfrm>
            <a:off x="2500346" y="3110813"/>
            <a:ext cx="88870" cy="249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2CD74C3-06F4-FBA3-876A-BEA91CAD790B}"/>
              </a:ext>
            </a:extLst>
          </p:cNvPr>
          <p:cNvSpPr txBox="1"/>
          <p:nvPr/>
        </p:nvSpPr>
        <p:spPr>
          <a:xfrm>
            <a:off x="5137612" y="2182708"/>
            <a:ext cx="550948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Q3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Q2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Q1</a:t>
            </a: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9A3F8CB4-ADBA-A932-B586-2EEBF23EDA42}"/>
              </a:ext>
            </a:extLst>
          </p:cNvPr>
          <p:cNvCxnSpPr/>
          <p:nvPr/>
        </p:nvCxnSpPr>
        <p:spPr>
          <a:xfrm>
            <a:off x="5580004" y="2216259"/>
            <a:ext cx="0" cy="125391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E7DFEEFB-482F-2ACD-E823-C95F9BA6992E}"/>
              </a:ext>
            </a:extLst>
          </p:cNvPr>
          <p:cNvCxnSpPr>
            <a:cxnSpLocks/>
          </p:cNvCxnSpPr>
          <p:nvPr/>
        </p:nvCxnSpPr>
        <p:spPr>
          <a:xfrm>
            <a:off x="5580004" y="3470176"/>
            <a:ext cx="252038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5C968617-EF05-52DF-1D7E-F00FD7B9E5F1}"/>
              </a:ext>
            </a:extLst>
          </p:cNvPr>
          <p:cNvSpPr/>
          <p:nvPr/>
        </p:nvSpPr>
        <p:spPr>
          <a:xfrm>
            <a:off x="5865321" y="3115803"/>
            <a:ext cx="88870" cy="249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42E9D23-E11B-6AD3-F056-16548738BF6B}"/>
              </a:ext>
            </a:extLst>
          </p:cNvPr>
          <p:cNvSpPr/>
          <p:nvPr/>
        </p:nvSpPr>
        <p:spPr>
          <a:xfrm>
            <a:off x="5604513" y="2315204"/>
            <a:ext cx="263612" cy="2763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C72677B-12EF-BD7F-92FB-5E2F0B16D612}"/>
              </a:ext>
            </a:extLst>
          </p:cNvPr>
          <p:cNvSpPr/>
          <p:nvPr/>
        </p:nvSpPr>
        <p:spPr>
          <a:xfrm>
            <a:off x="6295163" y="3117979"/>
            <a:ext cx="88870" cy="249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2D6ED3F-031F-F029-6A4B-CF91460E2A6E}"/>
              </a:ext>
            </a:extLst>
          </p:cNvPr>
          <p:cNvSpPr/>
          <p:nvPr/>
        </p:nvSpPr>
        <p:spPr>
          <a:xfrm>
            <a:off x="7063940" y="3111191"/>
            <a:ext cx="88870" cy="249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33D4142-0AFB-7E71-6435-65FCA84F4AE7}"/>
              </a:ext>
            </a:extLst>
          </p:cNvPr>
          <p:cNvSpPr/>
          <p:nvPr/>
        </p:nvSpPr>
        <p:spPr>
          <a:xfrm>
            <a:off x="5946225" y="2311004"/>
            <a:ext cx="88095" cy="276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7D3B0A-EBC1-6786-259A-635DCEF403E0}"/>
              </a:ext>
            </a:extLst>
          </p:cNvPr>
          <p:cNvSpPr/>
          <p:nvPr/>
        </p:nvSpPr>
        <p:spPr>
          <a:xfrm>
            <a:off x="6034320" y="2679319"/>
            <a:ext cx="263612" cy="2763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D70BA9-6433-5336-52DC-2138655EBB25}"/>
              </a:ext>
            </a:extLst>
          </p:cNvPr>
          <p:cNvSpPr/>
          <p:nvPr/>
        </p:nvSpPr>
        <p:spPr>
          <a:xfrm>
            <a:off x="6376032" y="2675119"/>
            <a:ext cx="88095" cy="276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ACDC6C5-FBF9-2A71-0354-3B1BFBA4C515}"/>
              </a:ext>
            </a:extLst>
          </p:cNvPr>
          <p:cNvSpPr/>
          <p:nvPr/>
        </p:nvSpPr>
        <p:spPr>
          <a:xfrm>
            <a:off x="6522798" y="3117979"/>
            <a:ext cx="263612" cy="249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2E13866-303C-CA2C-9A5B-76535EC3B244}"/>
              </a:ext>
            </a:extLst>
          </p:cNvPr>
          <p:cNvSpPr/>
          <p:nvPr/>
        </p:nvSpPr>
        <p:spPr>
          <a:xfrm>
            <a:off x="6793369" y="3118150"/>
            <a:ext cx="263612" cy="2495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4F3EE8-5DD8-A404-D0CC-A9D3D8D3B650}"/>
              </a:ext>
            </a:extLst>
          </p:cNvPr>
          <p:cNvSpPr/>
          <p:nvPr/>
        </p:nvSpPr>
        <p:spPr>
          <a:xfrm>
            <a:off x="7163480" y="3113009"/>
            <a:ext cx="88870" cy="2547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88603D7-C015-88D2-49B7-FE4C003A943E}"/>
              </a:ext>
            </a:extLst>
          </p:cNvPr>
          <p:cNvSpPr/>
          <p:nvPr/>
        </p:nvSpPr>
        <p:spPr>
          <a:xfrm>
            <a:off x="7800451" y="3104025"/>
            <a:ext cx="88870" cy="249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FCC9E9C-F474-92A8-20FE-7A8F33041DB7}"/>
              </a:ext>
            </a:extLst>
          </p:cNvPr>
          <p:cNvSpPr/>
          <p:nvPr/>
        </p:nvSpPr>
        <p:spPr>
          <a:xfrm>
            <a:off x="7259309" y="3110813"/>
            <a:ext cx="263612" cy="249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16CFEC1-974E-7442-A0C3-2A8EE5E08689}"/>
              </a:ext>
            </a:extLst>
          </p:cNvPr>
          <p:cNvSpPr/>
          <p:nvPr/>
        </p:nvSpPr>
        <p:spPr>
          <a:xfrm>
            <a:off x="7529880" y="3110984"/>
            <a:ext cx="263612" cy="2495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9B49916-C5E3-3CA1-B21D-1CAC9ECAB0F4}"/>
              </a:ext>
            </a:extLst>
          </p:cNvPr>
          <p:cNvSpPr/>
          <p:nvPr/>
        </p:nvSpPr>
        <p:spPr>
          <a:xfrm>
            <a:off x="7899991" y="3105843"/>
            <a:ext cx="88870" cy="2547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2542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9" name="图片 4">
            <a:extLst>
              <a:ext uri="{FF2B5EF4-FFF2-40B4-BE49-F238E27FC236}">
                <a16:creationId xmlns:a16="http://schemas.microsoft.com/office/drawing/2014/main" id="{C22E62E0-A8FB-DB88-93C7-B549B0F52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899011" cy="323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3">
            <a:extLst>
              <a:ext uri="{FF2B5EF4-FFF2-40B4-BE49-F238E27FC236}">
                <a16:creationId xmlns:a16="http://schemas.microsoft.com/office/drawing/2014/main" id="{D602B0B4-A5D8-161E-EAE4-A6AAE5DF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3204"/>
            <a:ext cx="8229600" cy="952500"/>
          </a:xfrm>
        </p:spPr>
        <p:txBody>
          <a:bodyPr/>
          <a:lstStyle/>
          <a:p>
            <a:r>
              <a:rPr kumimoji="1" lang="zh-CN" altLang="en-US" dirty="0"/>
              <a:t>样例执行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26B72CD-DE13-330B-5B92-736D13EC6F09}"/>
              </a:ext>
            </a:extLst>
          </p:cNvPr>
          <p:cNvSpPr txBox="1">
            <a:spLocks noChangeArrowheads="1"/>
          </p:cNvSpPr>
          <p:nvPr/>
        </p:nvSpPr>
        <p:spPr>
          <a:xfrm>
            <a:off x="1164332" y="5017740"/>
            <a:ext cx="6792877" cy="642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kumimoji="1" lang="en-US" altLang="zh-CN" sz="1800" b="0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5.</a:t>
            </a:r>
            <a:r>
              <a:rPr kumimoji="1" lang="zh-CN" altLang="en-US" sz="1800" b="0" dirty="0">
                <a:solidFill>
                  <a:srgbClr val="000000"/>
                </a:solidFill>
                <a:ea typeface="微软雅黑"/>
              </a:rPr>
              <a:t>使用</a:t>
            </a:r>
            <a:r>
              <a:rPr kumimoji="1" lang="zh-CN" altLang="en-US" sz="1800" b="0" dirty="0">
                <a:solidFill>
                  <a:srgbClr val="000000"/>
                </a:solidFill>
                <a:ea typeface="微软雅黑"/>
                <a:cs typeface="+mn-cs"/>
              </a:rPr>
              <a:t>准确记录执行时间的前后对比（左为采用前，右为采用后）</a:t>
            </a:r>
            <a:endParaRPr kumimoji="1" lang="en-GB" altLang="zh-CN" sz="1800" b="0" dirty="0"/>
          </a:p>
        </p:txBody>
      </p:sp>
    </p:spTree>
    <p:extLst>
      <p:ext uri="{BB962C8B-B14F-4D97-AF65-F5344CB8AC3E}">
        <p14:creationId xmlns:p14="http://schemas.microsoft.com/office/powerpoint/2010/main" val="9845360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8989BE2-E2C4-624E-B756-B14ECE3CE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" sz="2400" dirty="0"/>
              <a:t>如何</a:t>
            </a:r>
            <a:r>
              <a:rPr kumimoji="1" lang="zh-CN" altLang="en-US" sz="2400" dirty="0"/>
              <a:t>确定</a:t>
            </a:r>
            <a:r>
              <a:rPr kumimoji="1" lang="en-US" altLang="zh-CN" sz="2400" dirty="0"/>
              <a:t>MLFQ</a:t>
            </a:r>
            <a:r>
              <a:rPr kumimoji="1" lang="zh-CN" altLang="en-US" sz="2400" dirty="0"/>
              <a:t>的各种参数？</a:t>
            </a:r>
            <a:endParaRPr kumimoji="1" lang="en-US" altLang="zh-CN" sz="2400" dirty="0"/>
          </a:p>
          <a:p>
            <a:pPr lvl="1"/>
            <a:r>
              <a:rPr kumimoji="1" lang="zh-CN" altLang="en" sz="2000" dirty="0"/>
              <a:t>优先级</a:t>
            </a:r>
            <a:r>
              <a:rPr kumimoji="1" lang="zh-CN" altLang="en-US" sz="2000" dirty="0"/>
              <a:t>队列的数量</a:t>
            </a:r>
            <a:endParaRPr kumimoji="1" lang="en" altLang="zh-CN" sz="2000" dirty="0"/>
          </a:p>
          <a:p>
            <a:pPr lvl="1"/>
            <a:r>
              <a:rPr kumimoji="1" lang="zh-CN" altLang="en" sz="2000" dirty="0"/>
              <a:t>不同</a:t>
            </a:r>
            <a:r>
              <a:rPr kumimoji="1" lang="zh-CN" altLang="en-US" sz="2000" dirty="0"/>
              <a:t>队列的时间片长短</a:t>
            </a:r>
            <a:endParaRPr kumimoji="1" lang="en" altLang="zh-CN" sz="2000" dirty="0"/>
          </a:p>
          <a:p>
            <a:pPr lvl="1"/>
            <a:r>
              <a:rPr kumimoji="1" lang="zh-CN" altLang="en" sz="2000" dirty="0"/>
              <a:t>定时</a:t>
            </a:r>
            <a:r>
              <a:rPr kumimoji="1" lang="zh-CN" altLang="en-US" sz="2000" dirty="0"/>
              <a:t>优先级提升的时间间隔</a:t>
            </a:r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r>
              <a:rPr kumimoji="1" lang="zh-CN" altLang="en" sz="2400" dirty="0"/>
              <a:t>每个</a:t>
            </a:r>
            <a:r>
              <a:rPr kumimoji="1" lang="zh-CN" altLang="en-US" sz="2400" dirty="0"/>
              <a:t>参数都体现了</a:t>
            </a:r>
            <a:r>
              <a:rPr kumimoji="1" lang="en-US" altLang="zh-CN" sz="2400" dirty="0"/>
              <a:t>MLFQ</a:t>
            </a:r>
            <a:r>
              <a:rPr kumimoji="1" lang="zh-CN" altLang="en-US" sz="2400" dirty="0"/>
              <a:t>的权衡</a:t>
            </a:r>
            <a:endParaRPr kumimoji="1" lang="en" altLang="zh-CN" sz="2400" dirty="0"/>
          </a:p>
          <a:p>
            <a:pPr lvl="1"/>
            <a:r>
              <a:rPr kumimoji="1" lang="zh-CN" altLang="en" sz="2000" dirty="0"/>
              <a:t>对于</a:t>
            </a:r>
            <a:r>
              <a:rPr kumimoji="1" lang="zh-CN" altLang="en-US" sz="2000" dirty="0"/>
              <a:t>不同的工作场景，不同的参数会导致不一样的表现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EAEF61F-D867-C944-BDDD-5A63FEF3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77EF576-5EEB-ED4C-87AD-6C35A817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MLFQ</a:t>
            </a:r>
            <a:r>
              <a:rPr kumimoji="1" lang="zh-CN" altLang="en-US" dirty="0"/>
              <a:t>的参数调试</a:t>
            </a:r>
          </a:p>
        </p:txBody>
      </p:sp>
    </p:spTree>
    <p:extLst>
      <p:ext uri="{BB962C8B-B14F-4D97-AF65-F5344CB8AC3E}">
        <p14:creationId xmlns:p14="http://schemas.microsoft.com/office/powerpoint/2010/main" val="22887478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A3F8AE9-B20F-F145-ADD0-C743C548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为不同队列选择不同的时间片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高优先级队列时间片较短，针对短任务</a:t>
            </a:r>
            <a:endParaRPr kumimoji="1" lang="en-US" altLang="zh-CN" sz="2000" dirty="0"/>
          </a:p>
          <a:p>
            <a:pPr lvl="2"/>
            <a:r>
              <a:rPr kumimoji="1" lang="zh-CN" altLang="en-US" sz="1800" dirty="0"/>
              <a:t>提升响应时间</a:t>
            </a:r>
            <a:endParaRPr kumimoji="1" lang="en-US" altLang="zh-CN" sz="1800" dirty="0"/>
          </a:p>
          <a:p>
            <a:pPr lvl="1"/>
            <a:r>
              <a:rPr kumimoji="1" lang="zh-CN" altLang="en-US" sz="2000" dirty="0"/>
              <a:t>低优先级队列时间片较长，针对长任务</a:t>
            </a:r>
            <a:endParaRPr kumimoji="1" lang="en-US" altLang="zh-CN" sz="2000" dirty="0"/>
          </a:p>
          <a:p>
            <a:pPr lvl="2"/>
            <a:r>
              <a:rPr kumimoji="1" lang="zh-CN" altLang="en-US" sz="1800" dirty="0"/>
              <a:t>降低调度开销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906578-540A-F34D-8457-442538D2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05C378B-BBA6-AB4F-9D09-CD37E6A0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MLFQ</a:t>
            </a:r>
            <a:r>
              <a:rPr kumimoji="1" lang="zh-CN" altLang="en-US" dirty="0"/>
              <a:t>各个队列时间片长短的选择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88AF69-F4BD-3D25-86DB-7F062E5D968E}"/>
              </a:ext>
            </a:extLst>
          </p:cNvPr>
          <p:cNvSpPr txBox="1"/>
          <p:nvPr/>
        </p:nvSpPr>
        <p:spPr>
          <a:xfrm>
            <a:off x="2833464" y="3787943"/>
            <a:ext cx="550948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Q3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Q2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Q1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736BDA1-FA27-FD1A-9275-4FABA816DAB4}"/>
              </a:ext>
            </a:extLst>
          </p:cNvPr>
          <p:cNvCxnSpPr/>
          <p:nvPr/>
        </p:nvCxnSpPr>
        <p:spPr>
          <a:xfrm>
            <a:off x="3275856" y="3821494"/>
            <a:ext cx="0" cy="125391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F71C559-1BEF-4BBB-6058-2C71B16951F1}"/>
              </a:ext>
            </a:extLst>
          </p:cNvPr>
          <p:cNvCxnSpPr>
            <a:cxnSpLocks/>
          </p:cNvCxnSpPr>
          <p:nvPr/>
        </p:nvCxnSpPr>
        <p:spPr>
          <a:xfrm>
            <a:off x="3275856" y="5075411"/>
            <a:ext cx="230425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7CEECF0-9E4A-0268-A27C-5E93B776D767}"/>
              </a:ext>
            </a:extLst>
          </p:cNvPr>
          <p:cNvSpPr/>
          <p:nvPr/>
        </p:nvSpPr>
        <p:spPr>
          <a:xfrm>
            <a:off x="3330655" y="3942305"/>
            <a:ext cx="88870" cy="249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2927081-49F3-D709-9EEB-C1B7E9D1F267}"/>
              </a:ext>
            </a:extLst>
          </p:cNvPr>
          <p:cNvSpPr/>
          <p:nvPr/>
        </p:nvSpPr>
        <p:spPr>
          <a:xfrm>
            <a:off x="3429888" y="3942305"/>
            <a:ext cx="88870" cy="2497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7F451FF-39BA-86D3-D901-55D38EAEE18F}"/>
              </a:ext>
            </a:extLst>
          </p:cNvPr>
          <p:cNvSpPr/>
          <p:nvPr/>
        </p:nvSpPr>
        <p:spPr>
          <a:xfrm>
            <a:off x="3563888" y="4323578"/>
            <a:ext cx="170102" cy="249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F5CB8EF-84F2-FD00-FCB5-B67725C6D0D1}"/>
              </a:ext>
            </a:extLst>
          </p:cNvPr>
          <p:cNvSpPr/>
          <p:nvPr/>
        </p:nvSpPr>
        <p:spPr>
          <a:xfrm>
            <a:off x="3753826" y="4323578"/>
            <a:ext cx="170102" cy="2497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2BAB30-3F1A-5B43-C53B-139C6DF7FC01}"/>
              </a:ext>
            </a:extLst>
          </p:cNvPr>
          <p:cNvSpPr/>
          <p:nvPr/>
        </p:nvSpPr>
        <p:spPr>
          <a:xfrm>
            <a:off x="3942202" y="4731763"/>
            <a:ext cx="501672" cy="249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BAF4EAB-353A-5737-168C-BB010A10BF65}"/>
              </a:ext>
            </a:extLst>
          </p:cNvPr>
          <p:cNvSpPr/>
          <p:nvPr/>
        </p:nvSpPr>
        <p:spPr>
          <a:xfrm>
            <a:off x="4460947" y="4731712"/>
            <a:ext cx="501672" cy="2497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4086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082A392-90D1-414F-AD8E-355A66C8D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" altLang="zh-CN" dirty="0"/>
              <a:t>Multi</a:t>
            </a:r>
            <a:r>
              <a:rPr kumimoji="1" lang="en-US" altLang="zh-CN" dirty="0"/>
              <a:t>-Level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Feedback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Queue</a:t>
            </a:r>
            <a:endParaRPr kumimoji="1" lang="en" altLang="zh-CN" dirty="0"/>
          </a:p>
          <a:p>
            <a:pPr lvl="1"/>
            <a:r>
              <a:rPr kumimoji="1" lang="zh-CN" altLang="en-US" dirty="0"/>
              <a:t>通过观察任务的历史执行，动态确定任务优先级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无需任务的先验知识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同时达到了周转时间和响应时间两方面的要求</a:t>
            </a:r>
            <a:endParaRPr kumimoji="1" lang="en" altLang="zh-CN" dirty="0"/>
          </a:p>
          <a:p>
            <a:pPr lvl="2"/>
            <a:r>
              <a:rPr kumimoji="1" lang="zh-CN" altLang="en" dirty="0"/>
              <a:t>对于</a:t>
            </a:r>
            <a:r>
              <a:rPr kumimoji="1" lang="zh-CN" altLang="en-US" dirty="0"/>
              <a:t>短任务，周转时间指标近似于</a:t>
            </a:r>
            <a:r>
              <a:rPr kumimoji="1" lang="en-US" altLang="zh-CN" dirty="0"/>
              <a:t>SJF</a:t>
            </a:r>
          </a:p>
          <a:p>
            <a:pPr lvl="2"/>
            <a:r>
              <a:rPr kumimoji="1" lang="zh-CN" altLang="en-US" dirty="0"/>
              <a:t>对于交互式任务，响应时间指标近似于</a:t>
            </a:r>
            <a:r>
              <a:rPr kumimoji="1" lang="en-US" altLang="zh-CN" dirty="0"/>
              <a:t>RR</a:t>
            </a:r>
          </a:p>
          <a:p>
            <a:pPr lvl="1"/>
            <a:r>
              <a:rPr kumimoji="1" lang="zh-CN" altLang="en" dirty="0"/>
              <a:t>可以避免</a:t>
            </a:r>
            <a:r>
              <a:rPr kumimoji="1" lang="zh-CN" altLang="en-US" dirty="0"/>
              <a:t>长任务的饿死</a:t>
            </a:r>
            <a:endParaRPr kumimoji="1" lang="en-US" altLang="zh-CN" dirty="0"/>
          </a:p>
          <a:p>
            <a:r>
              <a:rPr kumimoji="1" lang="zh-CN" altLang="en" dirty="0"/>
              <a:t>许多</a:t>
            </a:r>
            <a:r>
              <a:rPr kumimoji="1" lang="zh-CN" altLang="en-US" dirty="0"/>
              <a:t>著名系统的调度器是基于</a:t>
            </a:r>
            <a:r>
              <a:rPr kumimoji="1" lang="en-US" altLang="zh-CN" dirty="0"/>
              <a:t>MLFQ</a:t>
            </a:r>
            <a:r>
              <a:rPr kumimoji="1" lang="zh-CN" altLang="en-US" dirty="0"/>
              <a:t>实现的</a:t>
            </a:r>
            <a:endParaRPr kumimoji="1" lang="en" altLang="zh-CN" dirty="0"/>
          </a:p>
          <a:p>
            <a:pPr lvl="1"/>
            <a:r>
              <a:rPr kumimoji="1" lang="en" altLang="zh-CN" dirty="0"/>
              <a:t>BSD, Solaris, Windows NT </a:t>
            </a:r>
            <a:r>
              <a:rPr kumimoji="1" lang="zh-CN" altLang="en" dirty="0"/>
              <a:t>和</a:t>
            </a:r>
            <a:r>
              <a:rPr kumimoji="1" lang="zh-CN" altLang="en-US" dirty="0"/>
              <a:t>后续</a:t>
            </a:r>
            <a:r>
              <a:rPr kumimoji="1" lang="en" altLang="zh-CN" dirty="0"/>
              <a:t>Windows</a:t>
            </a:r>
            <a:r>
              <a:rPr kumimoji="1" lang="zh-CN" altLang="en" dirty="0"/>
              <a:t>操作系统</a:t>
            </a:r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54141EE-D49C-ED4A-82B8-51AA49CC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E18EF39-93F9-2641-B9B7-BA51EA52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多级反馈队列总结</a:t>
            </a:r>
          </a:p>
        </p:txBody>
      </p:sp>
    </p:spTree>
    <p:extLst>
      <p:ext uri="{BB962C8B-B14F-4D97-AF65-F5344CB8AC3E}">
        <p14:creationId xmlns:p14="http://schemas.microsoft.com/office/powerpoint/2010/main" val="15045014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公平共享调度</a:t>
            </a:r>
            <a:endParaRPr kumimoji="1" lang="zh-CN" altLang="en-US" b="1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Fair-Share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F61D95-77C6-4F44-A6A2-DDF144D5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70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A4663449-3B10-6F46-831B-64D546A4B906}"/>
              </a:ext>
            </a:extLst>
          </p:cNvPr>
          <p:cNvCxnSpPr>
            <a:cxnSpLocks/>
            <a:stCxn id="6" idx="2"/>
            <a:endCxn id="38" idx="2"/>
          </p:cNvCxnSpPr>
          <p:nvPr/>
        </p:nvCxnSpPr>
        <p:spPr>
          <a:xfrm rot="16200000" flipH="1">
            <a:off x="4258805" y="2314313"/>
            <a:ext cx="782321" cy="2502279"/>
          </a:xfrm>
          <a:prstGeom prst="bentConnector3">
            <a:avLst>
              <a:gd name="adj1" fmla="val 12922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5F76BF8-AE88-CB44-BF96-66E90452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2E2E165-92E7-AD45-8B36-7035DEC3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处理器调度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7D1A0A-1CCF-954E-8957-357693B5246E}"/>
              </a:ext>
            </a:extLst>
          </p:cNvPr>
          <p:cNvSpPr/>
          <p:nvPr/>
        </p:nvSpPr>
        <p:spPr>
          <a:xfrm>
            <a:off x="2930774" y="2886261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任务</a:t>
            </a:r>
            <a:r>
              <a:rPr kumimoji="1" lang="en-US" altLang="zh-CN" sz="1400" dirty="0">
                <a:solidFill>
                  <a:schemeClr val="tx1"/>
                </a:solidFill>
              </a:rPr>
              <a:t>2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4368A0-44E2-7D40-9382-141A7701A206}"/>
              </a:ext>
            </a:extLst>
          </p:cNvPr>
          <p:cNvSpPr/>
          <p:nvPr/>
        </p:nvSpPr>
        <p:spPr>
          <a:xfrm>
            <a:off x="2930774" y="2598229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…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7F8F12-D8A8-B14F-88DF-BF1C0D15EDA7}"/>
              </a:ext>
            </a:extLst>
          </p:cNvPr>
          <p:cNvSpPr/>
          <p:nvPr/>
        </p:nvSpPr>
        <p:spPr>
          <a:xfrm>
            <a:off x="2930774" y="2310197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任务</a:t>
            </a:r>
            <a:r>
              <a:rPr kumimoji="1" lang="en-US" altLang="zh-CN" sz="1400" dirty="0">
                <a:solidFill>
                  <a:schemeClr val="tx1"/>
                </a:solidFill>
              </a:rPr>
              <a:t>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B3BA24-81B0-8F49-99ED-7AFA067BBB64}"/>
              </a:ext>
            </a:extLst>
          </p:cNvPr>
          <p:cNvSpPr/>
          <p:nvPr/>
        </p:nvSpPr>
        <p:spPr>
          <a:xfrm>
            <a:off x="2786757" y="3380551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调度器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F725399-8584-4B45-959C-3ADB0BE87237}"/>
              </a:ext>
            </a:extLst>
          </p:cNvPr>
          <p:cNvSpPr txBox="1"/>
          <p:nvPr/>
        </p:nvSpPr>
        <p:spPr>
          <a:xfrm>
            <a:off x="353549" y="4095798"/>
            <a:ext cx="2922307" cy="953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b="1" dirty="0"/>
              <a:t>决策</a:t>
            </a:r>
            <a:r>
              <a:rPr kumimoji="1" lang="zh-CN" altLang="en-US" sz="1600" dirty="0"/>
              <a:t>：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）下一个执行的任务</a:t>
            </a:r>
            <a:endParaRPr kumimoji="1" lang="en-US" altLang="zh-CN" sz="1600" dirty="0"/>
          </a:p>
          <a:p>
            <a:pPr>
              <a:lnSpc>
                <a:spcPct val="120000"/>
              </a:lnSpc>
            </a:pPr>
            <a:r>
              <a:rPr kumimoji="1" lang="zh-CN" altLang="en-US" sz="1600" dirty="0"/>
              <a:t>           </a:t>
            </a:r>
            <a:r>
              <a:rPr kumimoji="1" lang="en-US" altLang="zh-CN" sz="1600" dirty="0"/>
              <a:t>2</a:t>
            </a:r>
            <a:r>
              <a:rPr kumimoji="1" lang="zh-CN" altLang="en-US" sz="1600" dirty="0"/>
              <a:t>）执行该任务的</a:t>
            </a:r>
            <a:r>
              <a:rPr kumimoji="1" lang="en-US" altLang="zh-CN" sz="1600" dirty="0"/>
              <a:t>CPU</a:t>
            </a:r>
          </a:p>
          <a:p>
            <a:pPr>
              <a:lnSpc>
                <a:spcPct val="120000"/>
              </a:lnSpc>
            </a:pPr>
            <a:r>
              <a:rPr kumimoji="1" lang="zh-CN" altLang="en-US" sz="1600" dirty="0"/>
              <a:t>           </a:t>
            </a:r>
            <a:r>
              <a:rPr kumimoji="1" lang="en-US" altLang="zh-CN" sz="1600" dirty="0"/>
              <a:t>3</a:t>
            </a:r>
            <a:r>
              <a:rPr kumimoji="1" lang="zh-CN" altLang="en-US" sz="1600" dirty="0"/>
              <a:t>）执行的时长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7CB6424-B34D-E440-B772-3FB3DA25A83C}"/>
              </a:ext>
            </a:extLst>
          </p:cNvPr>
          <p:cNvSpPr txBox="1"/>
          <p:nvPr/>
        </p:nvSpPr>
        <p:spPr>
          <a:xfrm>
            <a:off x="4924117" y="3311797"/>
            <a:ext cx="113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执行任务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396404D-4031-4548-8C0E-2C0834BD1FD9}"/>
              </a:ext>
            </a:extLst>
          </p:cNvPr>
          <p:cNvSpPr txBox="1"/>
          <p:nvPr/>
        </p:nvSpPr>
        <p:spPr>
          <a:xfrm>
            <a:off x="6352241" y="1867677"/>
            <a:ext cx="2460153" cy="1544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b="1" dirty="0"/>
              <a:t>时机</a:t>
            </a:r>
            <a:r>
              <a:rPr kumimoji="1" lang="zh-CN" altLang="en-US" sz="1600" dirty="0"/>
              <a:t>：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）执行时间用尽</a:t>
            </a:r>
            <a:endParaRPr kumimoji="1" lang="en-US" altLang="zh-CN" sz="1600" dirty="0"/>
          </a:p>
          <a:p>
            <a:pPr>
              <a:lnSpc>
                <a:spcPct val="120000"/>
              </a:lnSpc>
            </a:pPr>
            <a:r>
              <a:rPr kumimoji="1" lang="zh-CN" altLang="en-US" sz="1600" dirty="0"/>
              <a:t>           </a:t>
            </a:r>
            <a:r>
              <a:rPr kumimoji="1" lang="en-US" altLang="zh-CN" sz="1600" dirty="0"/>
              <a:t>2</a:t>
            </a:r>
            <a:r>
              <a:rPr kumimoji="1" lang="zh-CN" altLang="en-US" sz="1600" dirty="0"/>
              <a:t>）等待</a:t>
            </a:r>
            <a:r>
              <a:rPr kumimoji="1" lang="en-US" altLang="zh-CN" sz="1600" dirty="0"/>
              <a:t>I/O</a:t>
            </a:r>
            <a:r>
              <a:rPr kumimoji="1" lang="zh-CN" altLang="en-US" sz="1600" dirty="0"/>
              <a:t>请求</a:t>
            </a:r>
            <a:endParaRPr kumimoji="1" lang="en-US" altLang="zh-CN" sz="1600" dirty="0"/>
          </a:p>
          <a:p>
            <a:pPr>
              <a:lnSpc>
                <a:spcPct val="120000"/>
              </a:lnSpc>
            </a:pPr>
            <a:r>
              <a:rPr kumimoji="1" lang="zh-CN" altLang="en-US" sz="1600" dirty="0"/>
              <a:t>           </a:t>
            </a:r>
            <a:r>
              <a:rPr kumimoji="1" lang="en-US" altLang="zh-CN" sz="1600" dirty="0"/>
              <a:t>3</a:t>
            </a:r>
            <a:r>
              <a:rPr kumimoji="1" lang="zh-CN" altLang="en-US" sz="1600" dirty="0"/>
              <a:t>）睡眠</a:t>
            </a:r>
            <a:endParaRPr kumimoji="1" lang="en-US" altLang="zh-CN" sz="1600" dirty="0"/>
          </a:p>
          <a:p>
            <a:pPr>
              <a:lnSpc>
                <a:spcPct val="120000"/>
              </a:lnSpc>
            </a:pPr>
            <a:r>
              <a:rPr kumimoji="1" lang="zh-CN" altLang="en-US" sz="1600" dirty="0"/>
              <a:t>           </a:t>
            </a:r>
            <a:r>
              <a:rPr kumimoji="1" lang="en-US" altLang="zh-CN" sz="1600" dirty="0"/>
              <a:t>4</a:t>
            </a:r>
            <a:r>
              <a:rPr kumimoji="1" lang="zh-CN" altLang="en-US" sz="1600" dirty="0"/>
              <a:t>）中断</a:t>
            </a:r>
            <a:endParaRPr kumimoji="1" lang="en-US" altLang="zh-CN" sz="1600" dirty="0"/>
          </a:p>
          <a:p>
            <a:pPr>
              <a:lnSpc>
                <a:spcPct val="120000"/>
              </a:lnSpc>
            </a:pPr>
            <a:r>
              <a:rPr kumimoji="1" lang="zh-CN" altLang="en-US" sz="1600" dirty="0"/>
              <a:t>           </a:t>
            </a:r>
            <a:r>
              <a:rPr kumimoji="1" lang="en-US" altLang="zh-CN" sz="1600" dirty="0"/>
              <a:t>5</a:t>
            </a:r>
            <a:r>
              <a:rPr kumimoji="1" lang="zh-CN" altLang="en-US" sz="1600" dirty="0"/>
              <a:t>）</a:t>
            </a:r>
            <a:r>
              <a:rPr kumimoji="1" lang="en-US" altLang="zh-CN" sz="1600" dirty="0"/>
              <a:t>…</a:t>
            </a:r>
            <a:endParaRPr kumimoji="1" lang="zh-CN" altLang="en-US" sz="16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4510530-9B4D-744A-97B6-B83EDAE67DD9}"/>
              </a:ext>
            </a:extLst>
          </p:cNvPr>
          <p:cNvSpPr/>
          <p:nvPr/>
        </p:nvSpPr>
        <p:spPr>
          <a:xfrm>
            <a:off x="5433053" y="3668582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任务</a:t>
            </a:r>
            <a:r>
              <a:rPr kumimoji="1" lang="en-US" altLang="zh-CN" sz="1400" dirty="0">
                <a:solidFill>
                  <a:schemeClr val="tx1"/>
                </a:solidFill>
              </a:rPr>
              <a:t>1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9D807F82-7A36-F649-AD57-880C1A201582}"/>
              </a:ext>
            </a:extLst>
          </p:cNvPr>
          <p:cNvCxnSpPr>
            <a:cxnSpLocks/>
            <a:stCxn id="38" idx="0"/>
            <a:endCxn id="8" idx="0"/>
          </p:cNvCxnSpPr>
          <p:nvPr/>
        </p:nvCxnSpPr>
        <p:spPr>
          <a:xfrm rot="16200000" flipV="1">
            <a:off x="3970774" y="1738250"/>
            <a:ext cx="1358385" cy="2502279"/>
          </a:xfrm>
          <a:prstGeom prst="bentConnector3">
            <a:avLst>
              <a:gd name="adj1" fmla="val 120034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B20FE223-D063-624F-AEAA-CDD682C9A799}"/>
              </a:ext>
            </a:extLst>
          </p:cNvPr>
          <p:cNvSpPr/>
          <p:nvPr/>
        </p:nvSpPr>
        <p:spPr>
          <a:xfrm>
            <a:off x="5217029" y="2650664"/>
            <a:ext cx="1368152" cy="590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CPU</a:t>
            </a:r>
            <a:r>
              <a:rPr kumimoji="1" lang="zh-CN" altLang="en-US" sz="1400" dirty="0"/>
              <a:t>核心</a:t>
            </a:r>
          </a:p>
        </p:txBody>
      </p:sp>
      <p:sp>
        <p:nvSpPr>
          <p:cNvPr id="54" name="页脚占位符 4">
            <a:extLst>
              <a:ext uri="{FF2B5EF4-FFF2-40B4-BE49-F238E27FC236}">
                <a16:creationId xmlns:a16="http://schemas.microsoft.com/office/drawing/2014/main" id="{A6FC76A6-7E24-9946-ADBB-50B30132A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</p:spPr>
        <p:txBody>
          <a:bodyPr/>
          <a:lstStyle/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214FF2-5213-C7FC-1E0F-4ABAE60F7D22}"/>
              </a:ext>
            </a:extLst>
          </p:cNvPr>
          <p:cNvSpPr txBox="1"/>
          <p:nvPr/>
        </p:nvSpPr>
        <p:spPr>
          <a:xfrm>
            <a:off x="457200" y="1080484"/>
            <a:ext cx="5170733" cy="65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b="1" dirty="0"/>
              <a:t>对象</a:t>
            </a:r>
            <a:r>
              <a:rPr kumimoji="1" lang="zh-CN" altLang="en-US" sz="1600" dirty="0"/>
              <a:t>：</a:t>
            </a:r>
            <a:r>
              <a:rPr kumimoji="1" lang="en-US" altLang="zh-CN" sz="1600" dirty="0"/>
              <a:t>CPU</a:t>
            </a:r>
            <a:r>
              <a:rPr kumimoji="1" lang="zh-CN" altLang="en-US" sz="1600" dirty="0"/>
              <a:t>执行的最小单元，可以是进程或线程，统一用“任务”描述。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0430315-4089-9919-BE7A-05AB8EFF56EE}"/>
              </a:ext>
            </a:extLst>
          </p:cNvPr>
          <p:cNvSpPr/>
          <p:nvPr/>
        </p:nvSpPr>
        <p:spPr>
          <a:xfrm>
            <a:off x="1346650" y="1898055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新任务</a:t>
            </a:r>
          </a:p>
        </p:txBody>
      </p: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753730F4-CCFA-7621-9EF9-302BD6D89EC9}"/>
              </a:ext>
            </a:extLst>
          </p:cNvPr>
          <p:cNvCxnSpPr>
            <a:cxnSpLocks/>
            <a:stCxn id="9" idx="3"/>
            <a:endCxn id="8" idx="0"/>
          </p:cNvCxnSpPr>
          <p:nvPr/>
        </p:nvCxnSpPr>
        <p:spPr>
          <a:xfrm>
            <a:off x="2282754" y="2042071"/>
            <a:ext cx="1116072" cy="268126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1698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602B017-C18C-3048-A146-5D1CFE4B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0494B72-8749-064E-94B7-D9EE4E72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场景：共享服务器</a:t>
            </a:r>
          </a:p>
        </p:txBody>
      </p:sp>
      <p:pic>
        <p:nvPicPr>
          <p:cNvPr id="6" name="图形 5" descr="用户">
            <a:extLst>
              <a:ext uri="{FF2B5EF4-FFF2-40B4-BE49-F238E27FC236}">
                <a16:creationId xmlns:a16="http://schemas.microsoft.com/office/drawing/2014/main" id="{ECDCB32D-F60F-0445-9643-81E09F54A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3761" y="4067226"/>
            <a:ext cx="673224" cy="673224"/>
          </a:xfrm>
          <a:prstGeom prst="rect">
            <a:avLst/>
          </a:prstGeom>
        </p:spPr>
      </p:pic>
      <p:sp>
        <p:nvSpPr>
          <p:cNvPr id="11" name="云形 10">
            <a:extLst>
              <a:ext uri="{FF2B5EF4-FFF2-40B4-BE49-F238E27FC236}">
                <a16:creationId xmlns:a16="http://schemas.microsoft.com/office/drawing/2014/main" id="{97C2EE60-D483-5046-A46C-42F6A73805F0}"/>
              </a:ext>
            </a:extLst>
          </p:cNvPr>
          <p:cNvSpPr/>
          <p:nvPr/>
        </p:nvSpPr>
        <p:spPr>
          <a:xfrm>
            <a:off x="3995935" y="1729600"/>
            <a:ext cx="4900353" cy="216314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9" name="图形 18" descr="用户">
            <a:extLst>
              <a:ext uri="{FF2B5EF4-FFF2-40B4-BE49-F238E27FC236}">
                <a16:creationId xmlns:a16="http://schemas.microsoft.com/office/drawing/2014/main" id="{0E117A69-2760-7B45-A0AF-487BACFE1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2240" y="4067226"/>
            <a:ext cx="673224" cy="673224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CF0D1C01-1AF2-EB4B-BA64-C0EE804C3E85}"/>
              </a:ext>
            </a:extLst>
          </p:cNvPr>
          <p:cNvSpPr/>
          <p:nvPr/>
        </p:nvSpPr>
        <p:spPr>
          <a:xfrm>
            <a:off x="4602222" y="2451884"/>
            <a:ext cx="334581" cy="5040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249FFBFA-CF0A-814A-ACFF-AF5CD59E3AB6}"/>
              </a:ext>
            </a:extLst>
          </p:cNvPr>
          <p:cNvSpPr/>
          <p:nvPr/>
        </p:nvSpPr>
        <p:spPr>
          <a:xfrm>
            <a:off x="5045900" y="2451884"/>
            <a:ext cx="334581" cy="504056"/>
          </a:xfrm>
          <a:prstGeom prst="roundRect">
            <a:avLst/>
          </a:prstGeom>
          <a:solidFill>
            <a:srgbClr val="698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564A2E05-6151-6F44-A81F-5E86D8C8CA9F}"/>
              </a:ext>
            </a:extLst>
          </p:cNvPr>
          <p:cNvSpPr/>
          <p:nvPr/>
        </p:nvSpPr>
        <p:spPr>
          <a:xfrm>
            <a:off x="5480134" y="2451884"/>
            <a:ext cx="334581" cy="5040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DA1B85A5-0DD3-7248-BCA3-B9B7C6612584}"/>
              </a:ext>
            </a:extLst>
          </p:cNvPr>
          <p:cNvSpPr/>
          <p:nvPr/>
        </p:nvSpPr>
        <p:spPr>
          <a:xfrm>
            <a:off x="5914368" y="2451884"/>
            <a:ext cx="334581" cy="5040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3A4C4391-0B7C-8C4B-97CC-0F699F621A16}"/>
              </a:ext>
            </a:extLst>
          </p:cNvPr>
          <p:cNvSpPr/>
          <p:nvPr/>
        </p:nvSpPr>
        <p:spPr>
          <a:xfrm>
            <a:off x="6344208" y="2451884"/>
            <a:ext cx="334581" cy="5040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DB8B2B08-8689-9648-A353-8CCD27E92F09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4611666" y="2955940"/>
            <a:ext cx="157847" cy="126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21BDA606-8A0D-3F49-BC8F-1E8B381BE10C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632773" y="2955940"/>
            <a:ext cx="1014652" cy="126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E2643269-7075-FA46-A754-675B80BF7108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4632773" y="2955940"/>
            <a:ext cx="1448886" cy="126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CDD59690-EC6E-4E4F-A4AA-4215B37FF7DE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616167" y="2955940"/>
            <a:ext cx="1895332" cy="126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7B04A2EF-A3D7-744D-85D6-6E624ED02A6C}"/>
              </a:ext>
            </a:extLst>
          </p:cNvPr>
          <p:cNvCxnSpPr>
            <a:cxnSpLocks/>
            <a:stCxn id="19" idx="1"/>
            <a:endCxn id="21" idx="2"/>
          </p:cNvCxnSpPr>
          <p:nvPr/>
        </p:nvCxnSpPr>
        <p:spPr>
          <a:xfrm flipH="1" flipV="1">
            <a:off x="5213191" y="2955940"/>
            <a:ext cx="1519049" cy="144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右箭头 36">
            <a:extLst>
              <a:ext uri="{FF2B5EF4-FFF2-40B4-BE49-F238E27FC236}">
                <a16:creationId xmlns:a16="http://schemas.microsoft.com/office/drawing/2014/main" id="{58E4EC88-BC8A-E140-A16C-983EB315A2AB}"/>
              </a:ext>
            </a:extLst>
          </p:cNvPr>
          <p:cNvSpPr/>
          <p:nvPr/>
        </p:nvSpPr>
        <p:spPr>
          <a:xfrm>
            <a:off x="6777508" y="2614608"/>
            <a:ext cx="354398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76A15F8-6ABC-BF42-804C-F7BE75CF2057}"/>
              </a:ext>
            </a:extLst>
          </p:cNvPr>
          <p:cNvSpPr txBox="1"/>
          <p:nvPr/>
        </p:nvSpPr>
        <p:spPr>
          <a:xfrm>
            <a:off x="3687549" y="4801716"/>
            <a:ext cx="1692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A</a:t>
            </a:r>
            <a:r>
              <a:rPr kumimoji="1" lang="zh-CN" altLang="en-US" dirty="0"/>
              <a:t>的任务比较复杂（运行</a:t>
            </a:r>
            <a:r>
              <a:rPr kumimoji="1" lang="en-US" altLang="zh-CN" dirty="0"/>
              <a:t>4</a:t>
            </a:r>
            <a:r>
              <a:rPr kumimoji="1" lang="zh-CN" altLang="en-US" dirty="0"/>
              <a:t>天）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ABAC88F-083E-E247-A700-59297179F2FF}"/>
              </a:ext>
            </a:extLst>
          </p:cNvPr>
          <p:cNvSpPr txBox="1"/>
          <p:nvPr/>
        </p:nvSpPr>
        <p:spPr>
          <a:xfrm>
            <a:off x="6284979" y="4834040"/>
            <a:ext cx="1692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B</a:t>
            </a:r>
            <a:r>
              <a:rPr kumimoji="1" lang="zh-CN" altLang="en-US" dirty="0"/>
              <a:t>的任务比较简单（运行</a:t>
            </a:r>
            <a:r>
              <a:rPr kumimoji="1" lang="en-US" altLang="zh-CN" dirty="0"/>
              <a:t>1</a:t>
            </a:r>
            <a:r>
              <a:rPr kumimoji="1" lang="zh-CN" altLang="en-US" dirty="0"/>
              <a:t>天）</a:t>
            </a:r>
          </a:p>
        </p:txBody>
      </p:sp>
      <p:pic>
        <p:nvPicPr>
          <p:cNvPr id="43" name="图形 42" descr="处理器">
            <a:extLst>
              <a:ext uri="{FF2B5EF4-FFF2-40B4-BE49-F238E27FC236}">
                <a16:creationId xmlns:a16="http://schemas.microsoft.com/office/drawing/2014/main" id="{7274385A-CBA2-7E4F-835D-EE8FC13A53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59551" y="2413265"/>
            <a:ext cx="654713" cy="654713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33D0CA47-0FBF-4C42-A8BD-193A7F1F248F}"/>
              </a:ext>
            </a:extLst>
          </p:cNvPr>
          <p:cNvSpPr txBox="1"/>
          <p:nvPr/>
        </p:nvSpPr>
        <p:spPr>
          <a:xfrm>
            <a:off x="6450883" y="2051152"/>
            <a:ext cx="211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CPU</a:t>
            </a:r>
            <a:r>
              <a:rPr kumimoji="1" lang="zh-CN" altLang="en-US" dirty="0"/>
              <a:t>（时间片轮转）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0B8D993-B7FB-CC4F-AC03-52073EFBF6EF}"/>
              </a:ext>
            </a:extLst>
          </p:cNvPr>
          <p:cNvSpPr txBox="1"/>
          <p:nvPr/>
        </p:nvSpPr>
        <p:spPr>
          <a:xfrm>
            <a:off x="5243314" y="2083006"/>
            <a:ext cx="110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任务队列</a:t>
            </a:r>
          </a:p>
        </p:txBody>
      </p:sp>
      <p:sp>
        <p:nvSpPr>
          <p:cNvPr id="49" name="内容占位符 2">
            <a:extLst>
              <a:ext uri="{FF2B5EF4-FFF2-40B4-BE49-F238E27FC236}">
                <a16:creationId xmlns:a16="http://schemas.microsoft.com/office/drawing/2014/main" id="{1FDACA10-42EB-DB48-8FA6-81CB7845E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78" y="1280437"/>
            <a:ext cx="8229600" cy="3771636"/>
          </a:xfrm>
        </p:spPr>
        <p:txBody>
          <a:bodyPr>
            <a:normAutofit/>
          </a:bodyPr>
          <a:lstStyle/>
          <a:p>
            <a:r>
              <a:rPr kumimoji="1" lang="en-US" altLang="zh-CN" sz="1800" dirty="0"/>
              <a:t>A</a:t>
            </a:r>
            <a:r>
              <a:rPr kumimoji="1" lang="zh-CN" altLang="en-US" sz="1800" dirty="0"/>
              <a:t>和</a:t>
            </a:r>
            <a:r>
              <a:rPr kumimoji="1" lang="en-US" altLang="zh-CN" sz="1800" dirty="0"/>
              <a:t>B</a:t>
            </a:r>
            <a:r>
              <a:rPr kumimoji="1" lang="zh-CN" altLang="en-US" sz="1800" dirty="0"/>
              <a:t>两位同学合租一台服务器（</a:t>
            </a:r>
            <a:r>
              <a:rPr kumimoji="1" lang="en-US" altLang="zh-CN" sz="1800" dirty="0"/>
              <a:t>5</a:t>
            </a:r>
            <a:r>
              <a:rPr kumimoji="1" lang="zh-CN" altLang="en-US" sz="1800" dirty="0"/>
              <a:t>天）</a:t>
            </a:r>
            <a:endParaRPr kumimoji="1" lang="en-US" altLang="zh-CN" sz="1800" dirty="0"/>
          </a:p>
          <a:p>
            <a:pPr lvl="1"/>
            <a:endParaRPr kumimoji="1" lang="en-US" altLang="zh-CN" sz="1600" dirty="0"/>
          </a:p>
          <a:p>
            <a:pPr lvl="1"/>
            <a:endParaRPr kumimoji="1" lang="en-US" altLang="zh-CN" sz="1600" dirty="0"/>
          </a:p>
          <a:p>
            <a:r>
              <a:rPr kumimoji="1" lang="zh-CN" altLang="en-US" sz="1800" dirty="0"/>
              <a:t>两人希望按比例分配</a:t>
            </a:r>
            <a:r>
              <a:rPr kumimoji="1" lang="en-US" altLang="zh-CN" sz="1800" dirty="0"/>
              <a:t>CPU</a:t>
            </a:r>
            <a:r>
              <a:rPr kumimoji="1" lang="zh-CN" altLang="en-US" sz="1800" dirty="0"/>
              <a:t>时间</a:t>
            </a:r>
            <a:endParaRPr kumimoji="1" lang="en-US" altLang="zh-CN" sz="1800" dirty="0"/>
          </a:p>
          <a:p>
            <a:pPr lvl="1"/>
            <a:r>
              <a:rPr kumimoji="1" lang="zh-CN" altLang="en-US" sz="1600" dirty="0"/>
              <a:t>按时间分担租赁费用</a:t>
            </a:r>
            <a:endParaRPr kumimoji="1" lang="en-US" altLang="zh-CN" sz="16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考虑任务响应时间</a:t>
            </a:r>
            <a:endParaRPr kumimoji="1" lang="en-US" altLang="zh-CN" sz="1800" dirty="0"/>
          </a:p>
          <a:p>
            <a:pPr lvl="1"/>
            <a:r>
              <a:rPr kumimoji="1" lang="zh-CN" altLang="en-US" sz="1600" dirty="0"/>
              <a:t>不允许</a:t>
            </a:r>
            <a:r>
              <a:rPr kumimoji="1" lang="en-US" altLang="zh-CN" sz="1600" dirty="0"/>
              <a:t>FCFS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SJF</a:t>
            </a:r>
          </a:p>
          <a:p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3221005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B4652-53DA-DE49-A5F8-E021CCEB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zh-CN" altLang="en-US" dirty="0"/>
              <a:t>方法：使用</a:t>
            </a:r>
            <a:r>
              <a:rPr kumimoji="1" lang="en-US" altLang="zh-CN" dirty="0"/>
              <a:t>“ticket”</a:t>
            </a:r>
            <a:r>
              <a:rPr kumimoji="1" lang="zh-CN" altLang="en-US" dirty="0"/>
              <a:t>表示任务的份额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FE00FB-9E25-7449-9FEF-8899D792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51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内容占位符 2">
                <a:extLst>
                  <a:ext uri="{FF2B5EF4-FFF2-40B4-BE49-F238E27FC236}">
                    <a16:creationId xmlns:a16="http://schemas.microsoft.com/office/drawing/2014/main" id="{C1DAFF8C-E0E7-8348-BCDC-EA919132C0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333501"/>
                <a:ext cx="8229600" cy="37716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lnSpc>
                    <a:spcPct val="120000"/>
                  </a:lnSpc>
                  <a:spcBef>
                    <a:spcPts val="1200"/>
                  </a:spcBef>
                  <a:buFont typeface="Arial" pitchFamily="34" charset="0"/>
                  <a:buChar char="•"/>
                  <a:defRPr sz="2600" b="1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微软雅黑" panose="020B0503020204020204" pitchFamily="34" charset="-122"/>
                    <a:cs typeface="微软雅黑" panose="020B0503020204020204" pitchFamily="34" charset="-122"/>
                  </a:defRPr>
                </a:lvl1pPr>
                <a:lvl2pPr marL="742950" indent="-285750" algn="l" defTabSz="914400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 pitchFamily="34" charset="0"/>
                  <a:buChar char="–"/>
                  <a:defRPr sz="2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微软雅黑" panose="020B0503020204020204" pitchFamily="34" charset="-122"/>
                    <a:cs typeface="微软雅黑" panose="020B0503020204020204" pitchFamily="34" charset="-122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 sz="20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微软雅黑" panose="020B0503020204020204" pitchFamily="34" charset="-122"/>
                    <a:cs typeface="微软雅黑" panose="020B0503020204020204" pitchFamily="34" charset="-122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 pitchFamily="34" charset="0"/>
                  <a:buChar char="–"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微软雅黑" panose="020B0503020204020204" pitchFamily="34" charset="-122"/>
                    <a:cs typeface="微软雅黑" panose="020B0503020204020204" pitchFamily="34" charset="-122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 pitchFamily="34" charset="0"/>
                  <a:buChar char="»"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微软雅黑" panose="020B0503020204020204" pitchFamily="34" charset="-122"/>
                    <a:cs typeface="微软雅黑" panose="020B0503020204020204" pitchFamily="34" charset="-122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𝒕𝒊𝒄𝒌𝒆𝒕</m:t>
                    </m:r>
                  </m:oMath>
                </a14:m>
                <a:r>
                  <a:rPr kumimoji="1" lang="zh-CN" altLang="en-US" sz="2000" dirty="0"/>
                  <a:t>：每个任务对应的份额</a:t>
                </a:r>
                <a:r>
                  <a:rPr kumimoji="1" lang="en-US" altLang="zh-CN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000" dirty="0"/>
                  <a:t>：</a:t>
                </a:r>
                <a:r>
                  <a:rPr kumimoji="1" lang="en-US" altLang="zh-CN" sz="2000" dirty="0"/>
                  <a:t>ticket</a:t>
                </a:r>
                <a:r>
                  <a:rPr kumimoji="1" lang="zh-CN" altLang="en-US" sz="2000" dirty="0"/>
                  <a:t>的总量</a:t>
                </a:r>
                <a:endParaRPr kumimoji="1" lang="en-US" altLang="zh-CN" sz="2000" dirty="0"/>
              </a:p>
              <a:p>
                <a:r>
                  <a:rPr kumimoji="1" lang="zh-CN" altLang="en-US" sz="2000" dirty="0"/>
                  <a:t>任务</a:t>
                </a:r>
                <a:r>
                  <a:rPr kumimoji="1" lang="en-US" altLang="zh-CN" sz="2000" dirty="0"/>
                  <a:t>A</a:t>
                </a:r>
                <a:r>
                  <a:rPr kumimoji="1" lang="zh-CN" altLang="en-US" sz="2000" dirty="0"/>
                  <a:t>：</a:t>
                </a:r>
                <a:r>
                  <a:rPr kumimoji="1" lang="en-US" altLang="zh-CN" sz="2000" dirty="0"/>
                  <a:t>ticket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20</a:t>
                </a:r>
              </a:p>
              <a:p>
                <a:r>
                  <a:rPr kumimoji="1" lang="zh-CN" altLang="en-US" sz="2000" dirty="0"/>
                  <a:t>任务</a:t>
                </a:r>
                <a:r>
                  <a:rPr kumimoji="1" lang="en-US" altLang="zh-CN" sz="2000" dirty="0"/>
                  <a:t>B</a:t>
                </a:r>
                <a:r>
                  <a:rPr kumimoji="1" lang="zh-CN" altLang="en-US" sz="2000" dirty="0"/>
                  <a:t>：</a:t>
                </a:r>
                <a:r>
                  <a:rPr kumimoji="1" lang="en-US" altLang="zh-CN" sz="2000" dirty="0"/>
                  <a:t>ticket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30</a:t>
                </a:r>
              </a:p>
              <a:p>
                <a:r>
                  <a:rPr kumimoji="1" lang="zh-CN" altLang="en-US" sz="2000" dirty="0"/>
                  <a:t>任务</a:t>
                </a:r>
                <a:r>
                  <a:rPr kumimoji="1" lang="en-US" altLang="zh-CN" sz="2000" dirty="0"/>
                  <a:t>C</a:t>
                </a:r>
                <a:r>
                  <a:rPr kumimoji="1" lang="zh-CN" altLang="en-US" sz="2000" dirty="0"/>
                  <a:t>：</a:t>
                </a:r>
                <a:r>
                  <a:rPr kumimoji="1" lang="en-US" altLang="zh-CN" sz="2000" dirty="0"/>
                  <a:t>ticket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50</a:t>
                </a:r>
              </a:p>
              <a:p>
                <a:r>
                  <a:rPr kumimoji="1" lang="zh-CN" altLang="en-US" sz="2000" dirty="0"/>
                  <a:t>则</a:t>
                </a:r>
                <a:r>
                  <a:rPr kumimoji="1" lang="en-US" altLang="zh-CN" sz="2000" dirty="0"/>
                  <a:t>A:B:C</a:t>
                </a:r>
                <a:r>
                  <a:rPr kumimoji="1" lang="zh-CN" altLang="en-US" sz="2000" dirty="0"/>
                  <a:t>占用的</a:t>
                </a:r>
                <a:r>
                  <a:rPr kumimoji="1" lang="en-US" altLang="zh-CN" sz="2000" dirty="0"/>
                  <a:t>CPU</a:t>
                </a:r>
                <a:r>
                  <a:rPr kumimoji="1" lang="zh-CN" altLang="en-US" sz="2000" dirty="0"/>
                  <a:t>执行时间</a:t>
                </a:r>
                <a:endParaRPr kumimoji="1" lang="en-US" altLang="zh-CN" sz="2000" dirty="0"/>
              </a:p>
              <a:p>
                <a:pPr lvl="1"/>
                <a:r>
                  <a:rPr kumimoji="1" lang="en-US" altLang="zh-CN" sz="1800" dirty="0"/>
                  <a:t>20:30:50</a:t>
                </a:r>
                <a:endParaRPr kumimoji="1" lang="zh-CN" altLang="en-US" sz="1800" dirty="0"/>
              </a:p>
            </p:txBody>
          </p:sp>
        </mc:Choice>
        <mc:Fallback xmlns="">
          <p:sp>
            <p:nvSpPr>
              <p:cNvPr id="38" name="内容占位符 2">
                <a:extLst>
                  <a:ext uri="{FF2B5EF4-FFF2-40B4-BE49-F238E27FC236}">
                    <a16:creationId xmlns:a16="http://schemas.microsoft.com/office/drawing/2014/main" id="{C1DAFF8C-E0E7-8348-BCDC-EA919132C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33501"/>
                <a:ext cx="8229600" cy="3771636"/>
              </a:xfrm>
              <a:prstGeom prst="rect">
                <a:avLst/>
              </a:prstGeom>
              <a:blipFill>
                <a:blip r:embed="rId2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页脚占位符 4">
            <a:extLst>
              <a:ext uri="{FF2B5EF4-FFF2-40B4-BE49-F238E27FC236}">
                <a16:creationId xmlns:a16="http://schemas.microsoft.com/office/drawing/2014/main" id="{C49EF724-B867-6E43-9D09-7D8A586C2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</p:spPr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3328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1F431-2F53-F344-B9D7-B994A2AA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>
            <a:normAutofit fontScale="90000"/>
          </a:bodyPr>
          <a:lstStyle/>
          <a:p>
            <a:r>
              <a:rPr lang="zh-CN" altLang="en" dirty="0"/>
              <a:t>一种</a:t>
            </a:r>
            <a:r>
              <a:rPr lang="zh-CN" altLang="en-US" dirty="0"/>
              <a:t>公平共享的实现：彩票调度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" altLang="zh-CN" dirty="0"/>
              <a:t>Lottery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B5637B-D4D7-7C4D-BCD5-6A36C61AF2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546" y="1120484"/>
                <a:ext cx="8229600" cy="3771636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sz="2000" dirty="0"/>
                  <a:t>每次调度时，生成随机数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</m:d>
                  </m:oMath>
                </a14:m>
                <a:endParaRPr kumimoji="1" lang="en-US" altLang="zh-CN" sz="2000" b="1" dirty="0">
                  <a:ea typeface="Cambria Math" panose="02040503050406030204" pitchFamily="18" charset="0"/>
                </a:endParaRPr>
              </a:p>
              <a:p>
                <a:r>
                  <a:rPr kumimoji="1" lang="zh-CN" altLang="en-US" sz="2000" dirty="0"/>
                  <a:t>根据</a:t>
                </a:r>
                <a:r>
                  <a:rPr kumimoji="1" lang="en-US" altLang="zh-CN" sz="2000" dirty="0"/>
                  <a:t>R</a:t>
                </a:r>
                <a:r>
                  <a:rPr kumimoji="1" lang="zh-CN" altLang="en-US" sz="2000" dirty="0"/>
                  <a:t>，找到对应的任务</a:t>
                </a:r>
                <a:endParaRPr kumimoji="1"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sz="2200" i="1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kumimoji="1" lang="en-US" altLang="zh-CN" sz="2200" dirty="0"/>
                  <a:t>=51</a:t>
                </a:r>
                <a:r>
                  <a:rPr kumimoji="1" lang="zh-CN" altLang="en-US" sz="2200" dirty="0"/>
                  <a:t> </a:t>
                </a:r>
                <a:r>
                  <a:rPr kumimoji="1" lang="en-US" altLang="zh-CN" sz="2200" dirty="0">
                    <a:sym typeface="Wingdings" pitchFamily="2" charset="2"/>
                  </a:rPr>
                  <a:t></a:t>
                </a:r>
                <a:r>
                  <a:rPr kumimoji="1" lang="zh-CN" altLang="en-US" sz="2200" dirty="0">
                    <a:sym typeface="Wingdings" pitchFamily="2" charset="2"/>
                  </a:rPr>
                  <a:t> </a:t>
                </a:r>
                <a:r>
                  <a:rPr kumimoji="1" lang="zh-CN" altLang="en-US" sz="2200" dirty="0"/>
                  <a:t>调度</a:t>
                </a:r>
                <a:r>
                  <a:rPr kumimoji="1" lang="en-US" altLang="zh-CN" sz="2200" dirty="0"/>
                  <a:t>C</a:t>
                </a:r>
              </a:p>
              <a:p>
                <a:endParaRPr kumimoji="1"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B5637B-D4D7-7C4D-BCD5-6A36C61AF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546" y="1120484"/>
                <a:ext cx="8229600" cy="3771636"/>
              </a:xfrm>
              <a:blipFill>
                <a:blip r:embed="rId3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F4451B-DABE-E24E-BC0D-B772C69D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3A7CCB-9D40-3C4D-8CF2-096E521DD957}"/>
              </a:ext>
            </a:extLst>
          </p:cNvPr>
          <p:cNvSpPr/>
          <p:nvPr/>
        </p:nvSpPr>
        <p:spPr>
          <a:xfrm>
            <a:off x="727938" y="3534829"/>
            <a:ext cx="74574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>
                <a:solidFill>
                  <a:srgbClr val="C00000"/>
                </a:solidFill>
              </a:rPr>
              <a:t>20</a:t>
            </a:r>
            <a:endParaRPr kumimoji="1"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8B1463-F93C-1740-B9B5-D6DA9BF70FAB}"/>
              </a:ext>
            </a:extLst>
          </p:cNvPr>
          <p:cNvSpPr/>
          <p:nvPr/>
        </p:nvSpPr>
        <p:spPr>
          <a:xfrm>
            <a:off x="1473678" y="3534829"/>
            <a:ext cx="1100808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>
                <a:solidFill>
                  <a:srgbClr val="C00000"/>
                </a:solidFill>
              </a:rPr>
              <a:t>30</a:t>
            </a:r>
            <a:endParaRPr kumimoji="1"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DFDC3B-7F5C-3F44-B26B-9A19DDC83517}"/>
              </a:ext>
            </a:extLst>
          </p:cNvPr>
          <p:cNvSpPr/>
          <p:nvPr/>
        </p:nvSpPr>
        <p:spPr>
          <a:xfrm>
            <a:off x="2553798" y="3534829"/>
            <a:ext cx="1846548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>
                <a:solidFill>
                  <a:srgbClr val="C00000"/>
                </a:solidFill>
              </a:rPr>
              <a:t>50</a:t>
            </a:r>
            <a:endParaRPr kumimoji="1" lang="zh-CN" altLang="en-US" sz="2800" b="1" dirty="0">
              <a:solidFill>
                <a:srgbClr val="C00000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8BA86ED-7BDD-CE42-8B2E-A59B98DDC91E}"/>
              </a:ext>
            </a:extLst>
          </p:cNvPr>
          <p:cNvGrpSpPr/>
          <p:nvPr/>
        </p:nvGrpSpPr>
        <p:grpSpPr>
          <a:xfrm>
            <a:off x="723982" y="4368419"/>
            <a:ext cx="914400" cy="914400"/>
            <a:chOff x="4114800" y="2400300"/>
            <a:chExt cx="914400" cy="914400"/>
          </a:xfrm>
        </p:grpSpPr>
        <p:pic>
          <p:nvPicPr>
            <p:cNvPr id="10" name="图形 9" descr="纸张">
              <a:extLst>
                <a:ext uri="{FF2B5EF4-FFF2-40B4-BE49-F238E27FC236}">
                  <a16:creationId xmlns:a16="http://schemas.microsoft.com/office/drawing/2014/main" id="{1DB3A041-BAF4-9E46-84CA-3C50B6E8F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14800" y="2400300"/>
              <a:ext cx="914400" cy="914400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E331123-B675-B346-8B6E-DF6BBB85D9E3}"/>
                </a:ext>
              </a:extLst>
            </p:cNvPr>
            <p:cNvSpPr txBox="1"/>
            <p:nvPr/>
          </p:nvSpPr>
          <p:spPr>
            <a:xfrm>
              <a:off x="4114800" y="279052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A</a:t>
              </a:r>
              <a:endParaRPr kumimoji="1" lang="zh-CN" altLang="en-US" b="1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A38D4D6-6DF0-3141-ADDC-49CE36BF7751}"/>
              </a:ext>
            </a:extLst>
          </p:cNvPr>
          <p:cNvGrpSpPr/>
          <p:nvPr/>
        </p:nvGrpSpPr>
        <p:grpSpPr>
          <a:xfrm>
            <a:off x="1649234" y="4368419"/>
            <a:ext cx="914400" cy="914400"/>
            <a:chOff x="4114800" y="2400300"/>
            <a:chExt cx="914400" cy="914400"/>
          </a:xfrm>
        </p:grpSpPr>
        <p:pic>
          <p:nvPicPr>
            <p:cNvPr id="13" name="图形 12" descr="纸张">
              <a:extLst>
                <a:ext uri="{FF2B5EF4-FFF2-40B4-BE49-F238E27FC236}">
                  <a16:creationId xmlns:a16="http://schemas.microsoft.com/office/drawing/2014/main" id="{C70B723D-1262-9D41-B24C-87C0AEF6C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14800" y="2400300"/>
              <a:ext cx="914400" cy="914400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F2AA4E8-D630-7A4D-A554-58DB2A7BFBF7}"/>
                </a:ext>
              </a:extLst>
            </p:cNvPr>
            <p:cNvSpPr txBox="1"/>
            <p:nvPr/>
          </p:nvSpPr>
          <p:spPr>
            <a:xfrm>
              <a:off x="4114800" y="279052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B</a:t>
              </a:r>
              <a:endParaRPr kumimoji="1" lang="zh-CN" altLang="en-US" b="1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093869E-46AE-8F44-AAC2-DAAAF93C3E16}"/>
              </a:ext>
            </a:extLst>
          </p:cNvPr>
          <p:cNvGrpSpPr/>
          <p:nvPr/>
        </p:nvGrpSpPr>
        <p:grpSpPr>
          <a:xfrm>
            <a:off x="3019872" y="4368419"/>
            <a:ext cx="914400" cy="914400"/>
            <a:chOff x="4114800" y="2400300"/>
            <a:chExt cx="914400" cy="914400"/>
          </a:xfrm>
        </p:grpSpPr>
        <p:pic>
          <p:nvPicPr>
            <p:cNvPr id="16" name="图形 15" descr="纸张">
              <a:extLst>
                <a:ext uri="{FF2B5EF4-FFF2-40B4-BE49-F238E27FC236}">
                  <a16:creationId xmlns:a16="http://schemas.microsoft.com/office/drawing/2014/main" id="{8B6CB6E8-D6BC-144E-A0BD-7EEAE3B52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14800" y="2400300"/>
              <a:ext cx="914400" cy="91440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E8CFFB5-99A0-7843-A10F-E0DF773B4E7A}"/>
                </a:ext>
              </a:extLst>
            </p:cNvPr>
            <p:cNvSpPr txBox="1"/>
            <p:nvPr/>
          </p:nvSpPr>
          <p:spPr>
            <a:xfrm>
              <a:off x="4114800" y="279052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C</a:t>
              </a:r>
              <a:endParaRPr kumimoji="1" lang="zh-CN" altLang="en-US" b="1" dirty="0"/>
            </a:p>
          </p:txBody>
        </p:sp>
      </p:grpSp>
      <p:sp>
        <p:nvSpPr>
          <p:cNvPr id="6" name="下箭头 5">
            <a:extLst>
              <a:ext uri="{FF2B5EF4-FFF2-40B4-BE49-F238E27FC236}">
                <a16:creationId xmlns:a16="http://schemas.microsoft.com/office/drawing/2014/main" id="{CE3D2F65-86FC-6747-8A89-35D96D3A04E4}"/>
              </a:ext>
            </a:extLst>
          </p:cNvPr>
          <p:cNvSpPr/>
          <p:nvPr/>
        </p:nvSpPr>
        <p:spPr>
          <a:xfrm>
            <a:off x="2506942" y="3240216"/>
            <a:ext cx="264858" cy="237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53FE1FB-A23A-8E48-A605-EDB36D755E9E}"/>
              </a:ext>
            </a:extLst>
          </p:cNvPr>
          <p:cNvSpPr/>
          <p:nvPr/>
        </p:nvSpPr>
        <p:spPr>
          <a:xfrm>
            <a:off x="1582936" y="26414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51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A1EBBE2-78EE-224D-921E-B064000092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8497" y="1224030"/>
            <a:ext cx="3238500" cy="2590800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6" name="下箭头 25">
            <a:extLst>
              <a:ext uri="{FF2B5EF4-FFF2-40B4-BE49-F238E27FC236}">
                <a16:creationId xmlns:a16="http://schemas.microsoft.com/office/drawing/2014/main" id="{AE7BD622-D05B-394D-BDD3-A73499221E73}"/>
              </a:ext>
            </a:extLst>
          </p:cNvPr>
          <p:cNvSpPr/>
          <p:nvPr/>
        </p:nvSpPr>
        <p:spPr>
          <a:xfrm rot="16200000">
            <a:off x="1543454" y="2122957"/>
            <a:ext cx="264858" cy="19038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C549A53-CE64-C941-88BA-FCF96BAF68E4}"/>
              </a:ext>
            </a:extLst>
          </p:cNvPr>
          <p:cNvSpPr txBox="1"/>
          <p:nvPr/>
        </p:nvSpPr>
        <p:spPr>
          <a:xfrm>
            <a:off x="31988" y="5456829"/>
            <a:ext cx="8860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Lottery Scheduling: Flexible Proportional-Share Resource Management. </a:t>
            </a:r>
            <a:r>
              <a:rPr lang="en-US" altLang="zh-CN" sz="900" dirty="0">
                <a:hlinkClick r:id="rId7"/>
              </a:rPr>
              <a:t>https://www.usenix.org/legacy/publications/library/proceedings/osdi/full_papers/waldspurger.pdf</a:t>
            </a:r>
            <a:endParaRPr lang="en-US" altLang="zh-CN" sz="900" dirty="0"/>
          </a:p>
        </p:txBody>
      </p:sp>
    </p:spTree>
    <p:extLst>
      <p:ext uri="{BB962C8B-B14F-4D97-AF65-F5344CB8AC3E}">
        <p14:creationId xmlns:p14="http://schemas.microsoft.com/office/powerpoint/2010/main" val="5803258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1E8EB-8134-CB4B-A235-467A0BA9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zh-CN" altLang="en-US" dirty="0"/>
              <a:t>思考：份额 与 优先级 的异同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11B24-29C1-854F-9D82-C82CA3282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份额影响任务对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的占用比例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不会有任务饿死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优先级影响任务对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的使用顺序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可能产生饿死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459762-59F1-E842-B14D-C18DA6B1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6C8E9-9822-6143-B798-E2B46E90C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</p:spPr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12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1E8EB-8134-CB4B-A235-467A0BA9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zh-CN" altLang="en-US" dirty="0"/>
              <a:t>思考：随机的利弊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11B24-29C1-854F-9D82-C82CA3282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随机的好处是？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简单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随机带来的问题是？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不精确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伪随机非真随机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各个任务对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时间的占比会有误差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459762-59F1-E842-B14D-C18DA6B1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1DBE48-8835-7A4D-AC51-BB446EA13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</p:spPr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1729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A3A0D-4F48-334C-B51E-1CE41F36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zh-CN" altLang="en-US" dirty="0"/>
              <a:t>步幅调度（</a:t>
            </a:r>
            <a:r>
              <a:rPr kumimoji="1" lang="en-US" altLang="zh-CN" dirty="0"/>
              <a:t>Stride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r>
              <a:rPr kumimoji="1"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3FF626-021B-0D4E-BE27-AB071B3AA6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29308"/>
                <a:ext cx="8507288" cy="3975829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sz="2400" dirty="0">
                    <a:solidFill>
                      <a:srgbClr val="C00000"/>
                    </a:solidFill>
                  </a:rPr>
                  <a:t>确定性版本</a:t>
                </a:r>
                <a:r>
                  <a:rPr kumimoji="1" lang="zh-CN" altLang="en-US" sz="2400" dirty="0"/>
                  <a:t>的</a:t>
                </a:r>
                <a:r>
                  <a:rPr kumimoji="1" lang="en-US" altLang="zh-CN" sz="2400" dirty="0"/>
                  <a:t>Lottery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Scheduling</a:t>
                </a:r>
              </a:p>
              <a:p>
                <a:pPr lvl="1"/>
                <a:r>
                  <a:rPr kumimoji="1" lang="zh-CN" altLang="en-US" sz="2000" dirty="0"/>
                  <a:t>可以沿用</a:t>
                </a:r>
                <a:r>
                  <a:rPr kumimoji="1" lang="en-US" altLang="zh-CN" sz="2000" dirty="0"/>
                  <a:t>tickets</a:t>
                </a:r>
                <a:r>
                  <a:rPr kumimoji="1" lang="zh-CN" altLang="en-US" sz="2000" dirty="0"/>
                  <a:t>的概念</a:t>
                </a:r>
                <a:endParaRPr kumimoji="1" lang="en-US" altLang="zh-CN" sz="2000" dirty="0"/>
              </a:p>
              <a:p>
                <a:r>
                  <a:rPr kumimoji="1" lang="en-US" altLang="zh-CN" sz="2400" dirty="0"/>
                  <a:t>Stride——</a:t>
                </a:r>
                <a:r>
                  <a:rPr kumimoji="1" lang="zh-CN" altLang="en-US" sz="2400" dirty="0"/>
                  <a:t>步幅，任务一次执行增加的</a:t>
                </a:r>
                <a:r>
                  <a:rPr kumimoji="1" lang="zh-CN" altLang="en-US" sz="2400" dirty="0">
                    <a:solidFill>
                      <a:schemeClr val="accent1"/>
                    </a:solidFill>
                  </a:rPr>
                  <a:t>虚拟时间</a:t>
                </a:r>
                <a:endParaRPr kumimoji="1" lang="en-US" altLang="zh-CN" sz="2400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𝑠𝑡𝑟𝑖𝑑𝑒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MaxStride</m:t>
                        </m:r>
                      </m:num>
                      <m:den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𝒕𝒊𝒄𝒌𝒆𝒕</m:t>
                        </m:r>
                      </m:den>
                    </m:f>
                  </m:oMath>
                </a14:m>
                <a:endParaRPr kumimoji="1" lang="en-US" altLang="zh-CN" sz="2000" i="1" dirty="0">
                  <a:latin typeface="Cambria Math" panose="02040503050406030204" pitchFamily="18" charset="0"/>
                </a:endParaRPr>
              </a:p>
              <a:p>
                <a:pPr lvl="2"/>
                <a:r>
                  <a:rPr kumimoji="1" lang="en-US" altLang="zh-CN" sz="1800" dirty="0" err="1"/>
                  <a:t>MaxStride</a:t>
                </a:r>
                <a:r>
                  <a:rPr kumimoji="1" lang="zh-CN" altLang="en-US" sz="1800" dirty="0"/>
                  <a:t>是一个足够大的整数</a:t>
                </a:r>
                <a:endParaRPr kumimoji="1" lang="en-US" altLang="zh-CN" sz="1800" dirty="0"/>
              </a:p>
              <a:p>
                <a:pPr lvl="2"/>
                <a:r>
                  <a:rPr lang="zh-CN" altLang="en-US" sz="1800" dirty="0"/>
                  <a:t>本例中设为</a:t>
                </a:r>
                <a:r>
                  <a:rPr kumimoji="1" lang="zh-CN" altLang="en-US" sz="1800" dirty="0"/>
                  <a:t>所有</a:t>
                </a:r>
                <a:r>
                  <a:rPr kumimoji="1" lang="en-US" altLang="zh-CN" sz="1800" dirty="0"/>
                  <a:t>tickets</a:t>
                </a:r>
                <a:r>
                  <a:rPr kumimoji="1" lang="zh-CN" altLang="en-US" sz="1800" dirty="0"/>
                  <a:t>的最小公倍数</a:t>
                </a:r>
                <a:endParaRPr kumimoji="1" lang="en-US" altLang="zh-CN" sz="1800" i="1" dirty="0">
                  <a:latin typeface="Cambria Math" panose="02040503050406030204" pitchFamily="18" charset="0"/>
                </a:endParaRPr>
              </a:p>
              <a:p>
                <a:r>
                  <a:rPr kumimoji="1" lang="en-US" altLang="zh-CN" sz="2400" dirty="0"/>
                  <a:t>Pass——</a:t>
                </a:r>
                <a:r>
                  <a:rPr kumimoji="1" lang="zh-CN" altLang="en-US" sz="2400" dirty="0"/>
                  <a:t>累计执行的虚拟时间</a:t>
                </a:r>
                <a:endParaRPr kumimoji="1" lang="en-US" altLang="zh-CN" sz="2400" dirty="0"/>
              </a:p>
              <a:p>
                <a:endParaRPr kumimoji="1"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3FF626-021B-0D4E-BE27-AB071B3AA6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29308"/>
                <a:ext cx="8507288" cy="3975829"/>
              </a:xfrm>
              <a:blipFill>
                <a:blip r:embed="rId2"/>
                <a:stretch>
                  <a:fillRect l="-894" t="-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57C329-733B-274F-94FF-37386939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55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B8835B4-BD7D-4E4A-9FD5-6B6294907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893982"/>
              </p:ext>
            </p:extLst>
          </p:nvPr>
        </p:nvGraphicFramePr>
        <p:xfrm>
          <a:off x="6156176" y="3219319"/>
          <a:ext cx="27150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025">
                  <a:extLst>
                    <a:ext uri="{9D8B030D-6E8A-4147-A177-3AD203B41FA5}">
                      <a16:colId xmlns:a16="http://schemas.microsoft.com/office/drawing/2014/main" val="3043358599"/>
                    </a:ext>
                  </a:extLst>
                </a:gridCol>
                <a:gridCol w="905025">
                  <a:extLst>
                    <a:ext uri="{9D8B030D-6E8A-4147-A177-3AD203B41FA5}">
                      <a16:colId xmlns:a16="http://schemas.microsoft.com/office/drawing/2014/main" val="3445526639"/>
                    </a:ext>
                  </a:extLst>
                </a:gridCol>
                <a:gridCol w="905025">
                  <a:extLst>
                    <a:ext uri="{9D8B030D-6E8A-4147-A177-3AD203B41FA5}">
                      <a16:colId xmlns:a16="http://schemas.microsoft.com/office/drawing/2014/main" val="2764147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Ticket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Stride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507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0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459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14314"/>
                  </a:ext>
                </a:extLst>
              </a:tr>
            </a:tbl>
          </a:graphicData>
        </a:graphic>
      </p:graphicFrame>
      <p:sp>
        <p:nvSpPr>
          <p:cNvPr id="7" name="页脚占位符 4">
            <a:extLst>
              <a:ext uri="{FF2B5EF4-FFF2-40B4-BE49-F238E27FC236}">
                <a16:creationId xmlns:a16="http://schemas.microsoft.com/office/drawing/2014/main" id="{D8FA8DC5-1630-F14A-AEF3-3FB4AF107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</p:spPr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D373BA-C927-7241-8434-D292001B535D}"/>
              </a:ext>
            </a:extLst>
          </p:cNvPr>
          <p:cNvSpPr/>
          <p:nvPr/>
        </p:nvSpPr>
        <p:spPr>
          <a:xfrm>
            <a:off x="6684487" y="4702679"/>
            <a:ext cx="18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MaxStride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=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300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4148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A3A0D-4F48-334C-B51E-1CE41F36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zh-CN" altLang="en-US" dirty="0"/>
              <a:t>步幅调度（</a:t>
            </a:r>
            <a:r>
              <a:rPr kumimoji="1" lang="en-US" altLang="zh-CN" dirty="0"/>
              <a:t>Stride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57C329-733B-274F-94FF-37386939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56</a:t>
            </a:fld>
            <a:endParaRPr lang="zh-CN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7DC75301-182A-3243-A7BC-F2C618455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051198"/>
              </p:ext>
            </p:extLst>
          </p:nvPr>
        </p:nvGraphicFramePr>
        <p:xfrm>
          <a:off x="5796136" y="3081758"/>
          <a:ext cx="27150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025">
                  <a:extLst>
                    <a:ext uri="{9D8B030D-6E8A-4147-A177-3AD203B41FA5}">
                      <a16:colId xmlns:a16="http://schemas.microsoft.com/office/drawing/2014/main" val="3043358599"/>
                    </a:ext>
                  </a:extLst>
                </a:gridCol>
                <a:gridCol w="905025">
                  <a:extLst>
                    <a:ext uri="{9D8B030D-6E8A-4147-A177-3AD203B41FA5}">
                      <a16:colId xmlns:a16="http://schemas.microsoft.com/office/drawing/2014/main" val="3445526639"/>
                    </a:ext>
                  </a:extLst>
                </a:gridCol>
                <a:gridCol w="905025">
                  <a:extLst>
                    <a:ext uri="{9D8B030D-6E8A-4147-A177-3AD203B41FA5}">
                      <a16:colId xmlns:a16="http://schemas.microsoft.com/office/drawing/2014/main" val="2764147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Ticket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Stride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507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0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459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14314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570C7921-86D0-9941-AC32-9E51514AB2EF}"/>
              </a:ext>
            </a:extLst>
          </p:cNvPr>
          <p:cNvSpPr/>
          <p:nvPr/>
        </p:nvSpPr>
        <p:spPr>
          <a:xfrm>
            <a:off x="1541035" y="4143412"/>
            <a:ext cx="432048" cy="14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3945F54-B8B3-3548-8057-9648B1A8D7FC}"/>
              </a:ext>
            </a:extLst>
          </p:cNvPr>
          <p:cNvSpPr/>
          <p:nvPr/>
        </p:nvSpPr>
        <p:spPr>
          <a:xfrm>
            <a:off x="3082161" y="4722852"/>
            <a:ext cx="432048" cy="86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2248338-AE78-A945-959B-F57C053FD651}"/>
              </a:ext>
            </a:extLst>
          </p:cNvPr>
          <p:cNvSpPr/>
          <p:nvPr/>
        </p:nvSpPr>
        <p:spPr>
          <a:xfrm>
            <a:off x="1538818" y="2723534"/>
            <a:ext cx="432048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F1B2128-51D2-C340-AA35-FB6848CBD631}"/>
              </a:ext>
            </a:extLst>
          </p:cNvPr>
          <p:cNvSpPr/>
          <p:nvPr/>
        </p:nvSpPr>
        <p:spPr>
          <a:xfrm>
            <a:off x="1538818" y="1287982"/>
            <a:ext cx="432048" cy="14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04922EC-C0FD-7F45-91B1-08D53F060E68}"/>
              </a:ext>
            </a:extLst>
          </p:cNvPr>
          <p:cNvSpPr/>
          <p:nvPr/>
        </p:nvSpPr>
        <p:spPr>
          <a:xfrm>
            <a:off x="4593427" y="3420209"/>
            <a:ext cx="432048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7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737E148-D26A-B740-90DC-BE0AEF3E9B56}"/>
              </a:ext>
            </a:extLst>
          </p:cNvPr>
          <p:cNvSpPr/>
          <p:nvPr/>
        </p:nvSpPr>
        <p:spPr>
          <a:xfrm>
            <a:off x="4593427" y="1984578"/>
            <a:ext cx="432048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12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3469EA9-76AF-8645-AF5F-9D96D0733453}"/>
              </a:ext>
            </a:extLst>
          </p:cNvPr>
          <p:cNvSpPr/>
          <p:nvPr/>
        </p:nvSpPr>
        <p:spPr>
          <a:xfrm>
            <a:off x="4596512" y="1264578"/>
            <a:ext cx="432048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14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695AD2C-3030-E044-826A-304C18A6EB9D}"/>
              </a:ext>
            </a:extLst>
          </p:cNvPr>
          <p:cNvSpPr/>
          <p:nvPr/>
        </p:nvSpPr>
        <p:spPr>
          <a:xfrm>
            <a:off x="4593427" y="2704578"/>
            <a:ext cx="432048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C9B4664-56FD-2147-B22A-9907B4B16768}"/>
              </a:ext>
            </a:extLst>
          </p:cNvPr>
          <p:cNvSpPr/>
          <p:nvPr/>
        </p:nvSpPr>
        <p:spPr>
          <a:xfrm>
            <a:off x="4591210" y="4863966"/>
            <a:ext cx="432048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CFA8016-86CD-0148-980C-7A0B6A031026}"/>
              </a:ext>
            </a:extLst>
          </p:cNvPr>
          <p:cNvSpPr/>
          <p:nvPr/>
        </p:nvSpPr>
        <p:spPr>
          <a:xfrm>
            <a:off x="4591210" y="4148335"/>
            <a:ext cx="432048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11C9D34-E6B1-8E4C-A5C0-A329D46851AA}"/>
              </a:ext>
            </a:extLst>
          </p:cNvPr>
          <p:cNvSpPr/>
          <p:nvPr/>
        </p:nvSpPr>
        <p:spPr>
          <a:xfrm>
            <a:off x="3082161" y="3861190"/>
            <a:ext cx="432048" cy="86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949AF18-A4C0-0C4F-AF6F-88F612BB1DDD}"/>
              </a:ext>
            </a:extLst>
          </p:cNvPr>
          <p:cNvSpPr/>
          <p:nvPr/>
        </p:nvSpPr>
        <p:spPr>
          <a:xfrm>
            <a:off x="3082161" y="3007350"/>
            <a:ext cx="432048" cy="86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F925DD2-67E5-7246-A313-C533ACE948A3}"/>
              </a:ext>
            </a:extLst>
          </p:cNvPr>
          <p:cNvSpPr/>
          <p:nvPr/>
        </p:nvSpPr>
        <p:spPr>
          <a:xfrm>
            <a:off x="3082161" y="2135528"/>
            <a:ext cx="432048" cy="86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1B6E917-23FB-E545-B382-57A754D9B78D}"/>
              </a:ext>
            </a:extLst>
          </p:cNvPr>
          <p:cNvSpPr/>
          <p:nvPr/>
        </p:nvSpPr>
        <p:spPr>
          <a:xfrm>
            <a:off x="3082161" y="1263706"/>
            <a:ext cx="432048" cy="86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13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10B21B3-8944-874B-A4E6-31554BD2CCED}"/>
              </a:ext>
            </a:extLst>
          </p:cNvPr>
          <p:cNvGrpSpPr/>
          <p:nvPr/>
        </p:nvGrpSpPr>
        <p:grpSpPr>
          <a:xfrm>
            <a:off x="1993874" y="4705551"/>
            <a:ext cx="914400" cy="914400"/>
            <a:chOff x="4114800" y="2400300"/>
            <a:chExt cx="914400" cy="914400"/>
          </a:xfrm>
        </p:grpSpPr>
        <p:pic>
          <p:nvPicPr>
            <p:cNvPr id="35" name="图形 34" descr="纸张">
              <a:extLst>
                <a:ext uri="{FF2B5EF4-FFF2-40B4-BE49-F238E27FC236}">
                  <a16:creationId xmlns:a16="http://schemas.microsoft.com/office/drawing/2014/main" id="{06BB1DA2-69EC-CD46-AC7F-56C2B8C92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4800" y="2400300"/>
              <a:ext cx="914400" cy="914400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F7C0944-85B9-D34D-B950-C46626192437}"/>
                </a:ext>
              </a:extLst>
            </p:cNvPr>
            <p:cNvSpPr txBox="1"/>
            <p:nvPr/>
          </p:nvSpPr>
          <p:spPr>
            <a:xfrm>
              <a:off x="4114800" y="279052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A</a:t>
              </a:r>
              <a:endParaRPr kumimoji="1" lang="zh-CN" altLang="en-US" b="1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8E68163-CFFE-894E-BCF1-BD0DEB8AF037}"/>
              </a:ext>
            </a:extLst>
          </p:cNvPr>
          <p:cNvGrpSpPr/>
          <p:nvPr/>
        </p:nvGrpSpPr>
        <p:grpSpPr>
          <a:xfrm>
            <a:off x="3522433" y="4740643"/>
            <a:ext cx="914400" cy="914400"/>
            <a:chOff x="4114800" y="2400300"/>
            <a:chExt cx="914400" cy="914400"/>
          </a:xfrm>
        </p:grpSpPr>
        <p:pic>
          <p:nvPicPr>
            <p:cNvPr id="38" name="图形 37" descr="纸张">
              <a:extLst>
                <a:ext uri="{FF2B5EF4-FFF2-40B4-BE49-F238E27FC236}">
                  <a16:creationId xmlns:a16="http://schemas.microsoft.com/office/drawing/2014/main" id="{9210A632-FB00-7B42-A7C3-2E68124CF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4800" y="2400300"/>
              <a:ext cx="914400" cy="914400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852295C-3135-3A4D-88A7-1CECAD972268}"/>
                </a:ext>
              </a:extLst>
            </p:cNvPr>
            <p:cNvSpPr txBox="1"/>
            <p:nvPr/>
          </p:nvSpPr>
          <p:spPr>
            <a:xfrm>
              <a:off x="4114800" y="279052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B</a:t>
              </a:r>
              <a:endParaRPr kumimoji="1" lang="zh-CN" altLang="en-US" b="1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4332B17-9A69-A642-AD38-35CD73F64A1A}"/>
              </a:ext>
            </a:extLst>
          </p:cNvPr>
          <p:cNvGrpSpPr/>
          <p:nvPr/>
        </p:nvGrpSpPr>
        <p:grpSpPr>
          <a:xfrm>
            <a:off x="5017862" y="4726750"/>
            <a:ext cx="914400" cy="914400"/>
            <a:chOff x="4114800" y="2400300"/>
            <a:chExt cx="914400" cy="914400"/>
          </a:xfrm>
        </p:grpSpPr>
        <p:pic>
          <p:nvPicPr>
            <p:cNvPr id="41" name="图形 40" descr="纸张">
              <a:extLst>
                <a:ext uri="{FF2B5EF4-FFF2-40B4-BE49-F238E27FC236}">
                  <a16:creationId xmlns:a16="http://schemas.microsoft.com/office/drawing/2014/main" id="{7B96F3E3-DB4A-AD4E-98B9-A28E083AF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4800" y="2400300"/>
              <a:ext cx="914400" cy="914400"/>
            </a:xfrm>
            <a:prstGeom prst="rect">
              <a:avLst/>
            </a:pr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DC8D2CF-7400-0840-8FB6-8FEF03114A24}"/>
                </a:ext>
              </a:extLst>
            </p:cNvPr>
            <p:cNvSpPr txBox="1"/>
            <p:nvPr/>
          </p:nvSpPr>
          <p:spPr>
            <a:xfrm>
              <a:off x="4114800" y="279052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C</a:t>
              </a:r>
              <a:endParaRPr kumimoji="1" lang="zh-CN" altLang="en-US" b="1" dirty="0"/>
            </a:p>
          </p:txBody>
        </p:sp>
      </p:grp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A79EC335-1200-C343-BD46-8A41DB7F19E0}"/>
              </a:ext>
            </a:extLst>
          </p:cNvPr>
          <p:cNvCxnSpPr>
            <a:cxnSpLocks/>
          </p:cNvCxnSpPr>
          <p:nvPr/>
        </p:nvCxnSpPr>
        <p:spPr>
          <a:xfrm flipV="1">
            <a:off x="1226431" y="1328318"/>
            <a:ext cx="0" cy="421189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607ACAC-CD57-A44E-96AD-2755DF7C8364}"/>
              </a:ext>
            </a:extLst>
          </p:cNvPr>
          <p:cNvSpPr/>
          <p:nvPr/>
        </p:nvSpPr>
        <p:spPr>
          <a:xfrm>
            <a:off x="256213" y="3278960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Stride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662BFD-A430-3C44-A90A-C58BE4B6E914}"/>
              </a:ext>
            </a:extLst>
          </p:cNvPr>
          <p:cNvSpPr txBox="1"/>
          <p:nvPr/>
        </p:nvSpPr>
        <p:spPr>
          <a:xfrm>
            <a:off x="724052" y="5309806"/>
            <a:ext cx="42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54E6786-F1A8-A143-9669-90B1559FA6D5}"/>
              </a:ext>
            </a:extLst>
          </p:cNvPr>
          <p:cNvSpPr txBox="1"/>
          <p:nvPr/>
        </p:nvSpPr>
        <p:spPr>
          <a:xfrm>
            <a:off x="611564" y="1199313"/>
            <a:ext cx="57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30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D08F9A-1E6F-6B47-BCCE-2224B0C75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338" y="1113070"/>
            <a:ext cx="3412604" cy="1400043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625FB2D-C222-B5C1-F6D3-250938016B05}"/>
              </a:ext>
            </a:extLst>
          </p:cNvPr>
          <p:cNvSpPr txBox="1"/>
          <p:nvPr/>
        </p:nvSpPr>
        <p:spPr>
          <a:xfrm>
            <a:off x="5716420" y="2604886"/>
            <a:ext cx="2874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C00000"/>
                </a:solidFill>
              </a:rPr>
              <a:t>挑选</a:t>
            </a:r>
            <a:r>
              <a:rPr kumimoji="1" lang="en-US" altLang="zh-CN" sz="1600" dirty="0">
                <a:solidFill>
                  <a:srgbClr val="C00000"/>
                </a:solidFill>
              </a:rPr>
              <a:t>pass</a:t>
            </a:r>
            <a:r>
              <a:rPr kumimoji="1" lang="zh-CN" altLang="en-US" sz="1600" dirty="0">
                <a:solidFill>
                  <a:srgbClr val="C00000"/>
                </a:solidFill>
              </a:rPr>
              <a:t>最小的任务优先执行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313D94-E99F-0384-6D4F-30E2ACBD0F67}"/>
              </a:ext>
            </a:extLst>
          </p:cNvPr>
          <p:cNvSpPr txBox="1"/>
          <p:nvPr/>
        </p:nvSpPr>
        <p:spPr>
          <a:xfrm>
            <a:off x="2422309" y="899316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+mn-ea"/>
              </a:rPr>
              <a:t>调度次序：</a:t>
            </a:r>
            <a:r>
              <a:rPr kumimoji="1" lang="en-US" altLang="zh-CN" sz="1600" b="1" dirty="0">
                <a:latin typeface="+mn-ea"/>
              </a:rPr>
              <a:t>1-14</a:t>
            </a:r>
            <a:endParaRPr kumimoji="1" lang="zh-CN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38783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A3A0D-4F48-334C-B51E-1CE41F36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zh-CN" altLang="en-US" dirty="0"/>
              <a:t>公平共享调度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57C329-733B-274F-94FF-37386939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D8FA8DC5-1630-F14A-AEF3-3FB4AF107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</p:spPr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E17F4DE-A6EE-8640-A336-178FA5BA3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305207"/>
              </p:ext>
            </p:extLst>
          </p:nvPr>
        </p:nvGraphicFramePr>
        <p:xfrm>
          <a:off x="1175792" y="1705372"/>
          <a:ext cx="679241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39">
                  <a:extLst>
                    <a:ext uri="{9D8B030D-6E8A-4147-A177-3AD203B41FA5}">
                      <a16:colId xmlns:a16="http://schemas.microsoft.com/office/drawing/2014/main" val="3678748856"/>
                    </a:ext>
                  </a:extLst>
                </a:gridCol>
                <a:gridCol w="2024986">
                  <a:extLst>
                    <a:ext uri="{9D8B030D-6E8A-4147-A177-3AD203B41FA5}">
                      <a16:colId xmlns:a16="http://schemas.microsoft.com/office/drawing/2014/main" val="1155396680"/>
                    </a:ext>
                  </a:extLst>
                </a:gridCol>
                <a:gridCol w="2607190">
                  <a:extLst>
                    <a:ext uri="{9D8B030D-6E8A-4147-A177-3AD203B41FA5}">
                      <a16:colId xmlns:a16="http://schemas.microsoft.com/office/drawing/2014/main" val="2085698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Lottery</a:t>
                      </a:r>
                    </a:p>
                    <a:p>
                      <a:pPr algn="ctr"/>
                      <a:r>
                        <a:rPr lang="en-US" altLang="zh-CN" dirty="0"/>
                        <a:t>Scheduling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Stride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Scheduling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32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调度决策生成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随机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确定性计算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48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任务实际执行时间与预期的差距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210206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F13C57E0-55FB-EF4F-B3FB-B9FB9B1C5AD9}"/>
              </a:ext>
            </a:extLst>
          </p:cNvPr>
          <p:cNvSpPr/>
          <p:nvPr/>
        </p:nvSpPr>
        <p:spPr>
          <a:xfrm>
            <a:off x="1175792" y="4171191"/>
            <a:ext cx="5109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预期</a:t>
            </a:r>
            <a:r>
              <a:rPr lang="en-US" altLang="zh-CN" dirty="0"/>
              <a:t>——</a:t>
            </a:r>
            <a:r>
              <a:rPr lang="zh-CN" altLang="en-US" dirty="0"/>
              <a:t>根据任务份额</a:t>
            </a:r>
            <a:r>
              <a:rPr lang="en-US" altLang="zh-CN" dirty="0"/>
              <a:t>ticket</a:t>
            </a:r>
            <a:r>
              <a:rPr lang="zh-CN" altLang="en-US" dirty="0"/>
              <a:t>计算的执行时间期望</a:t>
            </a:r>
          </a:p>
        </p:txBody>
      </p:sp>
    </p:spTree>
    <p:extLst>
      <p:ext uri="{BB962C8B-B14F-4D97-AF65-F5344CB8AC3E}">
        <p14:creationId xmlns:p14="http://schemas.microsoft.com/office/powerpoint/2010/main" val="36711657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多核调度策略</a:t>
            </a:r>
            <a:endParaRPr kumimoji="1" lang="zh-CN" altLang="en-US" b="1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Multicore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Policy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F61D95-77C6-4F44-A6A2-DDF144D5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45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DA99CE96-FAD3-A445-A5CA-0992D9EBB2CD}"/>
              </a:ext>
            </a:extLst>
          </p:cNvPr>
          <p:cNvSpPr/>
          <p:nvPr/>
        </p:nvSpPr>
        <p:spPr>
          <a:xfrm>
            <a:off x="4211960" y="2493444"/>
            <a:ext cx="3312368" cy="1888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3616CD0-D1E6-C644-817A-12FE6B57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zh-CN" altLang="en-US" dirty="0"/>
              <a:t>多核调度需要考虑的额外因素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E8952-AFFC-8843-A324-3B5EDBE3D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一个进程的不同线程可以在不同</a:t>
            </a:r>
            <a:r>
              <a:rPr kumimoji="1" lang="en-US" altLang="zh-CN" dirty="0"/>
              <a:t>CPU</a:t>
            </a:r>
            <a:r>
              <a:rPr kumimoji="1" lang="zh-CN" altLang="en-US" dirty="0"/>
              <a:t>上同时运行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C08FD8-91A8-4046-A972-DC953189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5" name="任意形状 4">
            <a:extLst>
              <a:ext uri="{FF2B5EF4-FFF2-40B4-BE49-F238E27FC236}">
                <a16:creationId xmlns:a16="http://schemas.microsoft.com/office/drawing/2014/main" id="{2521BAB8-5470-9F46-B6DF-1617C05FE11A}"/>
              </a:ext>
            </a:extLst>
          </p:cNvPr>
          <p:cNvSpPr/>
          <p:nvPr/>
        </p:nvSpPr>
        <p:spPr>
          <a:xfrm>
            <a:off x="5148064" y="2857500"/>
            <a:ext cx="327673" cy="1091821"/>
          </a:xfrm>
          <a:custGeom>
            <a:avLst/>
            <a:gdLst>
              <a:gd name="connsiteX0" fmla="*/ 41070 w 327673"/>
              <a:gd name="connsiteY0" fmla="*/ 0 h 1091821"/>
              <a:gd name="connsiteX1" fmla="*/ 327673 w 327673"/>
              <a:gd name="connsiteY1" fmla="*/ 232012 h 1091821"/>
              <a:gd name="connsiteX2" fmla="*/ 41070 w 327673"/>
              <a:gd name="connsiteY2" fmla="*/ 450376 h 1091821"/>
              <a:gd name="connsiteX3" fmla="*/ 259434 w 327673"/>
              <a:gd name="connsiteY3" fmla="*/ 655093 h 1091821"/>
              <a:gd name="connsiteX4" fmla="*/ 127 w 327673"/>
              <a:gd name="connsiteY4" fmla="*/ 887105 h 1091821"/>
              <a:gd name="connsiteX5" fmla="*/ 232139 w 327673"/>
              <a:gd name="connsiteY5" fmla="*/ 1091821 h 109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673" h="1091821">
                <a:moveTo>
                  <a:pt x="41070" y="0"/>
                </a:moveTo>
                <a:cubicBezTo>
                  <a:pt x="184371" y="78474"/>
                  <a:pt x="327673" y="156949"/>
                  <a:pt x="327673" y="232012"/>
                </a:cubicBezTo>
                <a:cubicBezTo>
                  <a:pt x="327673" y="307075"/>
                  <a:pt x="52443" y="379863"/>
                  <a:pt x="41070" y="450376"/>
                </a:cubicBezTo>
                <a:cubicBezTo>
                  <a:pt x="29697" y="520889"/>
                  <a:pt x="266258" y="582305"/>
                  <a:pt x="259434" y="655093"/>
                </a:cubicBezTo>
                <a:cubicBezTo>
                  <a:pt x="252610" y="727881"/>
                  <a:pt x="4676" y="814317"/>
                  <a:pt x="127" y="887105"/>
                </a:cubicBezTo>
                <a:cubicBezTo>
                  <a:pt x="-4422" y="959893"/>
                  <a:pt x="113858" y="1025857"/>
                  <a:pt x="232139" y="10918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CB43D3-D507-3440-96E6-AA9516C02999}"/>
              </a:ext>
            </a:extLst>
          </p:cNvPr>
          <p:cNvSpPr txBox="1"/>
          <p:nvPr/>
        </p:nvSpPr>
        <p:spPr>
          <a:xfrm>
            <a:off x="7385484" y="26728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进程</a:t>
            </a:r>
          </a:p>
        </p:txBody>
      </p:sp>
      <p:sp>
        <p:nvSpPr>
          <p:cNvPr id="8" name="任意形状 7">
            <a:extLst>
              <a:ext uri="{FF2B5EF4-FFF2-40B4-BE49-F238E27FC236}">
                <a16:creationId xmlns:a16="http://schemas.microsoft.com/office/drawing/2014/main" id="{4907C357-E861-B040-B45F-B5D223EDD346}"/>
              </a:ext>
            </a:extLst>
          </p:cNvPr>
          <p:cNvSpPr/>
          <p:nvPr/>
        </p:nvSpPr>
        <p:spPr>
          <a:xfrm>
            <a:off x="5729299" y="2891560"/>
            <a:ext cx="327673" cy="1091821"/>
          </a:xfrm>
          <a:custGeom>
            <a:avLst/>
            <a:gdLst>
              <a:gd name="connsiteX0" fmla="*/ 41070 w 327673"/>
              <a:gd name="connsiteY0" fmla="*/ 0 h 1091821"/>
              <a:gd name="connsiteX1" fmla="*/ 327673 w 327673"/>
              <a:gd name="connsiteY1" fmla="*/ 232012 h 1091821"/>
              <a:gd name="connsiteX2" fmla="*/ 41070 w 327673"/>
              <a:gd name="connsiteY2" fmla="*/ 450376 h 1091821"/>
              <a:gd name="connsiteX3" fmla="*/ 259434 w 327673"/>
              <a:gd name="connsiteY3" fmla="*/ 655093 h 1091821"/>
              <a:gd name="connsiteX4" fmla="*/ 127 w 327673"/>
              <a:gd name="connsiteY4" fmla="*/ 887105 h 1091821"/>
              <a:gd name="connsiteX5" fmla="*/ 232139 w 327673"/>
              <a:gd name="connsiteY5" fmla="*/ 1091821 h 109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673" h="1091821">
                <a:moveTo>
                  <a:pt x="41070" y="0"/>
                </a:moveTo>
                <a:cubicBezTo>
                  <a:pt x="184371" y="78474"/>
                  <a:pt x="327673" y="156949"/>
                  <a:pt x="327673" y="232012"/>
                </a:cubicBezTo>
                <a:cubicBezTo>
                  <a:pt x="327673" y="307075"/>
                  <a:pt x="52443" y="379863"/>
                  <a:pt x="41070" y="450376"/>
                </a:cubicBezTo>
                <a:cubicBezTo>
                  <a:pt x="29697" y="520889"/>
                  <a:pt x="266258" y="582305"/>
                  <a:pt x="259434" y="655093"/>
                </a:cubicBezTo>
                <a:cubicBezTo>
                  <a:pt x="252610" y="727881"/>
                  <a:pt x="4676" y="814317"/>
                  <a:pt x="127" y="887105"/>
                </a:cubicBezTo>
                <a:cubicBezTo>
                  <a:pt x="-4422" y="959893"/>
                  <a:pt x="113858" y="1025857"/>
                  <a:pt x="232139" y="10918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B9681EE9-17F1-8D4F-808B-D08B688BDD42}"/>
              </a:ext>
            </a:extLst>
          </p:cNvPr>
          <p:cNvSpPr/>
          <p:nvPr/>
        </p:nvSpPr>
        <p:spPr>
          <a:xfrm>
            <a:off x="6299140" y="2891560"/>
            <a:ext cx="327673" cy="1091821"/>
          </a:xfrm>
          <a:custGeom>
            <a:avLst/>
            <a:gdLst>
              <a:gd name="connsiteX0" fmla="*/ 41070 w 327673"/>
              <a:gd name="connsiteY0" fmla="*/ 0 h 1091821"/>
              <a:gd name="connsiteX1" fmla="*/ 327673 w 327673"/>
              <a:gd name="connsiteY1" fmla="*/ 232012 h 1091821"/>
              <a:gd name="connsiteX2" fmla="*/ 41070 w 327673"/>
              <a:gd name="connsiteY2" fmla="*/ 450376 h 1091821"/>
              <a:gd name="connsiteX3" fmla="*/ 259434 w 327673"/>
              <a:gd name="connsiteY3" fmla="*/ 655093 h 1091821"/>
              <a:gd name="connsiteX4" fmla="*/ 127 w 327673"/>
              <a:gd name="connsiteY4" fmla="*/ 887105 h 1091821"/>
              <a:gd name="connsiteX5" fmla="*/ 232139 w 327673"/>
              <a:gd name="connsiteY5" fmla="*/ 1091821 h 109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673" h="1091821">
                <a:moveTo>
                  <a:pt x="41070" y="0"/>
                </a:moveTo>
                <a:cubicBezTo>
                  <a:pt x="184371" y="78474"/>
                  <a:pt x="327673" y="156949"/>
                  <a:pt x="327673" y="232012"/>
                </a:cubicBezTo>
                <a:cubicBezTo>
                  <a:pt x="327673" y="307075"/>
                  <a:pt x="52443" y="379863"/>
                  <a:pt x="41070" y="450376"/>
                </a:cubicBezTo>
                <a:cubicBezTo>
                  <a:pt x="29697" y="520889"/>
                  <a:pt x="266258" y="582305"/>
                  <a:pt x="259434" y="655093"/>
                </a:cubicBezTo>
                <a:cubicBezTo>
                  <a:pt x="252610" y="727881"/>
                  <a:pt x="4676" y="814317"/>
                  <a:pt x="127" y="887105"/>
                </a:cubicBezTo>
                <a:cubicBezTo>
                  <a:pt x="-4422" y="959893"/>
                  <a:pt x="113858" y="1025857"/>
                  <a:pt x="232139" y="10918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48AA74-DADC-7A46-9AE4-14DA7BDD3EF0}"/>
              </a:ext>
            </a:extLst>
          </p:cNvPr>
          <p:cNvSpPr txBox="1"/>
          <p:nvPr/>
        </p:nvSpPr>
        <p:spPr>
          <a:xfrm>
            <a:off x="6565292" y="32528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线程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30B491D-257C-BB47-ADC5-D867B1B8EFBA}"/>
              </a:ext>
            </a:extLst>
          </p:cNvPr>
          <p:cNvSpPr/>
          <p:nvPr/>
        </p:nvSpPr>
        <p:spPr>
          <a:xfrm>
            <a:off x="4145276" y="4759027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CPU</a:t>
            </a:r>
            <a:endParaRPr kumimoji="1" lang="zh-CN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3F2A189-F09A-6F48-97C9-96607B50CC61}"/>
              </a:ext>
            </a:extLst>
          </p:cNvPr>
          <p:cNvSpPr/>
          <p:nvPr/>
        </p:nvSpPr>
        <p:spPr>
          <a:xfrm>
            <a:off x="6161348" y="4762811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CPU</a:t>
            </a:r>
            <a:endParaRPr kumimoji="1" lang="zh-CN" altLang="en-US" b="1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A32B27DD-DCE4-C446-BD3D-E36E002C83EF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757344" y="3949321"/>
            <a:ext cx="390720" cy="80970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7CFA0C8-697C-E24C-8019-F84965A4EB3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444208" y="3983381"/>
            <a:ext cx="329208" cy="77943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页脚占位符 4">
            <a:extLst>
              <a:ext uri="{FF2B5EF4-FFF2-40B4-BE49-F238E27FC236}">
                <a16:creationId xmlns:a16="http://schemas.microsoft.com/office/drawing/2014/main" id="{83DE80FB-065C-1F45-A3C5-813F750FB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</p:spPr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69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213AD-A0CC-E049-BAE9-5421C0E2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zh-CN" altLang="en-US" dirty="0"/>
              <a:t>如果没有调度器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EFECE-C8FA-3E43-9DAC-DC33D202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</p:spPr>
        <p:txBody>
          <a:bodyPr>
            <a:normAutofit/>
          </a:bodyPr>
          <a:lstStyle/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F0F9AA-2CC3-CD43-B225-8FDBDDF7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8A2EE5EB-5526-A646-99D1-318F1DB32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</p:spPr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C8CAEF3-93AC-6C47-92F1-82B9337A9196}"/>
              </a:ext>
            </a:extLst>
          </p:cNvPr>
          <p:cNvCxnSpPr>
            <a:cxnSpLocks/>
          </p:cNvCxnSpPr>
          <p:nvPr/>
        </p:nvCxnSpPr>
        <p:spPr>
          <a:xfrm>
            <a:off x="3744712" y="2208079"/>
            <a:ext cx="3275560" cy="0"/>
          </a:xfrm>
          <a:prstGeom prst="line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501E86B2-548A-9141-9789-468649CBF555}"/>
              </a:ext>
            </a:extLst>
          </p:cNvPr>
          <p:cNvCxnSpPr>
            <a:cxnSpLocks/>
          </p:cNvCxnSpPr>
          <p:nvPr/>
        </p:nvCxnSpPr>
        <p:spPr>
          <a:xfrm>
            <a:off x="3744711" y="3342336"/>
            <a:ext cx="3347569" cy="0"/>
          </a:xfrm>
          <a:prstGeom prst="line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1321C4DA-6292-6A4F-AB81-9F89AD9289EF}"/>
              </a:ext>
            </a:extLst>
          </p:cNvPr>
          <p:cNvSpPr/>
          <p:nvPr/>
        </p:nvSpPr>
        <p:spPr>
          <a:xfrm>
            <a:off x="3859280" y="2147298"/>
            <a:ext cx="2201733" cy="121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40692A0-6494-0F48-9F66-93B2901C177C}"/>
              </a:ext>
            </a:extLst>
          </p:cNvPr>
          <p:cNvSpPr/>
          <p:nvPr/>
        </p:nvSpPr>
        <p:spPr>
          <a:xfrm>
            <a:off x="6061012" y="3312090"/>
            <a:ext cx="599219" cy="101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6835754-4B79-C749-BA1B-FAAA3A665C48}"/>
              </a:ext>
            </a:extLst>
          </p:cNvPr>
          <p:cNvSpPr txBox="1"/>
          <p:nvPr/>
        </p:nvSpPr>
        <p:spPr>
          <a:xfrm>
            <a:off x="1499428" y="454395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程序员需要等</a:t>
            </a:r>
            <a:r>
              <a:rPr kumimoji="1" lang="en-US" altLang="zh-CN" dirty="0"/>
              <a:t>30</a:t>
            </a:r>
            <a:r>
              <a:rPr kumimoji="1" lang="zh-CN" altLang="en-US" dirty="0"/>
              <a:t>分钟才能播放他爱听的音乐</a:t>
            </a:r>
            <a:endParaRPr kumimoji="1" lang="en-US" altLang="zh-CN" dirty="0"/>
          </a:p>
        </p:txBody>
      </p:sp>
      <p:pic>
        <p:nvPicPr>
          <p:cNvPr id="42" name="图形 41" descr="无填充的愤怒表情">
            <a:extLst>
              <a:ext uri="{FF2B5EF4-FFF2-40B4-BE49-F238E27FC236}">
                <a16:creationId xmlns:a16="http://schemas.microsoft.com/office/drawing/2014/main" id="{FB911507-4CC0-6D4E-BDDA-850EC32A7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4916" y="4271422"/>
            <a:ext cx="914400" cy="914400"/>
          </a:xfrm>
          <a:prstGeom prst="rect">
            <a:avLst/>
          </a:prstGeom>
        </p:spPr>
      </p:pic>
      <p:sp>
        <p:nvSpPr>
          <p:cNvPr id="43" name="椭圆 42">
            <a:extLst>
              <a:ext uri="{FF2B5EF4-FFF2-40B4-BE49-F238E27FC236}">
                <a16:creationId xmlns:a16="http://schemas.microsoft.com/office/drawing/2014/main" id="{39126E10-997C-7947-A7E6-26AD83D69172}"/>
              </a:ext>
            </a:extLst>
          </p:cNvPr>
          <p:cNvSpPr/>
          <p:nvPr/>
        </p:nvSpPr>
        <p:spPr>
          <a:xfrm>
            <a:off x="4848362" y="1119442"/>
            <a:ext cx="1068259" cy="590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CPU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5EAD028-43E7-4545-B3D5-9768ECDCB1CB}"/>
              </a:ext>
            </a:extLst>
          </p:cNvPr>
          <p:cNvSpPr txBox="1"/>
          <p:nvPr/>
        </p:nvSpPr>
        <p:spPr>
          <a:xfrm>
            <a:off x="637990" y="1890641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一个运行</a:t>
            </a:r>
            <a:r>
              <a:rPr kumimoji="1" lang="en-US" altLang="zh-CN" dirty="0"/>
              <a:t>30</a:t>
            </a:r>
            <a:r>
              <a:rPr kumimoji="1" lang="zh-CN" altLang="en-US" dirty="0"/>
              <a:t>分钟的机器学习程序</a:t>
            </a:r>
          </a:p>
        </p:txBody>
      </p:sp>
      <p:pic>
        <p:nvPicPr>
          <p:cNvPr id="45" name="图形 44" descr="戴装备的头">
            <a:extLst>
              <a:ext uri="{FF2B5EF4-FFF2-40B4-BE49-F238E27FC236}">
                <a16:creationId xmlns:a16="http://schemas.microsoft.com/office/drawing/2014/main" id="{19150AD6-3611-704A-9267-0B781DB24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7807" y="1763894"/>
            <a:ext cx="914400" cy="914400"/>
          </a:xfrm>
          <a:prstGeom prst="rect">
            <a:avLst/>
          </a:prstGeom>
        </p:spPr>
      </p:pic>
      <p:pic>
        <p:nvPicPr>
          <p:cNvPr id="46" name="图形 45" descr="耳机">
            <a:extLst>
              <a:ext uri="{FF2B5EF4-FFF2-40B4-BE49-F238E27FC236}">
                <a16:creationId xmlns:a16="http://schemas.microsoft.com/office/drawing/2014/main" id="{01685DFA-A34D-D94C-B92B-126519F3DD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2989" y="2852903"/>
            <a:ext cx="914400" cy="91440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A9E06338-D0B1-9D4D-8017-802865E591DA}"/>
              </a:ext>
            </a:extLst>
          </p:cNvPr>
          <p:cNvSpPr txBox="1"/>
          <p:nvPr/>
        </p:nvSpPr>
        <p:spPr>
          <a:xfrm>
            <a:off x="651486" y="311712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播放音乐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F18EDF-EB43-C94D-AC6B-D3B9C7D33C28}"/>
              </a:ext>
            </a:extLst>
          </p:cNvPr>
          <p:cNvSpPr txBox="1"/>
          <p:nvPr/>
        </p:nvSpPr>
        <p:spPr>
          <a:xfrm>
            <a:off x="4359250" y="3501242"/>
            <a:ext cx="1701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（程序执行片段）</a:t>
            </a:r>
          </a:p>
        </p:txBody>
      </p:sp>
    </p:spTree>
    <p:extLst>
      <p:ext uri="{BB962C8B-B14F-4D97-AF65-F5344CB8AC3E}">
        <p14:creationId xmlns:p14="http://schemas.microsoft.com/office/powerpoint/2010/main" val="7590943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A4663449-3B10-6F46-831B-64D546A4B906}"/>
              </a:ext>
            </a:extLst>
          </p:cNvPr>
          <p:cNvCxnSpPr>
            <a:cxnSpLocks/>
            <a:stCxn id="6" idx="2"/>
            <a:endCxn id="38" idx="2"/>
          </p:cNvCxnSpPr>
          <p:nvPr/>
        </p:nvCxnSpPr>
        <p:spPr>
          <a:xfrm rot="16200000" flipH="1">
            <a:off x="4063828" y="1884412"/>
            <a:ext cx="782321" cy="2502279"/>
          </a:xfrm>
          <a:prstGeom prst="bentConnector3">
            <a:avLst>
              <a:gd name="adj1" fmla="val 12922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5F76BF8-AE88-CB44-BF96-66E90452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2E2E165-92E7-AD45-8B36-7035DEC3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全局运行队列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7D1A0A-1CCF-954E-8957-357693B5246E}"/>
              </a:ext>
            </a:extLst>
          </p:cNvPr>
          <p:cNvSpPr/>
          <p:nvPr/>
        </p:nvSpPr>
        <p:spPr>
          <a:xfrm>
            <a:off x="2735797" y="2456360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任务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4368A0-44E2-7D40-9382-141A7701A206}"/>
              </a:ext>
            </a:extLst>
          </p:cNvPr>
          <p:cNvSpPr/>
          <p:nvPr/>
        </p:nvSpPr>
        <p:spPr>
          <a:xfrm>
            <a:off x="2735797" y="2168328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…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7F8F12-D8A8-B14F-88DF-BF1C0D15EDA7}"/>
              </a:ext>
            </a:extLst>
          </p:cNvPr>
          <p:cNvSpPr/>
          <p:nvPr/>
        </p:nvSpPr>
        <p:spPr>
          <a:xfrm>
            <a:off x="2735797" y="1880296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任务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F080F7-3CEB-204C-A7D7-AEF88F71A247}"/>
              </a:ext>
            </a:extLst>
          </p:cNvPr>
          <p:cNvSpPr/>
          <p:nvPr/>
        </p:nvSpPr>
        <p:spPr>
          <a:xfrm>
            <a:off x="6840253" y="3238682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任务</a:t>
            </a:r>
          </a:p>
        </p:txBody>
      </p:sp>
      <p:cxnSp>
        <p:nvCxnSpPr>
          <p:cNvPr id="14" name="肘形连接符 13">
            <a:extLst>
              <a:ext uri="{FF2B5EF4-FFF2-40B4-BE49-F238E27FC236}">
                <a16:creationId xmlns:a16="http://schemas.microsoft.com/office/drawing/2014/main" id="{FA29C4CD-492A-9640-BAE8-00498B747B00}"/>
              </a:ext>
            </a:extLst>
          </p:cNvPr>
          <p:cNvCxnSpPr>
            <a:cxnSpLocks/>
            <a:stCxn id="6" idx="2"/>
            <a:endCxn id="12" idx="2"/>
          </p:cNvCxnSpPr>
          <p:nvPr/>
        </p:nvCxnSpPr>
        <p:spPr>
          <a:xfrm rot="16200000" flipH="1">
            <a:off x="4864916" y="1083325"/>
            <a:ext cx="782322" cy="4104456"/>
          </a:xfrm>
          <a:prstGeom prst="bentConnector3">
            <a:avLst>
              <a:gd name="adj1" fmla="val 12922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61265E16-25AD-1044-B1F4-CC8EDCB65C4C}"/>
              </a:ext>
            </a:extLst>
          </p:cNvPr>
          <p:cNvCxnSpPr>
            <a:cxnSpLocks/>
            <a:stCxn id="12" idx="0"/>
            <a:endCxn id="8" idx="0"/>
          </p:cNvCxnSpPr>
          <p:nvPr/>
        </p:nvCxnSpPr>
        <p:spPr>
          <a:xfrm rot="16200000" flipV="1">
            <a:off x="4576884" y="507261"/>
            <a:ext cx="1358386" cy="4104456"/>
          </a:xfrm>
          <a:prstGeom prst="bentConnector3">
            <a:avLst>
              <a:gd name="adj1" fmla="val 11763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3B30991B-2549-FB4E-AC9B-0F2A6CBFF2F3}"/>
              </a:ext>
            </a:extLst>
          </p:cNvPr>
          <p:cNvSpPr/>
          <p:nvPr/>
        </p:nvSpPr>
        <p:spPr>
          <a:xfrm>
            <a:off x="6624229" y="2216067"/>
            <a:ext cx="1368152" cy="590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CPU</a:t>
            </a:r>
            <a:r>
              <a:rPr kumimoji="1" lang="zh-CN" altLang="en-US" sz="1400" dirty="0"/>
              <a:t>核心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7CB6424-B34D-E440-B772-3FB3DA25A83C}"/>
              </a:ext>
            </a:extLst>
          </p:cNvPr>
          <p:cNvSpPr txBox="1"/>
          <p:nvPr/>
        </p:nvSpPr>
        <p:spPr>
          <a:xfrm>
            <a:off x="6226116" y="2743550"/>
            <a:ext cx="5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/>
              <a:t>…</a:t>
            </a:r>
            <a:endParaRPr kumimoji="1" lang="zh-CN" altLang="en-US" sz="14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4510530-9B4D-744A-97B6-B83EDAE67DD9}"/>
              </a:ext>
            </a:extLst>
          </p:cNvPr>
          <p:cNvSpPr/>
          <p:nvPr/>
        </p:nvSpPr>
        <p:spPr>
          <a:xfrm>
            <a:off x="5238076" y="3238681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任务</a:t>
            </a:r>
          </a:p>
        </p:txBody>
      </p: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9D807F82-7A36-F649-AD57-880C1A201582}"/>
              </a:ext>
            </a:extLst>
          </p:cNvPr>
          <p:cNvCxnSpPr>
            <a:cxnSpLocks/>
            <a:stCxn id="38" idx="0"/>
            <a:endCxn id="8" idx="0"/>
          </p:cNvCxnSpPr>
          <p:nvPr/>
        </p:nvCxnSpPr>
        <p:spPr>
          <a:xfrm rot="16200000" flipV="1">
            <a:off x="3775797" y="1308349"/>
            <a:ext cx="1358385" cy="2502279"/>
          </a:xfrm>
          <a:prstGeom prst="bentConnector3">
            <a:avLst>
              <a:gd name="adj1" fmla="val 11763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B20FE223-D063-624F-AEAA-CDD682C9A799}"/>
              </a:ext>
            </a:extLst>
          </p:cNvPr>
          <p:cNvSpPr/>
          <p:nvPr/>
        </p:nvSpPr>
        <p:spPr>
          <a:xfrm>
            <a:off x="5022052" y="2220763"/>
            <a:ext cx="1368152" cy="590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CPU</a:t>
            </a:r>
            <a:r>
              <a:rPr kumimoji="1" lang="zh-CN" altLang="en-US" sz="1400" dirty="0"/>
              <a:t>核心</a:t>
            </a:r>
          </a:p>
        </p:txBody>
      </p:sp>
      <p:sp>
        <p:nvSpPr>
          <p:cNvPr id="54" name="页脚占位符 4">
            <a:extLst>
              <a:ext uri="{FF2B5EF4-FFF2-40B4-BE49-F238E27FC236}">
                <a16:creationId xmlns:a16="http://schemas.microsoft.com/office/drawing/2014/main" id="{A6FC76A6-7E24-9946-ADBB-50B30132A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</p:spPr>
        <p:txBody>
          <a:bodyPr/>
          <a:lstStyle/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85FB47-E02B-459D-8EF3-DCBA7190FB82}"/>
              </a:ext>
            </a:extLst>
          </p:cNvPr>
          <p:cNvSpPr/>
          <p:nvPr/>
        </p:nvSpPr>
        <p:spPr>
          <a:xfrm>
            <a:off x="1187624" y="1489348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新任务</a:t>
            </a:r>
          </a:p>
        </p:txBody>
      </p:sp>
      <p:cxnSp>
        <p:nvCxnSpPr>
          <p:cNvPr id="9" name="肘形连接符 8">
            <a:extLst>
              <a:ext uri="{FF2B5EF4-FFF2-40B4-BE49-F238E27FC236}">
                <a16:creationId xmlns:a16="http://schemas.microsoft.com/office/drawing/2014/main" id="{3D7CBAA8-A641-E82F-7DB2-1829E3A2AE22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2123728" y="1633364"/>
            <a:ext cx="1080121" cy="246932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AE06FDD-67C5-9F1B-95AC-473D46B9F2D9}"/>
              </a:ext>
            </a:extLst>
          </p:cNvPr>
          <p:cNvSpPr txBox="1"/>
          <p:nvPr/>
        </p:nvSpPr>
        <p:spPr>
          <a:xfrm>
            <a:off x="1329896" y="221605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全局运行队列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575ABFA-39C0-699C-0808-96679DE20641}"/>
              </a:ext>
            </a:extLst>
          </p:cNvPr>
          <p:cNvSpPr txBox="1"/>
          <p:nvPr/>
        </p:nvSpPr>
        <p:spPr>
          <a:xfrm>
            <a:off x="105496" y="3268020"/>
            <a:ext cx="4664528" cy="214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可能导致的问题：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所有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CPU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竞争全局调度器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同一个线程可能在不同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CPU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上切换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  <a:p>
            <a:pPr marL="1143000" lvl="2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切换开销大：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Cache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、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TLB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、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…</a:t>
            </a:r>
          </a:p>
          <a:p>
            <a:pPr marL="1143000" lvl="2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缓存局部性差</a:t>
            </a:r>
          </a:p>
        </p:txBody>
      </p:sp>
    </p:spTree>
    <p:extLst>
      <p:ext uri="{BB962C8B-B14F-4D97-AF65-F5344CB8AC3E}">
        <p14:creationId xmlns:p14="http://schemas.microsoft.com/office/powerpoint/2010/main" val="11614139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4473F67-ED95-4C09-C2E5-C0A44B17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22DD10-919D-EEE7-3A7D-09DF14EF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每个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核心维护本地运行队列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BBB6A2-FE51-018D-0D93-6FB3992BD84D}"/>
              </a:ext>
            </a:extLst>
          </p:cNvPr>
          <p:cNvSpPr/>
          <p:nvPr/>
        </p:nvSpPr>
        <p:spPr>
          <a:xfrm>
            <a:off x="2066432" y="3590133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任务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B0794F-DE86-B727-7336-074A68166F23}"/>
              </a:ext>
            </a:extLst>
          </p:cNvPr>
          <p:cNvSpPr/>
          <p:nvPr/>
        </p:nvSpPr>
        <p:spPr>
          <a:xfrm>
            <a:off x="2066432" y="3302101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…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100921-8205-2380-C102-689D9799F15D}"/>
              </a:ext>
            </a:extLst>
          </p:cNvPr>
          <p:cNvSpPr/>
          <p:nvPr/>
        </p:nvSpPr>
        <p:spPr>
          <a:xfrm>
            <a:off x="2066432" y="3014069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任务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FD16C3-C5CC-3383-3A6C-0483AC66BD88}"/>
              </a:ext>
            </a:extLst>
          </p:cNvPr>
          <p:cNvSpPr txBox="1"/>
          <p:nvPr/>
        </p:nvSpPr>
        <p:spPr>
          <a:xfrm>
            <a:off x="5181811" y="3602009"/>
            <a:ext cx="5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/>
              <a:t>…</a:t>
            </a:r>
            <a:endParaRPr kumimoji="1" lang="zh-CN" altLang="en-US" sz="14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33CF332-03E7-C342-2A46-7577A92E13B2}"/>
              </a:ext>
            </a:extLst>
          </p:cNvPr>
          <p:cNvSpPr/>
          <p:nvPr/>
        </p:nvSpPr>
        <p:spPr>
          <a:xfrm>
            <a:off x="1850408" y="4202236"/>
            <a:ext cx="1368152" cy="590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CPU</a:t>
            </a:r>
            <a:r>
              <a:rPr kumimoji="1" lang="zh-CN" altLang="en-US" sz="1400" dirty="0"/>
              <a:t>核心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2DCB022-15EF-752E-4BBC-06D763547B04}"/>
              </a:ext>
            </a:extLst>
          </p:cNvPr>
          <p:cNvSpPr/>
          <p:nvPr/>
        </p:nvSpPr>
        <p:spPr>
          <a:xfrm>
            <a:off x="3916079" y="1060105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新任务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D44310-4688-647F-7438-03745CCA6BC4}"/>
              </a:ext>
            </a:extLst>
          </p:cNvPr>
          <p:cNvSpPr txBox="1"/>
          <p:nvPr/>
        </p:nvSpPr>
        <p:spPr>
          <a:xfrm>
            <a:off x="7460755" y="330210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本地运行队列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5155C34-248F-8E53-482C-1B21DD8A8862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2534484" y="3878165"/>
            <a:ext cx="0" cy="3240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51847B20-9B6F-3623-9B3D-26C35010ADBC}"/>
              </a:ext>
            </a:extLst>
          </p:cNvPr>
          <p:cNvCxnSpPr>
            <a:cxnSpLocks/>
            <a:stCxn id="17" idx="4"/>
            <a:endCxn id="8" idx="0"/>
          </p:cNvCxnSpPr>
          <p:nvPr/>
        </p:nvCxnSpPr>
        <p:spPr>
          <a:xfrm rot="5400000" flipH="1">
            <a:off x="1645117" y="3903436"/>
            <a:ext cx="1778734" cy="12700"/>
          </a:xfrm>
          <a:prstGeom prst="bentConnector5">
            <a:avLst>
              <a:gd name="adj1" fmla="val -12852"/>
              <a:gd name="adj2" fmla="val 7186425"/>
              <a:gd name="adj3" fmla="val 11285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DDBD1A6-771F-2D3F-5657-6A157F58309C}"/>
              </a:ext>
            </a:extLst>
          </p:cNvPr>
          <p:cNvSpPr/>
          <p:nvPr/>
        </p:nvSpPr>
        <p:spPr>
          <a:xfrm>
            <a:off x="3922429" y="3590133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任务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6905D9D-085F-847B-0A13-7D5A045F6F17}"/>
              </a:ext>
            </a:extLst>
          </p:cNvPr>
          <p:cNvSpPr/>
          <p:nvPr/>
        </p:nvSpPr>
        <p:spPr>
          <a:xfrm>
            <a:off x="3922429" y="3302101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…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4ED6307-FAE7-E6A3-5A45-8AE113AE3E37}"/>
              </a:ext>
            </a:extLst>
          </p:cNvPr>
          <p:cNvSpPr/>
          <p:nvPr/>
        </p:nvSpPr>
        <p:spPr>
          <a:xfrm>
            <a:off x="3922429" y="3014069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任务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612BDB7-3D05-BCAF-B3EF-2E986C6C3A69}"/>
              </a:ext>
            </a:extLst>
          </p:cNvPr>
          <p:cNvSpPr/>
          <p:nvPr/>
        </p:nvSpPr>
        <p:spPr>
          <a:xfrm>
            <a:off x="3706405" y="4202236"/>
            <a:ext cx="1368152" cy="590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CPU</a:t>
            </a:r>
            <a:r>
              <a:rPr kumimoji="1" lang="zh-CN" altLang="en-US" sz="1400" dirty="0"/>
              <a:t>核心</a:t>
            </a: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2D7447BC-A83C-079D-90B3-2AD6D6B9DC5B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>
            <a:off x="4390481" y="3878165"/>
            <a:ext cx="0" cy="3240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BF994914-1BDB-E1C1-0851-D1A9B4868A1F}"/>
              </a:ext>
            </a:extLst>
          </p:cNvPr>
          <p:cNvCxnSpPr>
            <a:stCxn id="41" idx="4"/>
            <a:endCxn id="40" idx="0"/>
          </p:cNvCxnSpPr>
          <p:nvPr/>
        </p:nvCxnSpPr>
        <p:spPr>
          <a:xfrm rot="5400000" flipH="1">
            <a:off x="3501114" y="3903436"/>
            <a:ext cx="1778734" cy="12700"/>
          </a:xfrm>
          <a:prstGeom prst="bentConnector5">
            <a:avLst>
              <a:gd name="adj1" fmla="val -12852"/>
              <a:gd name="adj2" fmla="val 7186425"/>
              <a:gd name="adj3" fmla="val 11285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94C3F21D-E383-4D71-75A3-1F4D162D5B14}"/>
              </a:ext>
            </a:extLst>
          </p:cNvPr>
          <p:cNvSpPr/>
          <p:nvPr/>
        </p:nvSpPr>
        <p:spPr>
          <a:xfrm>
            <a:off x="6449802" y="3582336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任务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EBBE90D-AAE0-E320-452A-4D4A8D429931}"/>
              </a:ext>
            </a:extLst>
          </p:cNvPr>
          <p:cNvSpPr/>
          <p:nvPr/>
        </p:nvSpPr>
        <p:spPr>
          <a:xfrm>
            <a:off x="6449802" y="3294304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…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A36B2F2-29C5-FC5C-3160-493449558741}"/>
              </a:ext>
            </a:extLst>
          </p:cNvPr>
          <p:cNvSpPr/>
          <p:nvPr/>
        </p:nvSpPr>
        <p:spPr>
          <a:xfrm>
            <a:off x="6449802" y="3006272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任务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B76500D9-526F-3E42-D916-B91D521552AD}"/>
              </a:ext>
            </a:extLst>
          </p:cNvPr>
          <p:cNvSpPr/>
          <p:nvPr/>
        </p:nvSpPr>
        <p:spPr>
          <a:xfrm>
            <a:off x="6233778" y="4194439"/>
            <a:ext cx="1368152" cy="590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CPU</a:t>
            </a:r>
            <a:r>
              <a:rPr kumimoji="1" lang="zh-CN" altLang="en-US" sz="1400" dirty="0"/>
              <a:t>核心</a:t>
            </a:r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25C8CBFF-E738-6566-2015-65DC716A017F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6917854" y="3870368"/>
            <a:ext cx="0" cy="3240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>
            <a:extLst>
              <a:ext uri="{FF2B5EF4-FFF2-40B4-BE49-F238E27FC236}">
                <a16:creationId xmlns:a16="http://schemas.microsoft.com/office/drawing/2014/main" id="{C1D6946C-6E59-0DF2-8BCE-6879967D0ABD}"/>
              </a:ext>
            </a:extLst>
          </p:cNvPr>
          <p:cNvCxnSpPr>
            <a:stCxn id="47" idx="4"/>
            <a:endCxn id="46" idx="0"/>
          </p:cNvCxnSpPr>
          <p:nvPr/>
        </p:nvCxnSpPr>
        <p:spPr>
          <a:xfrm rot="5400000" flipH="1">
            <a:off x="6028487" y="3895639"/>
            <a:ext cx="1778734" cy="12700"/>
          </a:xfrm>
          <a:prstGeom prst="bentConnector5">
            <a:avLst>
              <a:gd name="adj1" fmla="val -12852"/>
              <a:gd name="adj2" fmla="val 7186425"/>
              <a:gd name="adj3" fmla="val 11285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1AEF8A06-2633-F57E-661B-667E292C381E}"/>
              </a:ext>
            </a:extLst>
          </p:cNvPr>
          <p:cNvCxnSpPr>
            <a:cxnSpLocks/>
            <a:stCxn id="18" idx="2"/>
            <a:endCxn id="8" idx="0"/>
          </p:cNvCxnSpPr>
          <p:nvPr/>
        </p:nvCxnSpPr>
        <p:spPr>
          <a:xfrm rot="5400000">
            <a:off x="2626342" y="1256280"/>
            <a:ext cx="1665932" cy="184964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59CB1273-FE47-615C-D963-B0A840CEAE26}"/>
              </a:ext>
            </a:extLst>
          </p:cNvPr>
          <p:cNvCxnSpPr>
            <a:cxnSpLocks/>
            <a:stCxn id="18" idx="2"/>
            <a:endCxn id="40" idx="0"/>
          </p:cNvCxnSpPr>
          <p:nvPr/>
        </p:nvCxnSpPr>
        <p:spPr>
          <a:xfrm rot="16200000" flipH="1">
            <a:off x="3554340" y="2177928"/>
            <a:ext cx="1665932" cy="635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>
            <a:extLst>
              <a:ext uri="{FF2B5EF4-FFF2-40B4-BE49-F238E27FC236}">
                <a16:creationId xmlns:a16="http://schemas.microsoft.com/office/drawing/2014/main" id="{16ED570B-FA2B-E7D2-D2F7-041165B18410}"/>
              </a:ext>
            </a:extLst>
          </p:cNvPr>
          <p:cNvCxnSpPr>
            <a:cxnSpLocks/>
            <a:stCxn id="18" idx="2"/>
            <a:endCxn id="46" idx="0"/>
          </p:cNvCxnSpPr>
          <p:nvPr/>
        </p:nvCxnSpPr>
        <p:spPr>
          <a:xfrm rot="16200000" flipH="1">
            <a:off x="4821925" y="910342"/>
            <a:ext cx="1658135" cy="253372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69D1F7F-57C4-93BE-D9EA-5192FB80188B}"/>
              </a:ext>
            </a:extLst>
          </p:cNvPr>
          <p:cNvSpPr txBox="1"/>
          <p:nvPr/>
        </p:nvSpPr>
        <p:spPr>
          <a:xfrm>
            <a:off x="204669" y="5224341"/>
            <a:ext cx="3443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现被应用于</a:t>
            </a:r>
            <a:r>
              <a:rPr kumimoji="1" lang="en-US" altLang="zh-CN" sz="1400" dirty="0"/>
              <a:t>Linux</a:t>
            </a:r>
            <a:r>
              <a:rPr kumimoji="1" lang="zh-CN" altLang="en-US" sz="1400" dirty="0"/>
              <a:t>、</a:t>
            </a:r>
            <a:r>
              <a:rPr kumimoji="1" lang="en-US" altLang="zh-CN" sz="1400" dirty="0" err="1"/>
              <a:t>ChCore</a:t>
            </a:r>
            <a:r>
              <a:rPr kumimoji="1" lang="zh-CN" altLang="en-US" sz="1400" dirty="0"/>
              <a:t>等操作系统中</a:t>
            </a:r>
          </a:p>
        </p:txBody>
      </p:sp>
    </p:spTree>
    <p:extLst>
      <p:ext uri="{BB962C8B-B14F-4D97-AF65-F5344CB8AC3E}">
        <p14:creationId xmlns:p14="http://schemas.microsoft.com/office/powerpoint/2010/main" val="3367591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69164-92F1-4D43-BF71-A4B5DD71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思考：指定线程在</a:t>
            </a:r>
            <a:r>
              <a:rPr kumimoji="1" lang="en-US" altLang="zh-CN" dirty="0"/>
              <a:t>CPU</a:t>
            </a:r>
            <a:r>
              <a:rPr kumimoji="1" lang="zh-CN" altLang="en-US" dirty="0"/>
              <a:t>上执行的问题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FEA20-F458-C942-9BDF-7F041F3B0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负载不均衡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1A8B85-B7A4-BE46-BEA5-DF9588F0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18" name="页脚占位符 4">
            <a:extLst>
              <a:ext uri="{FF2B5EF4-FFF2-40B4-BE49-F238E27FC236}">
                <a16:creationId xmlns:a16="http://schemas.microsoft.com/office/drawing/2014/main" id="{C8DE0B0F-6D36-5245-A031-1F9F3BABB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</p:spPr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E7DB3CC-C294-A356-6DEC-EBEB96F09A3A}"/>
              </a:ext>
            </a:extLst>
          </p:cNvPr>
          <p:cNvSpPr/>
          <p:nvPr/>
        </p:nvSpPr>
        <p:spPr>
          <a:xfrm>
            <a:off x="1109300" y="4194438"/>
            <a:ext cx="1368152" cy="590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CPU</a:t>
            </a:r>
            <a:r>
              <a:rPr kumimoji="1" lang="zh-CN" altLang="en-US" sz="1400" dirty="0"/>
              <a:t>核心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8171D81-F751-CE8C-3909-F72ECAE7D34A}"/>
              </a:ext>
            </a:extLst>
          </p:cNvPr>
          <p:cNvSpPr/>
          <p:nvPr/>
        </p:nvSpPr>
        <p:spPr>
          <a:xfrm>
            <a:off x="3706405" y="4202236"/>
            <a:ext cx="1368152" cy="590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CPU</a:t>
            </a:r>
            <a:r>
              <a:rPr kumimoji="1" lang="zh-CN" altLang="en-US" sz="1400" dirty="0"/>
              <a:t>核心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4F80911-7F57-C8EA-C606-5B7CFB6B50AC}"/>
              </a:ext>
            </a:extLst>
          </p:cNvPr>
          <p:cNvSpPr/>
          <p:nvPr/>
        </p:nvSpPr>
        <p:spPr>
          <a:xfrm>
            <a:off x="6233778" y="4194439"/>
            <a:ext cx="1368152" cy="590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CPU</a:t>
            </a:r>
            <a:r>
              <a:rPr kumimoji="1" lang="zh-CN" altLang="en-US" sz="1400" dirty="0"/>
              <a:t>核心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0641E33-713F-5F86-4CB0-A315FDB22611}"/>
              </a:ext>
            </a:extLst>
          </p:cNvPr>
          <p:cNvSpPr/>
          <p:nvPr/>
        </p:nvSpPr>
        <p:spPr>
          <a:xfrm>
            <a:off x="1325324" y="3465873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任务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FE391E1-F07A-E7E0-B83B-61353221E5C3}"/>
              </a:ext>
            </a:extLst>
          </p:cNvPr>
          <p:cNvSpPr/>
          <p:nvPr/>
        </p:nvSpPr>
        <p:spPr>
          <a:xfrm>
            <a:off x="1325324" y="3185239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任务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D5833FB-E1C0-F2F9-B1A2-D97ADC100E66}"/>
              </a:ext>
            </a:extLst>
          </p:cNvPr>
          <p:cNvSpPr/>
          <p:nvPr/>
        </p:nvSpPr>
        <p:spPr>
          <a:xfrm>
            <a:off x="1325324" y="2900401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任务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3101844-3B06-8506-DA8E-17213D8C86F0}"/>
              </a:ext>
            </a:extLst>
          </p:cNvPr>
          <p:cNvSpPr/>
          <p:nvPr/>
        </p:nvSpPr>
        <p:spPr>
          <a:xfrm>
            <a:off x="3923928" y="3473271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任务</a:t>
            </a:r>
          </a:p>
        </p:txBody>
      </p:sp>
    </p:spTree>
    <p:extLst>
      <p:ext uri="{BB962C8B-B14F-4D97-AF65-F5344CB8AC3E}">
        <p14:creationId xmlns:p14="http://schemas.microsoft.com/office/powerpoint/2010/main" val="42312390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69164-92F1-4D43-BF71-A4B5DD71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负载均衡（</a:t>
            </a:r>
            <a:r>
              <a:rPr kumimoji="1" lang="en-US" altLang="zh-CN" dirty="0"/>
              <a:t>Load</a:t>
            </a:r>
            <a:r>
              <a:rPr kumimoji="1" lang="zh-CN" altLang="en-US" dirty="0"/>
              <a:t> </a:t>
            </a:r>
            <a:r>
              <a:rPr kumimoji="1" lang="en-US" altLang="zh-CN" dirty="0"/>
              <a:t>Balance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FEA20-F458-C942-9BDF-7F041F3B0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需要追踪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的负载情况</a:t>
            </a:r>
            <a:endParaRPr kumimoji="1" lang="en-US" altLang="zh-CN" dirty="0"/>
          </a:p>
          <a:p>
            <a:r>
              <a:rPr kumimoji="1" lang="zh-CN" altLang="en-US" dirty="0"/>
              <a:t>将任务从负载高的</a:t>
            </a:r>
            <a:r>
              <a:rPr kumimoji="1" lang="en-US" altLang="zh-CN" dirty="0"/>
              <a:t>CPU</a:t>
            </a:r>
            <a:r>
              <a:rPr kumimoji="1" lang="zh-CN" altLang="en-US" dirty="0"/>
              <a:t>迁移到负载低的</a:t>
            </a:r>
            <a:r>
              <a:rPr kumimoji="1" lang="en-US" altLang="zh-CN" dirty="0"/>
              <a:t>CPU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1A8B85-B7A4-BE46-BEA5-DF9588F0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18" name="页脚占位符 4">
            <a:extLst>
              <a:ext uri="{FF2B5EF4-FFF2-40B4-BE49-F238E27FC236}">
                <a16:creationId xmlns:a16="http://schemas.microsoft.com/office/drawing/2014/main" id="{C8DE0B0F-6D36-5245-A031-1F9F3BABB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</p:spPr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187520-F9F4-ECA5-2874-68E739C78832}"/>
              </a:ext>
            </a:extLst>
          </p:cNvPr>
          <p:cNvSpPr/>
          <p:nvPr/>
        </p:nvSpPr>
        <p:spPr>
          <a:xfrm>
            <a:off x="1325324" y="3465873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任务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B734F2E-FF1C-6608-F204-C15FDFAAC0B2}"/>
              </a:ext>
            </a:extLst>
          </p:cNvPr>
          <p:cNvSpPr/>
          <p:nvPr/>
        </p:nvSpPr>
        <p:spPr>
          <a:xfrm>
            <a:off x="1325324" y="3185239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任务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0AC31C-5C95-E8CB-D2F3-C02FBA67AFFB}"/>
              </a:ext>
            </a:extLst>
          </p:cNvPr>
          <p:cNvSpPr/>
          <p:nvPr/>
        </p:nvSpPr>
        <p:spPr>
          <a:xfrm>
            <a:off x="1325324" y="2900401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任务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766068-2983-3253-A68F-7142C880EBF3}"/>
              </a:ext>
            </a:extLst>
          </p:cNvPr>
          <p:cNvSpPr/>
          <p:nvPr/>
        </p:nvSpPr>
        <p:spPr>
          <a:xfrm>
            <a:off x="3923928" y="3473271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任务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E7DB3CC-C294-A356-6DEC-EBEB96F09A3A}"/>
              </a:ext>
            </a:extLst>
          </p:cNvPr>
          <p:cNvSpPr/>
          <p:nvPr/>
        </p:nvSpPr>
        <p:spPr>
          <a:xfrm>
            <a:off x="1109300" y="4194438"/>
            <a:ext cx="1368152" cy="590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CPU</a:t>
            </a:r>
            <a:r>
              <a:rPr kumimoji="1" lang="zh-CN" altLang="en-US" sz="1400" dirty="0"/>
              <a:t>核心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8171D81-F751-CE8C-3909-F72ECAE7D34A}"/>
              </a:ext>
            </a:extLst>
          </p:cNvPr>
          <p:cNvSpPr/>
          <p:nvPr/>
        </p:nvSpPr>
        <p:spPr>
          <a:xfrm>
            <a:off x="3706405" y="4202236"/>
            <a:ext cx="1368152" cy="590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CPU</a:t>
            </a:r>
            <a:r>
              <a:rPr kumimoji="1" lang="zh-CN" altLang="en-US" sz="1400" dirty="0"/>
              <a:t>核心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4F80911-7F57-C8EA-C606-5B7CFB6B50AC}"/>
              </a:ext>
            </a:extLst>
          </p:cNvPr>
          <p:cNvSpPr/>
          <p:nvPr/>
        </p:nvSpPr>
        <p:spPr>
          <a:xfrm>
            <a:off x="6233778" y="4194439"/>
            <a:ext cx="1368152" cy="590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CPU</a:t>
            </a:r>
            <a:r>
              <a:rPr kumimoji="1" lang="zh-CN" altLang="en-US" sz="1400" dirty="0"/>
              <a:t>核心</a:t>
            </a:r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7FA8CD76-EF9C-239A-6388-F0519BE82F61}"/>
              </a:ext>
            </a:extLst>
          </p:cNvPr>
          <p:cNvCxnSpPr>
            <a:cxnSpLocks/>
          </p:cNvCxnSpPr>
          <p:nvPr/>
        </p:nvCxnSpPr>
        <p:spPr>
          <a:xfrm>
            <a:off x="2351890" y="2972354"/>
            <a:ext cx="4565964" cy="120318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8635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1DD18-95CE-7E45-BDE7-A44D57C9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zh-CN" altLang="en-US" dirty="0"/>
              <a:t>思考：如何定义任务的负载？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2418F-F0E3-3F46-9607-03364019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根据任务负载定义的不同，负载均衡的效果也不尽相同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请探讨如下任务负载定义的优劣：</a:t>
            </a:r>
            <a:endParaRPr kumimoji="1" lang="en-US" altLang="zh-CN" sz="2400" dirty="0"/>
          </a:p>
          <a:p>
            <a:pPr lvl="1">
              <a:lnSpc>
                <a:spcPct val="150000"/>
              </a:lnSpc>
            </a:pPr>
            <a:r>
              <a:rPr kumimoji="1" lang="zh-CN" altLang="en-US" sz="2200" dirty="0"/>
              <a:t>每个</a:t>
            </a:r>
            <a:r>
              <a:rPr kumimoji="1" lang="en-US" altLang="zh-CN" sz="2200" dirty="0"/>
              <a:t>CPU</a:t>
            </a:r>
            <a:r>
              <a:rPr kumimoji="1" lang="zh-CN" altLang="en-US" sz="2200" dirty="0"/>
              <a:t>核心本地运行队列的长度</a:t>
            </a:r>
            <a:endParaRPr kumimoji="1" lang="en-US" altLang="zh-CN" sz="2200" dirty="0"/>
          </a:p>
          <a:p>
            <a:pPr lvl="1">
              <a:lnSpc>
                <a:spcPct val="150000"/>
              </a:lnSpc>
            </a:pPr>
            <a:r>
              <a:rPr kumimoji="1" lang="zh-CN" altLang="en-US" sz="2200" dirty="0"/>
              <a:t>每个任务单位时间内使用的</a:t>
            </a:r>
            <a:r>
              <a:rPr kumimoji="1" lang="en-US" altLang="zh-CN" sz="2200" dirty="0"/>
              <a:t>CPU</a:t>
            </a:r>
            <a:r>
              <a:rPr kumimoji="1" lang="zh-CN" altLang="en-US" sz="2200" dirty="0"/>
              <a:t>资源</a:t>
            </a:r>
            <a:endParaRPr kumimoji="1" lang="en-US" altLang="zh-CN" sz="2200" dirty="0"/>
          </a:p>
          <a:p>
            <a:pPr>
              <a:lnSpc>
                <a:spcPct val="150000"/>
              </a:lnSpc>
            </a:pPr>
            <a:endParaRPr kumimoji="1"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A5BC14-A90A-0845-86E3-E9319000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1CB33-0C7E-234C-A79D-359B56C03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</p:spPr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1524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086C350-1400-84C7-2A57-F82DF076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/>
              <a:t>程序员如何控制自己程序的行为？</a:t>
            </a:r>
            <a:endParaRPr kumimoji="1" lang="en-US" altLang="zh-CN" sz="1800" dirty="0"/>
          </a:p>
          <a:p>
            <a:pPr lvl="1"/>
            <a:r>
              <a:rPr kumimoji="1" lang="zh-CN" altLang="en-US" sz="1600" dirty="0"/>
              <a:t>例如，他希望某个线程独占一个</a:t>
            </a:r>
            <a:r>
              <a:rPr kumimoji="1" lang="en-US" altLang="zh-CN" sz="1600" dirty="0"/>
              <a:t>CPU</a:t>
            </a:r>
            <a:r>
              <a:rPr kumimoji="1" lang="zh-CN" altLang="en-US" sz="1600" dirty="0"/>
              <a:t>核心</a:t>
            </a:r>
            <a:endParaRPr kumimoji="1" lang="en-US" altLang="zh-CN" sz="1600" dirty="0"/>
          </a:p>
          <a:p>
            <a:r>
              <a:rPr kumimoji="1" lang="zh-CN" altLang="en-US" sz="1800" dirty="0"/>
              <a:t>通过操作系统暴露的任务亲和性接口，可以指定任务能够使用的</a:t>
            </a:r>
            <a:r>
              <a:rPr kumimoji="1" lang="en-US" altLang="zh-CN" sz="1800" dirty="0"/>
              <a:t>CPU</a:t>
            </a:r>
            <a:r>
              <a:rPr kumimoji="1" lang="zh-CN" altLang="en-US" sz="1800" dirty="0"/>
              <a:t>核心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6D067A-4C27-76D3-2AA8-AFDF8877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65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A5C401A-2FF0-A92B-AEA4-2C3947EF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亲和性（</a:t>
            </a:r>
            <a:r>
              <a:rPr kumimoji="1" lang="en-US" altLang="zh-CN" dirty="0"/>
              <a:t>Affinity</a:t>
            </a:r>
            <a:r>
              <a:rPr kumimoji="1" lang="zh-CN" altLang="en-US" dirty="0"/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8465B4-9008-6F22-6743-53BDC60C6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679699"/>
            <a:ext cx="6286500" cy="170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下箭头 6">
            <a:extLst>
              <a:ext uri="{FF2B5EF4-FFF2-40B4-BE49-F238E27FC236}">
                <a16:creationId xmlns:a16="http://schemas.microsoft.com/office/drawing/2014/main" id="{11AB72B0-1D22-688B-B2D3-892617E316C0}"/>
              </a:ext>
            </a:extLst>
          </p:cNvPr>
          <p:cNvSpPr/>
          <p:nvPr/>
        </p:nvSpPr>
        <p:spPr>
          <a:xfrm rot="10800000">
            <a:off x="3275856" y="4381499"/>
            <a:ext cx="216024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D0C5F-576F-72A4-57B2-41CA12D81BDD}"/>
              </a:ext>
            </a:extLst>
          </p:cNvPr>
          <p:cNvSpPr txBox="1"/>
          <p:nvPr/>
        </p:nvSpPr>
        <p:spPr>
          <a:xfrm>
            <a:off x="2843808" y="5071618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指定目标</a:t>
            </a:r>
            <a:r>
              <a:rPr kumimoji="1" lang="en-US" altLang="zh-CN" dirty="0"/>
              <a:t>CPU</a:t>
            </a:r>
            <a:r>
              <a:rPr kumimoji="1" lang="zh-CN" altLang="en-US" dirty="0"/>
              <a:t>集合的</a:t>
            </a:r>
            <a:r>
              <a:rPr kumimoji="1" lang="en-US" altLang="zh-CN" dirty="0"/>
              <a:t>bitmask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542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DA81B-7BA1-DE46-A98C-45611703D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16" y="200557"/>
            <a:ext cx="8229600" cy="900442"/>
          </a:xfrm>
        </p:spPr>
        <p:txBody>
          <a:bodyPr/>
          <a:lstStyle/>
          <a:p>
            <a:r>
              <a:rPr kumimoji="1" lang="zh-CN" altLang="en-US" dirty="0"/>
              <a:t>调度小结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7B89D-AB33-C646-A672-3B03C8286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3903821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调度指标</a:t>
            </a:r>
            <a:endParaRPr kumimoji="1" lang="en-US" altLang="zh-CN" dirty="0"/>
          </a:p>
          <a:p>
            <a:r>
              <a:rPr kumimoji="1" lang="zh-CN" altLang="en-US" dirty="0"/>
              <a:t>策略 </a:t>
            </a:r>
            <a:r>
              <a:rPr kumimoji="1" lang="en-US" altLang="zh-CN" dirty="0"/>
              <a:t>V.S.</a:t>
            </a:r>
            <a:r>
              <a:rPr kumimoji="1" lang="zh-CN" altLang="en-US" dirty="0"/>
              <a:t> 机制</a:t>
            </a:r>
            <a:endParaRPr kumimoji="1" lang="en-US" altLang="zh-CN" dirty="0"/>
          </a:p>
          <a:p>
            <a:r>
              <a:rPr kumimoji="1" lang="zh-CN" altLang="en-US" dirty="0"/>
              <a:t>经典调度</a:t>
            </a:r>
            <a:endParaRPr kumimoji="1" lang="en-US" altLang="zh-CN" dirty="0"/>
          </a:p>
          <a:p>
            <a:r>
              <a:rPr kumimoji="1" lang="zh-CN" altLang="en-US" dirty="0"/>
              <a:t>优先级调度</a:t>
            </a:r>
            <a:endParaRPr kumimoji="1" lang="en-US" altLang="zh-CN" dirty="0"/>
          </a:p>
          <a:p>
            <a:r>
              <a:rPr kumimoji="1" lang="zh-CN" altLang="en-US" dirty="0"/>
              <a:t>公平共享调度</a:t>
            </a:r>
            <a:endParaRPr kumimoji="1" lang="en-US" altLang="zh-CN" dirty="0"/>
          </a:p>
          <a:p>
            <a:r>
              <a:rPr kumimoji="1" lang="zh-CN" altLang="en-US" dirty="0"/>
              <a:t>多核调度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EC2497-7327-5844-9B5F-05B7CC21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57530A-19D3-094E-BE1B-E86B40139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</p:spPr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16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213AD-A0CC-E049-BAE9-5421C0E2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zh-CN" altLang="en-US" dirty="0"/>
              <a:t>调度器的优势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F0F9AA-2CC3-CD43-B225-8FDBDDF7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8A2EE5EB-5526-A646-99D1-318F1DB32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</p:spPr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75B077-B21F-7943-9508-F7B23C654476}"/>
              </a:ext>
            </a:extLst>
          </p:cNvPr>
          <p:cNvSpPr txBox="1"/>
          <p:nvPr/>
        </p:nvSpPr>
        <p:spPr>
          <a:xfrm>
            <a:off x="670134" y="1913507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一个运行</a:t>
            </a:r>
            <a:r>
              <a:rPr kumimoji="1" lang="en-US" altLang="zh-CN" dirty="0"/>
              <a:t>30</a:t>
            </a:r>
            <a:r>
              <a:rPr kumimoji="1" lang="zh-CN" altLang="en-US" dirty="0"/>
              <a:t>分钟的机器学习程序</a:t>
            </a:r>
          </a:p>
        </p:txBody>
      </p:sp>
      <p:pic>
        <p:nvPicPr>
          <p:cNvPr id="22" name="图形 21" descr="戴装备的头">
            <a:extLst>
              <a:ext uri="{FF2B5EF4-FFF2-40B4-BE49-F238E27FC236}">
                <a16:creationId xmlns:a16="http://schemas.microsoft.com/office/drawing/2014/main" id="{35F3037C-93D6-554B-B77B-5C87B56DC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951" y="1786760"/>
            <a:ext cx="914400" cy="914400"/>
          </a:xfrm>
          <a:prstGeom prst="rect">
            <a:avLst/>
          </a:prstGeom>
        </p:spPr>
      </p:pic>
      <p:pic>
        <p:nvPicPr>
          <p:cNvPr id="24" name="图形 23" descr="耳机">
            <a:extLst>
              <a:ext uri="{FF2B5EF4-FFF2-40B4-BE49-F238E27FC236}">
                <a16:creationId xmlns:a16="http://schemas.microsoft.com/office/drawing/2014/main" id="{39CF0563-3020-8445-B592-80F380254B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45133" y="2875769"/>
            <a:ext cx="914400" cy="91440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23DBAF63-AD21-9C4C-8905-53F8AE9CF50E}"/>
              </a:ext>
            </a:extLst>
          </p:cNvPr>
          <p:cNvSpPr txBox="1"/>
          <p:nvPr/>
        </p:nvSpPr>
        <p:spPr>
          <a:xfrm>
            <a:off x="683630" y="313999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播放音乐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9D2818A-D825-7B49-A616-857ABAD094B4}"/>
              </a:ext>
            </a:extLst>
          </p:cNvPr>
          <p:cNvSpPr txBox="1"/>
          <p:nvPr/>
        </p:nvSpPr>
        <p:spPr>
          <a:xfrm>
            <a:off x="1838970" y="4319226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调度器</a:t>
            </a:r>
            <a:r>
              <a:rPr kumimoji="1" lang="en-US" altLang="zh-CN" dirty="0"/>
              <a:t>"</a:t>
            </a:r>
            <a:r>
              <a:rPr kumimoji="1" lang="zh-CN" altLang="en-US" dirty="0"/>
              <a:t>人性化</a:t>
            </a:r>
            <a:r>
              <a:rPr kumimoji="1" lang="en-US" altLang="zh-CN" dirty="0"/>
              <a:t>"</a:t>
            </a:r>
            <a:r>
              <a:rPr kumimoji="1" lang="zh-CN" altLang="en-US" dirty="0"/>
              <a:t>地将程序切片执行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现在程序员可以边听音乐边等他的程序运行完了</a:t>
            </a:r>
          </a:p>
        </p:txBody>
      </p:sp>
      <p:pic>
        <p:nvPicPr>
          <p:cNvPr id="7" name="图形 6" descr="吐舌头表情，没有填充">
            <a:extLst>
              <a:ext uri="{FF2B5EF4-FFF2-40B4-BE49-F238E27FC236}">
                <a16:creationId xmlns:a16="http://schemas.microsoft.com/office/drawing/2014/main" id="{2ADC3E41-95C5-6447-9637-951E0CBDD6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9530" y="4156876"/>
            <a:ext cx="914400" cy="914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8B23488E-0C5F-AE41-93F7-F9E11A7B5220}"/>
              </a:ext>
            </a:extLst>
          </p:cNvPr>
          <p:cNvSpPr/>
          <p:nvPr/>
        </p:nvSpPr>
        <p:spPr>
          <a:xfrm>
            <a:off x="3965155" y="1168736"/>
            <a:ext cx="914400" cy="48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调度器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C8CAEF3-93AC-6C47-92F1-82B9337A9196}"/>
              </a:ext>
            </a:extLst>
          </p:cNvPr>
          <p:cNvCxnSpPr/>
          <p:nvPr/>
        </p:nvCxnSpPr>
        <p:spPr>
          <a:xfrm>
            <a:off x="3853924" y="2296958"/>
            <a:ext cx="2707456" cy="0"/>
          </a:xfrm>
          <a:prstGeom prst="line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501E86B2-548A-9141-9789-468649CBF555}"/>
              </a:ext>
            </a:extLst>
          </p:cNvPr>
          <p:cNvCxnSpPr/>
          <p:nvPr/>
        </p:nvCxnSpPr>
        <p:spPr>
          <a:xfrm>
            <a:off x="3850914" y="3329887"/>
            <a:ext cx="2707456" cy="0"/>
          </a:xfrm>
          <a:prstGeom prst="line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1321C4DA-6292-6A4F-AB81-9F89AD9289EF}"/>
              </a:ext>
            </a:extLst>
          </p:cNvPr>
          <p:cNvSpPr/>
          <p:nvPr/>
        </p:nvSpPr>
        <p:spPr>
          <a:xfrm>
            <a:off x="3968493" y="2236177"/>
            <a:ext cx="240404" cy="10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8EF9923-CB9D-1643-B619-455F033DB45A}"/>
              </a:ext>
            </a:extLst>
          </p:cNvPr>
          <p:cNvSpPr/>
          <p:nvPr/>
        </p:nvSpPr>
        <p:spPr>
          <a:xfrm>
            <a:off x="4263185" y="3275179"/>
            <a:ext cx="240404" cy="10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D1551C1-B15C-E84B-894D-0A75A8104279}"/>
              </a:ext>
            </a:extLst>
          </p:cNvPr>
          <p:cNvSpPr/>
          <p:nvPr/>
        </p:nvSpPr>
        <p:spPr>
          <a:xfrm>
            <a:off x="4440822" y="2241933"/>
            <a:ext cx="240404" cy="10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A928F22-2BD2-E449-B910-DBECF38F94E9}"/>
              </a:ext>
            </a:extLst>
          </p:cNvPr>
          <p:cNvSpPr/>
          <p:nvPr/>
        </p:nvSpPr>
        <p:spPr>
          <a:xfrm>
            <a:off x="4710894" y="3269423"/>
            <a:ext cx="240404" cy="10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9EC7F8F-ED8B-B84F-8674-3CF1E30B016C}"/>
              </a:ext>
            </a:extLst>
          </p:cNvPr>
          <p:cNvSpPr/>
          <p:nvPr/>
        </p:nvSpPr>
        <p:spPr>
          <a:xfrm>
            <a:off x="4913151" y="2255771"/>
            <a:ext cx="240404" cy="10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549EA86-2923-9E4D-BDFB-4560657370FA}"/>
              </a:ext>
            </a:extLst>
          </p:cNvPr>
          <p:cNvSpPr/>
          <p:nvPr/>
        </p:nvSpPr>
        <p:spPr>
          <a:xfrm>
            <a:off x="5196127" y="3263271"/>
            <a:ext cx="240404" cy="10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A062A1F-2581-964B-AB98-68871F91E5D8}"/>
              </a:ext>
            </a:extLst>
          </p:cNvPr>
          <p:cNvSpPr/>
          <p:nvPr/>
        </p:nvSpPr>
        <p:spPr>
          <a:xfrm>
            <a:off x="5372024" y="2258342"/>
            <a:ext cx="240404" cy="10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C117FA2-1E4E-D147-A54B-FC81E8C574B4}"/>
              </a:ext>
            </a:extLst>
          </p:cNvPr>
          <p:cNvSpPr/>
          <p:nvPr/>
        </p:nvSpPr>
        <p:spPr>
          <a:xfrm>
            <a:off x="5643836" y="3275179"/>
            <a:ext cx="240404" cy="10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7EA016D-F87B-A747-9D97-5DE8D4D9BA2E}"/>
              </a:ext>
            </a:extLst>
          </p:cNvPr>
          <p:cNvSpPr/>
          <p:nvPr/>
        </p:nvSpPr>
        <p:spPr>
          <a:xfrm>
            <a:off x="5884240" y="2241933"/>
            <a:ext cx="240404" cy="10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40692A0-6494-0F48-9F66-93B2901C177C}"/>
              </a:ext>
            </a:extLst>
          </p:cNvPr>
          <p:cNvSpPr/>
          <p:nvPr/>
        </p:nvSpPr>
        <p:spPr>
          <a:xfrm>
            <a:off x="6140974" y="3292070"/>
            <a:ext cx="240404" cy="10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99A0D2E-FF25-824C-9012-044086D4A1BE}"/>
              </a:ext>
            </a:extLst>
          </p:cNvPr>
          <p:cNvSpPr/>
          <p:nvPr/>
        </p:nvSpPr>
        <p:spPr>
          <a:xfrm>
            <a:off x="5454889" y="1173675"/>
            <a:ext cx="1091291" cy="483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CPU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3626F2-8917-1E4A-BDBD-7D41F5F4DE23}"/>
              </a:ext>
            </a:extLst>
          </p:cNvPr>
          <p:cNvSpPr txBox="1"/>
          <p:nvPr/>
        </p:nvSpPr>
        <p:spPr>
          <a:xfrm>
            <a:off x="4903177" y="993167"/>
            <a:ext cx="504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/>
              <a:t>+</a:t>
            </a:r>
            <a:endParaRPr kumimoji="1" lang="zh-CN" altLang="en-US" sz="4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593F17B-7277-1141-86B4-305F2D6927CE}"/>
              </a:ext>
            </a:extLst>
          </p:cNvPr>
          <p:cNvSpPr txBox="1"/>
          <p:nvPr/>
        </p:nvSpPr>
        <p:spPr>
          <a:xfrm>
            <a:off x="4359250" y="3501242"/>
            <a:ext cx="1701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（程序执行片段）</a:t>
            </a:r>
          </a:p>
        </p:txBody>
      </p:sp>
    </p:spTree>
    <p:extLst>
      <p:ext uri="{BB962C8B-B14F-4D97-AF65-F5344CB8AC3E}">
        <p14:creationId xmlns:p14="http://schemas.microsoft.com/office/powerpoint/2010/main" val="72589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F3E6A-0149-DB4A-9B75-F9CAA7AD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zh-CN" altLang="en-US" dirty="0"/>
              <a:t>不同场景下的调度指标</a:t>
            </a:r>
          </a:p>
        </p:txBody>
      </p:sp>
      <p:pic>
        <p:nvPicPr>
          <p:cNvPr id="6" name="内容占位符 5" descr="智能手机">
            <a:extLst>
              <a:ext uri="{FF2B5EF4-FFF2-40B4-BE49-F238E27FC236}">
                <a16:creationId xmlns:a16="http://schemas.microsoft.com/office/drawing/2014/main" id="{EA356EB5-D276-884B-B7B0-692F0BF99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8105" y="2298735"/>
            <a:ext cx="914400" cy="91440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7E0F34-D52A-3545-8BCA-404BBE23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0" name="图形 9" descr="火箭">
            <a:extLst>
              <a:ext uri="{FF2B5EF4-FFF2-40B4-BE49-F238E27FC236}">
                <a16:creationId xmlns:a16="http://schemas.microsoft.com/office/drawing/2014/main" id="{E24E7391-790E-8044-BF6F-29B6E93F8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67497" y="2298735"/>
            <a:ext cx="914400" cy="914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3EC45C9-6618-AB4A-8FF8-17A1B557E6AE}"/>
              </a:ext>
            </a:extLst>
          </p:cNvPr>
          <p:cNvSpPr txBox="1"/>
          <p:nvPr/>
        </p:nvSpPr>
        <p:spPr>
          <a:xfrm>
            <a:off x="5487242" y="3371769"/>
            <a:ext cx="1116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bg1">
                    <a:lumMod val="50000"/>
                  </a:schemeClr>
                </a:solidFill>
              </a:rPr>
              <a:t>低能耗</a:t>
            </a:r>
          </a:p>
        </p:txBody>
      </p:sp>
      <p:pic>
        <p:nvPicPr>
          <p:cNvPr id="13" name="图形 12" descr="服务器">
            <a:extLst>
              <a:ext uri="{FF2B5EF4-FFF2-40B4-BE49-F238E27FC236}">
                <a16:creationId xmlns:a16="http://schemas.microsoft.com/office/drawing/2014/main" id="{118A6025-6FC5-814B-8562-AF48C2831C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4683" y="2298735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156E17B-CD70-D049-8783-D726ABC36160}"/>
              </a:ext>
            </a:extLst>
          </p:cNvPr>
          <p:cNvSpPr txBox="1"/>
          <p:nvPr/>
        </p:nvSpPr>
        <p:spPr>
          <a:xfrm>
            <a:off x="3783820" y="3372143"/>
            <a:ext cx="1116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bg1">
                    <a:lumMod val="50000"/>
                  </a:schemeClr>
                </a:solidFill>
              </a:rPr>
              <a:t>可扩展性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2AC222-0289-7847-B9C1-12BF00EF66C7}"/>
              </a:ext>
            </a:extLst>
          </p:cNvPr>
          <p:cNvSpPr txBox="1"/>
          <p:nvPr/>
        </p:nvSpPr>
        <p:spPr>
          <a:xfrm>
            <a:off x="7143135" y="3332619"/>
            <a:ext cx="1334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bg1">
                    <a:lumMod val="50000"/>
                  </a:schemeClr>
                </a:solidFill>
              </a:rPr>
              <a:t>实时性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A0D031-0A19-154C-94C6-A8A31D463579}"/>
              </a:ext>
            </a:extLst>
          </p:cNvPr>
          <p:cNvSpPr txBox="1"/>
          <p:nvPr/>
        </p:nvSpPr>
        <p:spPr>
          <a:xfrm>
            <a:off x="5493069" y="1720662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移动设备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5CDF7C8-FF72-C449-A182-5A7B6D62C357}"/>
              </a:ext>
            </a:extLst>
          </p:cNvPr>
          <p:cNvSpPr txBox="1"/>
          <p:nvPr/>
        </p:nvSpPr>
        <p:spPr>
          <a:xfrm>
            <a:off x="3660320" y="1720662"/>
            <a:ext cx="136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网络服务器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02854C-3715-D348-AB87-A95C9ED7EC8E}"/>
              </a:ext>
            </a:extLst>
          </p:cNvPr>
          <p:cNvSpPr txBox="1"/>
          <p:nvPr/>
        </p:nvSpPr>
        <p:spPr>
          <a:xfrm>
            <a:off x="7143135" y="1720662"/>
            <a:ext cx="136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实时系统</a:t>
            </a:r>
          </a:p>
        </p:txBody>
      </p:sp>
      <p:pic>
        <p:nvPicPr>
          <p:cNvPr id="20" name="图形 19" descr="数据库">
            <a:extLst>
              <a:ext uri="{FF2B5EF4-FFF2-40B4-BE49-F238E27FC236}">
                <a16:creationId xmlns:a16="http://schemas.microsoft.com/office/drawing/2014/main" id="{EAAA6D3C-A7D0-AC43-985B-DD6BD85C40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7716" y="2298735"/>
            <a:ext cx="914400" cy="9144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9CF4EBA5-B7BF-964D-9B8B-BC7B4EBA6D71}"/>
              </a:ext>
            </a:extLst>
          </p:cNvPr>
          <p:cNvSpPr txBox="1"/>
          <p:nvPr/>
        </p:nvSpPr>
        <p:spPr>
          <a:xfrm>
            <a:off x="429766" y="1720662"/>
            <a:ext cx="135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批处理系统</a:t>
            </a:r>
          </a:p>
        </p:txBody>
      </p:sp>
      <p:pic>
        <p:nvPicPr>
          <p:cNvPr id="23" name="图形 22" descr="笔记本电脑">
            <a:extLst>
              <a:ext uri="{FF2B5EF4-FFF2-40B4-BE49-F238E27FC236}">
                <a16:creationId xmlns:a16="http://schemas.microsoft.com/office/drawing/2014/main" id="{AD2A07B2-9CA6-D243-B00C-B9559E6974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38728" y="2298735"/>
            <a:ext cx="914400" cy="9144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5BA728AE-C271-444F-B9ED-A4C5FE6CB3D6}"/>
              </a:ext>
            </a:extLst>
          </p:cNvPr>
          <p:cNvSpPr txBox="1"/>
          <p:nvPr/>
        </p:nvSpPr>
        <p:spPr>
          <a:xfrm>
            <a:off x="2043050" y="1720662"/>
            <a:ext cx="135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交互式系统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C82265E-DB69-FC44-94FE-3650C45BC7F5}"/>
              </a:ext>
            </a:extLst>
          </p:cNvPr>
          <p:cNvSpPr txBox="1"/>
          <p:nvPr/>
        </p:nvSpPr>
        <p:spPr>
          <a:xfrm>
            <a:off x="546853" y="3371769"/>
            <a:ext cx="1116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bg1">
                    <a:lumMod val="50000"/>
                  </a:schemeClr>
                </a:solidFill>
              </a:rPr>
              <a:t>高吞吐量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38C7DA7-EC7B-F348-98C7-4EADAF9023FE}"/>
              </a:ext>
            </a:extLst>
          </p:cNvPr>
          <p:cNvSpPr txBox="1"/>
          <p:nvPr/>
        </p:nvSpPr>
        <p:spPr>
          <a:xfrm>
            <a:off x="2114825" y="3371769"/>
            <a:ext cx="135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bg1">
                    <a:lumMod val="50000"/>
                  </a:schemeClr>
                </a:solidFill>
              </a:rPr>
              <a:t>低响应时间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A1CAC9A-C750-1543-B129-E5F007E16AE0}"/>
              </a:ext>
            </a:extLst>
          </p:cNvPr>
          <p:cNvSpPr txBox="1"/>
          <p:nvPr/>
        </p:nvSpPr>
        <p:spPr>
          <a:xfrm>
            <a:off x="4821317" y="3916706"/>
            <a:ext cx="1782050" cy="115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b="1" dirty="0">
                <a:solidFill>
                  <a:schemeClr val="accent1"/>
                </a:solidFill>
              </a:rPr>
              <a:t>高资源利用率</a:t>
            </a:r>
            <a:endParaRPr kumimoji="1" lang="en-US" altLang="zh-CN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b="1" dirty="0">
                <a:solidFill>
                  <a:schemeClr val="accent1"/>
                </a:solidFill>
              </a:rPr>
              <a:t>多任务公平性</a:t>
            </a:r>
            <a:endParaRPr kumimoji="1" lang="en-US" altLang="zh-CN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b="1" dirty="0">
                <a:solidFill>
                  <a:schemeClr val="accent1"/>
                </a:solidFill>
              </a:rPr>
              <a:t>低调度开销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7F51580-68A1-4C41-A91C-5C00AE86F389}"/>
              </a:ext>
            </a:extLst>
          </p:cNvPr>
          <p:cNvSpPr txBox="1"/>
          <p:nvPr/>
        </p:nvSpPr>
        <p:spPr>
          <a:xfrm>
            <a:off x="2328645" y="4288485"/>
            <a:ext cx="2795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</a:rPr>
              <a:t>一些共有的目标：</a:t>
            </a:r>
          </a:p>
        </p:txBody>
      </p:sp>
      <p:sp>
        <p:nvSpPr>
          <p:cNvPr id="27" name="页脚占位符 4">
            <a:extLst>
              <a:ext uri="{FF2B5EF4-FFF2-40B4-BE49-F238E27FC236}">
                <a16:creationId xmlns:a16="http://schemas.microsoft.com/office/drawing/2014/main" id="{C5A229D8-FCC3-EA4E-8FA1-B5A087B25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</p:spPr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40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A76C2-842D-C741-A135-49B2319B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zh-CN" altLang="en-US" dirty="0"/>
              <a:t>调度指标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A0BF3-88A2-5340-9813-E85696D73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降低</a:t>
            </a:r>
            <a:r>
              <a:rPr kumimoji="1" lang="zh-CN" altLang="en-US" dirty="0">
                <a:solidFill>
                  <a:srgbClr val="C00000"/>
                </a:solidFill>
              </a:rPr>
              <a:t>周转时间</a:t>
            </a:r>
            <a:r>
              <a:rPr kumimoji="1" lang="zh-CN" altLang="en-US" dirty="0"/>
              <a:t>：</a:t>
            </a:r>
            <a:r>
              <a:rPr kumimoji="1" lang="zh-CN" altLang="en-US" sz="2400" b="0" dirty="0"/>
              <a:t>任务第一次进入系统到执行结束的时间</a:t>
            </a:r>
            <a:endParaRPr kumimoji="1" lang="en-US" altLang="zh-CN" sz="2400" b="0" dirty="0"/>
          </a:p>
          <a:p>
            <a:r>
              <a:rPr kumimoji="1" lang="zh-CN" altLang="en-US" dirty="0"/>
              <a:t>降低</a:t>
            </a:r>
            <a:r>
              <a:rPr kumimoji="1" lang="zh-CN" altLang="en-US" dirty="0">
                <a:solidFill>
                  <a:srgbClr val="C00000"/>
                </a:solidFill>
              </a:rPr>
              <a:t>响应时间</a:t>
            </a:r>
            <a:r>
              <a:rPr kumimoji="1" lang="zh-CN" altLang="en-US" dirty="0"/>
              <a:t>：</a:t>
            </a:r>
            <a:r>
              <a:rPr kumimoji="1" lang="zh-CN" altLang="en-US" sz="2400" b="0" dirty="0"/>
              <a:t>任务第一次进入系统到第一次给用户输出的时间</a:t>
            </a:r>
            <a:endParaRPr kumimoji="1" lang="en-US" altLang="zh-CN" b="0" dirty="0"/>
          </a:p>
          <a:p>
            <a:r>
              <a:rPr kumimoji="1" lang="zh-CN" altLang="en-US" dirty="0"/>
              <a:t>实时性：</a:t>
            </a:r>
            <a:r>
              <a:rPr kumimoji="1" lang="zh-CN" altLang="en-US" sz="2400" b="0" dirty="0"/>
              <a:t>在任务的截止时间内完成任务</a:t>
            </a:r>
            <a:endParaRPr kumimoji="1" lang="en-US" altLang="zh-CN" sz="2400" b="0" dirty="0"/>
          </a:p>
          <a:p>
            <a:r>
              <a:rPr kumimoji="1" lang="zh-CN" altLang="en-US" dirty="0"/>
              <a:t>公平性：</a:t>
            </a:r>
            <a:r>
              <a:rPr kumimoji="1" lang="zh-CN" altLang="en-US" sz="2400" b="0" dirty="0"/>
              <a:t>每个任务都应该有机会执行，不能饿死</a:t>
            </a:r>
            <a:endParaRPr kumimoji="1" lang="en-US" altLang="zh-CN" sz="2400" b="0" dirty="0"/>
          </a:p>
          <a:p>
            <a:r>
              <a:rPr kumimoji="1" lang="zh-CN" altLang="en-US" dirty="0"/>
              <a:t>开销低：</a:t>
            </a:r>
            <a:r>
              <a:rPr kumimoji="1" lang="zh-CN" altLang="en-US" sz="2400" b="0" dirty="0"/>
              <a:t>调度器是为了优化系统，而非制造性能</a:t>
            </a:r>
            <a:r>
              <a:rPr kumimoji="1" lang="en-US" altLang="zh-CN" sz="2400" b="0" dirty="0"/>
              <a:t>BUG</a:t>
            </a:r>
          </a:p>
          <a:p>
            <a:r>
              <a:rPr kumimoji="1" lang="zh-CN" altLang="en-US" dirty="0"/>
              <a:t>可扩展：</a:t>
            </a:r>
            <a:r>
              <a:rPr kumimoji="1" lang="zh-CN" altLang="en-US" sz="2400" b="0" dirty="0"/>
              <a:t>随着任务数量增加，仍能正常工作</a:t>
            </a:r>
            <a:endParaRPr kumimoji="1" lang="en-US" altLang="zh-CN" sz="2400" b="0" dirty="0"/>
          </a:p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2F2E58-0108-3F4F-B730-6261BD69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FB82C-5AFA-9C4F-8E2F-60A0D2D95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</p:spPr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87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53296</TotalTime>
  <Words>3939</Words>
  <Application>Microsoft Macintosh PowerPoint</Application>
  <PresentationFormat>全屏显示(16:10)</PresentationFormat>
  <Paragraphs>819</Paragraphs>
  <Slides>66</Slides>
  <Notes>26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66</vt:i4>
      </vt:variant>
    </vt:vector>
  </HeadingPairs>
  <TitlesOfParts>
    <vt:vector size="75" baseType="lpstr">
      <vt:lpstr>DengXian</vt:lpstr>
      <vt:lpstr>微软雅黑</vt:lpstr>
      <vt:lpstr>Arial</vt:lpstr>
      <vt:lpstr>Calibri</vt:lpstr>
      <vt:lpstr>Cambria Math</vt:lpstr>
      <vt:lpstr>Comic Sans MS</vt:lpstr>
      <vt:lpstr>Times New Roman</vt:lpstr>
      <vt:lpstr>Office 主题​​</vt:lpstr>
      <vt:lpstr>1_Office 主题​​</vt:lpstr>
      <vt:lpstr>处理器调度</vt:lpstr>
      <vt:lpstr>版权声明</vt:lpstr>
      <vt:lpstr>处理器调度</vt:lpstr>
      <vt:lpstr>系统中的任务数远多于处理器数</vt:lpstr>
      <vt:lpstr>处理器调度</vt:lpstr>
      <vt:lpstr>如果没有调度器</vt:lpstr>
      <vt:lpstr>调度器的优势</vt:lpstr>
      <vt:lpstr>不同场景下的调度指标</vt:lpstr>
      <vt:lpstr>调度指标</vt:lpstr>
      <vt:lpstr>调度的挑战 </vt:lpstr>
      <vt:lpstr>经典调度</vt:lpstr>
      <vt:lpstr>CPU调度与提问调度</vt:lpstr>
      <vt:lpstr>First Come First Served</vt:lpstr>
      <vt:lpstr>Shortest Job First</vt:lpstr>
      <vt:lpstr>抢占式调度 (Preemptive Scheduling)</vt:lpstr>
      <vt:lpstr>Round Robin (时间片轮转)</vt:lpstr>
      <vt:lpstr>思考：</vt:lpstr>
      <vt:lpstr>优先级调度</vt:lpstr>
      <vt:lpstr>调度优先级</vt:lpstr>
      <vt:lpstr>添加条件：优先级</vt:lpstr>
      <vt:lpstr>多级队列</vt:lpstr>
      <vt:lpstr>添加条件：阅读OS书 （类比I/O操作）</vt:lpstr>
      <vt:lpstr>问题：低资源利用率</vt:lpstr>
      <vt:lpstr>思考：优先级的选取</vt:lpstr>
      <vt:lpstr>思考：以下经典调度策略是否属于优先级调度？</vt:lpstr>
      <vt:lpstr>优先级的动态调整</vt:lpstr>
      <vt:lpstr>静态优先级的问题：低优先级任务饥饿</vt:lpstr>
      <vt:lpstr>思考：设计满足以下要求的优先级调度策略</vt:lpstr>
      <vt:lpstr>考研知识点：高响应比优先</vt:lpstr>
      <vt:lpstr>MLFQ</vt:lpstr>
      <vt:lpstr>目前介绍的调度策略的限制</vt:lpstr>
      <vt:lpstr>多级反馈队列</vt:lpstr>
      <vt:lpstr>MLFQ的主要目标与思路</vt:lpstr>
      <vt:lpstr>基本算法（基于Multi-Level Queue）</vt:lpstr>
      <vt:lpstr>如何设置任务优先级？</vt:lpstr>
      <vt:lpstr>样例执行1、2</vt:lpstr>
      <vt:lpstr>样例执行3</vt:lpstr>
      <vt:lpstr>基本算法的问题（一）</vt:lpstr>
      <vt:lpstr>定时优先级提升</vt:lpstr>
      <vt:lpstr>样例执行4</vt:lpstr>
      <vt:lpstr>基本算法的问题（二）</vt:lpstr>
      <vt:lpstr>攻击示例</vt:lpstr>
      <vt:lpstr>更准确地记录执行时间</vt:lpstr>
      <vt:lpstr>样例执行5</vt:lpstr>
      <vt:lpstr>样例执行5</vt:lpstr>
      <vt:lpstr>MLFQ的参数调试</vt:lpstr>
      <vt:lpstr>MLFQ各个队列时间片长短的选择</vt:lpstr>
      <vt:lpstr>多级反馈队列总结</vt:lpstr>
      <vt:lpstr>公平共享调度</vt:lpstr>
      <vt:lpstr>场景：共享服务器</vt:lpstr>
      <vt:lpstr>方法：使用“ticket”表示任务的份额</vt:lpstr>
      <vt:lpstr>一种公平共享的实现：彩票调度 （Lottery Scheduling）</vt:lpstr>
      <vt:lpstr>思考：份额 与 优先级 的异同?</vt:lpstr>
      <vt:lpstr>思考：随机的利弊</vt:lpstr>
      <vt:lpstr>步幅调度（Stride Scheduling）</vt:lpstr>
      <vt:lpstr>步幅调度（Stride Scheduling）</vt:lpstr>
      <vt:lpstr>公平共享调度</vt:lpstr>
      <vt:lpstr>多核调度策略</vt:lpstr>
      <vt:lpstr>多核调度需要考虑的额外因素</vt:lpstr>
      <vt:lpstr>全局运行队列</vt:lpstr>
      <vt:lpstr>每个CPU核心维护本地运行队列</vt:lpstr>
      <vt:lpstr>思考：指定线程在CPU上执行的问题</vt:lpstr>
      <vt:lpstr>负载均衡（Load Balance）</vt:lpstr>
      <vt:lpstr>思考：如何定义任务的负载？</vt:lpstr>
      <vt:lpstr>亲和性（Affinity）</vt:lpstr>
      <vt:lpstr>调度小结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上海交大-古金宇</cp:lastModifiedBy>
  <cp:revision>2554</cp:revision>
  <cp:lastPrinted>2020-03-02T13:38:09Z</cp:lastPrinted>
  <dcterms:created xsi:type="dcterms:W3CDTF">2017-11-24T09:35:45Z</dcterms:created>
  <dcterms:modified xsi:type="dcterms:W3CDTF">2023-10-30T15:09:48Z</dcterms:modified>
</cp:coreProperties>
</file>