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2"/>
  </p:sldMasterIdLst>
  <p:notesMasterIdLst>
    <p:notesMasterId r:id="rId67"/>
  </p:notesMasterIdLst>
  <p:handoutMasterIdLst>
    <p:handoutMasterId r:id="rId68"/>
  </p:handoutMasterIdLst>
  <p:sldIdLst>
    <p:sldId id="2241" r:id="rId3"/>
    <p:sldId id="1359" r:id="rId4"/>
    <p:sldId id="2420" r:id="rId5"/>
    <p:sldId id="2421" r:id="rId6"/>
    <p:sldId id="2422" r:id="rId7"/>
    <p:sldId id="367" r:id="rId8"/>
    <p:sldId id="368" r:id="rId9"/>
    <p:sldId id="369" r:id="rId10"/>
    <p:sldId id="370" r:id="rId11"/>
    <p:sldId id="372" r:id="rId12"/>
    <p:sldId id="2423" r:id="rId13"/>
    <p:sldId id="2380" r:id="rId14"/>
    <p:sldId id="2458" r:id="rId15"/>
    <p:sldId id="2459" r:id="rId16"/>
    <p:sldId id="2461" r:id="rId17"/>
    <p:sldId id="2462" r:id="rId18"/>
    <p:sldId id="2411" r:id="rId19"/>
    <p:sldId id="2419" r:id="rId20"/>
    <p:sldId id="259" r:id="rId21"/>
    <p:sldId id="2452" r:id="rId22"/>
    <p:sldId id="261" r:id="rId23"/>
    <p:sldId id="260" r:id="rId24"/>
    <p:sldId id="2254" r:id="rId25"/>
    <p:sldId id="2242" r:id="rId26"/>
    <p:sldId id="2243" r:id="rId27"/>
    <p:sldId id="2244" r:id="rId28"/>
    <p:sldId id="2245" r:id="rId29"/>
    <p:sldId id="2246" r:id="rId30"/>
    <p:sldId id="2247" r:id="rId31"/>
    <p:sldId id="2248" r:id="rId32"/>
    <p:sldId id="2249" r:id="rId33"/>
    <p:sldId id="2250" r:id="rId34"/>
    <p:sldId id="2251" r:id="rId35"/>
    <p:sldId id="2260" r:id="rId36"/>
    <p:sldId id="2253" r:id="rId37"/>
    <p:sldId id="2252" r:id="rId38"/>
    <p:sldId id="273" r:id="rId39"/>
    <p:sldId id="2261" r:id="rId40"/>
    <p:sldId id="2463" r:id="rId41"/>
    <p:sldId id="2256" r:id="rId42"/>
    <p:sldId id="2416" r:id="rId43"/>
    <p:sldId id="2415" r:id="rId44"/>
    <p:sldId id="282" r:id="rId45"/>
    <p:sldId id="283" r:id="rId46"/>
    <p:sldId id="284" r:id="rId47"/>
    <p:sldId id="285" r:id="rId48"/>
    <p:sldId id="286" r:id="rId49"/>
    <p:sldId id="287" r:id="rId50"/>
    <p:sldId id="288" r:id="rId51"/>
    <p:sldId id="289" r:id="rId52"/>
    <p:sldId id="290" r:id="rId53"/>
    <p:sldId id="291" r:id="rId54"/>
    <p:sldId id="2412" r:id="rId55"/>
    <p:sldId id="2413" r:id="rId56"/>
    <p:sldId id="2257" r:id="rId57"/>
    <p:sldId id="2414" r:id="rId58"/>
    <p:sldId id="276" r:id="rId59"/>
    <p:sldId id="277" r:id="rId60"/>
    <p:sldId id="2417" r:id="rId61"/>
    <p:sldId id="293" r:id="rId62"/>
    <p:sldId id="2259" r:id="rId63"/>
    <p:sldId id="2464" r:id="rId64"/>
    <p:sldId id="2418" r:id="rId65"/>
    <p:sldId id="1407" r:id="rId66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0" userDrawn="1">
          <p15:clr>
            <a:srgbClr val="A4A3A4"/>
          </p15:clr>
        </p15:guide>
        <p15:guide id="2" pos="34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73FEFF"/>
    <a:srgbClr val="941100"/>
    <a:srgbClr val="212121"/>
    <a:srgbClr val="005493"/>
    <a:srgbClr val="FF2F92"/>
    <a:srgbClr val="9437FF"/>
    <a:srgbClr val="ED3C64"/>
    <a:srgbClr val="00FB92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37" autoAdjust="0"/>
    <p:restoredTop sz="86414" autoAdjust="0"/>
  </p:normalViewPr>
  <p:slideViewPr>
    <p:cSldViewPr>
      <p:cViewPr varScale="1">
        <p:scale>
          <a:sx n="165" d="100"/>
          <a:sy n="165" d="100"/>
        </p:scale>
        <p:origin x="1136" y="184"/>
      </p:cViewPr>
      <p:guideLst>
        <p:guide orient="horz" pos="2480"/>
        <p:guide pos="3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7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2023/12/5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982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823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995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964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412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硬链接更省空间 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r>
              <a:rPr kumimoji="1" lang="en-US" altLang="zh-CN" dirty="0"/>
              <a:t>..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330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一个目的就是为了防止导致上述情况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836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348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0016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071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思路：读者拿读锁前判断是否有写者在等待即可，如果有写者在等待，那么读者就不去拿锁了。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388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Everything is a file:</a:t>
            </a:r>
          </a:p>
          <a:p>
            <a:pPr marL="171450" indent="-171450">
              <a:buFontTx/>
              <a:buChar char="-"/>
            </a:pPr>
            <a:r>
              <a:rPr lang="en-US" dirty="0"/>
              <a:t>same operations: open,</a:t>
            </a:r>
            <a:r>
              <a:rPr lang="en-US" baseline="0" dirty="0"/>
              <a:t> read, write, </a:t>
            </a:r>
            <a:r>
              <a:rPr lang="en-US" baseline="0" dirty="0" err="1"/>
              <a:t>ioctl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same naming scheme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042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027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452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多级页表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037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格式化，最小块大小（也会影响）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667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443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zh-CN" altLang="en-US" sz="2400" dirty="0"/>
              <a:t>文件名并不是文件的一部分（反直觉）</a:t>
            </a:r>
            <a:endParaRPr kumimoji="1" lang="en-US" altLang="zh-CN" sz="2400" dirty="0"/>
          </a:p>
          <a:p>
            <a:pPr lvl="1"/>
            <a:r>
              <a:rPr kumimoji="1" lang="zh-CN" altLang="en-US" sz="1800" dirty="0"/>
              <a:t>文件名不是文件的数据，也不是文件的元数据（</a:t>
            </a:r>
            <a:r>
              <a:rPr kumimoji="1" lang="en-US" altLang="zh-CN" sz="1800" dirty="0" err="1"/>
              <a:t>inode</a:t>
            </a:r>
            <a:r>
              <a:rPr kumimoji="1" lang="zh-CN" altLang="en-US" sz="1800" dirty="0"/>
              <a:t>）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文件名是目录的数据，是文件系统的元数据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一个</a:t>
            </a:r>
            <a:r>
              <a:rPr kumimoji="1" lang="en-US" altLang="zh-CN" sz="1800" dirty="0" err="1"/>
              <a:t>inode</a:t>
            </a:r>
            <a:r>
              <a:rPr kumimoji="1" lang="zh-CN" altLang="en-US" sz="1800" dirty="0"/>
              <a:t>可以有多个文件名（硬链接）</a:t>
            </a:r>
            <a:endParaRPr kumimoji="1" lang="en-US" altLang="zh-CN" sz="1800" dirty="0"/>
          </a:p>
          <a:p>
            <a:endParaRPr lang="zh-CN" altLang="en-US" dirty="0">
              <a:latin typeface="Times New Roman" charset="0"/>
              <a:ea typeface="宋体" charset="0"/>
            </a:endParaRPr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A4BDC23A-6497-6444-B9F1-C70B68E2077D}" type="slidenum">
              <a:rPr lang="zh-CN" altLang="en-US" sz="1200" b="0">
                <a:latin typeface="Times New Roman" charset="0"/>
              </a:rPr>
              <a:pPr/>
              <a:t>37</a:t>
            </a:fld>
            <a:endParaRPr lang="en-US" altLang="zh-CN" sz="12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35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4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0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ea typeface="宋体" pitchFamily="2" charset="-122"/>
              </a:defRPr>
            </a:lvl1pPr>
          </a:lstStyle>
          <a:p>
            <a:fld id="{54F3100C-EB21-4948-BC96-CAC85E4C60BF}" type="datetimeFigureOut">
              <a:rPr kumimoji="1" lang="zh-CN" altLang="en-US" smtClean="0"/>
              <a:t>2023/12/5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604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58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4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0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62451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36057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93204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81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/4.0/legalcod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C7C6228-E47F-EA4B-8DD8-28647C76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20996"/>
            <a:ext cx="7772400" cy="122502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4800" dirty="0" err="1"/>
              <a:t>inode</a:t>
            </a:r>
            <a:r>
              <a:rPr kumimoji="1" lang="zh-CN" altLang="en-US" sz="4800" dirty="0"/>
              <a:t>文件系统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A89EB2B2-D46F-2643-A072-954E7921B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412362"/>
            <a:ext cx="7772400" cy="12250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上海交通大学</a:t>
            </a: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kumimoji="1"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www.sjtu.edu.cn</a:t>
            </a:r>
            <a:endParaRPr kumimoji="1" lang="en" altLang="zh-CN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A70DCB-3E4D-4449-82B8-441C200ABD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52120" y="252561"/>
            <a:ext cx="1362088" cy="492009"/>
          </a:xfrm>
          <a:prstGeom prst="rect">
            <a:avLst/>
          </a:prstGeom>
        </p:spPr>
      </p:pic>
      <p:pic>
        <p:nvPicPr>
          <p:cNvPr id="8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>
            <a:extLst>
              <a:ext uri="{FF2B5EF4-FFF2-40B4-BE49-F238E27FC236}">
                <a16:creationId xmlns:a16="http://schemas.microsoft.com/office/drawing/2014/main" id="{9D0C1772-9C9E-534B-9410-16BA28CA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82539"/>
            <a:ext cx="1642840" cy="4320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96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6"/>
    </mc:Choice>
    <mc:Fallback xmlns=""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新指令</a:t>
            </a:r>
            <a:r>
              <a:rPr lang="en-US" altLang="zh-CN" dirty="0"/>
              <a:t>-4</a:t>
            </a:r>
            <a:r>
              <a:rPr lang="zh-CN" altLang="en-US" dirty="0"/>
              <a:t>：</a:t>
            </a:r>
            <a:r>
              <a:rPr lang="en-US" altLang="zh-CN" dirty="0"/>
              <a:t>Fetch-and-add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3587" y="1777380"/>
            <a:ext cx="61744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1 </a:t>
            </a:r>
            <a:r>
              <a:rPr lang="en-US" altLang="zh-CN" sz="2400" dirty="0" err="1"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FetchAndAdd</a:t>
            </a:r>
            <a:r>
              <a:rPr lang="en-US" altLang="zh-CN" sz="2400" dirty="0"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</a:rPr>
              <a:t> *</a:t>
            </a:r>
            <a:r>
              <a:rPr lang="en-US" altLang="zh-CN" sz="2400" dirty="0" err="1">
                <a:latin typeface="Consolas" panose="020B0609020204030204" pitchFamily="49" charset="0"/>
              </a:rPr>
              <a:t>ptr</a:t>
            </a:r>
            <a:r>
              <a:rPr lang="en-US" altLang="zh-CN" sz="2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2     </a:t>
            </a:r>
            <a:r>
              <a:rPr lang="en-US" altLang="zh-CN" sz="2400" dirty="0" err="1"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</a:rPr>
              <a:t> old = *</a:t>
            </a:r>
            <a:r>
              <a:rPr lang="en-US" altLang="zh-CN" sz="2400" dirty="0" err="1">
                <a:latin typeface="Consolas" panose="020B0609020204030204" pitchFamily="49" charset="0"/>
              </a:rPr>
              <a:t>ptr</a:t>
            </a:r>
            <a:r>
              <a:rPr lang="en-US" altLang="zh-CN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3     *</a:t>
            </a:r>
            <a:r>
              <a:rPr lang="en-US" altLang="zh-CN" sz="2400" dirty="0" err="1">
                <a:latin typeface="Consolas" panose="020B0609020204030204" pitchFamily="49" charset="0"/>
              </a:rPr>
              <a:t>ptr</a:t>
            </a:r>
            <a:r>
              <a:rPr lang="en-US" altLang="zh-CN" sz="2400" dirty="0">
                <a:latin typeface="Consolas" panose="020B0609020204030204" pitchFamily="49" charset="0"/>
              </a:rPr>
              <a:t> = old + 1;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4     return old;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5 }</a:t>
            </a:r>
            <a:endParaRPr lang="zh-CN" altLang="en-US" sz="6000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F95B009-87C2-26AA-C765-F04AB4C4C0AE}"/>
              </a:ext>
            </a:extLst>
          </p:cNvPr>
          <p:cNvSpPr/>
          <p:nvPr/>
        </p:nvSpPr>
        <p:spPr>
          <a:xfrm>
            <a:off x="323528" y="2137420"/>
            <a:ext cx="8496944" cy="1578952"/>
          </a:xfrm>
          <a:prstGeom prst="rect">
            <a:avLst/>
          </a:prstGeom>
          <a:solidFill>
            <a:srgbClr val="6A868F">
              <a:alpha val="9804"/>
            </a:srgb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B221C7-EAAE-3BFE-B18E-4B83F418BD84}"/>
              </a:ext>
            </a:extLst>
          </p:cNvPr>
          <p:cNvSpPr txBox="1"/>
          <p:nvPr/>
        </p:nvSpPr>
        <p:spPr>
          <a:xfrm>
            <a:off x="5148064" y="5301468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注意：</a:t>
            </a:r>
            <a:r>
              <a:rPr kumimoji="1" lang="en-US" altLang="zh-CN" dirty="0">
                <a:solidFill>
                  <a:srgbClr val="C00000"/>
                </a:solidFill>
              </a:rPr>
              <a:t>C</a:t>
            </a:r>
            <a:r>
              <a:rPr kumimoji="1" lang="zh-CN" altLang="en-US" dirty="0">
                <a:solidFill>
                  <a:srgbClr val="C00000"/>
                </a:solidFill>
              </a:rPr>
              <a:t>代码仅用于表示语义</a:t>
            </a:r>
          </a:p>
        </p:txBody>
      </p:sp>
    </p:spTree>
    <p:extLst>
      <p:ext uri="{BB962C8B-B14F-4D97-AF65-F5344CB8AC3E}">
        <p14:creationId xmlns:p14="http://schemas.microsoft.com/office/powerpoint/2010/main" val="2272712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 </a:t>
            </a:r>
            <a:r>
              <a:rPr lang="en-US" altLang="zh-CN" dirty="0"/>
              <a:t>Fetch-and-add </a:t>
            </a:r>
            <a:r>
              <a:rPr lang="zh-CN" altLang="en-US" dirty="0"/>
              <a:t>实现</a:t>
            </a:r>
            <a:r>
              <a:rPr lang="en-US" altLang="zh-CN" dirty="0"/>
              <a:t> Ticket Lock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1504" y="1308013"/>
            <a:ext cx="82296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 typedef struct __</a:t>
            </a:r>
            <a:r>
              <a:rPr lang="en-US" altLang="zh-CN" sz="140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lock_t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{</a:t>
            </a:r>
          </a:p>
          <a:p>
            <a:pPr lvl="0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     int ticket;</a:t>
            </a:r>
          </a:p>
          <a:p>
            <a:pPr lvl="0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     int turn;</a:t>
            </a:r>
          </a:p>
          <a:p>
            <a:pPr lvl="0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 } </a:t>
            </a:r>
            <a:r>
              <a:rPr lang="en-US" altLang="zh-CN" sz="140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lock_t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</a:p>
          <a:p>
            <a:pPr lvl="0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</a:t>
            </a:r>
          </a:p>
          <a:p>
            <a:pPr lvl="0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6 void </a:t>
            </a:r>
            <a:r>
              <a:rPr lang="en-US" altLang="zh-CN" sz="1400" dirty="0" err="1">
                <a:solidFill>
                  <a:srgbClr val="0096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lock_init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lock_t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*lock) {</a:t>
            </a:r>
          </a:p>
          <a:p>
            <a:pPr lvl="0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7     lock-&gt;ticket = 0;</a:t>
            </a:r>
          </a:p>
          <a:p>
            <a:pPr lvl="0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8     lock-&gt;turn = 0;</a:t>
            </a:r>
          </a:p>
          <a:p>
            <a:pPr lvl="0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9 }</a:t>
            </a:r>
          </a:p>
          <a:p>
            <a:pPr lvl="0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10</a:t>
            </a:r>
          </a:p>
          <a:p>
            <a:pPr lvl="0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11 void </a:t>
            </a:r>
            <a:r>
              <a:rPr lang="en-US" altLang="zh-CN" sz="1400" dirty="0">
                <a:solidFill>
                  <a:srgbClr val="0096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lock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lock_t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*lock) {</a:t>
            </a:r>
          </a:p>
          <a:p>
            <a:pPr lvl="0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12     int </a:t>
            </a:r>
            <a:r>
              <a:rPr lang="en-US" altLang="zh-CN" sz="140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myturn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dirty="0" err="1">
                <a:solidFill>
                  <a:srgbClr val="FF26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FetchAndAdd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(&amp;lock-&gt;ticket);</a:t>
            </a:r>
          </a:p>
          <a:p>
            <a:pPr lvl="0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13     while (lock-&gt;turn != </a:t>
            </a:r>
            <a:r>
              <a:rPr lang="en-US" altLang="zh-CN" sz="140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myturn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</a:p>
          <a:p>
            <a:pPr lvl="0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14         ; </a:t>
            </a:r>
            <a:r>
              <a:rPr lang="en-US" altLang="zh-CN" sz="1400" dirty="0">
                <a:solidFill>
                  <a:srgbClr val="9BBB59">
                    <a:lumMod val="75000"/>
                  </a:srgbClr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spin</a:t>
            </a:r>
          </a:p>
          <a:p>
            <a:pPr lvl="0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15 }</a:t>
            </a:r>
          </a:p>
          <a:p>
            <a:pPr lvl="0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16</a:t>
            </a:r>
          </a:p>
          <a:p>
            <a:pPr lvl="0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17 void </a:t>
            </a:r>
            <a:r>
              <a:rPr lang="en-US" altLang="zh-CN" sz="1400" dirty="0">
                <a:solidFill>
                  <a:srgbClr val="0096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unlock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lock_t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*lock) {</a:t>
            </a:r>
          </a:p>
          <a:p>
            <a:pPr lvl="0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18     lock-&gt;turn = lock-&gt;turn + 1;</a:t>
            </a:r>
          </a:p>
          <a:p>
            <a:pPr lvl="0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19 }</a:t>
            </a:r>
            <a:endParaRPr lang="zh-CN" altLang="en-US" sz="4000" dirty="0">
              <a:solidFill>
                <a:prstClr val="black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297388"/>
            <a:ext cx="3240360" cy="936104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“叫号”的图片搜索结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6" t="15381" b="9019"/>
          <a:stretch/>
        </p:blipFill>
        <p:spPr bwMode="auto">
          <a:xfrm>
            <a:off x="6660232" y="1201316"/>
            <a:ext cx="1954560" cy="1584176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4261012" y="4462971"/>
            <a:ext cx="47984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和</a:t>
            </a:r>
            <a:r>
              <a:rPr lang="en-US" altLang="zh-CN" b="1" dirty="0">
                <a:solidFill>
                  <a:schemeClr val="accent1"/>
                </a:solidFill>
              </a:rPr>
              <a:t>Spin</a:t>
            </a:r>
            <a:r>
              <a:rPr lang="zh-CN" altLang="en-US" b="1" dirty="0">
                <a:solidFill>
                  <a:schemeClr val="accent1"/>
                </a:solidFill>
              </a:rPr>
              <a:t> </a:t>
            </a:r>
            <a:r>
              <a:rPr lang="en-US" altLang="zh-CN" b="1" dirty="0">
                <a:solidFill>
                  <a:schemeClr val="accent1"/>
                </a:solidFill>
              </a:rPr>
              <a:t>Lock</a:t>
            </a:r>
            <a:r>
              <a:rPr lang="zh-CN" altLang="en-US" b="1" dirty="0">
                <a:solidFill>
                  <a:schemeClr val="accent1"/>
                </a:solidFill>
              </a:rPr>
              <a:t>相比，</a:t>
            </a:r>
            <a:r>
              <a:rPr lang="en-US" altLang="zh-CN" b="1" dirty="0">
                <a:solidFill>
                  <a:schemeClr val="accent1"/>
                </a:solidFill>
              </a:rPr>
              <a:t>Ticket</a:t>
            </a:r>
            <a:r>
              <a:rPr lang="zh-CN" altLang="en-US" b="1" dirty="0">
                <a:solidFill>
                  <a:schemeClr val="accent1"/>
                </a:solidFill>
              </a:rPr>
              <a:t> </a:t>
            </a:r>
            <a:r>
              <a:rPr lang="en-US" altLang="zh-CN" b="1" dirty="0">
                <a:solidFill>
                  <a:schemeClr val="accent1"/>
                </a:solidFill>
              </a:rPr>
              <a:t>Lock</a:t>
            </a:r>
            <a:r>
              <a:rPr lang="zh-CN" altLang="en-US" b="1" dirty="0">
                <a:solidFill>
                  <a:schemeClr val="accent1"/>
                </a:solidFill>
              </a:rPr>
              <a:t>具有公平性</a:t>
            </a:r>
          </a:p>
        </p:txBody>
      </p:sp>
    </p:spTree>
    <p:extLst>
      <p:ext uri="{BB962C8B-B14F-4D97-AF65-F5344CB8AC3E}">
        <p14:creationId xmlns:p14="http://schemas.microsoft.com/office/powerpoint/2010/main" val="755502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D1909-FBA9-1E4E-A133-3AEDCF0C0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1980562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偏向读者</a:t>
            </a:r>
            <a:br>
              <a:rPr kumimoji="1" lang="en-US" altLang="zh-CN" dirty="0"/>
            </a:br>
            <a:r>
              <a:rPr kumimoji="1" lang="zh-CN" altLang="en-US" dirty="0"/>
              <a:t>的读写锁</a:t>
            </a:r>
            <a:br>
              <a:rPr kumimoji="1" lang="en-US" altLang="zh-CN" dirty="0"/>
            </a:br>
            <a:r>
              <a:rPr kumimoji="1" lang="zh-CN" altLang="en-US" dirty="0"/>
              <a:t>实现示例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D908A4-7B82-DF49-895D-319B56529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3D04D1-BF96-CC4D-89BC-1498737D3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120DC-D9F3-7E44-8CCD-24F1CA30F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01664"/>
            <a:ext cx="5985541" cy="502559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5EED302-D910-C847-BC7A-26AE6879C464}"/>
              </a:ext>
            </a:extLst>
          </p:cNvPr>
          <p:cNvSpPr/>
          <p:nvPr/>
        </p:nvSpPr>
        <p:spPr>
          <a:xfrm>
            <a:off x="323528" y="2353444"/>
            <a:ext cx="2160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Reader</a:t>
            </a:r>
            <a:r>
              <a:rPr lang="zh-CN" altLang="en-US" dirty="0">
                <a:solidFill>
                  <a:srgbClr val="C00000"/>
                </a:solidFill>
              </a:rPr>
              <a:t>计数器：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表示有多少读者</a:t>
            </a:r>
            <a:endParaRPr lang="en-CN" dirty="0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AF5930-435B-D440-BB6D-C4D588EBE3D2}"/>
              </a:ext>
            </a:extLst>
          </p:cNvPr>
          <p:cNvSpPr/>
          <p:nvPr/>
        </p:nvSpPr>
        <p:spPr>
          <a:xfrm>
            <a:off x="3441048" y="2349061"/>
            <a:ext cx="54834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 sz="1600" dirty="0">
                <a:solidFill>
                  <a:srgbClr val="C00000"/>
                </a:solidFill>
                <a:latin typeface="+mn-ea"/>
              </a:rPr>
              <a:t>第一个</a:t>
            </a:r>
            <a:r>
              <a:rPr lang="en-US" altLang="zh-CN" sz="1600" dirty="0">
                <a:solidFill>
                  <a:srgbClr val="C00000"/>
                </a:solidFill>
                <a:latin typeface="+mn-ea"/>
              </a:rPr>
              <a:t>/</a:t>
            </a:r>
            <a:r>
              <a:rPr lang="zh-CN" altLang="en-US" sz="1600" dirty="0">
                <a:solidFill>
                  <a:srgbClr val="C00000"/>
                </a:solidFill>
                <a:latin typeface="+mn-ea"/>
              </a:rPr>
              <a:t>最后一个</a:t>
            </a:r>
            <a:r>
              <a:rPr lang="en-US" altLang="zh-CN" sz="1600" dirty="0">
                <a:solidFill>
                  <a:srgbClr val="C00000"/>
                </a:solidFill>
                <a:latin typeface="+mn-ea"/>
              </a:rPr>
              <a:t>reader</a:t>
            </a:r>
            <a:r>
              <a:rPr lang="zh-CN" altLang="en-US" sz="1600" dirty="0">
                <a:solidFill>
                  <a:srgbClr val="C00000"/>
                </a:solidFill>
                <a:latin typeface="+mn-ea"/>
              </a:rPr>
              <a:t>负责获取</a:t>
            </a:r>
            <a:r>
              <a:rPr lang="en-US" altLang="zh-CN" sz="1600" dirty="0">
                <a:solidFill>
                  <a:srgbClr val="C00000"/>
                </a:solidFill>
                <a:latin typeface="+mn-ea"/>
              </a:rPr>
              <a:t>/</a:t>
            </a:r>
            <a:r>
              <a:rPr lang="zh-CN" altLang="en-US" sz="1600" dirty="0">
                <a:solidFill>
                  <a:srgbClr val="C00000"/>
                </a:solidFill>
                <a:latin typeface="+mn-ea"/>
              </a:rPr>
              <a:t>释放写锁</a:t>
            </a:r>
            <a:endParaRPr lang="en-CN" sz="16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A82E49-BD4B-BC48-8633-36181E1E1FB5}"/>
              </a:ext>
            </a:extLst>
          </p:cNvPr>
          <p:cNvSpPr/>
          <p:nvPr/>
        </p:nvSpPr>
        <p:spPr>
          <a:xfrm>
            <a:off x="6732240" y="3933659"/>
            <a:ext cx="26346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 sz="1600" dirty="0">
                <a:solidFill>
                  <a:srgbClr val="C00000"/>
                </a:solidFill>
              </a:rPr>
              <a:t>只有当完全没有读者时</a:t>
            </a:r>
            <a:r>
              <a:rPr lang="zh-CN" altLang="en-US" sz="1600" dirty="0">
                <a:solidFill>
                  <a:srgbClr val="C00000"/>
                </a:solidFill>
              </a:rPr>
              <a:t>，写者才能进入临界区</a:t>
            </a:r>
            <a:endParaRPr lang="en-CN" sz="1600" dirty="0">
              <a:solidFill>
                <a:srgbClr val="C0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57473A-5417-15F8-D619-7849FB57DADA}"/>
              </a:ext>
            </a:extLst>
          </p:cNvPr>
          <p:cNvSpPr txBox="1"/>
          <p:nvPr/>
        </p:nvSpPr>
        <p:spPr>
          <a:xfrm>
            <a:off x="-4738" y="404138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思考：如何实现偏向写者？</a:t>
            </a:r>
          </a:p>
        </p:txBody>
      </p:sp>
    </p:spTree>
    <p:extLst>
      <p:ext uri="{BB962C8B-B14F-4D97-AF65-F5344CB8AC3E}">
        <p14:creationId xmlns:p14="http://schemas.microsoft.com/office/powerpoint/2010/main" val="190170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CD1A-1855-8B40-B938-FDAD0C32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死锁预防：方法一</a:t>
            </a:r>
            <a:endParaRPr lang="en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73E768-8035-7343-90D8-FB5A1683F58E}"/>
              </a:ext>
            </a:extLst>
          </p:cNvPr>
          <p:cNvSpPr/>
          <p:nvPr/>
        </p:nvSpPr>
        <p:spPr>
          <a:xfrm>
            <a:off x="457200" y="1123376"/>
            <a:ext cx="6536457" cy="562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/>
              <a:t>避免互斥访问：通过其他手段（如代理执行）</a:t>
            </a:r>
            <a:endParaRPr lang="en-US" altLang="zh-CN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4A6D0-501A-6B4E-88ED-90AF20FA9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F23DA7-B43A-924D-B485-9645D2F63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1A7D4F-D6E5-2C4B-9DB2-66401919F391}"/>
              </a:ext>
            </a:extLst>
          </p:cNvPr>
          <p:cNvSpPr/>
          <p:nvPr/>
        </p:nvSpPr>
        <p:spPr>
          <a:xfrm>
            <a:off x="1619672" y="259413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代理线程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CBA8EA-5FC2-2344-9A87-80B41151461C}"/>
              </a:ext>
            </a:extLst>
          </p:cNvPr>
          <p:cNvSpPr/>
          <p:nvPr/>
        </p:nvSpPr>
        <p:spPr>
          <a:xfrm>
            <a:off x="963824" y="4141652"/>
            <a:ext cx="1368152" cy="432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共享资源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E30690-7BF8-3743-82C8-6E9555AF940E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1647900" y="3242202"/>
            <a:ext cx="655848" cy="899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BA8164D-8B36-5F49-AF4B-1904CE670EBC}"/>
              </a:ext>
            </a:extLst>
          </p:cNvPr>
          <p:cNvSpPr/>
          <p:nvPr/>
        </p:nvSpPr>
        <p:spPr>
          <a:xfrm>
            <a:off x="869416" y="1870107"/>
            <a:ext cx="2958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只有代理线程能够访问共享资源：避免数据竞争</a:t>
            </a:r>
            <a:endParaRPr lang="en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D2F3DA-3B27-7E43-BB19-3BF95FB0D71E}"/>
              </a:ext>
            </a:extLst>
          </p:cNvPr>
          <p:cNvSpPr/>
          <p:nvPr/>
        </p:nvSpPr>
        <p:spPr>
          <a:xfrm>
            <a:off x="4716016" y="1860668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线程</a:t>
            </a:r>
            <a:r>
              <a:rPr lang="en-US" altLang="zh-CN" dirty="0"/>
              <a:t>0</a:t>
            </a:r>
            <a:endParaRPr lang="en-C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83C953-3637-D34B-A3B5-74C3E85E7D30}"/>
              </a:ext>
            </a:extLst>
          </p:cNvPr>
          <p:cNvSpPr/>
          <p:nvPr/>
        </p:nvSpPr>
        <p:spPr>
          <a:xfrm>
            <a:off x="4716016" y="421750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线程</a:t>
            </a:r>
            <a:r>
              <a:rPr lang="en-US" altLang="zh-CN" dirty="0"/>
              <a:t>1</a:t>
            </a:r>
            <a:endParaRPr lang="en-C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C3D681-F762-2848-BED7-B87358E3F0BE}"/>
              </a:ext>
            </a:extLst>
          </p:cNvPr>
          <p:cNvCxnSpPr>
            <a:cxnSpLocks/>
            <a:stCxn id="16" idx="1"/>
            <a:endCxn id="3" idx="3"/>
          </p:cNvCxnSpPr>
          <p:nvPr/>
        </p:nvCxnSpPr>
        <p:spPr>
          <a:xfrm flipH="1">
            <a:off x="2987824" y="2184704"/>
            <a:ext cx="1728192" cy="73346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DF5EA5-181E-054C-AF41-5B8861B12F82}"/>
              </a:ext>
            </a:extLst>
          </p:cNvPr>
          <p:cNvCxnSpPr>
            <a:cxnSpLocks/>
            <a:stCxn id="17" idx="1"/>
            <a:endCxn id="3" idx="3"/>
          </p:cNvCxnSpPr>
          <p:nvPr/>
        </p:nvCxnSpPr>
        <p:spPr>
          <a:xfrm flipH="1" flipV="1">
            <a:off x="2987824" y="2918166"/>
            <a:ext cx="1728192" cy="162337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C4D490D-5BEB-5049-8A3C-4F606218C432}"/>
              </a:ext>
            </a:extLst>
          </p:cNvPr>
          <p:cNvSpPr/>
          <p:nvPr/>
        </p:nvSpPr>
        <p:spPr>
          <a:xfrm>
            <a:off x="3851920" y="2934810"/>
            <a:ext cx="2958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发送修改请求，</a:t>
            </a:r>
            <a:endParaRPr lang="en-US" altLang="zh-CN" dirty="0"/>
          </a:p>
          <a:p>
            <a:pPr algn="ctr"/>
            <a:r>
              <a:rPr lang="zh-CN" altLang="en-US" dirty="0"/>
              <a:t>由代理线程统一执行</a:t>
            </a:r>
            <a:endParaRPr lang="en-C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A37FFF-90B4-3D45-B127-E2687F81A6EC}"/>
              </a:ext>
            </a:extLst>
          </p:cNvPr>
          <p:cNvSpPr/>
          <p:nvPr/>
        </p:nvSpPr>
        <p:spPr>
          <a:xfrm>
            <a:off x="2021544" y="4981736"/>
            <a:ext cx="478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N" dirty="0"/>
              <a:t>*代理锁 (Delegation Lock) 实现了该功能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51276E-50FC-9707-FFCA-2734FDA899D0}"/>
              </a:ext>
            </a:extLst>
          </p:cNvPr>
          <p:cNvSpPr txBox="1"/>
          <p:nvPr/>
        </p:nvSpPr>
        <p:spPr>
          <a:xfrm>
            <a:off x="6084168" y="482893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死锁条件：互斥访问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89498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CD1A-1855-8B40-B938-FDAD0C32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死锁预防：方法二</a:t>
            </a:r>
            <a:endParaRPr lang="en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73E768-8035-7343-90D8-FB5A1683F58E}"/>
              </a:ext>
            </a:extLst>
          </p:cNvPr>
          <p:cNvSpPr/>
          <p:nvPr/>
        </p:nvSpPr>
        <p:spPr>
          <a:xfrm>
            <a:off x="457200" y="1123376"/>
            <a:ext cx="7859216" cy="562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/>
              <a:t>不允许持有锁并等待拿其他锁：若拿不到某把锁，则把已获取的锁也放了</a:t>
            </a:r>
            <a:endParaRPr lang="en-US" altLang="zh-CN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4A6D0-501A-6B4E-88ED-90AF20FA9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62C385-85FD-F941-A7C9-8895428DFD1B}"/>
              </a:ext>
            </a:extLst>
          </p:cNvPr>
          <p:cNvSpPr/>
          <p:nvPr/>
        </p:nvSpPr>
        <p:spPr>
          <a:xfrm>
            <a:off x="1079612" y="2023818"/>
            <a:ext cx="69847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w</a:t>
            </a:r>
            <a:r>
              <a:rPr lang="en-CN">
                <a:latin typeface="Courier" pitchFamily="2" charset="0"/>
              </a:rPr>
              <a:t>hile (true) {</a:t>
            </a:r>
          </a:p>
          <a:p>
            <a:r>
              <a:rPr lang="en-CN">
                <a:latin typeface="Courier" pitchFamily="2" charset="0"/>
              </a:rPr>
              <a:t>	if(</a:t>
            </a:r>
            <a:r>
              <a:rPr lang="en-CN">
                <a:solidFill>
                  <a:schemeClr val="accent1"/>
                </a:solidFill>
                <a:latin typeface="Courier" pitchFamily="2" charset="0"/>
              </a:rPr>
              <a:t>trylock</a:t>
            </a:r>
            <a:r>
              <a:rPr lang="en-CN">
                <a:latin typeface="Courier" pitchFamily="2" charset="0"/>
              </a:rPr>
              <a:t>(A) == SUCC)</a:t>
            </a:r>
          </a:p>
          <a:p>
            <a:r>
              <a:rPr lang="en-CN">
                <a:solidFill>
                  <a:srgbClr val="FF9300"/>
                </a:solidFill>
                <a:latin typeface="Courier" pitchFamily="2" charset="0"/>
              </a:rPr>
              <a:t>		</a:t>
            </a:r>
            <a:r>
              <a:rPr lang="en-CN">
                <a:latin typeface="Courier" pitchFamily="2" charset="0"/>
              </a:rPr>
              <a:t>if(</a:t>
            </a:r>
            <a:r>
              <a:rPr lang="en-CN">
                <a:solidFill>
                  <a:schemeClr val="accent1"/>
                </a:solidFill>
                <a:latin typeface="Courier" pitchFamily="2" charset="0"/>
              </a:rPr>
              <a:t>trylock</a:t>
            </a:r>
            <a:r>
              <a:rPr lang="en-CN">
                <a:latin typeface="Courier" pitchFamily="2" charset="0"/>
              </a:rPr>
              <a:t>(B) == SUCC) {</a:t>
            </a:r>
          </a:p>
          <a:p>
            <a:r>
              <a:rPr lang="en-CN">
                <a:latin typeface="Courier" pitchFamily="2" charset="0"/>
              </a:rPr>
              <a:t>        		/* Critical Section */</a:t>
            </a:r>
          </a:p>
          <a:p>
            <a:r>
              <a:rPr lang="en-CN">
                <a:latin typeface="Courier" pitchFamily="2" charset="0"/>
              </a:rPr>
              <a:t> 			</a:t>
            </a:r>
            <a:r>
              <a:rPr lang="en-CN">
                <a:solidFill>
                  <a:schemeClr val="accent1"/>
                </a:solidFill>
                <a:latin typeface="Courier" pitchFamily="2" charset="0"/>
              </a:rPr>
              <a:t>unlock</a:t>
            </a:r>
            <a:r>
              <a:rPr lang="en-CN">
                <a:latin typeface="Courier" pitchFamily="2" charset="0"/>
              </a:rPr>
              <a:t>(B);</a:t>
            </a:r>
          </a:p>
          <a:p>
            <a:r>
              <a:rPr lang="en-CN">
                <a:latin typeface="Courier" pitchFamily="2" charset="0"/>
              </a:rPr>
              <a:t>        		</a:t>
            </a:r>
            <a:r>
              <a:rPr lang="en-CN">
                <a:solidFill>
                  <a:schemeClr val="accent1"/>
                </a:solidFill>
                <a:latin typeface="Courier" pitchFamily="2" charset="0"/>
              </a:rPr>
              <a:t>unlock</a:t>
            </a:r>
            <a:r>
              <a:rPr lang="en-CN">
                <a:latin typeface="Courier" pitchFamily="2" charset="0"/>
              </a:rPr>
              <a:t>(A);</a:t>
            </a:r>
          </a:p>
          <a:p>
            <a:r>
              <a:rPr lang="en-CN">
                <a:latin typeface="Courier" pitchFamily="2" charset="0"/>
              </a:rPr>
              <a:t>			break;</a:t>
            </a:r>
          </a:p>
          <a:p>
            <a:r>
              <a:rPr lang="en-CN">
                <a:latin typeface="Courier" pitchFamily="2" charset="0"/>
              </a:rPr>
              <a:t>		} else</a:t>
            </a:r>
          </a:p>
          <a:p>
            <a:r>
              <a:rPr lang="en-CN">
                <a:latin typeface="Courier" pitchFamily="2" charset="0"/>
              </a:rPr>
              <a:t>			</a:t>
            </a:r>
            <a:r>
              <a:rPr lang="en-CN">
                <a:solidFill>
                  <a:schemeClr val="accent1"/>
                </a:solidFill>
                <a:latin typeface="Courier" pitchFamily="2" charset="0"/>
              </a:rPr>
              <a:t>unlock</a:t>
            </a:r>
            <a:r>
              <a:rPr lang="en-CN">
                <a:latin typeface="Courier" pitchFamily="2" charset="0"/>
              </a:rPr>
              <a:t>(A);</a:t>
            </a:r>
          </a:p>
          <a:p>
            <a:r>
              <a:rPr lang="en-CN">
                <a:latin typeface="Courier" pitchFamily="2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B8C879-0060-D74F-A6EE-F89D1A6A73A2}"/>
              </a:ext>
            </a:extLst>
          </p:cNvPr>
          <p:cNvSpPr txBox="1"/>
          <p:nvPr/>
        </p:nvSpPr>
        <p:spPr>
          <a:xfrm>
            <a:off x="6035861" y="1816661"/>
            <a:ext cx="2544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>
                <a:solidFill>
                  <a:schemeClr val="accent1"/>
                </a:solidFill>
                <a:latin typeface="Courier" pitchFamily="2" charset="0"/>
              </a:rPr>
              <a:t>trylock</a:t>
            </a:r>
            <a:r>
              <a:rPr lang="zh-CN" altLang="en-CN"/>
              <a:t>非</a:t>
            </a:r>
            <a:r>
              <a:rPr lang="zh-CN" altLang="en-US"/>
              <a:t>阻塞</a:t>
            </a:r>
            <a:endParaRPr lang="en-US" altLang="zh-CN"/>
          </a:p>
          <a:p>
            <a:pPr algn="ctr"/>
            <a:r>
              <a:rPr lang="zh-CN" altLang="en-US"/>
              <a:t>立即返回成功或失败</a:t>
            </a:r>
            <a:endParaRPr lang="en-C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125F4B-7645-6149-BEA1-0FB28C4B9BD2}"/>
              </a:ext>
            </a:extLst>
          </p:cNvPr>
          <p:cNvSpPr/>
          <p:nvPr/>
        </p:nvSpPr>
        <p:spPr>
          <a:xfrm>
            <a:off x="3692251" y="4203381"/>
            <a:ext cx="1802203" cy="4609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B6CC82-57E4-E94B-B8E0-7671FEF8F05E}"/>
              </a:ext>
            </a:extLst>
          </p:cNvPr>
          <p:cNvSpPr/>
          <p:nvPr/>
        </p:nvSpPr>
        <p:spPr>
          <a:xfrm>
            <a:off x="6049144" y="4184920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无法获取</a:t>
            </a:r>
            <a:r>
              <a:rPr lang="en-US" altLang="zh-CN"/>
              <a:t>B</a:t>
            </a:r>
            <a:r>
              <a:rPr lang="zh-CN" altLang="en-US"/>
              <a:t>，那么释放</a:t>
            </a:r>
            <a:r>
              <a:rPr lang="en-US" altLang="zh-CN"/>
              <a:t>A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F23DA7-B43A-924D-B485-9645D2F63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DAD255-C6D2-9754-AD5B-18F0EC2D8FD6}"/>
              </a:ext>
            </a:extLst>
          </p:cNvPr>
          <p:cNvSpPr txBox="1"/>
          <p:nvPr/>
        </p:nvSpPr>
        <p:spPr>
          <a:xfrm>
            <a:off x="6084168" y="482893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死锁条件：持有并等待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29211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CD1A-1855-8B40-B938-FDAD0C32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死锁预防：方法三</a:t>
            </a:r>
            <a:endParaRPr lang="en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73E768-8035-7343-90D8-FB5A1683F58E}"/>
              </a:ext>
            </a:extLst>
          </p:cNvPr>
          <p:cNvSpPr/>
          <p:nvPr/>
        </p:nvSpPr>
        <p:spPr>
          <a:xfrm>
            <a:off x="443574" y="1345332"/>
            <a:ext cx="6536457" cy="562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/>
              <a:t>打破循环等待：按照特定顺序获取锁</a:t>
            </a:r>
            <a:endParaRPr lang="en-US" altLang="zh-C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2FD13A-B705-8C4D-B72D-7A0BFE911E8B}"/>
              </a:ext>
            </a:extLst>
          </p:cNvPr>
          <p:cNvSpPr/>
          <p:nvPr/>
        </p:nvSpPr>
        <p:spPr>
          <a:xfrm>
            <a:off x="457200" y="1992331"/>
            <a:ext cx="4572000" cy="87395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/>
              <a:t>对锁</a:t>
            </a:r>
            <a:r>
              <a:rPr lang="en-CN"/>
              <a:t>进行编号</a:t>
            </a:r>
            <a:endParaRPr lang="en-CN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/>
              <a:t>让所有线程</a:t>
            </a:r>
            <a:r>
              <a:rPr lang="zh-CN" altLang="en-CN" dirty="0"/>
              <a:t>递</a:t>
            </a:r>
            <a:r>
              <a:rPr lang="en-CN" dirty="0"/>
              <a:t>增</a:t>
            </a:r>
            <a:r>
              <a:rPr lang="zh-CN" altLang="en-CN" dirty="0"/>
              <a:t>获取</a:t>
            </a:r>
            <a:endParaRPr lang="en-US" altLang="zh-C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353F1E-BF0F-FC4A-913B-387791387BC2}"/>
              </a:ext>
            </a:extLst>
          </p:cNvPr>
          <p:cNvSpPr/>
          <p:nvPr/>
        </p:nvSpPr>
        <p:spPr>
          <a:xfrm>
            <a:off x="443574" y="4739708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CN" dirty="0"/>
              <a:t>任意</a:t>
            </a:r>
            <a:r>
              <a:rPr lang="zh-CN" altLang="en-US" dirty="0"/>
              <a:t>时刻：获取最大资源</a:t>
            </a:r>
            <a:r>
              <a:rPr lang="zh-CN" altLang="en-CN" dirty="0"/>
              <a:t>号的</a:t>
            </a:r>
            <a:r>
              <a:rPr lang="zh-CN" altLang="en-US" dirty="0"/>
              <a:t>线程可以继续执行，然后释放资源</a:t>
            </a:r>
            <a:endParaRPr lang="en-US" altLang="zh-C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4A6D0-501A-6B4E-88ED-90AF20FA9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104BE-00F4-7645-8AD6-57953C14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4A666F-9C3D-DA40-B683-36F6345F341E}"/>
              </a:ext>
            </a:extLst>
          </p:cNvPr>
          <p:cNvSpPr/>
          <p:nvPr/>
        </p:nvSpPr>
        <p:spPr>
          <a:xfrm>
            <a:off x="5297729" y="900168"/>
            <a:ext cx="362691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 sz="1400" dirty="0">
                <a:latin typeface="Courier" pitchFamily="2" charset="0"/>
              </a:rPr>
              <a:t>void proc_A(void) {</a:t>
            </a:r>
          </a:p>
          <a:p>
            <a:r>
              <a:rPr lang="en-CN" sz="1400" dirty="0">
                <a:latin typeface="Courier" pitchFamily="2" charset="0"/>
              </a:rPr>
              <a:t>        </a:t>
            </a:r>
            <a:r>
              <a:rPr lang="en-CN" sz="1400" dirty="0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CN" sz="1400" dirty="0">
                <a:latin typeface="Courier" pitchFamily="2" charset="0"/>
              </a:rPr>
              <a:t>(A);</a:t>
            </a:r>
          </a:p>
          <a:p>
            <a:r>
              <a:rPr lang="en-CN" sz="1400" dirty="0">
                <a:latin typeface="Courier" pitchFamily="2" charset="0"/>
              </a:rPr>
              <a:t>        /* Time T1 */</a:t>
            </a:r>
          </a:p>
          <a:p>
            <a:r>
              <a:rPr lang="en-CN" sz="1400" dirty="0">
                <a:latin typeface="Courier" pitchFamily="2" charset="0"/>
              </a:rPr>
              <a:t>        </a:t>
            </a:r>
            <a:r>
              <a:rPr lang="en-CN" sz="1400" dirty="0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CN" sz="1400" dirty="0">
                <a:latin typeface="Courier" pitchFamily="2" charset="0"/>
              </a:rPr>
              <a:t>(B);</a:t>
            </a:r>
          </a:p>
          <a:p>
            <a:r>
              <a:rPr lang="en-CN" sz="1400" dirty="0">
                <a:latin typeface="Courier" pitchFamily="2" charset="0"/>
              </a:rPr>
              <a:t>        /* Critical Section */</a:t>
            </a:r>
          </a:p>
          <a:p>
            <a:r>
              <a:rPr lang="en-CN" sz="1400" dirty="0">
                <a:latin typeface="Courier" pitchFamily="2" charset="0"/>
              </a:rPr>
              <a:t>        </a:t>
            </a:r>
            <a:r>
              <a:rPr lang="en-CN" sz="1400" dirty="0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CN" sz="1400" dirty="0">
                <a:latin typeface="Courier" pitchFamily="2" charset="0"/>
              </a:rPr>
              <a:t>(B);</a:t>
            </a:r>
          </a:p>
          <a:p>
            <a:r>
              <a:rPr lang="en-CN" sz="1400" dirty="0">
                <a:latin typeface="Courier" pitchFamily="2" charset="0"/>
              </a:rPr>
              <a:t>        </a:t>
            </a:r>
            <a:r>
              <a:rPr lang="en-CN" sz="1400" dirty="0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CN" sz="1400" dirty="0">
                <a:latin typeface="Courier" pitchFamily="2" charset="0"/>
              </a:rPr>
              <a:t>(A);</a:t>
            </a:r>
          </a:p>
          <a:p>
            <a:r>
              <a:rPr lang="en-CN" sz="1400" dirty="0">
                <a:latin typeface="Courier" pitchFamily="2" charset="0"/>
              </a:rPr>
              <a:t>}</a:t>
            </a:r>
          </a:p>
          <a:p>
            <a:endParaRPr lang="en-CN" sz="1400" dirty="0">
              <a:latin typeface="Courier" pitchFamily="2" charset="0"/>
            </a:endParaRPr>
          </a:p>
          <a:p>
            <a:r>
              <a:rPr lang="en-CN" sz="1400" dirty="0">
                <a:latin typeface="Courier" pitchFamily="2" charset="0"/>
              </a:rPr>
              <a:t>void proc_B(void) {</a:t>
            </a:r>
          </a:p>
          <a:p>
            <a:r>
              <a:rPr lang="en-CN" sz="1400" dirty="0">
                <a:latin typeface="Courier" pitchFamily="2" charset="0"/>
              </a:rPr>
              <a:t>        </a:t>
            </a:r>
            <a:r>
              <a:rPr lang="en-CN" sz="1400" dirty="0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CN" sz="1400" dirty="0">
                <a:latin typeface="Courier" pitchFamily="2" charset="0"/>
              </a:rPr>
              <a:t>(B);</a:t>
            </a:r>
          </a:p>
          <a:p>
            <a:r>
              <a:rPr lang="en-CN" sz="1400" dirty="0">
                <a:latin typeface="Courier" pitchFamily="2" charset="0"/>
              </a:rPr>
              <a:t>        /* Time T1 */</a:t>
            </a:r>
          </a:p>
          <a:p>
            <a:r>
              <a:rPr lang="en-CN" sz="1400" dirty="0">
                <a:latin typeface="Courier" pitchFamily="2" charset="0"/>
              </a:rPr>
              <a:t>        </a:t>
            </a:r>
            <a:r>
              <a:rPr lang="en-CN" sz="1400" dirty="0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CN" sz="1400" dirty="0">
                <a:latin typeface="Courier" pitchFamily="2" charset="0"/>
              </a:rPr>
              <a:t>(A);</a:t>
            </a:r>
          </a:p>
          <a:p>
            <a:r>
              <a:rPr lang="en-CN" sz="1400" dirty="0">
                <a:latin typeface="Courier" pitchFamily="2" charset="0"/>
              </a:rPr>
              <a:t>        /* Critical Section */</a:t>
            </a:r>
          </a:p>
          <a:p>
            <a:r>
              <a:rPr lang="en-CN" sz="1400" dirty="0">
                <a:latin typeface="Courier" pitchFamily="2" charset="0"/>
              </a:rPr>
              <a:t>        </a:t>
            </a:r>
            <a:r>
              <a:rPr lang="en-CN" sz="1400" dirty="0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CN" sz="1400" dirty="0">
                <a:latin typeface="Courier" pitchFamily="2" charset="0"/>
              </a:rPr>
              <a:t>(A);</a:t>
            </a:r>
          </a:p>
          <a:p>
            <a:r>
              <a:rPr lang="en-CN" sz="1400" dirty="0">
                <a:latin typeface="Courier" pitchFamily="2" charset="0"/>
              </a:rPr>
              <a:t>        </a:t>
            </a:r>
            <a:r>
              <a:rPr lang="en-CN" sz="1400" dirty="0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CN" sz="1400" dirty="0">
                <a:latin typeface="Courier" pitchFamily="2" charset="0"/>
              </a:rPr>
              <a:t>(B);</a:t>
            </a:r>
          </a:p>
          <a:p>
            <a:r>
              <a:rPr lang="en-CN" sz="1400" dirty="0">
                <a:latin typeface="Courier" pitchFamily="2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F30819-2243-8545-8979-ED7C70CD382F}"/>
              </a:ext>
            </a:extLst>
          </p:cNvPr>
          <p:cNvSpPr/>
          <p:nvPr/>
        </p:nvSpPr>
        <p:spPr>
          <a:xfrm>
            <a:off x="457200" y="3288213"/>
            <a:ext cx="4403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号 </a:t>
            </a: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号：必须先拿锁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zh-CN" altLang="en-US" b="1" dirty="0">
                <a:solidFill>
                  <a:srgbClr val="FF0000"/>
                </a:solidFill>
              </a:rPr>
              <a:t>，再拿锁</a:t>
            </a:r>
            <a:r>
              <a:rPr lang="en-US" altLang="zh-CN" b="1" dirty="0">
                <a:solidFill>
                  <a:srgbClr val="FF0000"/>
                </a:solidFill>
              </a:rPr>
              <a:t>B</a:t>
            </a:r>
            <a:endParaRPr lang="en-CN" b="1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1E25D2-7C60-62AC-C169-058864C10657}"/>
              </a:ext>
            </a:extLst>
          </p:cNvPr>
          <p:cNvSpPr txBox="1"/>
          <p:nvPr/>
        </p:nvSpPr>
        <p:spPr>
          <a:xfrm>
            <a:off x="6084168" y="482893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死锁条件：循环等待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007446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CD1A-1855-8B40-B938-FDAD0C32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死锁预防：方法四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104BE-00F4-7645-8AD6-57953C14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8488BF-C79D-3347-89CC-F7069F02C646}"/>
              </a:ext>
            </a:extLst>
          </p:cNvPr>
          <p:cNvSpPr/>
          <p:nvPr/>
        </p:nvSpPr>
        <p:spPr>
          <a:xfrm>
            <a:off x="2926289" y="1822383"/>
            <a:ext cx="362691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 sz="1400" dirty="0">
                <a:latin typeface="Courier" pitchFamily="2" charset="0"/>
              </a:rPr>
              <a:t>void proc_A(void) {</a:t>
            </a:r>
          </a:p>
          <a:p>
            <a:r>
              <a:rPr lang="en-CN" sz="1400" dirty="0">
                <a:latin typeface="Courier" pitchFamily="2" charset="0"/>
              </a:rPr>
              <a:t>        </a:t>
            </a:r>
            <a:r>
              <a:rPr lang="en-CN" sz="1400" dirty="0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CN" sz="1400" dirty="0">
                <a:latin typeface="Courier" pitchFamily="2" charset="0"/>
              </a:rPr>
              <a:t>(A);</a:t>
            </a:r>
          </a:p>
          <a:p>
            <a:r>
              <a:rPr lang="en-CN" sz="1400" dirty="0">
                <a:latin typeface="Courier" pitchFamily="2" charset="0"/>
              </a:rPr>
              <a:t>        /* Time T1 */</a:t>
            </a:r>
          </a:p>
          <a:p>
            <a:r>
              <a:rPr lang="en-CN" sz="1400" dirty="0">
                <a:latin typeface="Courier" pitchFamily="2" charset="0"/>
              </a:rPr>
              <a:t>        </a:t>
            </a:r>
            <a:r>
              <a:rPr lang="en-CN" sz="1400" dirty="0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CN" sz="1400" dirty="0">
                <a:latin typeface="Courier" pitchFamily="2" charset="0"/>
              </a:rPr>
              <a:t>(B);</a:t>
            </a:r>
          </a:p>
          <a:p>
            <a:r>
              <a:rPr lang="en-CN" sz="1400" dirty="0">
                <a:latin typeface="Courier" pitchFamily="2" charset="0"/>
              </a:rPr>
              <a:t>        /* Critical Section */</a:t>
            </a:r>
          </a:p>
          <a:p>
            <a:r>
              <a:rPr lang="en-CN" sz="1400" dirty="0">
                <a:latin typeface="Courier" pitchFamily="2" charset="0"/>
              </a:rPr>
              <a:t>        </a:t>
            </a:r>
            <a:r>
              <a:rPr lang="en-CN" sz="1400" dirty="0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CN" sz="1400" dirty="0">
                <a:latin typeface="Courier" pitchFamily="2" charset="0"/>
              </a:rPr>
              <a:t>(B);</a:t>
            </a:r>
          </a:p>
          <a:p>
            <a:r>
              <a:rPr lang="en-CN" sz="1400" dirty="0">
                <a:latin typeface="Courier" pitchFamily="2" charset="0"/>
              </a:rPr>
              <a:t>        </a:t>
            </a:r>
            <a:r>
              <a:rPr lang="en-CN" sz="1400" dirty="0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CN" sz="1400" dirty="0">
                <a:latin typeface="Courier" pitchFamily="2" charset="0"/>
              </a:rPr>
              <a:t>(A);</a:t>
            </a:r>
          </a:p>
          <a:p>
            <a:r>
              <a:rPr lang="en-CN" sz="1400" dirty="0">
                <a:latin typeface="Courier" pitchFamily="2" charset="0"/>
              </a:rPr>
              <a:t>}</a:t>
            </a:r>
          </a:p>
          <a:p>
            <a:endParaRPr lang="en-CN" sz="1400" dirty="0">
              <a:latin typeface="Courier" pitchFamily="2" charset="0"/>
            </a:endParaRPr>
          </a:p>
          <a:p>
            <a:r>
              <a:rPr lang="en-CN" sz="1400" dirty="0">
                <a:latin typeface="Courier" pitchFamily="2" charset="0"/>
              </a:rPr>
              <a:t>void proc_B(void) {</a:t>
            </a:r>
          </a:p>
          <a:p>
            <a:r>
              <a:rPr lang="en-CN" sz="1400" dirty="0">
                <a:latin typeface="Courier" pitchFamily="2" charset="0"/>
              </a:rPr>
              <a:t>        </a:t>
            </a:r>
            <a:r>
              <a:rPr lang="en-CN" sz="1400" dirty="0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CN" sz="1400" dirty="0">
                <a:latin typeface="Courier" pitchFamily="2" charset="0"/>
              </a:rPr>
              <a:t>(B);</a:t>
            </a:r>
          </a:p>
          <a:p>
            <a:r>
              <a:rPr lang="en-CN" sz="1400" dirty="0">
                <a:latin typeface="Courier" pitchFamily="2" charset="0"/>
              </a:rPr>
              <a:t>        /* Time T1 */</a:t>
            </a:r>
          </a:p>
          <a:p>
            <a:r>
              <a:rPr lang="en-CN" sz="1400" dirty="0">
                <a:latin typeface="Courier" pitchFamily="2" charset="0"/>
              </a:rPr>
              <a:t>        </a:t>
            </a:r>
            <a:r>
              <a:rPr lang="en-CN" sz="1400" dirty="0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CN" sz="1400" dirty="0">
                <a:latin typeface="Courier" pitchFamily="2" charset="0"/>
              </a:rPr>
              <a:t>(A);</a:t>
            </a:r>
          </a:p>
          <a:p>
            <a:r>
              <a:rPr lang="en-CN" sz="1400" dirty="0">
                <a:latin typeface="Courier" pitchFamily="2" charset="0"/>
              </a:rPr>
              <a:t>        /* Critical Section */</a:t>
            </a:r>
          </a:p>
          <a:p>
            <a:r>
              <a:rPr lang="en-CN" sz="1400" dirty="0">
                <a:latin typeface="Courier" pitchFamily="2" charset="0"/>
              </a:rPr>
              <a:t>        </a:t>
            </a:r>
            <a:r>
              <a:rPr lang="en-CN" sz="1400" dirty="0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CN" sz="1400" dirty="0">
                <a:latin typeface="Courier" pitchFamily="2" charset="0"/>
              </a:rPr>
              <a:t>(A);</a:t>
            </a:r>
          </a:p>
          <a:p>
            <a:r>
              <a:rPr lang="en-CN" sz="1400" dirty="0">
                <a:latin typeface="Courier" pitchFamily="2" charset="0"/>
              </a:rPr>
              <a:t>        </a:t>
            </a:r>
            <a:r>
              <a:rPr lang="en-CN" sz="1400" dirty="0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CN" sz="1400" dirty="0">
                <a:latin typeface="Courier" pitchFamily="2" charset="0"/>
              </a:rPr>
              <a:t>(B);</a:t>
            </a:r>
          </a:p>
          <a:p>
            <a:r>
              <a:rPr lang="en-CN" sz="1400" dirty="0">
                <a:latin typeface="Courier" pitchFamily="2" charset="0"/>
              </a:rPr>
              <a:t>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6F6147-9538-884B-8935-8CEB53982CD4}"/>
              </a:ext>
            </a:extLst>
          </p:cNvPr>
          <p:cNvCxnSpPr>
            <a:cxnSpLocks/>
          </p:cNvCxnSpPr>
          <p:nvPr/>
        </p:nvCxnSpPr>
        <p:spPr>
          <a:xfrm flipV="1">
            <a:off x="3784736" y="2209428"/>
            <a:ext cx="0" cy="2362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F188001-1405-CD45-A5EE-D8B048A46D4F}"/>
              </a:ext>
            </a:extLst>
          </p:cNvPr>
          <p:cNvSpPr/>
          <p:nvPr/>
        </p:nvSpPr>
        <p:spPr>
          <a:xfrm>
            <a:off x="3984648" y="3379412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抢占锁A</a:t>
            </a:r>
            <a:endParaRPr lang="en-CN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6BAEB8-8DCC-5D48-B318-6225789F42CD}"/>
              </a:ext>
            </a:extLst>
          </p:cNvPr>
          <p:cNvSpPr/>
          <p:nvPr/>
        </p:nvSpPr>
        <p:spPr>
          <a:xfrm>
            <a:off x="5369099" y="3237488"/>
            <a:ext cx="25314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  <a:latin typeface="+mn-ea"/>
              </a:rPr>
              <a:t>需要让执行pro</a:t>
            </a:r>
            <a:r>
              <a:rPr lang="en-US" altLang="zh-CN" sz="1600" dirty="0" err="1">
                <a:solidFill>
                  <a:srgbClr val="FF0000"/>
                </a:solidFill>
                <a:latin typeface="+mn-ea"/>
              </a:rPr>
              <a:t>c_A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的线程</a:t>
            </a:r>
            <a:br>
              <a:rPr lang="en-US" altLang="zh-CN" sz="1600" dirty="0">
                <a:solidFill>
                  <a:srgbClr val="FF0000"/>
                </a:solidFill>
                <a:latin typeface="+mn-ea"/>
              </a:rPr>
            </a:br>
            <a:r>
              <a:rPr lang="en-US" sz="1600" dirty="0" err="1">
                <a:solidFill>
                  <a:srgbClr val="FF0000"/>
                </a:solidFill>
                <a:latin typeface="+mn-ea"/>
              </a:rPr>
              <a:t>回滚到拿锁A之前的状态</a:t>
            </a:r>
            <a:endParaRPr lang="en-CN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079CF387-700B-F5C8-6B94-C0CE157423E9}"/>
              </a:ext>
            </a:extLst>
          </p:cNvPr>
          <p:cNvSpPr/>
          <p:nvPr/>
        </p:nvSpPr>
        <p:spPr>
          <a:xfrm>
            <a:off x="439010" y="1172178"/>
            <a:ext cx="6536457" cy="562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/>
              <a:t>允许资源抢占：需要考虑如何恢复</a:t>
            </a:r>
            <a:endParaRPr lang="en-US" altLang="zh-CN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EE5767-7E9B-B653-8CC8-9AB998E44947}"/>
              </a:ext>
            </a:extLst>
          </p:cNvPr>
          <p:cNvSpPr txBox="1"/>
          <p:nvPr/>
        </p:nvSpPr>
        <p:spPr>
          <a:xfrm>
            <a:off x="6084168" y="482893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死锁条件：资源非抢占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250356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F87A1-69C8-55CC-ED2F-431E3C62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zh-CN" altLang="en-US" sz="2800" dirty="0"/>
              <a:t>银行家算法（避免资源竞争引起的死锁）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7A2139-6AFC-AF15-E7B9-9155AFE0B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17</a:t>
            </a:fld>
            <a:endParaRPr lang="zh-CN" alt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6B0BB9E-70FF-739F-4675-CBF078831B98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2065412"/>
          <a:ext cx="82296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3763337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189763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0400531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706624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200715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831797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7726175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6301351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932975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endParaRPr lang="en-CN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Allocation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Need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Available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8465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602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P1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en-CN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en-CN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CN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lang="en-CN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CN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CN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CN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CN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12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P2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CN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CN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CN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CN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CN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CN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431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P3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en-CN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  <a:endParaRPr lang="en-CN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en-CN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CN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en-CN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en-CN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75487"/>
                  </a:ext>
                </a:extLst>
              </a:tr>
            </a:tbl>
          </a:graphicData>
        </a:graphic>
      </p:graphicFrame>
      <p:sp>
        <p:nvSpPr>
          <p:cNvPr id="7" name="Rectangle 8">
            <a:extLst>
              <a:ext uri="{FF2B5EF4-FFF2-40B4-BE49-F238E27FC236}">
                <a16:creationId xmlns:a16="http://schemas.microsoft.com/office/drawing/2014/main" id="{712631C0-F252-50D9-2A9F-8618EDFE5701}"/>
              </a:ext>
            </a:extLst>
          </p:cNvPr>
          <p:cNvSpPr/>
          <p:nvPr/>
        </p:nvSpPr>
        <p:spPr>
          <a:xfrm>
            <a:off x="1187624" y="1216596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安全序列： </a:t>
            </a:r>
            <a:r>
              <a:rPr lang="en-US" altLang="zh-CN"/>
              <a:t>P2 -&gt;</a:t>
            </a:r>
            <a:r>
              <a:rPr lang="zh-CN" altLang="en-US"/>
              <a:t> </a:t>
            </a:r>
            <a:r>
              <a:rPr lang="en-US" altLang="zh-CN"/>
              <a:t>P1</a:t>
            </a:r>
            <a:r>
              <a:rPr lang="zh-CN" altLang="en-US"/>
              <a:t> </a:t>
            </a:r>
            <a:r>
              <a:rPr lang="en-US" altLang="zh-CN"/>
              <a:t>-&gt; P3 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D070732B-90D0-EEA3-AFEA-BD025880CAB5}"/>
              </a:ext>
            </a:extLst>
          </p:cNvPr>
          <p:cNvSpPr/>
          <p:nvPr/>
        </p:nvSpPr>
        <p:spPr>
          <a:xfrm>
            <a:off x="1079612" y="4436969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银行家算法：保证系统一直处于</a:t>
            </a:r>
            <a:r>
              <a:rPr lang="zh-CN" altLang="en-US" b="1" dirty="0"/>
              <a:t>安全状态</a:t>
            </a:r>
            <a:r>
              <a:rPr lang="zh-CN" altLang="en-US" dirty="0"/>
              <a:t>，且按照这个序列执行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82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771B1-C4EE-5D1D-072E-7E5EAFC7C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文件系统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7922F2-7A5B-39C3-2F51-3386972A97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6C3B55-4398-F0D9-A280-0173B95E4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118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文件和文件系统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963462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文件是对数据的一种抽象</a:t>
            </a:r>
            <a:endParaRPr lang="en-US" altLang="zh-CN" sz="2400" dirty="0"/>
          </a:p>
          <a:p>
            <a:pPr lvl="1"/>
            <a:r>
              <a:rPr lang="zh-CN" altLang="en-US" sz="2200" dirty="0"/>
              <a:t>文件的定义：</a:t>
            </a:r>
            <a:r>
              <a:rPr lang="zh-CN" altLang="en-US" sz="2000" dirty="0"/>
              <a:t>有</a:t>
            </a:r>
            <a:r>
              <a:rPr lang="zh-CN" altLang="en-US" sz="2000" dirty="0">
                <a:solidFill>
                  <a:schemeClr val="accent1"/>
                </a:solidFill>
              </a:rPr>
              <a:t>名字</a:t>
            </a:r>
            <a:r>
              <a:rPr lang="zh-CN" altLang="en-US" sz="2000" dirty="0"/>
              <a:t>且</a:t>
            </a:r>
            <a:r>
              <a:rPr lang="zh-CN" altLang="en-US" sz="2000" dirty="0">
                <a:solidFill>
                  <a:schemeClr val="accent1"/>
                </a:solidFill>
              </a:rPr>
              <a:t>持久化</a:t>
            </a:r>
            <a:r>
              <a:rPr lang="zh-CN" altLang="en-US" sz="2000" dirty="0"/>
              <a:t>的一段数据</a:t>
            </a:r>
            <a:endParaRPr lang="en-US" altLang="zh-CN" sz="2000" dirty="0"/>
          </a:p>
          <a:p>
            <a:endParaRPr lang="en-US" altLang="zh-CN" sz="2400" dirty="0"/>
          </a:p>
          <a:p>
            <a:r>
              <a:rPr lang="zh-CN" altLang="en-US" sz="2400" dirty="0"/>
              <a:t>文件系统</a:t>
            </a:r>
            <a:endParaRPr lang="en-US" altLang="zh-CN" sz="2400" dirty="0"/>
          </a:p>
          <a:p>
            <a:pPr lvl="1"/>
            <a:r>
              <a:rPr lang="zh-CN" altLang="en-US" sz="2200" dirty="0"/>
              <a:t>提供了一组操作文件的</a:t>
            </a:r>
            <a:r>
              <a:rPr lang="en-US" altLang="zh-CN" sz="2200" dirty="0"/>
              <a:t>API</a:t>
            </a:r>
          </a:p>
          <a:p>
            <a:pPr lvl="1"/>
            <a:endParaRPr lang="en-US" altLang="zh-CN" sz="2200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EA07DD86-4574-9541-9399-7D7443422F7E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19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886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E39C2-86D1-9B45-B569-48F1570E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版权声明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5B3383-B219-984C-8D0C-BCF076655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b="0" dirty="0"/>
              <a:t>本内容版权归</a:t>
            </a:r>
            <a:r>
              <a:rPr lang="zh-CN" altLang="en-US" sz="2000" dirty="0"/>
              <a:t>上海交通大学并行与分布式系统研究所</a:t>
            </a:r>
            <a:r>
              <a:rPr lang="zh-CN" altLang="en-US" sz="2000" b="0" dirty="0"/>
              <a:t>所有</a:t>
            </a:r>
            <a:endParaRPr lang="en-US" altLang="zh-CN" sz="2000" b="0" dirty="0"/>
          </a:p>
          <a:p>
            <a:r>
              <a:rPr lang="zh-CN" altLang="en-US" sz="2000" b="0" dirty="0"/>
              <a:t>使用者可以将全部或部分本内容免费用于非商业用途</a:t>
            </a:r>
            <a:endParaRPr lang="en-US" altLang="zh-CN" sz="2000" b="0" dirty="0"/>
          </a:p>
          <a:p>
            <a:r>
              <a:rPr lang="zh-CN" altLang="en-US" sz="2000" b="0" dirty="0"/>
              <a:t>使用者在使用全部或部分本内容时请注明来源</a:t>
            </a:r>
            <a:endParaRPr lang="en-US" altLang="zh-CN" sz="2000" b="0" dirty="0"/>
          </a:p>
          <a:p>
            <a:pPr lvl="1"/>
            <a:r>
              <a:rPr lang="zh-CN" altLang="en-US" sz="1600" dirty="0"/>
              <a:t>内容</a:t>
            </a:r>
            <a:r>
              <a:rPr lang="zh-CN" altLang="en-US" sz="1600" b="0" dirty="0"/>
              <a:t>来自</a:t>
            </a:r>
            <a:r>
              <a:rPr lang="zh-CN" altLang="en-US" sz="1600" dirty="0"/>
              <a:t>：上海交通大学并行与分布式系统研究所</a:t>
            </a:r>
            <a:r>
              <a:rPr lang="en-US" altLang="zh-CN" sz="1600" dirty="0"/>
              <a:t>+</a:t>
            </a:r>
            <a:r>
              <a:rPr lang="zh-CN" altLang="en-US" sz="1600" dirty="0"/>
              <a:t>材料名字</a:t>
            </a:r>
            <a:endParaRPr lang="en-US" altLang="zh-CN" sz="1600" b="0" dirty="0"/>
          </a:p>
          <a:p>
            <a:r>
              <a:rPr lang="zh-CN" altLang="en-US" sz="2000" b="0" dirty="0"/>
              <a:t>对于不遵守此声明或者其他违法使用本内容者，将依法保留追究权</a:t>
            </a:r>
            <a:endParaRPr lang="en-US" altLang="zh-CN" sz="2000" b="0" dirty="0"/>
          </a:p>
          <a:p>
            <a:r>
              <a:rPr lang="zh-CN" altLang="en-US" sz="2000" b="0" dirty="0"/>
              <a:t>本内容的发布采用 </a:t>
            </a:r>
            <a:r>
              <a:rPr lang="en-US" altLang="zh-CN" sz="2000" b="0" dirty="0"/>
              <a:t>Creative Commons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Attribution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4.0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License</a:t>
            </a:r>
            <a:endParaRPr lang="en-US" altLang="zh-CN" sz="2400" b="0" dirty="0"/>
          </a:p>
          <a:p>
            <a:pPr lvl="1"/>
            <a:r>
              <a:rPr lang="zh-CN" altLang="en-US" sz="1600" dirty="0"/>
              <a:t>完整文本：</a:t>
            </a:r>
            <a:r>
              <a:rPr lang="en-US" altLang="zh-CN" sz="1600" dirty="0">
                <a:hlinkClick r:id="rId2"/>
              </a:rPr>
              <a:t>https://creativecommons.org/licenses/by/4.0/legalcode</a:t>
            </a:r>
            <a:endParaRPr lang="en-US" altLang="zh-CN" sz="1800" b="0" dirty="0"/>
          </a:p>
          <a:p>
            <a:endParaRPr kumimoji="1"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D6275D-0E58-1C46-BA79-C46B2D55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226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1196C-160F-1104-140E-1AC124E2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回顾：文件的</a:t>
            </a:r>
            <a:r>
              <a:rPr kumimoji="1" lang="en-US" altLang="zh-CN" dirty="0"/>
              <a:t>open/read/write</a:t>
            </a:r>
            <a:r>
              <a:rPr kumimoji="1" lang="zh-CN" altLang="en-US" dirty="0"/>
              <a:t>操作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045AED-AA43-E463-339D-FDCC779B0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2B2145-1DA2-67A4-AE32-BEB70B93E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1161504"/>
            <a:ext cx="76835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54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UNIX</a:t>
            </a:r>
            <a:r>
              <a:rPr lang="zh-CN" altLang="en-US" dirty="0"/>
              <a:t>文件系统的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OPEN, READ, WRITE, SEEK, CLOSE</a:t>
            </a:r>
          </a:p>
          <a:p>
            <a:r>
              <a:rPr lang="en-US" altLang="zh-CN" sz="2000" dirty="0"/>
              <a:t>FSYNC</a:t>
            </a:r>
          </a:p>
          <a:p>
            <a:r>
              <a:rPr lang="en-US" altLang="zh-CN" sz="2000" dirty="0"/>
              <a:t>STAT, CHMOD, CHOWN</a:t>
            </a:r>
          </a:p>
          <a:p>
            <a:r>
              <a:rPr lang="en-US" altLang="zh-CN" sz="2000" dirty="0"/>
              <a:t>RENAME, LINK, UNLINK, SYMLINK</a:t>
            </a:r>
          </a:p>
          <a:p>
            <a:r>
              <a:rPr lang="en-US" altLang="zh-CN" sz="2000" dirty="0"/>
              <a:t>MKDIR, CHDIR, CHROOT</a:t>
            </a:r>
          </a:p>
          <a:p>
            <a:r>
              <a:rPr lang="en-US" altLang="zh-CN" sz="2000" dirty="0"/>
              <a:t>MOUNT, UNMOUNT</a:t>
            </a:r>
          </a:p>
          <a:p>
            <a:r>
              <a:rPr lang="en-US" altLang="zh-CN" sz="2000" dirty="0"/>
              <a:t>….</a:t>
            </a:r>
            <a:endParaRPr lang="zh-CN" altLang="en-US" sz="2000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E315FA61-8901-B549-B657-C9EAE3269AB0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21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36FE7E7-3409-DB1A-6557-F0B6C44F4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128" y="12248"/>
            <a:ext cx="5087744" cy="5715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40D581F-67AF-7495-5A0A-A28A9D032AD5}"/>
              </a:ext>
            </a:extLst>
          </p:cNvPr>
          <p:cNvSpPr txBox="1"/>
          <p:nvPr/>
        </p:nvSpPr>
        <p:spPr>
          <a:xfrm>
            <a:off x="3436757" y="1921396"/>
            <a:ext cx="3890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Word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自动保存，持久化到磁盘等非易失性介质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5F56E4-083C-BDE1-A7BB-50EC334517D6}"/>
              </a:ext>
            </a:extLst>
          </p:cNvPr>
          <p:cNvSpPr txBox="1"/>
          <p:nvPr/>
        </p:nvSpPr>
        <p:spPr>
          <a:xfrm>
            <a:off x="4355975" y="3997798"/>
            <a:ext cx="1653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盘插拔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安全退出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9B8A24-B9A2-EB16-1347-8865714F2D97}"/>
              </a:ext>
            </a:extLst>
          </p:cNvPr>
          <p:cNvSpPr txBox="1"/>
          <p:nvPr/>
        </p:nvSpPr>
        <p:spPr>
          <a:xfrm>
            <a:off x="4355976" y="3485828"/>
            <a:ext cx="16876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Docker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容器根目录</a:t>
            </a:r>
          </a:p>
        </p:txBody>
      </p:sp>
    </p:spTree>
    <p:extLst>
      <p:ext uri="{BB962C8B-B14F-4D97-AF65-F5344CB8AC3E}">
        <p14:creationId xmlns:p14="http://schemas.microsoft.com/office/powerpoint/2010/main" val="167763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文件系统的位置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z="1050" smtClean="0"/>
              <a:t>22</a:t>
            </a:fld>
            <a:endParaRPr lang="zh-CN" altLang="en-US" sz="105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BE5273-25C2-6C47-AA54-F553CE8DC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485" y="1351194"/>
            <a:ext cx="4245723" cy="3903423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6357444" y="1423504"/>
            <a:ext cx="1912703" cy="13393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OPEN("</a:t>
            </a:r>
            <a:r>
              <a:rPr lang="en-US" altLang="zh-CN" sz="1600" dirty="0" err="1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a.txt</a:t>
            </a:r>
            <a:r>
              <a:rPr lang="en-US" altLang="zh-CN" sz="1600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", "</a:t>
            </a:r>
            <a:r>
              <a:rPr lang="en-US" altLang="zh-CN" sz="1600" dirty="0" err="1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rw</a:t>
            </a:r>
            <a:r>
              <a:rPr lang="en-US" altLang="zh-CN" sz="1600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")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READ(…)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WRITE(…)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…</a:t>
            </a:r>
            <a:endParaRPr lang="zh-CN" altLang="en-US" sz="1600" dirty="0">
              <a:latin typeface="Arial" panose="020B0604020202020204" pitchFamily="34" charset="0"/>
              <a:ea typeface="DengXian" charset="0"/>
              <a:cs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357444" y="4369668"/>
            <a:ext cx="2329356" cy="699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READ(block-</a:t>
            </a:r>
            <a:r>
              <a:rPr lang="en-US" altLang="zh-CN" sz="1600" dirty="0" err="1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addr</a:t>
            </a:r>
            <a:r>
              <a:rPr lang="en-US" altLang="zh-CN" sz="1600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, </a:t>
            </a:r>
            <a:r>
              <a:rPr lang="en-US" altLang="zh-CN" sz="1600" dirty="0" err="1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buf</a:t>
            </a:r>
            <a:r>
              <a:rPr lang="en-US" altLang="zh-CN" sz="1600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WRITE(block-</a:t>
            </a:r>
            <a:r>
              <a:rPr lang="en-US" altLang="zh-CN" sz="1600" dirty="0" err="1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addr</a:t>
            </a:r>
            <a:r>
              <a:rPr lang="en-US" altLang="zh-CN" sz="1600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, </a:t>
            </a:r>
            <a:r>
              <a:rPr lang="en-US" altLang="zh-CN" sz="1600" dirty="0" err="1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buf</a:t>
            </a:r>
            <a:r>
              <a:rPr lang="en-US" altLang="zh-CN" sz="1600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)</a:t>
            </a:r>
            <a:endParaRPr lang="zh-CN" altLang="en-US" sz="1600" dirty="0">
              <a:latin typeface="Arial" panose="020B0604020202020204" pitchFamily="34" charset="0"/>
              <a:ea typeface="DengXian" charset="0"/>
              <a:cs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00657AE-3840-D240-AFE2-9F371BC09CC4}"/>
              </a:ext>
            </a:extLst>
          </p:cNvPr>
          <p:cNvSpPr/>
          <p:nvPr/>
        </p:nvSpPr>
        <p:spPr>
          <a:xfrm>
            <a:off x="251520" y="4580886"/>
            <a:ext cx="1980029" cy="9052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+mn-ea"/>
                <a:cs typeface="Arial" panose="020B0604020202020204" pitchFamily="34" charset="0"/>
              </a:rPr>
              <a:t>存储设备可以被抽象为</a:t>
            </a:r>
            <a:endParaRPr lang="en-US" altLang="zh-CN" sz="1400" dirty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+mn-ea"/>
                <a:cs typeface="Arial" panose="020B0604020202020204" pitchFamily="34" charset="0"/>
              </a:rPr>
              <a:t>4KB</a:t>
            </a:r>
            <a:r>
              <a:rPr lang="zh-CN" altLang="en-US" sz="1400" dirty="0">
                <a:latin typeface="+mn-ea"/>
                <a:cs typeface="Arial" panose="020B0604020202020204" pitchFamily="34" charset="0"/>
              </a:rPr>
              <a:t>的块组成的数组，</a:t>
            </a:r>
            <a:endParaRPr lang="en-US" altLang="zh-CN" sz="1400" dirty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+mn-ea"/>
                <a:cs typeface="Arial" panose="020B0604020202020204" pitchFamily="34" charset="0"/>
              </a:rPr>
              <a:t>以</a:t>
            </a:r>
            <a:r>
              <a:rPr lang="en-US" altLang="zh-CN" sz="1400" dirty="0">
                <a:latin typeface="+mn-ea"/>
                <a:cs typeface="Arial" panose="020B0604020202020204" pitchFamily="34" charset="0"/>
              </a:rPr>
              <a:t>64-bit</a:t>
            </a:r>
            <a:r>
              <a:rPr lang="zh-CN" altLang="en-US" sz="1400" dirty="0">
                <a:latin typeface="+mn-ea"/>
                <a:cs typeface="Arial" panose="020B0604020202020204" pitchFamily="34" charset="0"/>
              </a:rPr>
              <a:t>的块号为索引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24C06C5C-CEF4-A899-E373-FE0E01F01252}"/>
              </a:ext>
            </a:extLst>
          </p:cNvPr>
          <p:cNvCxnSpPr>
            <a:cxnSpLocks/>
          </p:cNvCxnSpPr>
          <p:nvPr/>
        </p:nvCxnSpPr>
        <p:spPr>
          <a:xfrm>
            <a:off x="2051720" y="2569468"/>
            <a:ext cx="1440160" cy="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7E2BD2E4-AF28-B36D-64FC-FC567875A329}"/>
              </a:ext>
            </a:extLst>
          </p:cNvPr>
          <p:cNvCxnSpPr>
            <a:cxnSpLocks/>
          </p:cNvCxnSpPr>
          <p:nvPr/>
        </p:nvCxnSpPr>
        <p:spPr>
          <a:xfrm>
            <a:off x="2051720" y="3721596"/>
            <a:ext cx="936104" cy="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BC9AD80-2772-B769-26D1-5AFD89BC9DBE}"/>
              </a:ext>
            </a:extLst>
          </p:cNvPr>
          <p:cNvSpPr txBox="1"/>
          <p:nvPr/>
        </p:nvSpPr>
        <p:spPr>
          <a:xfrm>
            <a:off x="538292" y="2307858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400" dirty="0"/>
              <a:t>向应用屏蔽</a:t>
            </a:r>
            <a:br>
              <a:rPr kumimoji="1" lang="en-US" altLang="zh-CN" sz="1400" dirty="0"/>
            </a:br>
            <a:r>
              <a:rPr kumimoji="1" lang="zh-CN" altLang="en-US" sz="1400" dirty="0"/>
              <a:t>文件系统异构性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5DF07C0-27D8-7000-ED9D-FCDE31E6E0C5}"/>
              </a:ext>
            </a:extLst>
          </p:cNvPr>
          <p:cNvSpPr txBox="1"/>
          <p:nvPr/>
        </p:nvSpPr>
        <p:spPr>
          <a:xfrm>
            <a:off x="520824" y="3460270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400" dirty="0"/>
              <a:t>向文件系统屏蔽</a:t>
            </a:r>
            <a:br>
              <a:rPr kumimoji="1" lang="en-US" altLang="zh-CN" sz="1400" dirty="0"/>
            </a:br>
            <a:r>
              <a:rPr kumimoji="1" lang="zh-CN" altLang="en-US" sz="1400" dirty="0"/>
              <a:t>存储介质异构性</a:t>
            </a:r>
          </a:p>
        </p:txBody>
      </p:sp>
    </p:spTree>
    <p:extLst>
      <p:ext uri="{BB962C8B-B14F-4D97-AF65-F5344CB8AC3E}">
        <p14:creationId xmlns:p14="http://schemas.microsoft.com/office/powerpoint/2010/main" val="430842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inode</a:t>
            </a:r>
            <a:r>
              <a:rPr lang="zh-CN" altLang="en-US" dirty="0"/>
              <a:t>：文件的元数据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288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E2852FC-C57B-6547-B7EE-A419481C7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182" y="3433564"/>
            <a:ext cx="6765636" cy="150090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3009AA3-C0D6-3647-852E-DFFB2FDB2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一种</a:t>
            </a:r>
            <a:r>
              <a:rPr kumimoji="1" lang="en-US" altLang="zh-CN" dirty="0"/>
              <a:t>DIY</a:t>
            </a:r>
            <a:r>
              <a:rPr kumimoji="1" lang="zh-CN" altLang="en-US" dirty="0"/>
              <a:t>的简单文件系统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E51728-7331-7C4D-BF40-F1C4A6CD1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2000" dirty="0"/>
              <a:t>文件系统的特性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文件数量固定：</a:t>
            </a:r>
            <a:r>
              <a:rPr kumimoji="1" lang="en-US" altLang="zh-CN" sz="1800" dirty="0"/>
              <a:t>10 </a:t>
            </a:r>
            <a:r>
              <a:rPr kumimoji="1" lang="zh-CN" altLang="en-US" sz="1800" dirty="0"/>
              <a:t>个文件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文件名固定：从 “</a:t>
            </a:r>
            <a:r>
              <a:rPr kumimoji="1" lang="en-US" altLang="zh-CN" sz="1800" dirty="0"/>
              <a:t>0”</a:t>
            </a:r>
            <a:r>
              <a:rPr kumimoji="1" lang="zh-CN" altLang="en-US" sz="1800" dirty="0"/>
              <a:t>到“</a:t>
            </a:r>
            <a:r>
              <a:rPr kumimoji="1" lang="en-US" altLang="zh-CN" sz="1800" dirty="0"/>
              <a:t>9”</a:t>
            </a:r>
          </a:p>
          <a:p>
            <a:pPr lvl="1"/>
            <a:r>
              <a:rPr kumimoji="1" lang="zh-CN" altLang="en-US" sz="1800" dirty="0"/>
              <a:t>每个文件的大小固定为 </a:t>
            </a:r>
            <a:r>
              <a:rPr kumimoji="1" lang="en-US" altLang="zh-CN" sz="1800" dirty="0"/>
              <a:t>4 </a:t>
            </a:r>
            <a:r>
              <a:rPr kumimoji="1" lang="en" altLang="zh-CN" sz="1800" dirty="0"/>
              <a:t>KB</a:t>
            </a:r>
          </a:p>
          <a:p>
            <a:pPr lvl="1"/>
            <a:r>
              <a:rPr kumimoji="1" lang="en-US" altLang="zh-CN" sz="1800" dirty="0"/>
              <a:t>10</a:t>
            </a:r>
            <a:r>
              <a:rPr kumimoji="1" lang="zh-CN" altLang="en-US" sz="1800" dirty="0"/>
              <a:t>个文件在磁盘上是连续的</a:t>
            </a:r>
            <a:endParaRPr kumimoji="1" lang="en-US" altLang="zh-CN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3993FF-8761-0942-B6F2-18920DCE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4D43B1B-0898-B043-9E9C-B81016902026}"/>
              </a:ext>
            </a:extLst>
          </p:cNvPr>
          <p:cNvSpPr txBox="1">
            <a:spLocks/>
          </p:cNvSpPr>
          <p:nvPr/>
        </p:nvSpPr>
        <p:spPr>
          <a:xfrm>
            <a:off x="4572000" y="1333501"/>
            <a:ext cx="4536504" cy="3771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000" dirty="0"/>
              <a:t>文件系统的操作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文件查找：文件名就是磁盘块号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文件读写：即对相应磁盘块的读写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文件删除：不支持</a:t>
            </a:r>
            <a:endParaRPr kumimoji="1" lang="en-US" altLang="zh-CN" sz="1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DB688C-2FA4-DF48-81E4-482E0B9A5A17}"/>
              </a:ext>
            </a:extLst>
          </p:cNvPr>
          <p:cNvSpPr txBox="1"/>
          <p:nvPr/>
        </p:nvSpPr>
        <p:spPr>
          <a:xfrm>
            <a:off x="539552" y="5124664"/>
            <a:ext cx="8064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800" dirty="0">
                <a:solidFill>
                  <a:schemeClr val="accent3"/>
                </a:solidFill>
              </a:rPr>
              <a:t>把磁盘抽象为一个大数组，块号就是磁盘的索引，每个块大小为</a:t>
            </a:r>
            <a:r>
              <a:rPr kumimoji="1" lang="en-US" altLang="zh-CN" sz="1800" dirty="0">
                <a:solidFill>
                  <a:schemeClr val="accent3"/>
                </a:solidFill>
              </a:rPr>
              <a:t>4KB</a:t>
            </a:r>
            <a:endParaRPr lang="zh-CN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648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09AA3-C0D6-3647-852E-DFFB2FDB2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简单文件系统的改进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E51728-7331-7C4D-BF40-F1C4A6CD1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2000" dirty="0"/>
              <a:t>增加文件的数量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假设使用容量为 </a:t>
            </a:r>
            <a:r>
              <a:rPr kumimoji="1" lang="en-US" altLang="zh-CN" sz="1800" dirty="0"/>
              <a:t>1 </a:t>
            </a:r>
            <a:r>
              <a:rPr kumimoji="1" lang="en" altLang="zh-CN" sz="1800" dirty="0"/>
              <a:t>GB </a:t>
            </a:r>
            <a:r>
              <a:rPr kumimoji="1" lang="zh-CN" altLang="en-US" sz="1800" dirty="0"/>
              <a:t>的磁盘，最多保存 </a:t>
            </a:r>
            <a:r>
              <a:rPr kumimoji="1" lang="en-US" altLang="zh-CN" sz="1800" dirty="0"/>
              <a:t>1GB</a:t>
            </a:r>
            <a:r>
              <a:rPr kumimoji="1" lang="zh-CN" altLang="en-US" sz="1800" dirty="0"/>
              <a:t> </a:t>
            </a:r>
            <a:r>
              <a:rPr kumimoji="1" lang="en" altLang="zh-CN" sz="1800" dirty="0"/>
              <a:t>/ 4 KB = 256</a:t>
            </a:r>
            <a:r>
              <a:rPr kumimoji="1" lang="en-US" altLang="zh-CN" sz="1800" dirty="0"/>
              <a:t>K</a:t>
            </a:r>
            <a:r>
              <a:rPr kumimoji="1" lang="en" altLang="zh-CN" sz="1800" dirty="0"/>
              <a:t> </a:t>
            </a:r>
            <a:r>
              <a:rPr kumimoji="1" lang="zh-CN" altLang="en-US" sz="1800" dirty="0"/>
              <a:t>个文件</a:t>
            </a:r>
            <a:endParaRPr kumimoji="1" lang="en-US" altLang="zh-CN" sz="1800" dirty="0"/>
          </a:p>
          <a:p>
            <a:r>
              <a:rPr kumimoji="1" lang="zh-CN" altLang="en-US" sz="2000" dirty="0"/>
              <a:t>支持文件删除操作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引入文件位图（</a:t>
            </a:r>
            <a:r>
              <a:rPr kumimoji="1" lang="en-US" altLang="zh-CN" sz="1800" dirty="0"/>
              <a:t>bitmap</a:t>
            </a:r>
            <a:r>
              <a:rPr kumimoji="1" lang="zh-CN" altLang="en-US" sz="1800" dirty="0"/>
              <a:t>），大小为</a:t>
            </a:r>
            <a:r>
              <a:rPr kumimoji="1" lang="en-US" altLang="zh-CN" sz="1800" dirty="0"/>
              <a:t>256K × 1b =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8 × 4KB</a:t>
            </a:r>
          </a:p>
          <a:p>
            <a:pPr lvl="1"/>
            <a:r>
              <a:rPr kumimoji="1" lang="zh-CN" altLang="en-US" sz="1800" dirty="0"/>
              <a:t>每个</a:t>
            </a:r>
            <a:r>
              <a:rPr kumimoji="1" lang="en-US" altLang="zh-CN" sz="1800" dirty="0"/>
              <a:t>bit</a:t>
            </a:r>
            <a:r>
              <a:rPr kumimoji="1" lang="zh-CN" altLang="en-US" sz="1800" dirty="0"/>
              <a:t>对应一个文件，若</a:t>
            </a:r>
            <a:r>
              <a:rPr kumimoji="1" lang="en-US" altLang="zh-CN" sz="1800" dirty="0"/>
              <a:t>bit</a:t>
            </a:r>
            <a:r>
              <a:rPr kumimoji="1" lang="zh-CN" altLang="en-US" sz="1800" dirty="0"/>
              <a:t>为</a:t>
            </a:r>
            <a:r>
              <a:rPr kumimoji="1" lang="en-US" altLang="zh-CN" sz="1800" dirty="0"/>
              <a:t>0</a:t>
            </a:r>
            <a:r>
              <a:rPr kumimoji="1" lang="zh-CN" altLang="en-US" sz="1800" dirty="0"/>
              <a:t>表示不存在，</a:t>
            </a:r>
            <a:r>
              <a:rPr kumimoji="1" lang="en-US" altLang="zh-CN" sz="1800" dirty="0"/>
              <a:t>bit</a:t>
            </a:r>
            <a:r>
              <a:rPr kumimoji="1" lang="zh-CN" altLang="en-US" sz="1800" dirty="0"/>
              <a:t>为</a:t>
            </a:r>
            <a:r>
              <a:rPr kumimoji="1" lang="en-US" altLang="zh-CN" sz="1800" dirty="0"/>
              <a:t>1</a:t>
            </a:r>
            <a:r>
              <a:rPr kumimoji="1" lang="zh-CN" altLang="en-US" sz="1800" dirty="0"/>
              <a:t>表示存在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删除文件时，将该文件对应的</a:t>
            </a:r>
            <a:r>
              <a:rPr kumimoji="1" lang="en-US" altLang="zh-CN" sz="1800" dirty="0"/>
              <a:t>bit</a:t>
            </a:r>
            <a:r>
              <a:rPr kumimoji="1" lang="zh-CN" altLang="en-US" sz="1800" dirty="0"/>
              <a:t>设置为</a:t>
            </a:r>
            <a:r>
              <a:rPr kumimoji="1" lang="en-US" altLang="zh-CN" sz="1800" dirty="0"/>
              <a:t>0</a:t>
            </a:r>
          </a:p>
          <a:p>
            <a:pPr lvl="1"/>
            <a:endParaRPr kumimoji="1" lang="en-US" altLang="zh-CN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3993FF-8761-0942-B6F2-18920DCE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7387807-EC6E-BF43-B59C-D8B9FDD9E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62" y="4019729"/>
            <a:ext cx="6245475" cy="158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74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E758E-B41D-5A46-99FE-36FA975B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简单文件系统的限制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CBB097-41B1-604E-B6DD-9BDDFB052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文件大小固定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无法支持大于一个磁盘块（</a:t>
            </a:r>
            <a:r>
              <a:rPr kumimoji="1" lang="en-US" altLang="zh-CN" sz="2000" dirty="0"/>
              <a:t>4KB</a:t>
            </a:r>
            <a:r>
              <a:rPr kumimoji="1" lang="zh-CN" altLang="en-US" sz="2000" dirty="0"/>
              <a:t>）的文件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文件系统依赖文件数据存储的连续性</a:t>
            </a:r>
            <a:endParaRPr kumimoji="1" lang="en-US" altLang="zh-CN" sz="2000" dirty="0"/>
          </a:p>
          <a:p>
            <a:r>
              <a:rPr kumimoji="1" lang="zh-CN" altLang="en-US" sz="2400" dirty="0"/>
              <a:t>文件名固定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只能用磁盘块号来表示文件名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64B9DC-A135-C841-980A-37536233E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310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F19D0-E259-274B-84DA-B711046BD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inode</a:t>
            </a:r>
            <a:r>
              <a:rPr kumimoji="1" lang="zh-CN" altLang="en-US" dirty="0"/>
              <a:t>：记录文件多个磁盘块的位置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3389E2-1B5B-2341-AD0A-8FFD754E1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/>
              <a:t>引入</a:t>
            </a:r>
            <a:r>
              <a:rPr kumimoji="1" lang="en-US" altLang="zh-CN" sz="2000" dirty="0" err="1"/>
              <a:t>inode</a:t>
            </a:r>
            <a:r>
              <a:rPr kumimoji="1" lang="zh-CN" altLang="en-US" sz="2000" dirty="0"/>
              <a:t>：</a:t>
            </a:r>
            <a:r>
              <a:rPr kumimoji="1" lang="en-US" altLang="zh-CN" sz="2000" dirty="0"/>
              <a:t>index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node</a:t>
            </a:r>
          </a:p>
          <a:p>
            <a:pPr lvl="1"/>
            <a:r>
              <a:rPr kumimoji="1" lang="zh-CN" altLang="en-US" sz="1800" dirty="0"/>
              <a:t>记录多个磁盘块号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头部记录文件</a:t>
            </a:r>
            <a:r>
              <a:rPr kumimoji="1" lang="en-US" altLang="zh-CN" sz="1800" dirty="0"/>
              <a:t>size</a:t>
            </a:r>
            <a:r>
              <a:rPr kumimoji="1" lang="zh-CN" altLang="en-US" sz="1800" dirty="0"/>
              <a:t>信息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每个文件对应一个</a:t>
            </a:r>
            <a:r>
              <a:rPr kumimoji="1" lang="en-US" altLang="zh-CN" sz="1800" dirty="0" err="1"/>
              <a:t>inode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称为文件</a:t>
            </a:r>
            <a:r>
              <a:rPr kumimoji="1" lang="zh-CN" altLang="en-US" sz="1800" b="1" dirty="0">
                <a:solidFill>
                  <a:schemeClr val="accent1"/>
                </a:solidFill>
              </a:rPr>
              <a:t>元数据</a:t>
            </a:r>
            <a:r>
              <a:rPr kumimoji="1" lang="zh-CN" altLang="en-US" sz="1800" dirty="0"/>
              <a:t>（</a:t>
            </a:r>
            <a:r>
              <a:rPr kumimoji="1" lang="en-US" altLang="zh-CN" sz="1800" dirty="0"/>
              <a:t>Metadata</a:t>
            </a:r>
            <a:r>
              <a:rPr kumimoji="1" lang="zh-CN" altLang="en-US" sz="1800" dirty="0"/>
              <a:t>）</a:t>
            </a:r>
            <a:endParaRPr kumimoji="1" lang="en-US" altLang="zh-CN" sz="1800" dirty="0"/>
          </a:p>
          <a:p>
            <a:r>
              <a:rPr kumimoji="1" lang="zh-CN" altLang="en-US" sz="2000" dirty="0"/>
              <a:t>文件读写操作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给定</a:t>
            </a:r>
            <a:r>
              <a:rPr kumimoji="1" lang="en-US" altLang="zh-CN" sz="1800" dirty="0" err="1"/>
              <a:t>inode</a:t>
            </a:r>
            <a:r>
              <a:rPr kumimoji="1" lang="zh-CN" altLang="en-US" sz="1800" dirty="0"/>
              <a:t>和文件内偏移（</a:t>
            </a:r>
            <a:r>
              <a:rPr kumimoji="1" lang="en-US" altLang="zh-CN" sz="1800" dirty="0"/>
              <a:t>offset</a:t>
            </a:r>
            <a:r>
              <a:rPr kumimoji="1" lang="zh-CN" altLang="en-US" sz="1800" dirty="0"/>
              <a:t>）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根据</a:t>
            </a:r>
            <a:r>
              <a:rPr kumimoji="1" lang="en-US" altLang="zh-CN" sz="1800" dirty="0"/>
              <a:t>offset</a:t>
            </a:r>
            <a:r>
              <a:rPr kumimoji="1" lang="zh-CN" altLang="en-US" sz="1800" dirty="0"/>
              <a:t>计算出对应的磁盘块号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若</a:t>
            </a:r>
            <a:r>
              <a:rPr kumimoji="1" lang="en-US" altLang="zh-CN" sz="1800" dirty="0"/>
              <a:t>offset</a:t>
            </a:r>
            <a:r>
              <a:rPr kumimoji="1" lang="zh-CN" altLang="en-US" sz="1800" dirty="0"/>
              <a:t>超出</a:t>
            </a:r>
            <a:r>
              <a:rPr kumimoji="1" lang="en-US" altLang="zh-CN" sz="1800" dirty="0"/>
              <a:t>size</a:t>
            </a:r>
            <a:r>
              <a:rPr kumimoji="1" lang="zh-CN" altLang="en-US" sz="1800" dirty="0"/>
              <a:t>则返回错误</a:t>
            </a:r>
            <a:endParaRPr kumimoji="1" lang="en-US" altLang="zh-CN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678F9C-0129-7A49-BA3A-45F872980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D89145-34EE-2646-B466-5076FBC1A01C}"/>
              </a:ext>
            </a:extLst>
          </p:cNvPr>
          <p:cNvSpPr/>
          <p:nvPr/>
        </p:nvSpPr>
        <p:spPr bwMode="auto">
          <a:xfrm>
            <a:off x="6546864" y="2077581"/>
            <a:ext cx="533400" cy="39687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100" dirty="0">
                <a:solidFill>
                  <a:schemeClr val="tx1"/>
                </a:solidFill>
                <a:cs typeface="宋体" charset="0"/>
              </a:rPr>
              <a:t>size</a:t>
            </a:r>
            <a:endParaRPr lang="zh-CN" altLang="en-US" sz="1100" dirty="0">
              <a:solidFill>
                <a:schemeClr val="tx1"/>
              </a:solidFill>
              <a:cs typeface="宋体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FBAB58E-AA9F-304F-B185-5997D3EE41AA}"/>
              </a:ext>
            </a:extLst>
          </p:cNvPr>
          <p:cNvSpPr/>
          <p:nvPr/>
        </p:nvSpPr>
        <p:spPr bwMode="auto">
          <a:xfrm>
            <a:off x="6546864" y="2474455"/>
            <a:ext cx="533400" cy="190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zh-CN" altLang="en-US" sz="1100" dirty="0">
                <a:solidFill>
                  <a:schemeClr val="tx1"/>
                </a:solidFill>
                <a:cs typeface="宋体" charset="0"/>
              </a:rPr>
              <a:t>块号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F08081B-05C9-CF43-8167-C7C848038679}"/>
              </a:ext>
            </a:extLst>
          </p:cNvPr>
          <p:cNvSpPr/>
          <p:nvPr/>
        </p:nvSpPr>
        <p:spPr bwMode="auto">
          <a:xfrm>
            <a:off x="6546864" y="2664955"/>
            <a:ext cx="533400" cy="190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zh-CN" altLang="en-US" sz="1100" dirty="0">
                <a:solidFill>
                  <a:schemeClr val="tx1"/>
                </a:solidFill>
                <a:cs typeface="宋体" charset="0"/>
              </a:rPr>
              <a:t>块号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75B4BC9-454A-2049-8A9E-889F4BECBA39}"/>
              </a:ext>
            </a:extLst>
          </p:cNvPr>
          <p:cNvSpPr/>
          <p:nvPr/>
        </p:nvSpPr>
        <p:spPr bwMode="auto">
          <a:xfrm>
            <a:off x="6546864" y="2847518"/>
            <a:ext cx="533400" cy="190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zh-CN" altLang="en-US" sz="1100" dirty="0">
                <a:solidFill>
                  <a:schemeClr val="tx1"/>
                </a:solidFill>
                <a:cs typeface="宋体" charset="0"/>
              </a:rPr>
              <a:t>块号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8E7F903-450C-A643-85CD-6C6BE348E2FF}"/>
              </a:ext>
            </a:extLst>
          </p:cNvPr>
          <p:cNvSpPr/>
          <p:nvPr/>
        </p:nvSpPr>
        <p:spPr bwMode="auto">
          <a:xfrm>
            <a:off x="6546864" y="3038018"/>
            <a:ext cx="533400" cy="190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zh-CN" altLang="en-US" sz="1100" dirty="0">
                <a:solidFill>
                  <a:schemeClr val="tx1"/>
                </a:solidFill>
                <a:cs typeface="宋体" charset="0"/>
              </a:rPr>
              <a:t>块号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96588EA-86C0-E240-8DC9-3A475A68B3E5}"/>
              </a:ext>
            </a:extLst>
          </p:cNvPr>
          <p:cNvSpPr/>
          <p:nvPr/>
        </p:nvSpPr>
        <p:spPr bwMode="auto">
          <a:xfrm>
            <a:off x="6546864" y="3228518"/>
            <a:ext cx="533400" cy="190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zh-CN" altLang="en-US" sz="1100" dirty="0">
                <a:solidFill>
                  <a:schemeClr val="tx1"/>
                </a:solidFill>
                <a:cs typeface="宋体" charset="0"/>
              </a:rPr>
              <a:t>块号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118D4DE-11A3-CA4A-AC60-8525D3F9575C}"/>
              </a:ext>
            </a:extLst>
          </p:cNvPr>
          <p:cNvSpPr/>
          <p:nvPr/>
        </p:nvSpPr>
        <p:spPr bwMode="auto">
          <a:xfrm>
            <a:off x="6546864" y="3416372"/>
            <a:ext cx="533400" cy="190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zh-CN" altLang="en-US" sz="1100" dirty="0">
                <a:solidFill>
                  <a:schemeClr val="tx1"/>
                </a:solidFill>
                <a:cs typeface="宋体" charset="0"/>
              </a:rPr>
              <a:t>块号</a:t>
            </a: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1ADBF1FF-59A1-AF4A-83FD-118BC82C049C}"/>
              </a:ext>
            </a:extLst>
          </p:cNvPr>
          <p:cNvSpPr/>
          <p:nvPr/>
        </p:nvSpPr>
        <p:spPr>
          <a:xfrm>
            <a:off x="6333544" y="2077581"/>
            <a:ext cx="144016" cy="1529291"/>
          </a:xfrm>
          <a:prstGeom prst="leftBrace">
            <a:avLst>
              <a:gd name="adj1" fmla="val 84288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1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13ADED3-B29B-A442-BE47-EB79CE3E8FE6}"/>
              </a:ext>
            </a:extLst>
          </p:cNvPr>
          <p:cNvSpPr/>
          <p:nvPr/>
        </p:nvSpPr>
        <p:spPr bwMode="auto">
          <a:xfrm>
            <a:off x="8061736" y="1679257"/>
            <a:ext cx="533400" cy="54901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r>
              <a:rPr lang="zh-CN" altLang="en-US" sz="1200" dirty="0">
                <a:solidFill>
                  <a:schemeClr val="tx1"/>
                </a:solidFill>
                <a:cs typeface="宋体" charset="0"/>
              </a:rPr>
              <a:t>数据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11241EC-90BD-BB4F-B91B-1AE2DD38AFED}"/>
              </a:ext>
            </a:extLst>
          </p:cNvPr>
          <p:cNvSpPr/>
          <p:nvPr/>
        </p:nvSpPr>
        <p:spPr bwMode="auto">
          <a:xfrm>
            <a:off x="8061736" y="2377934"/>
            <a:ext cx="533400" cy="54901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r>
              <a:rPr lang="zh-CN" altLang="en-US" sz="1200" dirty="0">
                <a:solidFill>
                  <a:schemeClr val="tx1"/>
                </a:solidFill>
                <a:cs typeface="宋体" charset="0"/>
              </a:rPr>
              <a:t>数据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2214F37-EEDF-3C4F-85D1-D972BE3B6655}"/>
              </a:ext>
            </a:extLst>
          </p:cNvPr>
          <p:cNvSpPr/>
          <p:nvPr/>
        </p:nvSpPr>
        <p:spPr bwMode="auto">
          <a:xfrm>
            <a:off x="8061736" y="3145484"/>
            <a:ext cx="533400" cy="55033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r>
              <a:rPr lang="zh-CN" altLang="en-US" sz="1200" dirty="0">
                <a:solidFill>
                  <a:schemeClr val="tx1"/>
                </a:solidFill>
                <a:cs typeface="宋体" charset="0"/>
              </a:rPr>
              <a:t>数据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F1EC2D-2374-724F-BB48-CCCC693442F6}"/>
              </a:ext>
            </a:extLst>
          </p:cNvPr>
          <p:cNvSpPr/>
          <p:nvPr/>
        </p:nvSpPr>
        <p:spPr bwMode="auto">
          <a:xfrm>
            <a:off x="8061736" y="3906697"/>
            <a:ext cx="533400" cy="54901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r>
              <a:rPr lang="zh-CN" altLang="en-US" sz="1200" dirty="0">
                <a:solidFill>
                  <a:schemeClr val="tx1"/>
                </a:solidFill>
                <a:cs typeface="宋体" charset="0"/>
              </a:rPr>
              <a:t>数据</a:t>
            </a:r>
          </a:p>
        </p:txBody>
      </p:sp>
      <p:cxnSp>
        <p:nvCxnSpPr>
          <p:cNvPr id="19" name="肘形连接符 110">
            <a:extLst>
              <a:ext uri="{FF2B5EF4-FFF2-40B4-BE49-F238E27FC236}">
                <a16:creationId xmlns:a16="http://schemas.microsoft.com/office/drawing/2014/main" id="{CF49F586-F0A1-8145-BA47-54860EE4638E}"/>
              </a:ext>
            </a:extLst>
          </p:cNvPr>
          <p:cNvCxnSpPr>
            <a:cxnSpLocks noChangeShapeType="1"/>
            <a:stCxn id="11" idx="3"/>
            <a:endCxn id="18" idx="1"/>
          </p:cNvCxnSpPr>
          <p:nvPr/>
        </p:nvCxnSpPr>
        <p:spPr bwMode="auto">
          <a:xfrm>
            <a:off x="7080264" y="3511622"/>
            <a:ext cx="981472" cy="66958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肘形连接符 110">
            <a:extLst>
              <a:ext uri="{FF2B5EF4-FFF2-40B4-BE49-F238E27FC236}">
                <a16:creationId xmlns:a16="http://schemas.microsoft.com/office/drawing/2014/main" id="{30732D6B-0371-244F-9F43-ADC300D1340B}"/>
              </a:ext>
            </a:extLst>
          </p:cNvPr>
          <p:cNvCxnSpPr>
            <a:cxnSpLocks noChangeShapeType="1"/>
            <a:stCxn id="6" idx="3"/>
            <a:endCxn id="15" idx="1"/>
          </p:cNvCxnSpPr>
          <p:nvPr/>
        </p:nvCxnSpPr>
        <p:spPr bwMode="auto">
          <a:xfrm flipV="1">
            <a:off x="7080264" y="1953762"/>
            <a:ext cx="981472" cy="61594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肘形连接符 110">
            <a:extLst>
              <a:ext uri="{FF2B5EF4-FFF2-40B4-BE49-F238E27FC236}">
                <a16:creationId xmlns:a16="http://schemas.microsoft.com/office/drawing/2014/main" id="{F22B7DAC-1788-2E40-9FFB-69B8C2ECD5AF}"/>
              </a:ext>
            </a:extLst>
          </p:cNvPr>
          <p:cNvCxnSpPr>
            <a:cxnSpLocks noChangeShapeType="1"/>
            <a:stCxn id="7" idx="3"/>
            <a:endCxn id="16" idx="1"/>
          </p:cNvCxnSpPr>
          <p:nvPr/>
        </p:nvCxnSpPr>
        <p:spPr bwMode="auto">
          <a:xfrm flipV="1">
            <a:off x="7080264" y="2652439"/>
            <a:ext cx="981472" cy="10776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" name="肘形连接符 110">
            <a:extLst>
              <a:ext uri="{FF2B5EF4-FFF2-40B4-BE49-F238E27FC236}">
                <a16:creationId xmlns:a16="http://schemas.microsoft.com/office/drawing/2014/main" id="{ED59072C-72EE-C845-9E0C-DEF37A3144E8}"/>
              </a:ext>
            </a:extLst>
          </p:cNvPr>
          <p:cNvCxnSpPr>
            <a:cxnSpLocks noChangeShapeType="1"/>
            <a:stCxn id="10" idx="3"/>
            <a:endCxn id="17" idx="1"/>
          </p:cNvCxnSpPr>
          <p:nvPr/>
        </p:nvCxnSpPr>
        <p:spPr bwMode="auto">
          <a:xfrm>
            <a:off x="7080264" y="3323768"/>
            <a:ext cx="981472" cy="9688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8283E575-F5BD-4446-9DEA-AC6C47AEFBEA}"/>
              </a:ext>
            </a:extLst>
          </p:cNvPr>
          <p:cNvSpPr txBox="1"/>
          <p:nvPr/>
        </p:nvSpPr>
        <p:spPr>
          <a:xfrm>
            <a:off x="7944948" y="2787764"/>
            <a:ext cx="766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/>
              <a:t>...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A06473B-0E0C-3743-9C35-FC33421485D3}"/>
              </a:ext>
            </a:extLst>
          </p:cNvPr>
          <p:cNvSpPr txBox="1"/>
          <p:nvPr/>
        </p:nvSpPr>
        <p:spPr>
          <a:xfrm>
            <a:off x="5508104" y="2646719"/>
            <a:ext cx="915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 err="1"/>
              <a:t>inode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1104272-47BD-E847-9E98-61707F7FC713}"/>
              </a:ext>
            </a:extLst>
          </p:cNvPr>
          <p:cNvSpPr txBox="1"/>
          <p:nvPr/>
        </p:nvSpPr>
        <p:spPr>
          <a:xfrm>
            <a:off x="5622032" y="4674507"/>
            <a:ext cx="3995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kumimoji="1" lang="zh-CN" altLang="en-US" dirty="0">
                <a:solidFill>
                  <a:schemeClr val="accent3"/>
                </a:solidFill>
              </a:rPr>
              <a:t>最简</a:t>
            </a:r>
            <a:r>
              <a:rPr kumimoji="1" lang="en-US" altLang="zh-CN" dirty="0" err="1">
                <a:solidFill>
                  <a:schemeClr val="accent3"/>
                </a:solidFill>
              </a:rPr>
              <a:t>inode</a:t>
            </a:r>
            <a:r>
              <a:rPr kumimoji="1" lang="zh-CN" altLang="en-US" dirty="0">
                <a:solidFill>
                  <a:schemeClr val="accent3"/>
                </a:solidFill>
              </a:rPr>
              <a:t>，后面会扩展</a:t>
            </a:r>
          </a:p>
        </p:txBody>
      </p:sp>
      <p:cxnSp>
        <p:nvCxnSpPr>
          <p:cNvPr id="12" name="肘形连接符 110">
            <a:extLst>
              <a:ext uri="{FF2B5EF4-FFF2-40B4-BE49-F238E27FC236}">
                <a16:creationId xmlns:a16="http://schemas.microsoft.com/office/drawing/2014/main" id="{8F99201B-3299-24D4-79D0-6F3754858A3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80264" y="2950705"/>
            <a:ext cx="981472" cy="487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肘形连接符 110">
            <a:extLst>
              <a:ext uri="{FF2B5EF4-FFF2-40B4-BE49-F238E27FC236}">
                <a16:creationId xmlns:a16="http://schemas.microsoft.com/office/drawing/2014/main" id="{B05A241E-662A-3C2B-73D1-E3BA59B03F0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080264" y="3084268"/>
            <a:ext cx="981472" cy="4826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542873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F19D0-E259-274B-84DA-B711046BD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inode</a:t>
            </a:r>
            <a:r>
              <a:rPr kumimoji="1" lang="zh-CN" altLang="en-US" dirty="0"/>
              <a:t>文件系统的存储布局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678F9C-0129-7A49-BA3A-45F872980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7B57F0-E471-3F72-4124-BC7250D68E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6" b="6023"/>
          <a:stretch/>
        </p:blipFill>
        <p:spPr>
          <a:xfrm>
            <a:off x="914400" y="1093317"/>
            <a:ext cx="7402016" cy="420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14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27A1C22B-B6CD-6F48-A4BE-5E047B465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026" y="1201316"/>
            <a:ext cx="4395478" cy="25530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CEF19D0-E259-274B-84DA-B711046BD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inode</a:t>
            </a:r>
            <a:r>
              <a:rPr kumimoji="1" lang="zh-CN" altLang="en-US" dirty="0"/>
              <a:t>文件系统的存储布局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678F9C-0129-7A49-BA3A-45F872980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0E6CA3B-4653-1B4B-9D37-823476A05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</p:spPr>
        <p:txBody>
          <a:bodyPr>
            <a:normAutofit/>
          </a:bodyPr>
          <a:lstStyle/>
          <a:p>
            <a:r>
              <a:rPr kumimoji="1" lang="en-US" altLang="zh-CN" sz="2000" dirty="0" err="1"/>
              <a:t>inode</a:t>
            </a:r>
            <a:r>
              <a:rPr kumimoji="1" lang="zh-CN" altLang="en-US" sz="2000" dirty="0"/>
              <a:t>表：记录所有</a:t>
            </a:r>
            <a:r>
              <a:rPr kumimoji="1" lang="en-US" altLang="zh-CN" sz="2000" dirty="0" err="1"/>
              <a:t>inode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可以看成</a:t>
            </a:r>
            <a:r>
              <a:rPr kumimoji="1" lang="en-US" altLang="zh-CN" sz="1800" dirty="0" err="1"/>
              <a:t>inode</a:t>
            </a:r>
            <a:r>
              <a:rPr kumimoji="1" lang="zh-CN" altLang="en-US" sz="1800" dirty="0"/>
              <a:t>的大数组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每个</a:t>
            </a:r>
            <a:r>
              <a:rPr kumimoji="1" lang="en-US" altLang="zh-CN" sz="1800" dirty="0" err="1"/>
              <a:t>inode</a:t>
            </a:r>
            <a:r>
              <a:rPr kumimoji="1" lang="zh-CN" altLang="en-US" sz="1800" dirty="0"/>
              <a:t>使用作为索引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此时，</a:t>
            </a:r>
            <a:r>
              <a:rPr kumimoji="1" lang="en-US" altLang="zh-CN" sz="1800" dirty="0" err="1"/>
              <a:t>inode</a:t>
            </a:r>
            <a:r>
              <a:rPr kumimoji="1" lang="zh-CN" altLang="en-US" sz="1800" dirty="0"/>
              <a:t>号即为文件名</a:t>
            </a:r>
            <a:endParaRPr kumimoji="1" lang="en-US" altLang="zh-CN" sz="1800" dirty="0"/>
          </a:p>
          <a:p>
            <a:r>
              <a:rPr kumimoji="1" lang="en-US" altLang="zh-CN" sz="2000" dirty="0" err="1"/>
              <a:t>inode</a:t>
            </a:r>
            <a:r>
              <a:rPr kumimoji="1" lang="zh-CN" altLang="en-US" sz="2000" dirty="0"/>
              <a:t>分配信息（位图）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记录哪些</a:t>
            </a:r>
            <a:r>
              <a:rPr kumimoji="1" lang="en-US" altLang="zh-CN" sz="1800" dirty="0" err="1"/>
              <a:t>inode</a:t>
            </a:r>
            <a:r>
              <a:rPr kumimoji="1" lang="zh-CN" altLang="en-US" sz="1800" dirty="0"/>
              <a:t>已分配，哪些空闲</a:t>
            </a:r>
            <a:endParaRPr kumimoji="1" lang="en-US" altLang="zh-CN" sz="1800" dirty="0"/>
          </a:p>
          <a:p>
            <a:r>
              <a:rPr kumimoji="1" lang="zh-CN" altLang="en-US" sz="2000" dirty="0"/>
              <a:t>超级块：</a:t>
            </a:r>
            <a:r>
              <a:rPr kumimoji="1" lang="en-US" altLang="zh-CN" sz="2000" dirty="0"/>
              <a:t>Super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Block</a:t>
            </a:r>
          </a:p>
          <a:p>
            <a:pPr lvl="1"/>
            <a:r>
              <a:rPr kumimoji="1" lang="zh-CN" altLang="en-US" sz="1800" dirty="0"/>
              <a:t>记录磁盘块的大小、其他信息的起始磁盘块位置，等等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是整个文件系统的元数据</a:t>
            </a:r>
            <a:endParaRPr kumimoji="1" lang="en-US" altLang="zh-CN" sz="1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0135EF-4428-7945-9887-A6AE65EC4CCD}"/>
              </a:ext>
            </a:extLst>
          </p:cNvPr>
          <p:cNvSpPr/>
          <p:nvPr/>
        </p:nvSpPr>
        <p:spPr>
          <a:xfrm>
            <a:off x="5004048" y="2569468"/>
            <a:ext cx="28803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847EAF-3DBD-9C4B-A161-2F7EB7533F9F}"/>
              </a:ext>
            </a:extLst>
          </p:cNvPr>
          <p:cNvSpPr/>
          <p:nvPr/>
        </p:nvSpPr>
        <p:spPr>
          <a:xfrm>
            <a:off x="5940152" y="2569468"/>
            <a:ext cx="576064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21B8C4-9FFA-944D-B160-1760842826F1}"/>
              </a:ext>
            </a:extLst>
          </p:cNvPr>
          <p:cNvSpPr/>
          <p:nvPr/>
        </p:nvSpPr>
        <p:spPr>
          <a:xfrm>
            <a:off x="6553200" y="2569468"/>
            <a:ext cx="89912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1114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91E6D-9EE5-E4A0-A686-C8F998B25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课程回顾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EEDEC4-15B3-08C5-07F4-B3D0D266A6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9CC7D8-1E47-61D7-CCB1-EC6628E79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5571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27A1C22B-B6CD-6F48-A4BE-5E047B465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74345"/>
            <a:ext cx="3632626" cy="210992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CEF19D0-E259-274B-84DA-B711046BD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inode</a:t>
            </a:r>
            <a:r>
              <a:rPr kumimoji="1" lang="zh-CN" altLang="en-US" dirty="0"/>
              <a:t>文件系统的基本操作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678F9C-0129-7A49-BA3A-45F872980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0E6CA3B-4653-1B4B-9D37-823476A05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0"/>
            <a:ext cx="7499176" cy="4152633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加载文件系统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首先读取超级块，然后找到其他信息</a:t>
            </a:r>
            <a:endParaRPr kumimoji="1" lang="en-US" altLang="zh-CN" sz="1800" dirty="0"/>
          </a:p>
          <a:p>
            <a:r>
              <a:rPr kumimoji="1" lang="zh-CN" altLang="en-US" sz="2000" dirty="0"/>
              <a:t>创建新文件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根据</a:t>
            </a:r>
            <a:r>
              <a:rPr kumimoji="1" lang="en-US" altLang="zh-CN" sz="1800" dirty="0" err="1"/>
              <a:t>inode</a:t>
            </a:r>
            <a:r>
              <a:rPr kumimoji="1" lang="zh-CN" altLang="en-US" sz="1800" dirty="0"/>
              <a:t>分配信息找到空闲</a:t>
            </a:r>
            <a:r>
              <a:rPr kumimoji="1" lang="en-US" altLang="zh-CN" sz="1800" dirty="0" err="1"/>
              <a:t>inode</a:t>
            </a:r>
            <a:r>
              <a:rPr kumimoji="1" lang="zh-CN" altLang="en-US" sz="1800" dirty="0"/>
              <a:t>，将</a:t>
            </a:r>
            <a:r>
              <a:rPr kumimoji="1" lang="en-US" altLang="zh-CN" sz="1800" dirty="0" err="1"/>
              <a:t>inode</a:t>
            </a:r>
            <a:r>
              <a:rPr kumimoji="1" lang="zh-CN" altLang="en-US" sz="1800" dirty="0"/>
              <a:t>对应的</a:t>
            </a:r>
            <a:r>
              <a:rPr kumimoji="1" lang="en-US" altLang="zh-CN" sz="1800" dirty="0"/>
              <a:t>bit</a:t>
            </a:r>
            <a:r>
              <a:rPr kumimoji="1" lang="zh-CN" altLang="en-US" sz="1800" dirty="0"/>
              <a:t>设置为</a:t>
            </a:r>
            <a:r>
              <a:rPr kumimoji="1" lang="en-US" altLang="zh-CN" sz="1800" dirty="0"/>
              <a:t>1</a:t>
            </a:r>
          </a:p>
          <a:p>
            <a:pPr lvl="1"/>
            <a:r>
              <a:rPr kumimoji="1" lang="zh-CN" altLang="en-US" sz="1800" dirty="0"/>
              <a:t>返回</a:t>
            </a:r>
            <a:r>
              <a:rPr kumimoji="1" lang="en-US" altLang="zh-CN" sz="1800" dirty="0" err="1"/>
              <a:t>inode</a:t>
            </a:r>
            <a:r>
              <a:rPr kumimoji="1" lang="zh-CN" altLang="en-US" sz="1800" dirty="0"/>
              <a:t>在</a:t>
            </a:r>
            <a:r>
              <a:rPr kumimoji="1" lang="en-US" altLang="zh-CN" sz="1800" dirty="0" err="1"/>
              <a:t>inode</a:t>
            </a:r>
            <a:r>
              <a:rPr kumimoji="1" lang="zh-CN" altLang="en-US" sz="1800" dirty="0"/>
              <a:t>表中的索引，作为文件名</a:t>
            </a:r>
            <a:endParaRPr kumimoji="1" lang="en-US" altLang="zh-CN" sz="1800" dirty="0"/>
          </a:p>
          <a:p>
            <a:r>
              <a:rPr kumimoji="1" lang="zh-CN" altLang="en-US" sz="2000" dirty="0"/>
              <a:t>查找文件（根据</a:t>
            </a:r>
            <a:r>
              <a:rPr kumimoji="1" lang="en-US" altLang="zh-CN" sz="2000" dirty="0" err="1"/>
              <a:t>inode</a:t>
            </a:r>
            <a:r>
              <a:rPr kumimoji="1" lang="zh-CN" altLang="en-US" sz="2000" dirty="0"/>
              <a:t>号）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在</a:t>
            </a:r>
            <a:r>
              <a:rPr kumimoji="1" lang="en-US" altLang="zh-CN" sz="1800" dirty="0" err="1"/>
              <a:t>inode</a:t>
            </a:r>
            <a:r>
              <a:rPr kumimoji="1" lang="zh-CN" altLang="en-US" sz="1800" dirty="0"/>
              <a:t>表中根据</a:t>
            </a:r>
            <a:r>
              <a:rPr kumimoji="1" lang="en-US" altLang="zh-CN" sz="1800" dirty="0" err="1"/>
              <a:t>inode</a:t>
            </a:r>
            <a:r>
              <a:rPr kumimoji="1" lang="zh-CN" altLang="en-US" sz="1800" dirty="0"/>
              <a:t>号定位该</a:t>
            </a:r>
            <a:r>
              <a:rPr kumimoji="1" lang="en-US" altLang="zh-CN" sz="1800" dirty="0" err="1"/>
              <a:t>inode</a:t>
            </a:r>
            <a:endParaRPr kumimoji="1" lang="en-US" altLang="zh-CN" sz="1800" dirty="0"/>
          </a:p>
          <a:p>
            <a:r>
              <a:rPr kumimoji="1" lang="zh-CN" altLang="en-US" sz="2000" dirty="0"/>
              <a:t>删除文件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在</a:t>
            </a:r>
            <a:r>
              <a:rPr kumimoji="1" lang="en-US" altLang="zh-CN" sz="1800" dirty="0" err="1"/>
              <a:t>inode</a:t>
            </a:r>
            <a:r>
              <a:rPr kumimoji="1" lang="zh-CN" altLang="en-US" sz="1800" dirty="0"/>
              <a:t>分配表中，将该</a:t>
            </a:r>
            <a:r>
              <a:rPr kumimoji="1" lang="en-US" altLang="zh-CN" sz="1800" dirty="0" err="1"/>
              <a:t>inode</a:t>
            </a:r>
            <a:r>
              <a:rPr kumimoji="1" lang="zh-CN" altLang="en-US" sz="1800" dirty="0"/>
              <a:t>对应的</a:t>
            </a:r>
            <a:r>
              <a:rPr kumimoji="1" lang="en-US" altLang="zh-CN" sz="1800" dirty="0"/>
              <a:t>bit</a:t>
            </a:r>
            <a:r>
              <a:rPr kumimoji="1" lang="zh-CN" altLang="en-US" sz="1800" dirty="0"/>
              <a:t>设置为</a:t>
            </a:r>
            <a:r>
              <a:rPr kumimoji="1" lang="en-US" altLang="zh-CN" sz="1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35012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4EDC0-7066-804F-9EAC-8DC87A6EB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单级</a:t>
            </a:r>
            <a:r>
              <a:rPr kumimoji="1" lang="en-US" altLang="zh-CN" dirty="0" err="1"/>
              <a:t>inode</a:t>
            </a:r>
            <a:r>
              <a:rPr kumimoji="1" lang="zh-CN" altLang="en-US" dirty="0"/>
              <a:t>过大的问题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3FA5FE-B197-AB44-B729-802D1655D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52633"/>
          </a:xfrm>
        </p:spPr>
        <p:txBody>
          <a:bodyPr>
            <a:normAutofit/>
          </a:bodyPr>
          <a:lstStyle/>
          <a:p>
            <a:r>
              <a:rPr kumimoji="1" lang="zh-CN" altLang="en-US" sz="2400" dirty="0"/>
              <a:t>一个</a:t>
            </a:r>
            <a:r>
              <a:rPr kumimoji="1" lang="en-US" altLang="zh-CN" sz="2400" dirty="0"/>
              <a:t>4GB</a:t>
            </a:r>
            <a:r>
              <a:rPr kumimoji="1" lang="zh-CN" altLang="en-US" sz="2400" dirty="0"/>
              <a:t>的文件，对应</a:t>
            </a:r>
            <a:r>
              <a:rPr kumimoji="1" lang="en-US" altLang="zh-CN" sz="2400" dirty="0" err="1"/>
              <a:t>inode</a:t>
            </a:r>
            <a:r>
              <a:rPr kumimoji="1" lang="zh-CN" altLang="en-US" sz="2400" dirty="0"/>
              <a:t>有多大？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假设磁盘块号（块指针）为</a:t>
            </a:r>
            <a:r>
              <a:rPr kumimoji="1" lang="en-US" altLang="zh-CN" sz="2000" dirty="0"/>
              <a:t>8-Byte</a:t>
            </a:r>
            <a:r>
              <a:rPr kumimoji="1" lang="zh-CN" altLang="en-US" sz="2000" dirty="0"/>
              <a:t>（</a:t>
            </a:r>
            <a:r>
              <a:rPr kumimoji="1" lang="en-US" altLang="zh-CN" sz="2000" dirty="0"/>
              <a:t>64-bit</a:t>
            </a:r>
            <a:r>
              <a:rPr kumimoji="1" lang="zh-CN" altLang="en-US" sz="2000" dirty="0"/>
              <a:t>）</a:t>
            </a:r>
            <a:endParaRPr kumimoji="1" lang="en-US" altLang="zh-CN" sz="2000" dirty="0"/>
          </a:p>
          <a:p>
            <a:pPr lvl="1"/>
            <a:r>
              <a:rPr kumimoji="1" lang="en-US" altLang="zh-CN" sz="2000" dirty="0" err="1"/>
              <a:t>inode</a:t>
            </a:r>
            <a:r>
              <a:rPr kumimoji="1" lang="zh-CN" altLang="en-US" sz="2000" dirty="0"/>
              <a:t>大小：</a:t>
            </a:r>
            <a:r>
              <a:rPr kumimoji="1" lang="en-US" altLang="zh-CN" sz="2000" dirty="0"/>
              <a:t>4GB/4KB</a:t>
            </a:r>
            <a:r>
              <a:rPr kumimoji="1" lang="zh-CN" altLang="en-US" sz="2000" dirty="0"/>
              <a:t> * </a:t>
            </a:r>
            <a:r>
              <a:rPr kumimoji="1" lang="en-US" altLang="zh-CN" sz="2000" dirty="0"/>
              <a:t>8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8MB</a:t>
            </a:r>
          </a:p>
          <a:p>
            <a:pPr lvl="1"/>
            <a:r>
              <a:rPr kumimoji="1" lang="zh-CN" altLang="en-US" sz="2000" dirty="0"/>
              <a:t>若文件大小为</a:t>
            </a:r>
            <a:r>
              <a:rPr kumimoji="1" lang="en-US" altLang="zh-CN" sz="2000" dirty="0"/>
              <a:t>4TB</a:t>
            </a:r>
            <a:r>
              <a:rPr kumimoji="1" lang="zh-CN" altLang="en-US" sz="2000" dirty="0"/>
              <a:t>，则</a:t>
            </a:r>
            <a:r>
              <a:rPr kumimoji="1" lang="en-US" altLang="zh-CN" sz="2000" dirty="0" err="1"/>
              <a:t>inode</a:t>
            </a:r>
            <a:r>
              <a:rPr kumimoji="1" lang="zh-CN" altLang="en-US" sz="2000" dirty="0"/>
              <a:t>大小为</a:t>
            </a:r>
            <a:r>
              <a:rPr kumimoji="1" lang="en-US" altLang="zh-CN" sz="2000" dirty="0"/>
              <a:t>8GB</a:t>
            </a:r>
            <a:r>
              <a:rPr kumimoji="1" lang="zh-CN" altLang="en-US" sz="2000" dirty="0"/>
              <a:t>！</a:t>
            </a:r>
            <a:endParaRPr kumimoji="1" lang="en-US" altLang="zh-CN" sz="2000" dirty="0"/>
          </a:p>
          <a:p>
            <a:r>
              <a:rPr kumimoji="1" lang="en-US" altLang="zh-CN" sz="2400" dirty="0" err="1"/>
              <a:t>inode</a:t>
            </a:r>
            <a:r>
              <a:rPr kumimoji="1" lang="zh-CN" altLang="en-US" sz="2400" dirty="0"/>
              <a:t>表的假设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单个</a:t>
            </a:r>
            <a:r>
              <a:rPr kumimoji="1" lang="en-US" altLang="zh-CN" sz="2000" dirty="0" err="1"/>
              <a:t>inode</a:t>
            </a:r>
            <a:r>
              <a:rPr kumimoji="1" lang="zh-CN" altLang="en-US" sz="2000" dirty="0"/>
              <a:t>在磁盘上的空间是连续的</a:t>
            </a:r>
            <a:endParaRPr kumimoji="1" lang="en-US" altLang="zh-CN" sz="2000" dirty="0"/>
          </a:p>
          <a:p>
            <a:pPr lvl="2"/>
            <a:r>
              <a:rPr kumimoji="1" lang="zh-CN" altLang="en-US" sz="1600" dirty="0"/>
              <a:t>一个</a:t>
            </a:r>
            <a:r>
              <a:rPr kumimoji="1" lang="en-US" altLang="zh-CN" sz="1600" dirty="0" err="1"/>
              <a:t>inode</a:t>
            </a:r>
            <a:r>
              <a:rPr kumimoji="1" lang="zh-CN" altLang="en-US" sz="1600" dirty="0"/>
              <a:t>记录的所有块指针在磁盘上的空间是连续的</a:t>
            </a:r>
            <a:endParaRPr kumimoji="1" lang="en-US" altLang="zh-CN" sz="1600" dirty="0"/>
          </a:p>
          <a:p>
            <a:pPr lvl="1"/>
            <a:r>
              <a:rPr kumimoji="1" lang="zh-CN" altLang="en-US" sz="2000" dirty="0"/>
              <a:t>多个</a:t>
            </a:r>
            <a:r>
              <a:rPr kumimoji="1" lang="en-US" altLang="zh-CN" sz="2000" dirty="0" err="1"/>
              <a:t>inode</a:t>
            </a:r>
            <a:r>
              <a:rPr kumimoji="1" lang="zh-CN" altLang="en-US" sz="2000" dirty="0"/>
              <a:t>在磁盘上的空间是连续的</a:t>
            </a:r>
            <a:endParaRPr kumimoji="1" lang="en-US" altLang="zh-CN" sz="2000" dirty="0"/>
          </a:p>
          <a:p>
            <a:pPr lvl="1"/>
            <a:r>
              <a:rPr kumimoji="1" lang="zh-CN" altLang="en-US" sz="2000" b="1" dirty="0"/>
              <a:t>单级</a:t>
            </a:r>
            <a:r>
              <a:rPr kumimoji="1" lang="en-US" altLang="zh-CN" sz="2000" b="1" dirty="0" err="1"/>
              <a:t>inode</a:t>
            </a:r>
            <a:r>
              <a:rPr kumimoji="1" lang="zh-CN" altLang="en-US" sz="2000" b="1" dirty="0"/>
              <a:t>会导致预留的</a:t>
            </a:r>
            <a:r>
              <a:rPr kumimoji="1" lang="en-US" altLang="zh-CN" sz="2000" b="1" dirty="0" err="1"/>
              <a:t>inode</a:t>
            </a:r>
            <a:r>
              <a:rPr kumimoji="1" lang="zh-CN" altLang="en-US" sz="2000" b="1" dirty="0"/>
              <a:t>表过大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148C18-941E-3743-B1B1-3D0ACA5B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033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4EDC0-7066-804F-9EAC-8DC87A6EB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多级</a:t>
            </a:r>
            <a:r>
              <a:rPr kumimoji="1" lang="en-US" altLang="zh-CN" dirty="0" err="1"/>
              <a:t>inode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148C18-941E-3743-B1B1-3D0ACA5B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30FF1D-FC8B-714B-AC5C-D4AE93C57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041347"/>
            <a:ext cx="5171600" cy="301517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58273C8-9606-A74B-976E-CE53F28D6B2E}"/>
              </a:ext>
            </a:extLst>
          </p:cNvPr>
          <p:cNvSpPr txBox="1"/>
          <p:nvPr/>
        </p:nvSpPr>
        <p:spPr>
          <a:xfrm>
            <a:off x="457200" y="1256164"/>
            <a:ext cx="8229600" cy="777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zh-CN" altLang="en-US" sz="1800" dirty="0"/>
              <a:t>引入</a:t>
            </a:r>
            <a:r>
              <a:rPr kumimoji="1" lang="zh-CN" altLang="en-US" sz="1800" b="1" dirty="0">
                <a:solidFill>
                  <a:schemeClr val="accent1"/>
                </a:solidFill>
              </a:rPr>
              <a:t>索引块</a:t>
            </a:r>
            <a:r>
              <a:rPr kumimoji="1" lang="zh-CN" altLang="en-US" sz="1800" dirty="0"/>
              <a:t>：指向数据块</a:t>
            </a:r>
            <a:r>
              <a:rPr kumimoji="1" lang="zh-CN" altLang="en-US" dirty="0"/>
              <a:t>；以及</a:t>
            </a:r>
            <a:r>
              <a:rPr kumimoji="1" lang="zh-CN" altLang="en-US" b="1" dirty="0">
                <a:solidFill>
                  <a:schemeClr val="accent1"/>
                </a:solidFill>
              </a:rPr>
              <a:t>二级索引块</a:t>
            </a:r>
            <a:r>
              <a:rPr kumimoji="1" lang="zh-CN" altLang="en-US" dirty="0"/>
              <a:t>：指向索引块；</a:t>
            </a:r>
            <a:r>
              <a:rPr kumimoji="1" lang="en-US" altLang="zh-CN" dirty="0"/>
              <a:t>...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索引块（包括二级索引块）不在</a:t>
            </a:r>
            <a:r>
              <a:rPr lang="en-US" altLang="zh-CN" dirty="0" err="1"/>
              <a:t>inode</a:t>
            </a:r>
            <a:r>
              <a:rPr lang="zh-CN" altLang="en-US" dirty="0"/>
              <a:t>表的存储区域，而是在数据区域</a:t>
            </a: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E91291BB-2476-244F-AFB1-902E2CBA784E}"/>
              </a:ext>
            </a:extLst>
          </p:cNvPr>
          <p:cNvSpPr/>
          <p:nvPr/>
        </p:nvSpPr>
        <p:spPr>
          <a:xfrm rot="5400000">
            <a:off x="4735408" y="3308940"/>
            <a:ext cx="177240" cy="3672408"/>
          </a:xfrm>
          <a:prstGeom prst="rightBrace">
            <a:avLst>
              <a:gd name="adj1" fmla="val 56532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48C23E2-6C4E-FE4F-ADC8-99B91345C8C2}"/>
              </a:ext>
            </a:extLst>
          </p:cNvPr>
          <p:cNvSpPr txBox="1"/>
          <p:nvPr/>
        </p:nvSpPr>
        <p:spPr>
          <a:xfrm>
            <a:off x="3923928" y="5332245"/>
            <a:ext cx="1944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1"/>
                </a:solidFill>
              </a:rPr>
              <a:t>磁盘的数据区域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B29F3D2-862B-F84B-B6DE-C855A62FE802}"/>
              </a:ext>
            </a:extLst>
          </p:cNvPr>
          <p:cNvSpPr txBox="1"/>
          <p:nvPr/>
        </p:nvSpPr>
        <p:spPr>
          <a:xfrm>
            <a:off x="1272018" y="5304172"/>
            <a:ext cx="1944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1"/>
                </a:solidFill>
              </a:rPr>
              <a:t>磁盘的</a:t>
            </a:r>
            <a:r>
              <a:rPr lang="en-US" altLang="zh-CN" sz="1400" b="1" dirty="0" err="1">
                <a:solidFill>
                  <a:schemeClr val="accent1"/>
                </a:solidFill>
              </a:rPr>
              <a:t>inode</a:t>
            </a:r>
            <a:r>
              <a:rPr lang="zh-CN" altLang="en-US" sz="1400" b="1" dirty="0">
                <a:solidFill>
                  <a:schemeClr val="accent1"/>
                </a:solidFill>
              </a:rPr>
              <a:t>表</a:t>
            </a:r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E554F885-A208-0E47-A254-60051D00478E}"/>
              </a:ext>
            </a:extLst>
          </p:cNvPr>
          <p:cNvSpPr/>
          <p:nvPr/>
        </p:nvSpPr>
        <p:spPr>
          <a:xfrm rot="5400000">
            <a:off x="2155506" y="4699723"/>
            <a:ext cx="177240" cy="925016"/>
          </a:xfrm>
          <a:prstGeom prst="rightBrace">
            <a:avLst>
              <a:gd name="adj1" fmla="val 37890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63353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4EDC0-7066-804F-9EAC-8DC87A6EB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多级</a:t>
            </a:r>
            <a:r>
              <a:rPr kumimoji="1" lang="en-US" altLang="zh-CN" dirty="0" err="1"/>
              <a:t>inode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148C18-941E-3743-B1B1-3D0ACA5B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ECBE3CA-8806-A344-AB1B-BB0FFB9EB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</p:spPr>
        <p:txBody>
          <a:bodyPr>
            <a:normAutofit/>
          </a:bodyPr>
          <a:lstStyle/>
          <a:p>
            <a:r>
              <a:rPr kumimoji="1" lang="zh-CN" altLang="en-US" sz="2200" dirty="0"/>
              <a:t>一个多级</a:t>
            </a:r>
            <a:r>
              <a:rPr kumimoji="1" lang="en-US" altLang="zh-CN" sz="2200" dirty="0" err="1"/>
              <a:t>inode</a:t>
            </a:r>
            <a:r>
              <a:rPr kumimoji="1" lang="zh-CN" altLang="en-US" sz="2200" dirty="0"/>
              <a:t>占用的空间很少</a:t>
            </a:r>
            <a:endParaRPr kumimoji="1" lang="en-US" altLang="zh-CN" sz="2200" dirty="0"/>
          </a:p>
          <a:p>
            <a:pPr lvl="1"/>
            <a:r>
              <a:rPr kumimoji="1" lang="zh-CN" altLang="en-US" sz="1800" dirty="0"/>
              <a:t>一共只有</a:t>
            </a:r>
            <a:r>
              <a:rPr kumimoji="1" lang="en-US" altLang="zh-CN" sz="1800" dirty="0"/>
              <a:t>16</a:t>
            </a:r>
            <a:r>
              <a:rPr kumimoji="1" lang="zh-CN" altLang="en-US" sz="1800" dirty="0"/>
              <a:t>个指针（即记录磁盘块），这些指针占用</a:t>
            </a:r>
            <a:r>
              <a:rPr kumimoji="1" lang="en-US" altLang="zh-CN" sz="1800" dirty="0"/>
              <a:t>128-Byte</a:t>
            </a:r>
          </a:p>
          <a:p>
            <a:pPr lvl="1"/>
            <a:r>
              <a:rPr kumimoji="1" lang="zh-CN" altLang="en-US" sz="1800" dirty="0"/>
              <a:t>包含</a:t>
            </a:r>
            <a:r>
              <a:rPr kumimoji="1" lang="en-US" altLang="zh-CN" sz="1800" dirty="0"/>
              <a:t>12</a:t>
            </a:r>
            <a:r>
              <a:rPr kumimoji="1" lang="zh-CN" altLang="en-US" sz="1800" dirty="0"/>
              <a:t>个直接指针，</a:t>
            </a:r>
            <a:r>
              <a:rPr kumimoji="1" lang="en-US" altLang="zh-CN" sz="1800" dirty="0"/>
              <a:t>3</a:t>
            </a:r>
            <a:r>
              <a:rPr kumimoji="1" lang="zh-CN" altLang="en-US" sz="1800" dirty="0"/>
              <a:t>个间接指针，</a:t>
            </a:r>
            <a:r>
              <a:rPr kumimoji="1" lang="en-US" altLang="zh-CN" sz="1800" dirty="0"/>
              <a:t>1</a:t>
            </a:r>
            <a:r>
              <a:rPr kumimoji="1" lang="zh-CN" altLang="en-US" sz="1800" dirty="0"/>
              <a:t>个二级间接指针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文件最大为：</a:t>
            </a:r>
            <a:r>
              <a:rPr kumimoji="1" lang="en-US" altLang="zh-CN" sz="1800" dirty="0"/>
              <a:t>4K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x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12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+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4K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x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512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x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3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+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4K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x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512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x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512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=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48K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+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6M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+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1G</a:t>
            </a:r>
          </a:p>
          <a:p>
            <a:r>
              <a:rPr kumimoji="1" lang="zh-CN" altLang="en-US" sz="2200" dirty="0"/>
              <a:t>如何支持更大的文件？</a:t>
            </a:r>
            <a:endParaRPr kumimoji="1" lang="en-US" altLang="zh-CN" sz="2200" dirty="0"/>
          </a:p>
          <a:p>
            <a:pPr lvl="1"/>
            <a:r>
              <a:rPr kumimoji="1" lang="zh-CN" altLang="en-US" sz="1800" dirty="0"/>
              <a:t>可以启用三级索引，甚至四级索引</a:t>
            </a:r>
            <a:endParaRPr kumimoji="1" lang="en-US" altLang="zh-CN" sz="1800" dirty="0"/>
          </a:p>
          <a:p>
            <a:endParaRPr kumimoji="1" lang="en-US" altLang="zh-CN" sz="2000" dirty="0"/>
          </a:p>
          <a:p>
            <a:pPr marL="0" indent="0">
              <a:buNone/>
            </a:pPr>
            <a:endParaRPr kumimoji="1" lang="en-US" altLang="zh-CN" sz="2200" dirty="0"/>
          </a:p>
          <a:p>
            <a:pPr lvl="1"/>
            <a:endParaRPr kumimoji="1" lang="zh-CN" altLang="en-US" sz="1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2BE52B-EE7F-C63A-919D-655EEF82AE4C}"/>
              </a:ext>
            </a:extLst>
          </p:cNvPr>
          <p:cNvSpPr txBox="1"/>
          <p:nvPr/>
        </p:nvSpPr>
        <p:spPr>
          <a:xfrm>
            <a:off x="755576" y="4661314"/>
            <a:ext cx="6853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/>
              <a:t>问：课程中上一个用多级数据结构减小占用空间的机制是？</a:t>
            </a:r>
          </a:p>
        </p:txBody>
      </p:sp>
    </p:spTree>
    <p:extLst>
      <p:ext uri="{BB962C8B-B14F-4D97-AF65-F5344CB8AC3E}">
        <p14:creationId xmlns:p14="http://schemas.microsoft.com/office/powerpoint/2010/main" val="302478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4A3BB-14D2-1F49-93B2-17049E50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问：为什么格式化后可用空间变小了？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6DEE01-137D-574F-A943-32CCE418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34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1EB2E7-3156-F7BE-01D2-F3760DCD69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6" b="6023"/>
          <a:stretch/>
        </p:blipFill>
        <p:spPr>
          <a:xfrm>
            <a:off x="914400" y="1093317"/>
            <a:ext cx="7402016" cy="420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62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目录</a:t>
            </a:r>
            <a:r>
              <a:rPr lang="zh-CN" altLang="en-US" dirty="0"/>
              <a:t>：也是一种文件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2591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912E7-D128-9549-AF36-2DD0C6CB8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inode</a:t>
            </a:r>
            <a:r>
              <a:rPr kumimoji="1" lang="zh-CN" altLang="en-US" dirty="0"/>
              <a:t>与文件名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169ADF-0C7F-1240-A6A2-EDE89B5D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D35175B-01CA-AD43-BC67-D4A0364B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</p:spPr>
        <p:txBody>
          <a:bodyPr>
            <a:normAutofit/>
          </a:bodyPr>
          <a:lstStyle/>
          <a:p>
            <a:r>
              <a:rPr kumimoji="1" lang="en-US" altLang="zh-CN" sz="2200" dirty="0" err="1"/>
              <a:t>inode</a:t>
            </a:r>
            <a:r>
              <a:rPr kumimoji="1" lang="zh-CN" altLang="en-US" sz="2200" dirty="0"/>
              <a:t>本身已经包含了一个文件的所有信息</a:t>
            </a:r>
            <a:endParaRPr kumimoji="1" lang="en-US" altLang="zh-CN" sz="2200" dirty="0"/>
          </a:p>
          <a:p>
            <a:pPr lvl="1"/>
            <a:r>
              <a:rPr kumimoji="1" lang="zh-CN" altLang="en-US" sz="2000" dirty="0"/>
              <a:t>可以使用</a:t>
            </a:r>
            <a:r>
              <a:rPr kumimoji="1" lang="en-US" altLang="zh-CN" sz="2000" dirty="0" err="1"/>
              <a:t>inode</a:t>
            </a:r>
            <a:r>
              <a:rPr kumimoji="1" lang="zh-CN" altLang="en-US" sz="2000" dirty="0"/>
              <a:t>号（</a:t>
            </a:r>
            <a:r>
              <a:rPr kumimoji="1" lang="en-US" altLang="zh-CN" sz="2000" dirty="0" err="1"/>
              <a:t>inode</a:t>
            </a:r>
            <a:r>
              <a:rPr kumimoji="1" lang="zh-CN" altLang="en-US" sz="2000" dirty="0"/>
              <a:t>表的索引）作为文件名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给定一个</a:t>
            </a:r>
            <a:r>
              <a:rPr kumimoji="1" lang="en-US" altLang="zh-CN" sz="2000" dirty="0" err="1"/>
              <a:t>inode</a:t>
            </a:r>
            <a:r>
              <a:rPr kumimoji="1" lang="zh-CN" altLang="en-US" sz="2000" dirty="0"/>
              <a:t>号，就可以访问文件的所有数据</a:t>
            </a:r>
            <a:endParaRPr kumimoji="1" lang="en-US" altLang="zh-CN" sz="2000" dirty="0"/>
          </a:p>
          <a:p>
            <a:r>
              <a:rPr kumimoji="1" lang="en-US" altLang="zh-CN" sz="2200" dirty="0" err="1"/>
              <a:t>inode</a:t>
            </a:r>
            <a:r>
              <a:rPr kumimoji="1" lang="zh-CN" altLang="en-US" sz="2200" dirty="0"/>
              <a:t>作为文件名的缺点</a:t>
            </a:r>
            <a:endParaRPr kumimoji="1" lang="en-US" altLang="zh-CN" sz="2200" dirty="0"/>
          </a:p>
          <a:p>
            <a:pPr lvl="1"/>
            <a:r>
              <a:rPr kumimoji="1" lang="zh-CN" altLang="en-US" sz="2000" dirty="0"/>
              <a:t>名字很难记住，不够 </a:t>
            </a:r>
            <a:r>
              <a:rPr kumimoji="1" lang="en-US" altLang="zh-CN" sz="2000" dirty="0"/>
              <a:t>user-friendly</a:t>
            </a:r>
          </a:p>
          <a:p>
            <a:pPr lvl="1"/>
            <a:r>
              <a:rPr kumimoji="1" lang="zh-CN" altLang="en-US" sz="2000" dirty="0"/>
              <a:t>名字依赖于</a:t>
            </a:r>
            <a:r>
              <a:rPr kumimoji="1" lang="en-US" altLang="zh-CN" sz="2000" dirty="0" err="1"/>
              <a:t>inode</a:t>
            </a:r>
            <a:r>
              <a:rPr kumimoji="1" lang="zh-CN" altLang="en-US" sz="2000" dirty="0"/>
              <a:t>表位置的名字</a:t>
            </a:r>
            <a:endParaRPr kumimoji="1" lang="en-US" altLang="zh-CN" sz="1600" dirty="0"/>
          </a:p>
          <a:p>
            <a:pPr lvl="2"/>
            <a:r>
              <a:rPr kumimoji="1" lang="zh-CN" altLang="en-US" sz="1800" dirty="0"/>
              <a:t>一旦改变了位置，就必须改变文件名（从</a:t>
            </a:r>
            <a:r>
              <a:rPr kumimoji="1" lang="en-US" altLang="zh-CN" sz="1800" dirty="0"/>
              <a:t>U</a:t>
            </a:r>
            <a:r>
              <a:rPr kumimoji="1" lang="zh-CN" altLang="en-US" sz="1800" dirty="0"/>
              <a:t>盘拷贝进电脑）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00602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a typeface="Microsoft YaHei" panose="020B0503020204020204" pitchFamily="34" charset="-122"/>
              </a:rPr>
              <a:t>用字符串做文件名</a:t>
            </a:r>
            <a:endParaRPr lang="en-US" altLang="zh-CN" dirty="0">
              <a:ea typeface="Microsoft YaHei" panose="020B0503020204020204" pitchFamily="34" charset="-122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67B74C3A-76B0-1148-AADF-C12424506C91}" type="slidenum">
              <a:rPr lang="zh-CN" altLang="en-US" sz="1400" b="0">
                <a:latin typeface="Arial" panose="020B0604020202020204" pitchFamily="34" charset="0"/>
                <a:ea typeface="Microsoft YaHei" panose="020B0503020204020204" pitchFamily="34" charset="-122"/>
                <a:cs typeface="Adobe 楷体 Std R" charset="0"/>
              </a:rPr>
              <a:pPr/>
              <a:t>37</a:t>
            </a:fld>
            <a:endParaRPr lang="en-US" altLang="zh-CN" sz="1400" b="0" dirty="0">
              <a:latin typeface="Arial" panose="020B0604020202020204" pitchFamily="34" charset="0"/>
              <a:ea typeface="Microsoft YaHei" panose="020B0503020204020204" pitchFamily="34" charset="-122"/>
              <a:cs typeface="Adobe 楷体 Std R" charset="0"/>
            </a:endParaRPr>
          </a:p>
        </p:txBody>
      </p:sp>
      <p:sp>
        <p:nvSpPr>
          <p:cNvPr id="24580" name="Content Placeholder 2"/>
          <p:cNvSpPr>
            <a:spLocks noGrp="1"/>
          </p:cNvSpPr>
          <p:nvPr>
            <p:ph idx="1"/>
          </p:nvPr>
        </p:nvSpPr>
        <p:spPr>
          <a:xfrm>
            <a:off x="457200" y="1177313"/>
            <a:ext cx="8229600" cy="4320480"/>
          </a:xfrm>
        </p:spPr>
        <p:txBody>
          <a:bodyPr>
            <a:noAutofit/>
          </a:bodyPr>
          <a:lstStyle/>
          <a:p>
            <a:r>
              <a:rPr lang="zh-CN" altLang="en-US" sz="2200" dirty="0">
                <a:ea typeface="Microsoft YaHei" panose="020B0503020204020204" pitchFamily="34" charset="-122"/>
              </a:rPr>
              <a:t>以字符串作为文件名的好处</a:t>
            </a:r>
            <a:endParaRPr lang="en-US" altLang="zh-CN" sz="2200" dirty="0">
              <a:ea typeface="Microsoft YaHei" panose="020B0503020204020204" pitchFamily="34" charset="-122"/>
            </a:endParaRPr>
          </a:p>
          <a:p>
            <a:pPr lvl="1"/>
            <a:r>
              <a:rPr lang="zh-CN" altLang="en-US" sz="1800" dirty="0">
                <a:ea typeface="Microsoft YaHei" panose="020B0503020204020204" pitchFamily="34" charset="-122"/>
              </a:rPr>
              <a:t>在操作文件时，将文件的元数据隐藏起来，用户无需感知</a:t>
            </a:r>
            <a:endParaRPr lang="en-US" altLang="zh-CN" sz="1800" dirty="0">
              <a:ea typeface="Microsoft YaHei" panose="020B0503020204020204" pitchFamily="34" charset="-122"/>
            </a:endParaRPr>
          </a:p>
          <a:p>
            <a:pPr lvl="1"/>
            <a:r>
              <a:rPr lang="zh-CN" altLang="en-US" sz="1800" dirty="0">
                <a:ea typeface="Microsoft YaHei" panose="020B0503020204020204" pitchFamily="34" charset="-122"/>
              </a:rPr>
              <a:t>不依赖特定的存储设备</a:t>
            </a:r>
            <a:endParaRPr lang="en-US" altLang="zh-CN" sz="1800" dirty="0">
              <a:ea typeface="Microsoft YaHei" panose="020B0503020204020204" pitchFamily="34" charset="-122"/>
            </a:endParaRPr>
          </a:p>
          <a:p>
            <a:pPr lvl="1"/>
            <a:endParaRPr lang="en-US" altLang="zh-CN" sz="1800" dirty="0">
              <a:ea typeface="Microsoft YaHei" panose="020B0503020204020204" pitchFamily="34" charset="-122"/>
            </a:endParaRPr>
          </a:p>
          <a:p>
            <a:r>
              <a:rPr lang="zh-CN" altLang="en-US" sz="2200" dirty="0">
                <a:ea typeface="Microsoft YaHei" panose="020B0503020204020204" pitchFamily="34" charset="-122"/>
              </a:rPr>
              <a:t>如何实现字符串文件名到</a:t>
            </a:r>
            <a:r>
              <a:rPr lang="en-US" altLang="zh-CN" sz="2200" dirty="0" err="1">
                <a:ea typeface="Microsoft YaHei" panose="020B0503020204020204" pitchFamily="34" charset="-122"/>
              </a:rPr>
              <a:t>inode</a:t>
            </a:r>
            <a:r>
              <a:rPr lang="zh-CN" altLang="en-US" sz="2200" dirty="0">
                <a:ea typeface="Microsoft YaHei" panose="020B0503020204020204" pitchFamily="34" charset="-122"/>
              </a:rPr>
              <a:t>号的映射？</a:t>
            </a:r>
            <a:endParaRPr lang="en-US" altLang="zh-CN" sz="2200" dirty="0">
              <a:ea typeface="Microsoft YaHei" panose="020B0503020204020204" pitchFamily="34" charset="-122"/>
            </a:endParaRPr>
          </a:p>
          <a:p>
            <a:pPr lvl="1"/>
            <a:r>
              <a:rPr lang="zh-CN" altLang="en-US" sz="1800" dirty="0">
                <a:latin typeface="+mn-ea"/>
                <a:ea typeface="+mn-ea"/>
              </a:rPr>
              <a:t>使用映射表，记录</a:t>
            </a:r>
            <a:r>
              <a:rPr lang="zh-CN" altLang="en-US" sz="1800" b="1" dirty="0">
                <a:solidFill>
                  <a:schemeClr val="accent1"/>
                </a:solidFill>
                <a:latin typeface="+mn-ea"/>
                <a:ea typeface="+mn-ea"/>
              </a:rPr>
              <a:t>字符串到</a:t>
            </a:r>
            <a:r>
              <a:rPr lang="en-US" altLang="zh-CN" sz="1800" b="1" dirty="0" err="1">
                <a:solidFill>
                  <a:schemeClr val="accent1"/>
                </a:solidFill>
                <a:latin typeface="+mn-ea"/>
                <a:ea typeface="+mn-ea"/>
              </a:rPr>
              <a:t>inode</a:t>
            </a:r>
            <a:r>
              <a:rPr lang="zh-CN" altLang="en-US" sz="1800" b="1" dirty="0">
                <a:solidFill>
                  <a:schemeClr val="accent1"/>
                </a:solidFill>
                <a:latin typeface="+mn-ea"/>
                <a:ea typeface="+mn-ea"/>
              </a:rPr>
              <a:t>号的映射</a:t>
            </a:r>
            <a:endParaRPr lang="en-US" altLang="zh-CN" sz="1800" b="1" dirty="0">
              <a:solidFill>
                <a:schemeClr val="accent1"/>
              </a:solidFill>
              <a:latin typeface="+mn-ea"/>
              <a:ea typeface="+mn-ea"/>
            </a:endParaRPr>
          </a:p>
          <a:p>
            <a:pPr lvl="1"/>
            <a:r>
              <a:rPr lang="zh-CN" altLang="en-US" sz="1800" dirty="0">
                <a:latin typeface="+mn-ea"/>
                <a:ea typeface="+mn-ea"/>
              </a:rPr>
              <a:t>将该表保存在一类特殊的文件中，称为目录文件</a:t>
            </a:r>
            <a:endParaRPr lang="en-US" altLang="zh-CN" sz="1800" dirty="0">
              <a:latin typeface="+mn-ea"/>
              <a:ea typeface="+mn-ea"/>
            </a:endParaRPr>
          </a:p>
          <a:p>
            <a:pPr lvl="2"/>
            <a:r>
              <a:rPr lang="zh-CN" altLang="en-US" sz="1800" dirty="0">
                <a:latin typeface="+mn-ea"/>
                <a:ea typeface="+mn-ea"/>
              </a:rPr>
              <a:t>目录本身也是一个文件，同样有</a:t>
            </a:r>
            <a:r>
              <a:rPr lang="en-US" altLang="zh-CN" sz="1800" dirty="0" err="1">
                <a:latin typeface="+mn-ea"/>
                <a:ea typeface="+mn-ea"/>
              </a:rPr>
              <a:t>inode</a:t>
            </a:r>
            <a:endParaRPr lang="en-US" altLang="zh-CN" sz="1800" dirty="0">
              <a:latin typeface="+mn-ea"/>
              <a:ea typeface="+mn-ea"/>
            </a:endParaRPr>
          </a:p>
          <a:p>
            <a:pPr lvl="2"/>
            <a:r>
              <a:rPr lang="zh-CN" altLang="en-US" sz="1800" dirty="0">
                <a:latin typeface="+mn-ea"/>
                <a:ea typeface="+mn-ea"/>
              </a:rPr>
              <a:t>复用</a:t>
            </a:r>
            <a:r>
              <a:rPr lang="en-US" altLang="zh-CN" sz="1800" dirty="0" err="1">
                <a:latin typeface="+mn-ea"/>
                <a:ea typeface="+mn-ea"/>
              </a:rPr>
              <a:t>inode</a:t>
            </a:r>
            <a:r>
              <a:rPr lang="zh-CN" altLang="en-US" sz="1800" dirty="0">
                <a:latin typeface="+mn-ea"/>
                <a:ea typeface="+mn-ea"/>
              </a:rPr>
              <a:t>机制来实现目录！</a:t>
            </a:r>
            <a:endParaRPr lang="en-US" altLang="zh-CN" sz="1800" dirty="0">
              <a:latin typeface="+mn-ea"/>
              <a:ea typeface="+mn-ea"/>
            </a:endParaRPr>
          </a:p>
          <a:p>
            <a:pPr lvl="2"/>
            <a:r>
              <a:rPr lang="en-US" altLang="zh-CN" sz="1800" b="1" dirty="0" err="1">
                <a:solidFill>
                  <a:srgbClr val="C00000"/>
                </a:solidFill>
                <a:latin typeface="+mn-ea"/>
                <a:ea typeface="+mn-ea"/>
              </a:rPr>
              <a:t>inode</a:t>
            </a:r>
            <a:r>
              <a:rPr lang="zh-CN" altLang="en-US" sz="1800" b="1" dirty="0">
                <a:solidFill>
                  <a:srgbClr val="C00000"/>
                </a:solidFill>
                <a:latin typeface="+mn-ea"/>
                <a:ea typeface="+mn-ea"/>
              </a:rPr>
              <a:t>扩展：增加类型</a:t>
            </a:r>
            <a:r>
              <a:rPr lang="zh-CN" altLang="en-US" sz="1800" dirty="0">
                <a:latin typeface="+mn-ea"/>
                <a:ea typeface="+mn-ea"/>
              </a:rPr>
              <a:t>（区分普通文件和目录）</a:t>
            </a:r>
            <a:endParaRPr lang="en-US" altLang="zh-CN" sz="1800" dirty="0">
              <a:latin typeface="+mn-ea"/>
              <a:ea typeface="+mn-ea"/>
            </a:endParaRPr>
          </a:p>
        </p:txBody>
      </p:sp>
      <p:pic>
        <p:nvPicPr>
          <p:cNvPr id="2458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031" y="2814356"/>
            <a:ext cx="2639273" cy="72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368696" y="3649588"/>
            <a:ext cx="25026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目录的内容：与书的目录类似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F90AC4-AEF2-B844-8E33-86B7866F8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110" y="4074775"/>
            <a:ext cx="2622194" cy="8740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16D7B92-AACD-7678-7945-2D32FA5D82F6}"/>
              </a:ext>
            </a:extLst>
          </p:cNvPr>
          <p:cNvSpPr txBox="1"/>
          <p:nvPr/>
        </p:nvSpPr>
        <p:spPr>
          <a:xfrm>
            <a:off x="5357200" y="448254"/>
            <a:ext cx="3514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C00000"/>
                </a:solidFill>
                <a:latin typeface="+mn-ea"/>
              </a:rPr>
              <a:t>Q</a:t>
            </a:r>
            <a:r>
              <a:rPr kumimoji="1" lang="zh-CN" altLang="en-US" sz="2400" b="1" dirty="0">
                <a:solidFill>
                  <a:srgbClr val="C00000"/>
                </a:solidFill>
                <a:latin typeface="+mn-ea"/>
              </a:rPr>
              <a:t>：文件名属于文件吗？</a:t>
            </a:r>
          </a:p>
        </p:txBody>
      </p:sp>
    </p:spTree>
    <p:extLst>
      <p:ext uri="{BB962C8B-B14F-4D97-AF65-F5344CB8AC3E}">
        <p14:creationId xmlns:p14="http://schemas.microsoft.com/office/powerpoint/2010/main" val="166860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772F7-B624-9646-A860-2023ACC67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目录文件与目录项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AD5FE8-7C3A-2E4D-ACD6-62AF4EBE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887F61-F744-254B-A521-50C713C93F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06"/>
          <a:stretch/>
        </p:blipFill>
        <p:spPr>
          <a:xfrm>
            <a:off x="4427985" y="2269854"/>
            <a:ext cx="4608512" cy="212373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EAF46C-2A89-DE40-8C1A-86CAB599C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7313"/>
            <a:ext cx="5915000" cy="4308821"/>
          </a:xfrm>
        </p:spPr>
        <p:txBody>
          <a:bodyPr>
            <a:noAutofit/>
          </a:bodyPr>
          <a:lstStyle/>
          <a:p>
            <a:r>
              <a:rPr lang="zh-CN" altLang="en-US" sz="2400" dirty="0">
                <a:ea typeface="Microsoft YaHei" panose="020B0503020204020204" pitchFamily="34" charset="-122"/>
              </a:rPr>
              <a:t>目录中的每条映射称为一个</a:t>
            </a:r>
            <a:r>
              <a:rPr lang="zh-CN" altLang="en-US" sz="2400" dirty="0">
                <a:solidFill>
                  <a:schemeClr val="accent1"/>
                </a:solidFill>
                <a:ea typeface="Microsoft YaHei" panose="020B0503020204020204" pitchFamily="34" charset="-122"/>
              </a:rPr>
              <a:t>目录项</a:t>
            </a:r>
            <a:endParaRPr lang="en-US" altLang="zh-CN" sz="2400" dirty="0">
              <a:solidFill>
                <a:schemeClr val="accent1"/>
              </a:solidFill>
              <a:ea typeface="Microsoft YaHei" panose="020B0503020204020204" pitchFamily="34" charset="-122"/>
            </a:endParaRPr>
          </a:p>
          <a:p>
            <a:pPr lvl="1"/>
            <a:r>
              <a:rPr lang="zh-CN" altLang="en-US" sz="1800" dirty="0">
                <a:ea typeface="Microsoft YaHei" panose="020B0503020204020204" pitchFamily="34" charset="-122"/>
              </a:rPr>
              <a:t>每一条目录项记录了一个</a:t>
            </a:r>
            <a:r>
              <a:rPr lang="en-US" altLang="zh-CN" sz="1800" dirty="0" err="1">
                <a:ea typeface="Microsoft YaHei" panose="020B0503020204020204" pitchFamily="34" charset="-122"/>
              </a:rPr>
              <a:t>inode</a:t>
            </a:r>
            <a:r>
              <a:rPr lang="zh-CN" altLang="en-US" sz="1800" dirty="0">
                <a:ea typeface="Microsoft YaHei" panose="020B0503020204020204" pitchFamily="34" charset="-122"/>
              </a:rPr>
              <a:t>号与文件名字符串的映射</a:t>
            </a:r>
            <a:endParaRPr lang="en-US" altLang="zh-CN" sz="1800" dirty="0">
              <a:ea typeface="Microsoft YaHei" panose="020B0503020204020204" pitchFamily="34" charset="-122"/>
            </a:endParaRPr>
          </a:p>
          <a:p>
            <a:pPr lvl="1"/>
            <a:r>
              <a:rPr lang="zh-CN" altLang="en-US" sz="1800" dirty="0">
                <a:ea typeface="Microsoft YaHei" panose="020B0503020204020204" pitchFamily="34" charset="-122"/>
              </a:rPr>
              <a:t>一个目录可以记录很多目录项</a:t>
            </a:r>
            <a:endParaRPr lang="en-US" altLang="zh-CN" sz="1800" dirty="0"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ea typeface="Microsoft YaHei" panose="020B0503020204020204" pitchFamily="34" charset="-122"/>
              </a:rPr>
              <a:t>目录文件的大小（占用空间）</a:t>
            </a:r>
            <a:endParaRPr lang="en-US" altLang="zh-CN" sz="2400" dirty="0">
              <a:ea typeface="Microsoft YaHei" panose="020B0503020204020204" pitchFamily="34" charset="-122"/>
            </a:endParaRPr>
          </a:p>
          <a:p>
            <a:pPr lvl="1"/>
            <a:r>
              <a:rPr lang="zh-CN" altLang="en-US" sz="1800" dirty="0">
                <a:ea typeface="Microsoft YaHei" panose="020B0503020204020204" pitchFamily="34" charset="-122"/>
              </a:rPr>
              <a:t>与其记录的文件大小无关</a:t>
            </a:r>
            <a:endParaRPr lang="en-US" altLang="zh-CN" sz="1800" dirty="0">
              <a:ea typeface="Microsoft YaHei" panose="020B0503020204020204" pitchFamily="34" charset="-122"/>
            </a:endParaRPr>
          </a:p>
          <a:p>
            <a:pPr lvl="2"/>
            <a:r>
              <a:rPr lang="zh-CN" altLang="en-US" sz="1800" dirty="0">
                <a:ea typeface="Microsoft YaHei" panose="020B0503020204020204" pitchFamily="34" charset="-122"/>
              </a:rPr>
              <a:t>思考：与什么因素有关？</a:t>
            </a:r>
            <a:endParaRPr lang="en-US" altLang="zh-CN" sz="1800" dirty="0">
              <a:ea typeface="Microsoft YaHei" panose="020B0503020204020204" pitchFamily="34" charset="-122"/>
            </a:endParaRPr>
          </a:p>
          <a:p>
            <a:r>
              <a:rPr lang="zh-CN" altLang="en-US" sz="2000" dirty="0">
                <a:ea typeface="Microsoft YaHei" panose="020B0503020204020204" pitchFamily="34" charset="-122"/>
              </a:rPr>
              <a:t>目录支持查找操作</a:t>
            </a:r>
            <a:endParaRPr lang="en-US" altLang="zh-CN" sz="2000" dirty="0">
              <a:ea typeface="Microsoft YaHei" panose="020B0503020204020204" pitchFamily="34" charset="-122"/>
            </a:endParaRPr>
          </a:p>
          <a:p>
            <a:pPr lvl="1"/>
            <a:r>
              <a:rPr lang="zh-CN" altLang="en-US" sz="1800" dirty="0">
                <a:ea typeface="Microsoft YaHei" panose="020B0503020204020204" pitchFamily="34" charset="-122"/>
              </a:rPr>
              <a:t>给定一个目录文件和字符串</a:t>
            </a:r>
            <a:endParaRPr lang="en-US" altLang="zh-CN" sz="1800" dirty="0">
              <a:ea typeface="Microsoft YaHei" panose="020B0503020204020204" pitchFamily="34" charset="-122"/>
            </a:endParaRPr>
          </a:p>
          <a:p>
            <a:pPr lvl="1"/>
            <a:r>
              <a:rPr lang="zh-CN" altLang="en-US" sz="1800" dirty="0">
                <a:ea typeface="Microsoft YaHei" panose="020B0503020204020204" pitchFamily="34" charset="-122"/>
              </a:rPr>
              <a:t>在目录文件中查找字符串，并返回对应的</a:t>
            </a:r>
            <a:r>
              <a:rPr lang="en-US" altLang="zh-CN" sz="1800" dirty="0" err="1">
                <a:ea typeface="Microsoft YaHei" panose="020B0503020204020204" pitchFamily="34" charset="-122"/>
              </a:rPr>
              <a:t>inode</a:t>
            </a:r>
            <a:endParaRPr lang="en-US" altLang="zh-CN" sz="1800" dirty="0"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97896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7412A-8A52-EA82-1601-9C8CC3A57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思考：文件夹大小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207AC2-6989-0B1B-9EE2-9FF32336A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文件夹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</a:t>
            </a:r>
            <a:r>
              <a:rPr kumimoji="1" lang="en-US" altLang="zh-CN" dirty="0"/>
              <a:t>10</a:t>
            </a:r>
            <a:r>
              <a:rPr kumimoji="1" lang="zh-CN" altLang="en-US" dirty="0"/>
              <a:t>个小文件</a:t>
            </a:r>
            <a:endParaRPr kumimoji="1" lang="en-US" altLang="zh-CN" dirty="0"/>
          </a:p>
          <a:p>
            <a:r>
              <a:rPr kumimoji="1" lang="zh-CN" altLang="en-US" dirty="0"/>
              <a:t>文件夹</a:t>
            </a:r>
            <a:r>
              <a:rPr kumimoji="1" lang="en-US" altLang="zh-CN" dirty="0"/>
              <a:t>2</a:t>
            </a:r>
            <a:r>
              <a:rPr kumimoji="1" lang="zh-CN" altLang="en-US" dirty="0"/>
              <a:t>：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个大电影</a:t>
            </a:r>
            <a:endParaRPr kumimoji="1" lang="en-US" altLang="zh-CN" dirty="0"/>
          </a:p>
          <a:p>
            <a:r>
              <a:rPr kumimoji="1" lang="zh-CN" altLang="en-US" dirty="0"/>
              <a:t>问：请问哪个文件夹大？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rgbClr val="C00000"/>
                </a:solidFill>
              </a:rPr>
              <a:t>答：无法判断（通常来说是文件夹</a:t>
            </a:r>
            <a:r>
              <a:rPr kumimoji="1" lang="en-US" altLang="zh-CN" dirty="0">
                <a:solidFill>
                  <a:srgbClr val="C00000"/>
                </a:solidFill>
              </a:rPr>
              <a:t>1</a:t>
            </a:r>
            <a:r>
              <a:rPr kumimoji="1" lang="zh-CN" altLang="en-US" dirty="0">
                <a:solidFill>
                  <a:srgbClr val="C00000"/>
                </a:solidFill>
              </a:rPr>
              <a:t>大）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9CF1E6-3292-6C94-EEAA-8AA8721B4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274EA2-912B-9DF5-D917-F7EFCA3A7650}"/>
              </a:ext>
            </a:extLst>
          </p:cNvPr>
          <p:cNvSpPr txBox="1"/>
          <p:nvPr/>
        </p:nvSpPr>
        <p:spPr>
          <a:xfrm>
            <a:off x="899592" y="4465965"/>
            <a:ext cx="7344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“文件夹”具有一定的误导性，“目录”命名更合理。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文件夹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目录大小与存储的文件大小无关。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104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新指令</a:t>
            </a:r>
            <a:r>
              <a:rPr lang="en-US" altLang="zh-CN" dirty="0"/>
              <a:t>-1</a:t>
            </a:r>
            <a:r>
              <a:rPr lang="zh-CN" altLang="en-US" dirty="0"/>
              <a:t>：</a:t>
            </a:r>
            <a:r>
              <a:rPr lang="en-US" altLang="zh-CN" dirty="0"/>
              <a:t>Test-and-Set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3324"/>
            <a:ext cx="8229600" cy="1167517"/>
          </a:xfrm>
        </p:spPr>
        <p:txBody>
          <a:bodyPr/>
          <a:lstStyle/>
          <a:p>
            <a:r>
              <a:rPr lang="zh-CN" altLang="en-US" dirty="0"/>
              <a:t>历史</a:t>
            </a:r>
            <a:endParaRPr lang="en-US" altLang="zh-CN" dirty="0"/>
          </a:p>
          <a:p>
            <a:pPr lvl="1"/>
            <a:r>
              <a:rPr lang="en-US" altLang="zh-CN" dirty="0"/>
              <a:t>1960</a:t>
            </a:r>
            <a:r>
              <a:rPr lang="zh-CN" altLang="en-US" dirty="0"/>
              <a:t>年代初期，</a:t>
            </a:r>
            <a:r>
              <a:rPr lang="en-US" altLang="zh-CN" dirty="0"/>
              <a:t>Burroughs B5000</a:t>
            </a:r>
            <a:r>
              <a:rPr lang="zh-CN" altLang="en-US" dirty="0"/>
              <a:t>首先引入</a:t>
            </a:r>
          </a:p>
        </p:txBody>
      </p:sp>
      <p:sp>
        <p:nvSpPr>
          <p:cNvPr id="4" name="矩形 3"/>
          <p:cNvSpPr/>
          <p:nvPr/>
        </p:nvSpPr>
        <p:spPr>
          <a:xfrm>
            <a:off x="827584" y="2857500"/>
            <a:ext cx="763284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1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TestAndSet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*</a:t>
            </a:r>
            <a:r>
              <a:rPr lang="en-US" altLang="zh-CN" dirty="0" err="1">
                <a:latin typeface="Consolas" panose="020B0609020204030204" pitchFamily="49" charset="0"/>
              </a:rPr>
              <a:t>old_ptr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new) 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2    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old = *</a:t>
            </a:r>
            <a:r>
              <a:rPr lang="en-US" altLang="zh-CN" dirty="0" err="1">
                <a:latin typeface="Consolas" panose="020B0609020204030204" pitchFamily="49" charset="0"/>
              </a:rPr>
              <a:t>old_ptr</a:t>
            </a:r>
            <a:r>
              <a:rPr lang="en-US" altLang="zh-CN" dirty="0">
                <a:latin typeface="Consolas" panose="020B0609020204030204" pitchFamily="49" charset="0"/>
              </a:rPr>
              <a:t>; // fetch old value at </a:t>
            </a:r>
            <a:r>
              <a:rPr lang="en-US" altLang="zh-CN" dirty="0" err="1">
                <a:latin typeface="Consolas" panose="020B0609020204030204" pitchFamily="49" charset="0"/>
              </a:rPr>
              <a:t>old_ptr</a:t>
            </a:r>
            <a:endParaRPr lang="en-US" altLang="zh-CN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3     *</a:t>
            </a:r>
            <a:r>
              <a:rPr lang="en-US" altLang="zh-CN" dirty="0" err="1">
                <a:latin typeface="Consolas" panose="020B0609020204030204" pitchFamily="49" charset="0"/>
              </a:rPr>
              <a:t>old_ptr</a:t>
            </a:r>
            <a:r>
              <a:rPr lang="en-US" altLang="zh-CN" dirty="0">
                <a:latin typeface="Consolas" panose="020B0609020204030204" pitchFamily="49" charset="0"/>
              </a:rPr>
              <a:t> = new; // store 'new' into </a:t>
            </a:r>
            <a:r>
              <a:rPr lang="en-US" altLang="zh-CN" dirty="0" err="1">
                <a:latin typeface="Consolas" panose="020B0609020204030204" pitchFamily="49" charset="0"/>
              </a:rPr>
              <a:t>old_ptr</a:t>
            </a:r>
            <a:endParaRPr lang="en-US" altLang="zh-CN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4     return old; // return the old value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5 }</a:t>
            </a:r>
            <a:endParaRPr lang="zh-CN" altLang="en-US" sz="4800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026721A-66C7-6BAD-C7EE-C9E875DC342A}"/>
              </a:ext>
            </a:extLst>
          </p:cNvPr>
          <p:cNvSpPr/>
          <p:nvPr/>
        </p:nvSpPr>
        <p:spPr>
          <a:xfrm>
            <a:off x="457200" y="3361556"/>
            <a:ext cx="8003232" cy="1800200"/>
          </a:xfrm>
          <a:prstGeom prst="rect">
            <a:avLst/>
          </a:prstGeom>
          <a:solidFill>
            <a:srgbClr val="6A868F">
              <a:alpha val="9804"/>
            </a:srgb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4745A9-0B14-3DDD-7019-32A8A8AE3F4C}"/>
              </a:ext>
            </a:extLst>
          </p:cNvPr>
          <p:cNvSpPr txBox="1"/>
          <p:nvPr/>
        </p:nvSpPr>
        <p:spPr>
          <a:xfrm>
            <a:off x="2543363" y="5259318"/>
            <a:ext cx="5917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注意：</a:t>
            </a:r>
            <a:r>
              <a:rPr kumimoji="1" lang="en-US" altLang="zh-CN" dirty="0" err="1">
                <a:solidFill>
                  <a:srgbClr val="C00000"/>
                </a:solidFill>
              </a:rPr>
              <a:t>TestAndSet</a:t>
            </a:r>
            <a:r>
              <a:rPr kumimoji="1" lang="zh-CN" altLang="en-US" dirty="0">
                <a:solidFill>
                  <a:srgbClr val="C00000"/>
                </a:solidFill>
              </a:rPr>
              <a:t>仅为单条指令，</a:t>
            </a:r>
            <a:r>
              <a:rPr kumimoji="1" lang="en-US" altLang="zh-CN" dirty="0">
                <a:solidFill>
                  <a:srgbClr val="C00000"/>
                </a:solidFill>
              </a:rPr>
              <a:t>C</a:t>
            </a:r>
            <a:r>
              <a:rPr kumimoji="1" lang="zh-CN" altLang="en-US" dirty="0">
                <a:solidFill>
                  <a:srgbClr val="C00000"/>
                </a:solidFill>
              </a:rPr>
              <a:t>代码仅用于表示语义</a:t>
            </a:r>
          </a:p>
        </p:txBody>
      </p:sp>
    </p:spTree>
    <p:extLst>
      <p:ext uri="{BB962C8B-B14F-4D97-AF65-F5344CB8AC3E}">
        <p14:creationId xmlns:p14="http://schemas.microsoft.com/office/powerpoint/2010/main" val="15659746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0EF6C-D4CA-434A-BEFD-4B67821E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目录的递归与根目录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FA19DC-DC23-2F46-9212-E235725FF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82055"/>
            <a:ext cx="8507288" cy="4267733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目录中可以记录子目录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因为目录本身也是一个文件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通过“</a:t>
            </a:r>
            <a:r>
              <a:rPr kumimoji="1" lang="en-US" altLang="zh-CN" sz="1800" dirty="0"/>
              <a:t>/</a:t>
            </a:r>
            <a:r>
              <a:rPr kumimoji="1" lang="zh-CN" altLang="en-US" sz="1800" dirty="0"/>
              <a:t>”来分割父目录和子目录</a:t>
            </a:r>
            <a:endParaRPr kumimoji="1" lang="en-US" altLang="zh-CN" sz="1800" dirty="0"/>
          </a:p>
          <a:p>
            <a:r>
              <a:rPr kumimoji="1" lang="zh-CN" altLang="en-US" sz="2000" dirty="0"/>
              <a:t>最顶端的目录没有目录名（文件名）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被称为“根目录”（</a:t>
            </a:r>
            <a:r>
              <a:rPr kumimoji="1" lang="en-US" altLang="zh-CN" sz="1800" dirty="0"/>
              <a:t>root</a:t>
            </a:r>
            <a:r>
              <a:rPr kumimoji="1" lang="zh-CN" altLang="en-US" sz="1800" dirty="0"/>
              <a:t>）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根目录没有文件名，在“</a:t>
            </a:r>
            <a:r>
              <a:rPr kumimoji="1" lang="en-US" altLang="zh-CN" sz="1800" dirty="0"/>
              <a:t>/</a:t>
            </a:r>
            <a:r>
              <a:rPr kumimoji="1" lang="zh-CN" altLang="en-US" sz="1800" dirty="0"/>
              <a:t>”的前面什么都没有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通常固定为</a:t>
            </a:r>
            <a:r>
              <a:rPr kumimoji="1" lang="en-US" altLang="zh-CN" sz="1800" dirty="0"/>
              <a:t>1</a:t>
            </a:r>
            <a:r>
              <a:rPr kumimoji="1" lang="zh-CN" altLang="en-US" sz="1800" dirty="0"/>
              <a:t>号</a:t>
            </a:r>
            <a:r>
              <a:rPr kumimoji="1" lang="en-US" altLang="zh-CN" sz="1800" dirty="0" err="1"/>
              <a:t>inode</a:t>
            </a:r>
            <a:endParaRPr kumimoji="1" lang="en-US" altLang="zh-CN" sz="1800" dirty="0"/>
          </a:p>
          <a:p>
            <a:r>
              <a:rPr kumimoji="1" lang="zh-CN" altLang="en-US" sz="2000" dirty="0"/>
              <a:t>绝对路径和相对路径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绝对路径：如“</a:t>
            </a:r>
            <a:r>
              <a:rPr kumimoji="1" lang="en-US" altLang="zh-CN" sz="1800" dirty="0"/>
              <a:t>/home/OS/</a:t>
            </a:r>
            <a:r>
              <a:rPr kumimoji="1" lang="en-US" altLang="zh-CN" sz="1800" dirty="0" err="1"/>
              <a:t>test.md</a:t>
            </a:r>
            <a:r>
              <a:rPr kumimoji="1" lang="zh-CN" altLang="en-US" sz="1800" dirty="0"/>
              <a:t>”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相对路径：如“</a:t>
            </a:r>
            <a:r>
              <a:rPr kumimoji="1" lang="en-US" altLang="zh-CN" sz="1800" dirty="0"/>
              <a:t>./</a:t>
            </a:r>
            <a:r>
              <a:rPr kumimoji="1" lang="en-US" altLang="zh-CN" sz="1800" dirty="0" err="1"/>
              <a:t>test.md</a:t>
            </a:r>
            <a:r>
              <a:rPr kumimoji="1" lang="zh-CN" altLang="en-US" sz="1800" dirty="0"/>
              <a:t>”或“</a:t>
            </a:r>
            <a:r>
              <a:rPr kumimoji="1" lang="en-US" altLang="zh-CN" sz="1800" dirty="0"/>
              <a:t>OS/</a:t>
            </a:r>
            <a:r>
              <a:rPr kumimoji="1" lang="en-US" altLang="zh-CN" sz="1800" dirty="0" err="1"/>
              <a:t>test.md</a:t>
            </a:r>
            <a:r>
              <a:rPr kumimoji="1" lang="zh-CN" altLang="en-US" sz="1800" dirty="0"/>
              <a:t>”</a:t>
            </a:r>
            <a:endParaRPr kumimoji="1" lang="en-US" altLang="zh-CN" sz="1800" dirty="0"/>
          </a:p>
          <a:p>
            <a:pPr lvl="1"/>
            <a:endParaRPr kumimoji="1" lang="zh-CN" alt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17793A-52D1-9B4D-A66A-B4FEC648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0349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71F52-3EFA-124C-A7BC-035134A5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文件的查找过程：</a:t>
            </a:r>
            <a:r>
              <a:rPr kumimoji="1" lang="en" altLang="zh-CN" dirty="0"/>
              <a:t>/</a:t>
            </a:r>
            <a:r>
              <a:rPr kumimoji="1" lang="en" altLang="zh-CN" dirty="0" err="1"/>
              <a:t>os</a:t>
            </a:r>
            <a:r>
              <a:rPr kumimoji="1" lang="en" altLang="zh-CN" dirty="0"/>
              <a:t>-book/</a:t>
            </a:r>
            <a:r>
              <a:rPr kumimoji="1" lang="en" altLang="zh-CN" dirty="0" err="1"/>
              <a:t>fs.tex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E870C3-F8F0-CA43-9CA9-C4E63738B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1CA7A2-3499-744F-866C-9C6706299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989" y="1201316"/>
            <a:ext cx="6870023" cy="34536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7EBB761-6A02-C647-BE70-8DF21B5273D8}"/>
              </a:ext>
            </a:extLst>
          </p:cNvPr>
          <p:cNvSpPr txBox="1"/>
          <p:nvPr/>
        </p:nvSpPr>
        <p:spPr>
          <a:xfrm>
            <a:off x="107504" y="5123714"/>
            <a:ext cx="7632848" cy="548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200" dirty="0"/>
              <a:t>注意：</a:t>
            </a:r>
            <a:r>
              <a:rPr kumimoji="1" lang="en-US" altLang="zh-CN" sz="1200" dirty="0"/>
              <a:t>inode</a:t>
            </a:r>
            <a:r>
              <a:rPr kumimoji="1" lang="zh-CN" altLang="en-US" sz="1200" dirty="0"/>
              <a:t>在这里并没有</a:t>
            </a:r>
            <a:r>
              <a:rPr kumimoji="1" lang="en-US" altLang="zh-CN" sz="1200" dirty="0"/>
              <a:t>size</a:t>
            </a:r>
            <a:r>
              <a:rPr kumimoji="1" lang="zh-CN" altLang="en-US" sz="1200" dirty="0"/>
              <a:t>等其他信息，只记录了</a:t>
            </a:r>
            <a:r>
              <a:rPr kumimoji="1" lang="en-US" altLang="zh-CN" sz="1200" dirty="0"/>
              <a:t>block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number</a:t>
            </a:r>
            <a:r>
              <a:rPr kumimoji="1" lang="zh-CN" altLang="en-US" sz="1200" dirty="0"/>
              <a:t>（</a:t>
            </a:r>
            <a:r>
              <a:rPr kumimoji="1" lang="zh-CN" altLang="en-US" sz="1200" b="1" dirty="0">
                <a:solidFill>
                  <a:srgbClr val="C00000"/>
                </a:solidFill>
              </a:rPr>
              <a:t>最后一个指向索引块</a:t>
            </a:r>
            <a:r>
              <a:rPr kumimoji="1" lang="zh-CN" altLang="en-US" sz="1200" dirty="0"/>
              <a:t>）；</a:t>
            </a:r>
            <a:r>
              <a:rPr kumimoji="1" lang="zh-CN" altLang="en-US" sz="1200" b="1" dirty="0">
                <a:solidFill>
                  <a:srgbClr val="C00000"/>
                </a:solidFill>
                <a:latin typeface="+mn-ea"/>
              </a:rPr>
              <a:t>根目录是</a:t>
            </a:r>
            <a:r>
              <a:rPr kumimoji="1" lang="en-US" altLang="zh-CN" sz="1200" b="1" dirty="0">
                <a:solidFill>
                  <a:srgbClr val="C00000"/>
                </a:solidFill>
                <a:latin typeface="+mn-ea"/>
              </a:rPr>
              <a:t>1</a:t>
            </a:r>
            <a:r>
              <a:rPr kumimoji="1" lang="zh-CN" altLang="en-US" sz="1200" b="1" dirty="0">
                <a:solidFill>
                  <a:srgbClr val="C00000"/>
                </a:solidFill>
                <a:latin typeface="+mn-ea"/>
              </a:rPr>
              <a:t>号</a:t>
            </a:r>
            <a:r>
              <a:rPr kumimoji="1" lang="en-US" altLang="zh-CN" sz="1200" b="1" dirty="0" err="1">
                <a:solidFill>
                  <a:srgbClr val="C00000"/>
                </a:solidFill>
                <a:latin typeface="+mn-ea"/>
              </a:rPr>
              <a:t>inode</a:t>
            </a:r>
            <a:r>
              <a:rPr kumimoji="1" lang="zh-CN" altLang="en-US" sz="1200" dirty="0">
                <a:latin typeface="+mn-ea"/>
              </a:rPr>
              <a:t>；</a:t>
            </a:r>
            <a:r>
              <a:rPr kumimoji="1" lang="zh-CN" altLang="en-US" sz="1200" dirty="0"/>
              <a:t>块分配信息是从</a:t>
            </a:r>
            <a:r>
              <a:rPr kumimoji="1" lang="en-US" altLang="zh-CN" sz="1200" dirty="0"/>
              <a:t>29</a:t>
            </a:r>
            <a:r>
              <a:rPr kumimoji="1" lang="zh-CN" altLang="en-US" sz="1200" dirty="0"/>
              <a:t>号块开始计算，即只考虑数据块；没有画出来的</a:t>
            </a:r>
            <a:r>
              <a:rPr kumimoji="1" lang="en-US" altLang="zh-CN" sz="1200" dirty="0"/>
              <a:t>block</a:t>
            </a:r>
            <a:r>
              <a:rPr kumimoji="1" lang="zh-CN" altLang="en-US" sz="1200" dirty="0"/>
              <a:t>可忽略。</a:t>
            </a:r>
          </a:p>
        </p:txBody>
      </p:sp>
    </p:spTree>
    <p:extLst>
      <p:ext uri="{BB962C8B-B14F-4D97-AF65-F5344CB8AC3E}">
        <p14:creationId xmlns:p14="http://schemas.microsoft.com/office/powerpoint/2010/main" val="12816256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71F52-3EFA-124C-A7BC-035134A5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文件的查找过程：</a:t>
            </a:r>
            <a:r>
              <a:rPr kumimoji="1" lang="en" altLang="zh-CN" dirty="0"/>
              <a:t>/</a:t>
            </a:r>
            <a:r>
              <a:rPr kumimoji="1" lang="en" altLang="zh-CN" dirty="0" err="1"/>
              <a:t>os</a:t>
            </a:r>
            <a:r>
              <a:rPr kumimoji="1" lang="en" altLang="zh-CN" dirty="0"/>
              <a:t>-book/</a:t>
            </a:r>
            <a:r>
              <a:rPr kumimoji="1" lang="en" altLang="zh-CN" dirty="0" err="1"/>
              <a:t>fs.tex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E870C3-F8F0-CA43-9CA9-C4E63738B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1CA7A2-3499-744F-866C-9C6706299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989" y="1201316"/>
            <a:ext cx="6870023" cy="34536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7EBB761-6A02-C647-BE70-8DF21B5273D8}"/>
              </a:ext>
            </a:extLst>
          </p:cNvPr>
          <p:cNvSpPr txBox="1"/>
          <p:nvPr/>
        </p:nvSpPr>
        <p:spPr>
          <a:xfrm>
            <a:off x="107504" y="5123714"/>
            <a:ext cx="7632848" cy="548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200" dirty="0"/>
              <a:t>注意：</a:t>
            </a:r>
            <a:r>
              <a:rPr kumimoji="1" lang="en-US" altLang="zh-CN" sz="1200" dirty="0"/>
              <a:t>inode</a:t>
            </a:r>
            <a:r>
              <a:rPr kumimoji="1" lang="zh-CN" altLang="en-US" sz="1200" dirty="0"/>
              <a:t>在这里并没有</a:t>
            </a:r>
            <a:r>
              <a:rPr kumimoji="1" lang="en-US" altLang="zh-CN" sz="1200" dirty="0"/>
              <a:t>size</a:t>
            </a:r>
            <a:r>
              <a:rPr kumimoji="1" lang="zh-CN" altLang="en-US" sz="1200" dirty="0"/>
              <a:t>等其他信息，只记录了</a:t>
            </a:r>
            <a:r>
              <a:rPr kumimoji="1" lang="en-US" altLang="zh-CN" sz="1200" dirty="0"/>
              <a:t>block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number</a:t>
            </a:r>
            <a:r>
              <a:rPr kumimoji="1" lang="zh-CN" altLang="en-US" sz="1200" dirty="0"/>
              <a:t>（最后一个指向索引块）；</a:t>
            </a:r>
            <a:r>
              <a:rPr kumimoji="1" lang="zh-CN" altLang="en-US" sz="1200" dirty="0">
                <a:latin typeface="+mn-ea"/>
              </a:rPr>
              <a:t>根目录是</a:t>
            </a:r>
            <a:r>
              <a:rPr kumimoji="1" lang="en-US" altLang="zh-CN" sz="1200" dirty="0">
                <a:latin typeface="+mn-ea"/>
              </a:rPr>
              <a:t>1</a:t>
            </a:r>
            <a:r>
              <a:rPr kumimoji="1" lang="zh-CN" altLang="en-US" sz="1200" dirty="0">
                <a:latin typeface="+mn-ea"/>
              </a:rPr>
              <a:t>号</a:t>
            </a:r>
            <a:r>
              <a:rPr kumimoji="1" lang="en-US" altLang="zh-CN" sz="1200" dirty="0" err="1">
                <a:latin typeface="+mn-ea"/>
              </a:rPr>
              <a:t>inode</a:t>
            </a:r>
            <a:r>
              <a:rPr kumimoji="1" lang="zh-CN" altLang="en-US" sz="1200" dirty="0">
                <a:latin typeface="+mn-ea"/>
              </a:rPr>
              <a:t>；</a:t>
            </a:r>
            <a:r>
              <a:rPr kumimoji="1" lang="zh-CN" altLang="en-US" sz="1200" dirty="0"/>
              <a:t>块分配信息是从</a:t>
            </a:r>
            <a:r>
              <a:rPr kumimoji="1" lang="en-US" altLang="zh-CN" sz="1200" dirty="0"/>
              <a:t>29</a:t>
            </a:r>
            <a:r>
              <a:rPr kumimoji="1" lang="zh-CN" altLang="en-US" sz="1200" dirty="0"/>
              <a:t>号块开始计算，即只考虑数据块；没有画出来的</a:t>
            </a:r>
            <a:r>
              <a:rPr kumimoji="1" lang="en-US" altLang="zh-CN" sz="1200" dirty="0"/>
              <a:t>block</a:t>
            </a:r>
            <a:r>
              <a:rPr kumimoji="1" lang="zh-CN" altLang="en-US" sz="1200" dirty="0"/>
              <a:t>可忽略。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66AB17A-046F-BC4B-B1C7-D2DC91B51F39}"/>
              </a:ext>
            </a:extLst>
          </p:cNvPr>
          <p:cNvSpPr/>
          <p:nvPr/>
        </p:nvSpPr>
        <p:spPr>
          <a:xfrm>
            <a:off x="4257762" y="2813723"/>
            <a:ext cx="228866" cy="228866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2</a:t>
            </a:r>
            <a:endParaRPr kumimoji="1" lang="zh-CN" altLang="en-US" sz="10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405CAEC-35A3-9046-AC15-3CCFA74B23E5}"/>
              </a:ext>
            </a:extLst>
          </p:cNvPr>
          <p:cNvSpPr/>
          <p:nvPr/>
        </p:nvSpPr>
        <p:spPr>
          <a:xfrm>
            <a:off x="4256207" y="1417340"/>
            <a:ext cx="228866" cy="228866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1</a:t>
            </a:r>
            <a:endParaRPr kumimoji="1" lang="zh-CN" altLang="en-US" sz="10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E047DDA-3D99-BD4F-BEA1-31553FB4CC86}"/>
              </a:ext>
            </a:extLst>
          </p:cNvPr>
          <p:cNvSpPr/>
          <p:nvPr/>
        </p:nvSpPr>
        <p:spPr>
          <a:xfrm>
            <a:off x="6084168" y="4636982"/>
            <a:ext cx="228866" cy="228866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3</a:t>
            </a:r>
            <a:endParaRPr kumimoji="1" lang="zh-CN" altLang="en-US" sz="10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BAE565E-E918-7642-B1B0-24580682584C}"/>
              </a:ext>
            </a:extLst>
          </p:cNvPr>
          <p:cNvSpPr/>
          <p:nvPr/>
        </p:nvSpPr>
        <p:spPr>
          <a:xfrm>
            <a:off x="5999318" y="3564738"/>
            <a:ext cx="228866" cy="228866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4</a:t>
            </a:r>
            <a:endParaRPr kumimoji="1" lang="zh-CN" altLang="en-US" sz="10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027BF84-180D-6343-AE6F-505022A9595E}"/>
              </a:ext>
            </a:extLst>
          </p:cNvPr>
          <p:cNvSpPr/>
          <p:nvPr/>
        </p:nvSpPr>
        <p:spPr>
          <a:xfrm>
            <a:off x="4283968" y="4644858"/>
            <a:ext cx="228866" cy="228866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5</a:t>
            </a:r>
            <a:endParaRPr kumimoji="1" lang="zh-CN" altLang="en-US" sz="10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F02ACDB-60D3-2D40-82DE-DE94AAAAA4A0}"/>
              </a:ext>
            </a:extLst>
          </p:cNvPr>
          <p:cNvSpPr/>
          <p:nvPr/>
        </p:nvSpPr>
        <p:spPr>
          <a:xfrm>
            <a:off x="4716016" y="4140802"/>
            <a:ext cx="228866" cy="228866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6</a:t>
            </a:r>
            <a:endParaRPr kumimoji="1" lang="zh-CN" altLang="en-US" sz="10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EAC6E3E-22D0-094F-B44C-2675796F4262}"/>
              </a:ext>
            </a:extLst>
          </p:cNvPr>
          <p:cNvSpPr/>
          <p:nvPr/>
        </p:nvSpPr>
        <p:spPr>
          <a:xfrm>
            <a:off x="6647390" y="1417340"/>
            <a:ext cx="228866" cy="228866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7</a:t>
            </a:r>
            <a:endParaRPr kumimoji="1" lang="zh-CN" altLang="en-US" sz="10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78C2505-963D-944A-B356-C40B443D75A0}"/>
              </a:ext>
            </a:extLst>
          </p:cNvPr>
          <p:cNvSpPr/>
          <p:nvPr/>
        </p:nvSpPr>
        <p:spPr>
          <a:xfrm>
            <a:off x="6948264" y="2209428"/>
            <a:ext cx="228866" cy="228866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8</a:t>
            </a:r>
            <a:endParaRPr kumimoji="1" lang="zh-CN" altLang="en-US" sz="10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F07AAB7-21D4-9B41-9E5C-D8648C6B6DCD}"/>
              </a:ext>
            </a:extLst>
          </p:cNvPr>
          <p:cNvSpPr/>
          <p:nvPr/>
        </p:nvSpPr>
        <p:spPr>
          <a:xfrm>
            <a:off x="2415304" y="4636982"/>
            <a:ext cx="228866" cy="228866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9</a:t>
            </a:r>
            <a:endParaRPr kumimoji="1" lang="zh-CN" altLang="en-US" sz="1000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063AF44-9758-3A4F-BA16-CBF68282E5D8}"/>
              </a:ext>
            </a:extLst>
          </p:cNvPr>
          <p:cNvGrpSpPr/>
          <p:nvPr/>
        </p:nvGrpSpPr>
        <p:grpSpPr>
          <a:xfrm>
            <a:off x="1763688" y="3778796"/>
            <a:ext cx="520805" cy="230832"/>
            <a:chOff x="1763688" y="3778796"/>
            <a:chExt cx="520805" cy="230832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2127A8C-6FDF-B94E-A10E-6826AB1A816F}"/>
                </a:ext>
              </a:extLst>
            </p:cNvPr>
            <p:cNvSpPr/>
            <p:nvPr/>
          </p:nvSpPr>
          <p:spPr>
            <a:xfrm>
              <a:off x="1907704" y="3780762"/>
              <a:ext cx="228866" cy="228866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1E4811D-86C7-F24A-BD8D-0B0727C96109}"/>
                </a:ext>
              </a:extLst>
            </p:cNvPr>
            <p:cNvSpPr txBox="1"/>
            <p:nvPr/>
          </p:nvSpPr>
          <p:spPr>
            <a:xfrm>
              <a:off x="1763688" y="3778796"/>
              <a:ext cx="520805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bg1"/>
                  </a:solidFill>
                </a:rPr>
                <a:t>10</a:t>
              </a:r>
              <a:endParaRPr kumimoji="1" lang="zh-CN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6CFB26C-1DE2-C84A-91F4-AA2DA46DF95B}"/>
              </a:ext>
            </a:extLst>
          </p:cNvPr>
          <p:cNvGrpSpPr/>
          <p:nvPr/>
        </p:nvGrpSpPr>
        <p:grpSpPr>
          <a:xfrm>
            <a:off x="5353623" y="1474540"/>
            <a:ext cx="520805" cy="230832"/>
            <a:chOff x="1763688" y="3778796"/>
            <a:chExt cx="520805" cy="230832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F21783D-999F-344C-AD16-70CBA32A6F06}"/>
                </a:ext>
              </a:extLst>
            </p:cNvPr>
            <p:cNvSpPr/>
            <p:nvPr/>
          </p:nvSpPr>
          <p:spPr>
            <a:xfrm>
              <a:off x="1907704" y="3780762"/>
              <a:ext cx="228866" cy="228866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8E8700E-054C-0746-85D6-4E83D955FC00}"/>
                </a:ext>
              </a:extLst>
            </p:cNvPr>
            <p:cNvSpPr txBox="1"/>
            <p:nvPr/>
          </p:nvSpPr>
          <p:spPr>
            <a:xfrm>
              <a:off x="1763688" y="3778796"/>
              <a:ext cx="520805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bg1"/>
                  </a:solidFill>
                </a:rPr>
                <a:t>11</a:t>
              </a:r>
              <a:endParaRPr kumimoji="1" lang="zh-CN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4274843-D7AE-1B42-9F9E-AD9A4FB59C8A}"/>
              </a:ext>
            </a:extLst>
          </p:cNvPr>
          <p:cNvGrpSpPr/>
          <p:nvPr/>
        </p:nvGrpSpPr>
        <p:grpSpPr>
          <a:xfrm>
            <a:off x="5580112" y="1906588"/>
            <a:ext cx="520805" cy="230832"/>
            <a:chOff x="1763688" y="3778796"/>
            <a:chExt cx="520805" cy="230832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B3DC4E8B-7313-CD48-99C7-BC29A36BC26E}"/>
                </a:ext>
              </a:extLst>
            </p:cNvPr>
            <p:cNvSpPr/>
            <p:nvPr/>
          </p:nvSpPr>
          <p:spPr>
            <a:xfrm>
              <a:off x="1907704" y="3780762"/>
              <a:ext cx="228866" cy="228866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46B52C7-1B52-EC4B-A4F8-DBD4927CF19D}"/>
                </a:ext>
              </a:extLst>
            </p:cNvPr>
            <p:cNvSpPr txBox="1"/>
            <p:nvPr/>
          </p:nvSpPr>
          <p:spPr>
            <a:xfrm>
              <a:off x="1763688" y="3778796"/>
              <a:ext cx="520805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bg1"/>
                  </a:solidFill>
                </a:rPr>
                <a:t>12</a:t>
              </a:r>
              <a:endParaRPr kumimoji="1" lang="zh-CN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19B37D5-A656-634A-A14B-22871F70B23E}"/>
              </a:ext>
            </a:extLst>
          </p:cNvPr>
          <p:cNvGrpSpPr/>
          <p:nvPr/>
        </p:nvGrpSpPr>
        <p:grpSpPr>
          <a:xfrm>
            <a:off x="5059307" y="4642892"/>
            <a:ext cx="520805" cy="230832"/>
            <a:chOff x="1763688" y="3778796"/>
            <a:chExt cx="520805" cy="230832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42E803F3-8170-D64C-B918-F82A84168C89}"/>
                </a:ext>
              </a:extLst>
            </p:cNvPr>
            <p:cNvSpPr/>
            <p:nvPr/>
          </p:nvSpPr>
          <p:spPr>
            <a:xfrm>
              <a:off x="1907704" y="3780762"/>
              <a:ext cx="228866" cy="228866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554E9B9-09CB-3946-861D-878E88959606}"/>
                </a:ext>
              </a:extLst>
            </p:cNvPr>
            <p:cNvSpPr txBox="1"/>
            <p:nvPr/>
          </p:nvSpPr>
          <p:spPr>
            <a:xfrm>
              <a:off x="1763688" y="3778796"/>
              <a:ext cx="520805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bg1"/>
                  </a:solidFill>
                </a:rPr>
                <a:t>13</a:t>
              </a:r>
              <a:endParaRPr kumimoji="1" lang="zh-CN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F3DDA47E-D34C-C53B-EE38-AB94BA19F307}"/>
              </a:ext>
            </a:extLst>
          </p:cNvPr>
          <p:cNvGrpSpPr/>
          <p:nvPr/>
        </p:nvGrpSpPr>
        <p:grpSpPr>
          <a:xfrm>
            <a:off x="5563363" y="2567551"/>
            <a:ext cx="520805" cy="230832"/>
            <a:chOff x="1748893" y="3778796"/>
            <a:chExt cx="520805" cy="230832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7E75245D-9FF1-4CDD-9B10-518C38864F26}"/>
                </a:ext>
              </a:extLst>
            </p:cNvPr>
            <p:cNvSpPr/>
            <p:nvPr/>
          </p:nvSpPr>
          <p:spPr>
            <a:xfrm>
              <a:off x="1907704" y="3780762"/>
              <a:ext cx="228866" cy="228866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33EDD86-C7ED-FF45-0527-9F4899307E9C}"/>
                </a:ext>
              </a:extLst>
            </p:cNvPr>
            <p:cNvSpPr txBox="1"/>
            <p:nvPr/>
          </p:nvSpPr>
          <p:spPr>
            <a:xfrm>
              <a:off x="1748893" y="3778796"/>
              <a:ext cx="520805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bg1"/>
                  </a:solidFill>
                </a:rPr>
                <a:t>14</a:t>
              </a:r>
              <a:endParaRPr kumimoji="1" lang="zh-CN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BB0CFA3-792D-953F-C633-BD9B49D52BBE}"/>
              </a:ext>
            </a:extLst>
          </p:cNvPr>
          <p:cNvGrpSpPr/>
          <p:nvPr/>
        </p:nvGrpSpPr>
        <p:grpSpPr>
          <a:xfrm>
            <a:off x="3203666" y="4644858"/>
            <a:ext cx="520805" cy="230832"/>
            <a:chOff x="1748893" y="3778796"/>
            <a:chExt cx="520805" cy="230832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046CF97C-C33B-0F23-2AAC-7EFF9D408034}"/>
                </a:ext>
              </a:extLst>
            </p:cNvPr>
            <p:cNvSpPr/>
            <p:nvPr/>
          </p:nvSpPr>
          <p:spPr>
            <a:xfrm>
              <a:off x="1907704" y="3780762"/>
              <a:ext cx="228866" cy="228866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35005E3-5048-4C8F-9943-C97B6E3112C6}"/>
                </a:ext>
              </a:extLst>
            </p:cNvPr>
            <p:cNvSpPr txBox="1"/>
            <p:nvPr/>
          </p:nvSpPr>
          <p:spPr>
            <a:xfrm>
              <a:off x="1748893" y="3778796"/>
              <a:ext cx="520805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bg1"/>
                  </a:solidFill>
                </a:rPr>
                <a:t>15</a:t>
              </a:r>
              <a:endParaRPr kumimoji="1" lang="zh-CN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2DDAE7D-18DD-33BE-DB36-CAEB9EBFCC02}"/>
              </a:ext>
            </a:extLst>
          </p:cNvPr>
          <p:cNvGrpSpPr/>
          <p:nvPr/>
        </p:nvGrpSpPr>
        <p:grpSpPr>
          <a:xfrm>
            <a:off x="3331115" y="4009628"/>
            <a:ext cx="520805" cy="230832"/>
            <a:chOff x="1748893" y="3778796"/>
            <a:chExt cx="520805" cy="230832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4A187298-5F6C-79F8-3A77-EA158F9BDA86}"/>
                </a:ext>
              </a:extLst>
            </p:cNvPr>
            <p:cNvSpPr/>
            <p:nvPr/>
          </p:nvSpPr>
          <p:spPr>
            <a:xfrm>
              <a:off x="1907704" y="3780762"/>
              <a:ext cx="228866" cy="228866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ABDFDF6-5E09-A3DE-269D-C157FB4DEFD7}"/>
                </a:ext>
              </a:extLst>
            </p:cNvPr>
            <p:cNvSpPr txBox="1"/>
            <p:nvPr/>
          </p:nvSpPr>
          <p:spPr>
            <a:xfrm>
              <a:off x="1748893" y="3778796"/>
              <a:ext cx="520805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bg1"/>
                  </a:solidFill>
                </a:rPr>
                <a:t>16</a:t>
              </a:r>
              <a:endParaRPr kumimoji="1" lang="zh-CN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6B335E6A-0AAD-71F8-ADF0-0DCEF4C256F3}"/>
              </a:ext>
            </a:extLst>
          </p:cNvPr>
          <p:cNvGrpSpPr/>
          <p:nvPr/>
        </p:nvGrpSpPr>
        <p:grpSpPr>
          <a:xfrm>
            <a:off x="6855095" y="4642892"/>
            <a:ext cx="520805" cy="230832"/>
            <a:chOff x="1748893" y="3778796"/>
            <a:chExt cx="520805" cy="230832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83D6BC46-B475-EBCD-A144-697EFF4B046A}"/>
                </a:ext>
              </a:extLst>
            </p:cNvPr>
            <p:cNvSpPr/>
            <p:nvPr/>
          </p:nvSpPr>
          <p:spPr>
            <a:xfrm>
              <a:off x="1907704" y="3780762"/>
              <a:ext cx="228866" cy="228866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698C2F1-2416-A7B5-DC5E-09E2143FE2AA}"/>
                </a:ext>
              </a:extLst>
            </p:cNvPr>
            <p:cNvSpPr txBox="1"/>
            <p:nvPr/>
          </p:nvSpPr>
          <p:spPr>
            <a:xfrm>
              <a:off x="1748893" y="3778796"/>
              <a:ext cx="520805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bg1"/>
                  </a:solidFill>
                </a:rPr>
                <a:t>17</a:t>
              </a:r>
              <a:endParaRPr kumimoji="1" lang="zh-CN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6D636BF6-3A48-491E-2BB4-F212CC458B86}"/>
              </a:ext>
            </a:extLst>
          </p:cNvPr>
          <p:cNvSpPr txBox="1"/>
          <p:nvPr/>
        </p:nvSpPr>
        <p:spPr>
          <a:xfrm>
            <a:off x="-7109" y="4496516"/>
            <a:ext cx="212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    </a:t>
            </a:r>
            <a:r>
              <a:rPr kumimoji="1" lang="en-US" altLang="zh-CN" sz="1400" dirty="0"/>
              <a:t>~ </a:t>
            </a:r>
            <a:r>
              <a:rPr kumimoji="1" lang="zh-CN" altLang="en-US" sz="1400" dirty="0"/>
              <a:t>     找到文件的</a:t>
            </a:r>
            <a:r>
              <a:rPr kumimoji="1" lang="en-US" altLang="zh-CN" sz="1400" dirty="0" err="1"/>
              <a:t>inode</a:t>
            </a:r>
            <a:endParaRPr kumimoji="1" lang="en-US" altLang="zh-CN" sz="1400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F13B42DF-2477-2BBA-AB02-DBA0ECE6F798}"/>
              </a:ext>
            </a:extLst>
          </p:cNvPr>
          <p:cNvGrpSpPr/>
          <p:nvPr/>
        </p:nvGrpSpPr>
        <p:grpSpPr>
          <a:xfrm>
            <a:off x="245474" y="4517625"/>
            <a:ext cx="520805" cy="230832"/>
            <a:chOff x="1763688" y="3778796"/>
            <a:chExt cx="520805" cy="230832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6C399C31-71D7-7C12-4364-0CD79A3B8F00}"/>
                </a:ext>
              </a:extLst>
            </p:cNvPr>
            <p:cNvSpPr/>
            <p:nvPr/>
          </p:nvSpPr>
          <p:spPr>
            <a:xfrm>
              <a:off x="1907704" y="3780762"/>
              <a:ext cx="228866" cy="228866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42F4BBF2-56F0-34A5-3080-2B721C8D7F0C}"/>
                </a:ext>
              </a:extLst>
            </p:cNvPr>
            <p:cNvSpPr txBox="1"/>
            <p:nvPr/>
          </p:nvSpPr>
          <p:spPr>
            <a:xfrm>
              <a:off x="1763688" y="3778796"/>
              <a:ext cx="520805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bg1"/>
                  </a:solidFill>
                </a:rPr>
                <a:t>11</a:t>
              </a:r>
              <a:endParaRPr kumimoji="1" lang="zh-CN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65D5BFAC-F372-9055-2CB2-B06989EF60E8}"/>
              </a:ext>
            </a:extLst>
          </p:cNvPr>
          <p:cNvGrpSpPr/>
          <p:nvPr/>
        </p:nvGrpSpPr>
        <p:grpSpPr>
          <a:xfrm>
            <a:off x="-104533" y="4517625"/>
            <a:ext cx="520805" cy="230832"/>
            <a:chOff x="1763688" y="3778796"/>
            <a:chExt cx="520805" cy="230832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FC547554-5ED0-A06F-D9E9-6893A15DEFB5}"/>
                </a:ext>
              </a:extLst>
            </p:cNvPr>
            <p:cNvSpPr/>
            <p:nvPr/>
          </p:nvSpPr>
          <p:spPr>
            <a:xfrm>
              <a:off x="1907704" y="3780762"/>
              <a:ext cx="228866" cy="228866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5AC8D7E1-E4B4-8662-4A15-E9C1CE791AB0}"/>
                </a:ext>
              </a:extLst>
            </p:cNvPr>
            <p:cNvSpPr txBox="1"/>
            <p:nvPr/>
          </p:nvSpPr>
          <p:spPr>
            <a:xfrm>
              <a:off x="1763688" y="3778796"/>
              <a:ext cx="520805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bg1"/>
                  </a:solidFill>
                </a:rPr>
                <a:t>1</a:t>
              </a:r>
              <a:endParaRPr kumimoji="1" lang="zh-CN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421B830A-CBD2-494C-6021-D3CC894C7913}"/>
              </a:ext>
            </a:extLst>
          </p:cNvPr>
          <p:cNvSpPr txBox="1"/>
          <p:nvPr/>
        </p:nvSpPr>
        <p:spPr>
          <a:xfrm>
            <a:off x="0" y="4824156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    </a:t>
            </a:r>
            <a:r>
              <a:rPr kumimoji="1" lang="en-US" altLang="zh-CN" sz="1400" dirty="0"/>
              <a:t>~ </a:t>
            </a:r>
            <a:r>
              <a:rPr kumimoji="1" lang="zh-CN" altLang="en-US" sz="1400" dirty="0"/>
              <a:t>     读取文件内容</a:t>
            </a:r>
            <a:endParaRPr kumimoji="1" lang="en-US" altLang="zh-CN" sz="1400" dirty="0"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A890472C-0508-3B31-3E6C-7C65CA44C8D5}"/>
              </a:ext>
            </a:extLst>
          </p:cNvPr>
          <p:cNvGrpSpPr/>
          <p:nvPr/>
        </p:nvGrpSpPr>
        <p:grpSpPr>
          <a:xfrm>
            <a:off x="252583" y="4845265"/>
            <a:ext cx="520805" cy="230832"/>
            <a:chOff x="1763688" y="3778796"/>
            <a:chExt cx="520805" cy="230832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CA787842-798A-1581-3964-C9E5726E8BDD}"/>
                </a:ext>
              </a:extLst>
            </p:cNvPr>
            <p:cNvSpPr/>
            <p:nvPr/>
          </p:nvSpPr>
          <p:spPr>
            <a:xfrm>
              <a:off x="1907704" y="3780762"/>
              <a:ext cx="228866" cy="228866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F0F939F5-6784-2AB3-E997-A19620838FA4}"/>
                </a:ext>
              </a:extLst>
            </p:cNvPr>
            <p:cNvSpPr txBox="1"/>
            <p:nvPr/>
          </p:nvSpPr>
          <p:spPr>
            <a:xfrm>
              <a:off x="1763688" y="3778796"/>
              <a:ext cx="520805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bg1"/>
                  </a:solidFill>
                </a:rPr>
                <a:t>17</a:t>
              </a:r>
              <a:endParaRPr kumimoji="1" lang="zh-CN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FEDAD4F3-0832-7C0C-46A4-0A90AA705D9E}"/>
              </a:ext>
            </a:extLst>
          </p:cNvPr>
          <p:cNvGrpSpPr/>
          <p:nvPr/>
        </p:nvGrpSpPr>
        <p:grpSpPr>
          <a:xfrm>
            <a:off x="-97424" y="4845265"/>
            <a:ext cx="520805" cy="230832"/>
            <a:chOff x="1763688" y="3778796"/>
            <a:chExt cx="520805" cy="230832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551F3990-FF7F-FB57-99BD-28362F809524}"/>
                </a:ext>
              </a:extLst>
            </p:cNvPr>
            <p:cNvSpPr/>
            <p:nvPr/>
          </p:nvSpPr>
          <p:spPr>
            <a:xfrm>
              <a:off x="1907704" y="3780762"/>
              <a:ext cx="228866" cy="228866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D52839BA-D039-0405-0EDC-595A7E897C4E}"/>
                </a:ext>
              </a:extLst>
            </p:cNvPr>
            <p:cNvSpPr txBox="1"/>
            <p:nvPr/>
          </p:nvSpPr>
          <p:spPr>
            <a:xfrm>
              <a:off x="1763688" y="3778796"/>
              <a:ext cx="520805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bg1"/>
                  </a:solidFill>
                </a:rPr>
                <a:t>12</a:t>
              </a:r>
              <a:endParaRPr kumimoji="1" lang="zh-CN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299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0" grpId="0"/>
      <p:bldP spid="5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600" dirty="0"/>
              <a:t>练习：根据文件名找到文件块：</a:t>
            </a:r>
            <a:r>
              <a:rPr lang="en-US" altLang="zh-CN" sz="2600" dirty="0"/>
              <a:t>"/programs/</a:t>
            </a:r>
            <a:r>
              <a:rPr lang="en-US" altLang="zh-CN" sz="2600" dirty="0" err="1"/>
              <a:t>pong.c</a:t>
            </a:r>
            <a:r>
              <a:rPr lang="en-US" altLang="zh-CN" sz="2600" dirty="0"/>
              <a:t>"</a:t>
            </a:r>
            <a:endParaRPr lang="zh-CN" altLang="en-US" sz="2600" dirty="0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CD952D1A-ECCA-2247-8DF4-C1FAEF05A6B8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43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12200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600" dirty="0"/>
              <a:t>练习：根据文件名找到文件块：</a:t>
            </a:r>
            <a:r>
              <a:rPr lang="en-US" altLang="zh-CN" sz="2600" dirty="0"/>
              <a:t>"/programs/</a:t>
            </a:r>
            <a:r>
              <a:rPr lang="en-US" altLang="zh-CN" sz="2600" dirty="0" err="1"/>
              <a:t>pong.c</a:t>
            </a:r>
            <a:r>
              <a:rPr lang="en-US" altLang="zh-CN" sz="2600" dirty="0"/>
              <a:t>"</a:t>
            </a:r>
            <a:endParaRPr lang="zh-CN" altLang="en-US" sz="2600" dirty="0"/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9B9537D4-3386-0546-89BF-72B0A8799FB1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44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圆角矩形 4"/>
          <p:cNvSpPr>
            <a:spLocks noChangeArrowheads="1"/>
          </p:cNvSpPr>
          <p:nvPr/>
        </p:nvSpPr>
        <p:spPr bwMode="auto">
          <a:xfrm>
            <a:off x="457200" y="3492500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4822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381000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sz="2800" dirty="0">
                <a:ea typeface="Microsoft YaHei" panose="020B0503020204020204" pitchFamily="34" charset="-122"/>
              </a:rPr>
              <a:t>找到 </a:t>
            </a:r>
            <a:r>
              <a:rPr lang="en-US" altLang="zh-CN" sz="2800" dirty="0">
                <a:ea typeface="Microsoft YaHei" panose="020B0503020204020204" pitchFamily="34" charset="-122"/>
              </a:rPr>
              <a:t>'/' </a:t>
            </a:r>
            <a:r>
              <a:rPr lang="zh-CN" altLang="en-US" sz="2800" dirty="0">
                <a:ea typeface="Microsoft YaHei" panose="020B0503020204020204" pitchFamily="34" charset="-122"/>
              </a:rPr>
              <a:t>根目录的 </a:t>
            </a:r>
            <a:r>
              <a:rPr lang="en-US" altLang="zh-CN" sz="2800" dirty="0" err="1">
                <a:ea typeface="Microsoft YaHei" panose="020B0503020204020204" pitchFamily="34" charset="-122"/>
              </a:rPr>
              <a:t>inode</a:t>
            </a:r>
            <a:r>
              <a:rPr lang="en-US" altLang="zh-CN" sz="2800" dirty="0">
                <a:ea typeface="Microsoft YaHei" panose="020B0503020204020204" pitchFamily="34" charset="-122"/>
              </a:rPr>
              <a:t>: 1</a:t>
            </a:r>
            <a:endParaRPr lang="zh-CN" altLang="en-US" sz="2800" dirty="0"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74380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600" dirty="0"/>
              <a:t>练习：根据文件名找到文件块：</a:t>
            </a:r>
            <a:r>
              <a:rPr lang="en-US" altLang="zh-CN" sz="2600" dirty="0"/>
              <a:t>"/programs/</a:t>
            </a:r>
            <a:r>
              <a:rPr lang="en-US" altLang="zh-CN" sz="2600" dirty="0" err="1"/>
              <a:t>pong.c</a:t>
            </a:r>
            <a:r>
              <a:rPr lang="en-US" altLang="zh-CN" sz="2600" dirty="0"/>
              <a:t>"</a:t>
            </a:r>
            <a:endParaRPr lang="zh-CN" altLang="en-US" sz="2600" dirty="0"/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42D1F0F0-4B09-2843-8E99-19132CBAFB08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45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圆角矩形 4"/>
          <p:cNvSpPr>
            <a:spLocks noChangeArrowheads="1"/>
          </p:cNvSpPr>
          <p:nvPr/>
        </p:nvSpPr>
        <p:spPr bwMode="auto">
          <a:xfrm>
            <a:off x="457200" y="2413000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5846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381000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sz="2800" dirty="0">
                <a:ea typeface="Microsoft YaHei" panose="020B0503020204020204" pitchFamily="34" charset="-122"/>
              </a:rPr>
              <a:t>找到根目录文件的数据块：</a:t>
            </a:r>
            <a:r>
              <a:rPr lang="en-US" altLang="zh-CN" sz="2800" dirty="0">
                <a:ea typeface="Microsoft YaHei" panose="020B0503020204020204" pitchFamily="34" charset="-122"/>
              </a:rPr>
              <a:t>14</a:t>
            </a:r>
            <a:r>
              <a:rPr lang="zh-CN" altLang="en-US" sz="2800" dirty="0">
                <a:ea typeface="Microsoft YaHei" panose="020B0503020204020204" pitchFamily="34" charset="-122"/>
              </a:rPr>
              <a:t>号磁盘块</a:t>
            </a:r>
          </a:p>
        </p:txBody>
      </p:sp>
      <p:sp>
        <p:nvSpPr>
          <p:cNvPr id="35847" name="圆角矩形 8"/>
          <p:cNvSpPr>
            <a:spLocks noChangeArrowheads="1"/>
          </p:cNvSpPr>
          <p:nvPr/>
        </p:nvSpPr>
        <p:spPr bwMode="auto">
          <a:xfrm>
            <a:off x="5189538" y="2141803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0566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600" dirty="0"/>
              <a:t>练习：根据文件名找到文件块：</a:t>
            </a:r>
            <a:r>
              <a:rPr lang="en-US" altLang="zh-CN" sz="2600" dirty="0"/>
              <a:t>"/programs/</a:t>
            </a:r>
            <a:r>
              <a:rPr lang="en-US" altLang="zh-CN" sz="2600" dirty="0" err="1"/>
              <a:t>pong.c</a:t>
            </a:r>
            <a:r>
              <a:rPr lang="en-US" altLang="zh-CN" sz="2600" dirty="0"/>
              <a:t>"</a:t>
            </a:r>
            <a:endParaRPr lang="zh-CN" altLang="en-US" sz="2600" dirty="0"/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D810989B-7333-B142-A839-84FE41F86764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46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381000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sz="2800" dirty="0">
                <a:ea typeface="Microsoft YaHei" panose="020B0503020204020204" pitchFamily="34" charset="-122"/>
              </a:rPr>
              <a:t>在根目录中，通过字符串比较，找到</a:t>
            </a:r>
            <a:r>
              <a:rPr lang="en-US" altLang="zh-CN" sz="2800" dirty="0">
                <a:ea typeface="Microsoft YaHei" panose="020B0503020204020204" pitchFamily="34" charset="-122"/>
              </a:rPr>
              <a:t> '/programs' </a:t>
            </a:r>
            <a:r>
              <a:rPr lang="zh-CN" altLang="en-US" sz="2800" dirty="0">
                <a:ea typeface="Microsoft YaHei" panose="020B0503020204020204" pitchFamily="34" charset="-122"/>
              </a:rPr>
              <a:t>对应的目录项</a:t>
            </a:r>
          </a:p>
        </p:txBody>
      </p:sp>
      <p:sp>
        <p:nvSpPr>
          <p:cNvPr id="36870" name="圆角矩形 6"/>
          <p:cNvSpPr>
            <a:spLocks noChangeArrowheads="1"/>
          </p:cNvSpPr>
          <p:nvPr/>
        </p:nvSpPr>
        <p:spPr bwMode="auto">
          <a:xfrm>
            <a:off x="4724400" y="2509573"/>
            <a:ext cx="9144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5227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600" dirty="0"/>
              <a:t>练习：根据文件名找到文件块：</a:t>
            </a:r>
            <a:r>
              <a:rPr lang="en-US" altLang="zh-CN" sz="2600" dirty="0"/>
              <a:t>"/programs/</a:t>
            </a:r>
            <a:r>
              <a:rPr lang="en-US" altLang="zh-CN" sz="2600" dirty="0" err="1"/>
              <a:t>pong.c</a:t>
            </a:r>
            <a:r>
              <a:rPr lang="en-US" altLang="zh-CN" sz="2600" dirty="0"/>
              <a:t>"</a:t>
            </a:r>
            <a:endParaRPr lang="zh-CN" altLang="en-US" sz="2600" dirty="0"/>
          </a:p>
        </p:txBody>
      </p:sp>
      <p:sp>
        <p:nvSpPr>
          <p:cNvPr id="3789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1865BB70-5E88-8B42-9E21-A01140D9C5EC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47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圆角矩形 4"/>
          <p:cNvSpPr>
            <a:spLocks noChangeArrowheads="1"/>
          </p:cNvSpPr>
          <p:nvPr/>
        </p:nvSpPr>
        <p:spPr bwMode="auto">
          <a:xfrm>
            <a:off x="5638800" y="2493698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7894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381000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sz="2800" dirty="0">
                <a:ea typeface="Microsoft YaHei" panose="020B0503020204020204" pitchFamily="34" charset="-122"/>
              </a:rPr>
              <a:t>根据 </a:t>
            </a:r>
            <a:r>
              <a:rPr lang="en-US" altLang="zh-CN" sz="2800" dirty="0" err="1">
                <a:ea typeface="Microsoft YaHei" panose="020B0503020204020204" pitchFamily="34" charset="-122"/>
              </a:rPr>
              <a:t>inode</a:t>
            </a:r>
            <a:r>
              <a:rPr lang="zh-CN" altLang="en-US" sz="2800" dirty="0">
                <a:ea typeface="Microsoft YaHei" panose="020B0503020204020204" pitchFamily="34" charset="-122"/>
              </a:rPr>
              <a:t>号（</a:t>
            </a:r>
            <a:r>
              <a:rPr lang="en-US" altLang="zh-CN" sz="2800" dirty="0">
                <a:ea typeface="Microsoft YaHei" panose="020B0503020204020204" pitchFamily="34" charset="-122"/>
              </a:rPr>
              <a:t>7</a:t>
            </a:r>
            <a:r>
              <a:rPr lang="zh-CN" altLang="en-US" sz="2800" dirty="0">
                <a:ea typeface="Microsoft YaHei" panose="020B0503020204020204" pitchFamily="34" charset="-122"/>
              </a:rPr>
              <a:t>）找到 </a:t>
            </a:r>
            <a:r>
              <a:rPr lang="en-US" altLang="zh-CN" sz="2800" dirty="0">
                <a:ea typeface="Microsoft YaHei" panose="020B0503020204020204" pitchFamily="34" charset="-122"/>
              </a:rPr>
              <a:t>'/programs' </a:t>
            </a:r>
            <a:r>
              <a:rPr lang="zh-CN" altLang="en-US" sz="2800" dirty="0">
                <a:ea typeface="Microsoft YaHei" panose="020B0503020204020204" pitchFamily="34" charset="-122"/>
              </a:rPr>
              <a:t>的</a:t>
            </a:r>
            <a:r>
              <a:rPr lang="en-US" altLang="zh-CN" sz="2800" dirty="0" err="1">
                <a:ea typeface="Microsoft YaHei" panose="020B0503020204020204" pitchFamily="34" charset="-122"/>
              </a:rPr>
              <a:t>inode</a:t>
            </a:r>
            <a:endParaRPr lang="zh-CN" altLang="en-US" sz="2800" dirty="0">
              <a:ea typeface="Microsoft YaHei" panose="020B0503020204020204" pitchFamily="34" charset="-122"/>
            </a:endParaRPr>
          </a:p>
        </p:txBody>
      </p:sp>
      <p:sp>
        <p:nvSpPr>
          <p:cNvPr id="37895" name="圆角矩形 8"/>
          <p:cNvSpPr>
            <a:spLocks noChangeArrowheads="1"/>
          </p:cNvSpPr>
          <p:nvPr/>
        </p:nvSpPr>
        <p:spPr bwMode="auto">
          <a:xfrm>
            <a:off x="2112963" y="3492500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1406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600" dirty="0"/>
              <a:t>练习：根据文件名找到文件块：</a:t>
            </a:r>
            <a:r>
              <a:rPr lang="en-US" altLang="zh-CN" sz="2600" dirty="0"/>
              <a:t>"/programs/</a:t>
            </a:r>
            <a:r>
              <a:rPr lang="en-US" altLang="zh-CN" sz="2600" dirty="0" err="1"/>
              <a:t>pong.c</a:t>
            </a:r>
            <a:r>
              <a:rPr lang="en-US" altLang="zh-CN" sz="2600" dirty="0"/>
              <a:t>"</a:t>
            </a:r>
            <a:endParaRPr lang="zh-CN" altLang="en-US" sz="2600" dirty="0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1DDE52B2-C570-8C48-BE11-3BBC8206BC11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48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圆角矩形 4"/>
          <p:cNvSpPr>
            <a:spLocks noChangeArrowheads="1"/>
          </p:cNvSpPr>
          <p:nvPr/>
        </p:nvSpPr>
        <p:spPr bwMode="auto">
          <a:xfrm>
            <a:off x="6400800" y="2139157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8918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381000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sz="2800" dirty="0">
                <a:ea typeface="Microsoft YaHei" panose="020B0503020204020204" pitchFamily="34" charset="-122"/>
              </a:rPr>
              <a:t>找到 </a:t>
            </a:r>
            <a:r>
              <a:rPr lang="en-US" altLang="zh-CN" sz="2800" dirty="0">
                <a:ea typeface="Microsoft YaHei" panose="020B0503020204020204" pitchFamily="34" charset="-122"/>
              </a:rPr>
              <a:t>programs</a:t>
            </a:r>
            <a:r>
              <a:rPr lang="zh-CN" altLang="en-US" sz="2800" dirty="0">
                <a:ea typeface="Microsoft YaHei" panose="020B0503020204020204" pitchFamily="34" charset="-122"/>
              </a:rPr>
              <a:t> 目录文件的磁盘块：</a:t>
            </a:r>
            <a:r>
              <a:rPr lang="en-US" altLang="zh-CN" sz="2800" dirty="0">
                <a:ea typeface="Microsoft YaHei" panose="020B0503020204020204" pitchFamily="34" charset="-122"/>
              </a:rPr>
              <a:t>23</a:t>
            </a:r>
            <a:r>
              <a:rPr lang="zh-CN" altLang="en-US" sz="2800" dirty="0">
                <a:ea typeface="Microsoft YaHei" panose="020B0503020204020204" pitchFamily="34" charset="-122"/>
              </a:rPr>
              <a:t>号磁盘</a:t>
            </a:r>
          </a:p>
        </p:txBody>
      </p:sp>
      <p:sp>
        <p:nvSpPr>
          <p:cNvPr id="38919" name="圆角矩形 8"/>
          <p:cNvSpPr>
            <a:spLocks noChangeArrowheads="1"/>
          </p:cNvSpPr>
          <p:nvPr/>
        </p:nvSpPr>
        <p:spPr bwMode="auto">
          <a:xfrm>
            <a:off x="2112963" y="2413000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605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600" dirty="0"/>
              <a:t>练习：根据文件名找到文件块：</a:t>
            </a:r>
            <a:r>
              <a:rPr lang="en-US" altLang="zh-CN" sz="2600" dirty="0"/>
              <a:t>"/programs/</a:t>
            </a:r>
            <a:r>
              <a:rPr lang="en-US" altLang="zh-CN" sz="2600" dirty="0" err="1"/>
              <a:t>pong.c</a:t>
            </a:r>
            <a:r>
              <a:rPr lang="en-US" altLang="zh-CN" sz="2600" dirty="0"/>
              <a:t>"</a:t>
            </a:r>
            <a:endParaRPr lang="zh-CN" altLang="en-US" sz="2600" dirty="0"/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7CB8CBDD-E4DB-6548-A047-6A349EEA66F6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49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381000"/>
          </a:xfrm>
        </p:spPr>
        <p:txBody>
          <a:bodyPr>
            <a:normAutofit fontScale="62500" lnSpcReduction="20000"/>
          </a:bodyPr>
          <a:lstStyle/>
          <a:p>
            <a:pPr>
              <a:tabLst>
                <a:tab pos="2486025" algn="l"/>
              </a:tabLst>
            </a:pPr>
            <a:r>
              <a:rPr lang="zh-CN" altLang="en-US" sz="2800" dirty="0">
                <a:ea typeface="Microsoft YaHei" panose="020B0503020204020204" pitchFamily="34" charset="-122"/>
              </a:rPr>
              <a:t>通过比较字符串，在目录中找到 </a:t>
            </a:r>
            <a:r>
              <a:rPr lang="en-US" altLang="zh-CN" sz="2800" dirty="0">
                <a:ea typeface="Microsoft YaHei" panose="020B0503020204020204" pitchFamily="34" charset="-122"/>
              </a:rPr>
              <a:t>'/programs/</a:t>
            </a:r>
            <a:r>
              <a:rPr lang="en-US" altLang="zh-CN" sz="2800" dirty="0" err="1">
                <a:ea typeface="Microsoft YaHei" panose="020B0503020204020204" pitchFamily="34" charset="-122"/>
              </a:rPr>
              <a:t>pong.c</a:t>
            </a:r>
            <a:r>
              <a:rPr lang="en-US" altLang="zh-CN" sz="2800" dirty="0">
                <a:ea typeface="Microsoft YaHei" panose="020B0503020204020204" pitchFamily="34" charset="-122"/>
              </a:rPr>
              <a:t>' </a:t>
            </a:r>
            <a:r>
              <a:rPr lang="zh-CN" altLang="en-US" sz="2800" dirty="0">
                <a:ea typeface="Microsoft YaHei" panose="020B0503020204020204" pitchFamily="34" charset="-122"/>
              </a:rPr>
              <a:t>的目录项</a:t>
            </a:r>
          </a:p>
        </p:txBody>
      </p:sp>
      <p:sp>
        <p:nvSpPr>
          <p:cNvPr id="39942" name="圆角矩形 8"/>
          <p:cNvSpPr>
            <a:spLocks noChangeArrowheads="1"/>
          </p:cNvSpPr>
          <p:nvPr/>
        </p:nvSpPr>
        <p:spPr bwMode="auto">
          <a:xfrm>
            <a:off x="6075363" y="2509573"/>
            <a:ext cx="762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123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 Test-and-Set</a:t>
            </a:r>
            <a:r>
              <a:rPr lang="zh-CN" altLang="en-US" dirty="0"/>
              <a:t> 实现 </a:t>
            </a:r>
            <a:r>
              <a:rPr lang="en-US" altLang="zh-CN" dirty="0"/>
              <a:t>Spin Lock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345332"/>
            <a:ext cx="843528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 typedef struct __</a:t>
            </a: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lock_t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{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     int flag;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 } </a:t>
            </a: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lock_t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 void </a:t>
            </a:r>
            <a:r>
              <a:rPr lang="en-US" altLang="zh-CN" sz="1600" b="1" dirty="0" err="1">
                <a:solidFill>
                  <a:srgbClr val="0096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init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lock_t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*lock) {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6     </a:t>
            </a:r>
            <a:r>
              <a:rPr lang="en-US" altLang="zh-CN" sz="1600" dirty="0">
                <a:solidFill>
                  <a:srgbClr val="9BBB59">
                    <a:lumMod val="75000"/>
                  </a:srgbClr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0 indicates that lock is available, 1 that it is held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7     lock-&gt;flag = 0;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8 }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9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10 void </a:t>
            </a:r>
            <a:r>
              <a:rPr lang="en-US" altLang="zh-CN" sz="1600" b="1" dirty="0">
                <a:solidFill>
                  <a:srgbClr val="0096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lock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lock_t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*lock) {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11     while (</a:t>
            </a:r>
            <a:r>
              <a:rPr lang="en-US" altLang="zh-CN" sz="1600" dirty="0" err="1">
                <a:solidFill>
                  <a:srgbClr val="FF26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TestAndSet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(&amp;lock-&gt;flag, 1) == 1)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12     </a:t>
            </a:r>
            <a:r>
              <a:rPr lang="zh-CN" altLang="en-US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1600" dirty="0">
                <a:solidFill>
                  <a:srgbClr val="9BBB59">
                    <a:lumMod val="75000"/>
                  </a:srgbClr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spin-wait (do nothing)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13 }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14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15 void </a:t>
            </a:r>
            <a:r>
              <a:rPr lang="en-US" altLang="zh-CN" sz="1600" b="1" dirty="0">
                <a:solidFill>
                  <a:srgbClr val="0096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unlock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lock_t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*lock) {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16     lock-&gt;flag = 0;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17 }</a:t>
            </a:r>
            <a:endParaRPr lang="zh-CN" altLang="en-US" sz="4400" dirty="0">
              <a:solidFill>
                <a:prstClr val="black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43587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600" dirty="0"/>
              <a:t>练习：根据文件名找到文件块：</a:t>
            </a:r>
            <a:r>
              <a:rPr lang="en-US" altLang="zh-CN" sz="2600" dirty="0"/>
              <a:t>"/programs/</a:t>
            </a:r>
            <a:r>
              <a:rPr lang="en-US" altLang="zh-CN" sz="2600" dirty="0" err="1"/>
              <a:t>pong.c</a:t>
            </a:r>
            <a:r>
              <a:rPr lang="en-US" altLang="zh-CN" sz="2600" dirty="0"/>
              <a:t>"</a:t>
            </a:r>
            <a:endParaRPr lang="zh-CN" altLang="en-US" sz="2600" dirty="0"/>
          </a:p>
        </p:txBody>
      </p:sp>
      <p:sp>
        <p:nvSpPr>
          <p:cNvPr id="4096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BDFD7301-B3AE-6249-9999-23E65DFB8733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50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内容占位符 2"/>
          <p:cNvSpPr>
            <a:spLocks noGrp="1"/>
          </p:cNvSpPr>
          <p:nvPr>
            <p:ph idx="1"/>
          </p:nvPr>
        </p:nvSpPr>
        <p:spPr>
          <a:xfrm>
            <a:off x="457200" y="4635499"/>
            <a:ext cx="8305800" cy="641615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根据 </a:t>
            </a:r>
            <a:r>
              <a:rPr lang="en-US" altLang="zh-CN" sz="2000" dirty="0" err="1"/>
              <a:t>inode</a:t>
            </a:r>
            <a:r>
              <a:rPr lang="zh-CN" altLang="en-US" sz="2000" dirty="0"/>
              <a:t>号（</a:t>
            </a:r>
            <a:r>
              <a:rPr lang="en-US" altLang="zh-CN" sz="2000" dirty="0"/>
              <a:t>9</a:t>
            </a:r>
            <a:r>
              <a:rPr lang="zh-CN" altLang="en-US" sz="2000" dirty="0"/>
              <a:t>）找到</a:t>
            </a:r>
            <a:r>
              <a:rPr lang="en-US" altLang="zh-CN" sz="2000" dirty="0"/>
              <a:t> '/programs/</a:t>
            </a:r>
            <a:r>
              <a:rPr lang="en-US" altLang="zh-CN" sz="2000" dirty="0" err="1"/>
              <a:t>pong.c</a:t>
            </a:r>
            <a:r>
              <a:rPr lang="en-US" altLang="zh-CN" sz="2000" dirty="0"/>
              <a:t>' 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inode</a:t>
            </a:r>
            <a:endParaRPr lang="zh-CN" altLang="en-US" sz="2000" dirty="0"/>
          </a:p>
        </p:txBody>
      </p:sp>
      <p:sp>
        <p:nvSpPr>
          <p:cNvPr id="40966" name="圆角矩形 8"/>
          <p:cNvSpPr>
            <a:spLocks noChangeArrowheads="1"/>
          </p:cNvSpPr>
          <p:nvPr/>
        </p:nvSpPr>
        <p:spPr bwMode="auto">
          <a:xfrm>
            <a:off x="6837363" y="2509573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0967" name="圆角矩形 6"/>
          <p:cNvSpPr>
            <a:spLocks noChangeArrowheads="1"/>
          </p:cNvSpPr>
          <p:nvPr/>
        </p:nvSpPr>
        <p:spPr bwMode="auto">
          <a:xfrm>
            <a:off x="2698750" y="3492500"/>
            <a:ext cx="3048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5956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600" dirty="0"/>
              <a:t>练习：根据文件名找到文件块：</a:t>
            </a:r>
            <a:r>
              <a:rPr lang="en-US" altLang="zh-CN" sz="2600" dirty="0"/>
              <a:t>"/programs/</a:t>
            </a:r>
            <a:r>
              <a:rPr lang="en-US" altLang="zh-CN" sz="2600" dirty="0" err="1"/>
              <a:t>pong.c</a:t>
            </a:r>
            <a:r>
              <a:rPr lang="en-US" altLang="zh-CN" sz="2600" dirty="0"/>
              <a:t>"</a:t>
            </a:r>
            <a:endParaRPr lang="zh-CN" altLang="en-US" sz="2600" dirty="0"/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326B62FE-A102-AA44-8ED7-C6F8562B232D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51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886296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找到</a:t>
            </a:r>
            <a:r>
              <a:rPr lang="en-US" altLang="zh-CN" sz="2000" dirty="0"/>
              <a:t> '/programs/</a:t>
            </a:r>
            <a:r>
              <a:rPr lang="en-US" altLang="zh-CN" sz="2000" dirty="0" err="1"/>
              <a:t>pong.c</a:t>
            </a:r>
            <a:r>
              <a:rPr lang="en-US" altLang="zh-CN" sz="2000" dirty="0"/>
              <a:t>'</a:t>
            </a:r>
            <a:r>
              <a:rPr lang="zh-CN" altLang="en-US" sz="2000" dirty="0"/>
              <a:t> 的数据存放在文件块</a:t>
            </a:r>
            <a:r>
              <a:rPr lang="en-US" altLang="zh-CN" sz="2000" dirty="0"/>
              <a:t>61</a:t>
            </a:r>
            <a:r>
              <a:rPr lang="zh-CN" altLang="en-US" sz="2000" dirty="0"/>
              <a:t>、</a:t>
            </a:r>
            <a:r>
              <a:rPr lang="en-US" altLang="zh-CN" sz="2000" dirty="0"/>
              <a:t>44</a:t>
            </a:r>
            <a:r>
              <a:rPr lang="zh-CN" altLang="en-US" sz="2000" dirty="0"/>
              <a:t>和</a:t>
            </a:r>
            <a:r>
              <a:rPr lang="en-US" altLang="zh-CN" sz="2000" dirty="0"/>
              <a:t>15</a:t>
            </a:r>
            <a:r>
              <a:rPr lang="zh-CN" altLang="en-US" sz="2000" dirty="0"/>
              <a:t>号数据块</a:t>
            </a:r>
          </a:p>
        </p:txBody>
      </p:sp>
      <p:sp>
        <p:nvSpPr>
          <p:cNvPr id="41990" name="圆角矩形 6"/>
          <p:cNvSpPr>
            <a:spLocks noChangeArrowheads="1"/>
          </p:cNvSpPr>
          <p:nvPr/>
        </p:nvSpPr>
        <p:spPr bwMode="auto">
          <a:xfrm>
            <a:off x="2698750" y="2399771"/>
            <a:ext cx="304800" cy="66542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4523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600" dirty="0"/>
              <a:t>练习：根据文件名找到文件块：</a:t>
            </a:r>
            <a:r>
              <a:rPr lang="en-US" altLang="zh-CN" sz="2600" dirty="0"/>
              <a:t>"/programs/</a:t>
            </a:r>
            <a:r>
              <a:rPr lang="en-US" altLang="zh-CN" sz="2600" dirty="0" err="1"/>
              <a:t>pong.c</a:t>
            </a:r>
            <a:r>
              <a:rPr lang="en-US" altLang="zh-CN" sz="2600" dirty="0"/>
              <a:t>"</a:t>
            </a:r>
            <a:endParaRPr lang="zh-CN" altLang="en-US" sz="2600" dirty="0"/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0A0D5308-A692-2742-AA13-308D44D3DC04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52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814288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2800" dirty="0"/>
              <a:t>找到 </a:t>
            </a:r>
            <a:r>
              <a:rPr lang="en-US" altLang="zh-CN" sz="2800" dirty="0"/>
              <a:t>61</a:t>
            </a:r>
            <a:r>
              <a:rPr lang="zh-CN" altLang="en-US" sz="2800" dirty="0"/>
              <a:t>号块的数据，以及</a:t>
            </a:r>
            <a:r>
              <a:rPr lang="en-US" altLang="zh-CN" sz="2800" dirty="0"/>
              <a:t>44</a:t>
            </a:r>
            <a:r>
              <a:rPr lang="zh-CN" altLang="en-US" sz="2800" dirty="0"/>
              <a:t>和</a:t>
            </a:r>
            <a:r>
              <a:rPr lang="en-US" altLang="zh-CN" sz="2800" dirty="0"/>
              <a:t>15</a:t>
            </a:r>
            <a:r>
              <a:rPr lang="zh-CN" altLang="en-US" sz="2800" dirty="0"/>
              <a:t>号块数据，即为文件内容</a:t>
            </a:r>
            <a:endParaRPr lang="en-US" altLang="zh-CN" sz="2800" dirty="0"/>
          </a:p>
        </p:txBody>
      </p:sp>
      <p:sp>
        <p:nvSpPr>
          <p:cNvPr id="43014" name="圆角矩形 6"/>
          <p:cNvSpPr>
            <a:spLocks noChangeArrowheads="1"/>
          </p:cNvSpPr>
          <p:nvPr/>
        </p:nvSpPr>
        <p:spPr bwMode="auto">
          <a:xfrm>
            <a:off x="2698750" y="2399772"/>
            <a:ext cx="304800" cy="267229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3015" name="圆角矩形 8"/>
          <p:cNvSpPr>
            <a:spLocks noChangeArrowheads="1"/>
          </p:cNvSpPr>
          <p:nvPr/>
        </p:nvSpPr>
        <p:spPr bwMode="auto">
          <a:xfrm>
            <a:off x="7904163" y="2149742"/>
            <a:ext cx="304800" cy="267229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3016" name="圆角矩形 9"/>
          <p:cNvSpPr>
            <a:spLocks noChangeArrowheads="1"/>
          </p:cNvSpPr>
          <p:nvPr/>
        </p:nvSpPr>
        <p:spPr bwMode="auto">
          <a:xfrm>
            <a:off x="7616828" y="2533386"/>
            <a:ext cx="917575" cy="76861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0735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直接 </a:t>
            </a:r>
            <a:r>
              <a:rPr kumimoji="1" lang="en-US" altLang="zh-CN" dirty="0"/>
              <a:t>Dump</a:t>
            </a:r>
            <a:r>
              <a:rPr kumimoji="1" lang="zh-CN" altLang="en-US" dirty="0"/>
              <a:t> 一个目录（</a:t>
            </a:r>
            <a:r>
              <a:rPr kumimoji="1" lang="en-US" altLang="zh-CN" dirty="0"/>
              <a:t>Ext4</a:t>
            </a:r>
            <a:r>
              <a:rPr kumimoji="1" lang="zh-CN" altLang="en-US" dirty="0"/>
              <a:t>文件系统）</a:t>
            </a:r>
          </a:p>
        </p:txBody>
      </p:sp>
      <p:sp>
        <p:nvSpPr>
          <p:cNvPr id="4" name="矩形 3"/>
          <p:cNvSpPr/>
          <p:nvPr/>
        </p:nvSpPr>
        <p:spPr>
          <a:xfrm>
            <a:off x="457200" y="1426632"/>
            <a:ext cx="822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4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ls</a:t>
            </a:r>
            <a:r>
              <a:rPr lang="zh-CN" altLang="en-US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-ai</a:t>
            </a:r>
            <a:r>
              <a:rPr lang="zh-CN" altLang="en-US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temp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altLang="zh-CN" sz="1400" dirty="0">
                <a:latin typeface="Courier" charset="0"/>
                <a:ea typeface="Courier" charset="0"/>
                <a:cs typeface="Courier" charset="0"/>
              </a:rPr>
              <a:t>7536909 .  7530417 ..  7536939 </a:t>
            </a:r>
            <a:r>
              <a:rPr lang="mr-IN" altLang="zh-CN" sz="14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altLang="zh-CN" sz="1400" dirty="0">
                <a:latin typeface="Courier" charset="0"/>
                <a:ea typeface="Courier" charset="0"/>
                <a:cs typeface="Courier" charset="0"/>
              </a:rPr>
              <a:t>  7536940 </a:t>
            </a:r>
            <a:r>
              <a:rPr lang="mr-IN" altLang="zh-CN" sz="1400" dirty="0" err="1"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altLang="zh-CN" sz="1400" dirty="0">
                <a:latin typeface="Courier" charset="0"/>
                <a:ea typeface="Courier" charset="0"/>
                <a:cs typeface="Courier" charset="0"/>
              </a:rPr>
              <a:t>  7536941 </a:t>
            </a:r>
            <a:r>
              <a:rPr lang="mr-IN" altLang="zh-CN" sz="1400" dirty="0" err="1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mr-IN" altLang="zh-CN" sz="1400" dirty="0">
                <a:latin typeface="Courier" charset="0"/>
                <a:ea typeface="Courier" charset="0"/>
                <a:cs typeface="Courier" charset="0"/>
              </a:rPr>
              <a:t>  7536942 </a:t>
            </a:r>
            <a:r>
              <a:rPr lang="mr-IN" altLang="zh-CN" sz="1400" dirty="0" err="1">
                <a:latin typeface="Courier" charset="0"/>
                <a:ea typeface="Courier" charset="0"/>
                <a:cs typeface="Courier" charset="0"/>
              </a:rPr>
              <a:t>d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endParaRPr lang="zh-CN" altLang="en-US" sz="1400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hr-HR" altLang="zh-CN" sz="14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echo</a:t>
            </a:r>
            <a:r>
              <a:rPr lang="hr-HR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“</a:t>
            </a:r>
            <a:r>
              <a:rPr lang="hr-HR" altLang="zh-CN" sz="14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obase</a:t>
            </a:r>
            <a:r>
              <a:rPr lang="hr-HR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=16;7536909</a:t>
            </a:r>
            <a:r>
              <a:rPr lang="en-US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mr-IN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7530417</a:t>
            </a:r>
            <a:r>
              <a:rPr lang="en-US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mr-IN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7536939</a:t>
            </a:r>
            <a:r>
              <a:rPr lang="en-US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mr-IN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7536940</a:t>
            </a:r>
            <a:r>
              <a:rPr lang="en-US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mr-IN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7536941</a:t>
            </a:r>
            <a:r>
              <a:rPr lang="en-US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mr-IN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7536942</a:t>
            </a:r>
            <a:r>
              <a:rPr lang="hr-HR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" | </a:t>
            </a:r>
            <a:r>
              <a:rPr lang="hr-HR" altLang="zh-CN" sz="14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bc</a:t>
            </a:r>
            <a:endParaRPr lang="zh-CN" altLang="en-US" sz="1400" b="1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s-IS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73010D</a:t>
            </a:r>
            <a:r>
              <a:rPr lang="zh-CN" altLang="en-US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is-IS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72E7B1</a:t>
            </a:r>
            <a:r>
              <a:rPr lang="zh-CN" altLang="en-US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is-IS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73012B</a:t>
            </a:r>
            <a:r>
              <a:rPr lang="zh-CN" altLang="en-US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is-IS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73012C</a:t>
            </a:r>
            <a:r>
              <a:rPr lang="zh-CN" altLang="en-US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is-IS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73012D</a:t>
            </a:r>
            <a:r>
              <a:rPr lang="zh-CN" altLang="en-US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is-IS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73012E</a:t>
            </a:r>
            <a:endParaRPr lang="zh-CN" altLang="en-US" sz="1400" b="1" dirty="0">
              <a:solidFill>
                <a:srgbClr val="FF26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zh-CN" altLang="en-US" sz="1400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zh-CN" altLang="en-US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sudo /sbin/debugfs /dev/sda1</a:t>
            </a:r>
          </a:p>
          <a:p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debugfs 1.43.4 (31-Jan-2017)</a:t>
            </a:r>
          </a:p>
          <a:p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debugfs:  dump temp </a:t>
            </a:r>
            <a:r>
              <a:rPr lang="en-US" altLang="zh-CN" sz="1400" dirty="0" err="1">
                <a:latin typeface="Courier" charset="0"/>
                <a:ea typeface="Courier" charset="0"/>
                <a:cs typeface="Courier" charset="0"/>
              </a:rPr>
              <a:t>temp.out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debugfs:  quit</a:t>
            </a:r>
          </a:p>
          <a:p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4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xxd</a:t>
            </a:r>
            <a:r>
              <a:rPr lang="zh-CN" altLang="en-US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4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temp.out</a:t>
            </a:r>
            <a:endParaRPr lang="zh-CN" altLang="en-US" sz="1400" b="1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0000000: </a:t>
            </a:r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0d01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0c00 0102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2e00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b1e7 7200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 ..s...........r.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0000010: 0c00 0202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2e2e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2b01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0c00 0101  ........+.s.....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0000020: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6100 0000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2c01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0c00 0101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6200 0000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 a...,.s.....b...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0000030: </a:t>
            </a:r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2d01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0c00 0101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6300 0000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2e01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 -.s.....c.....s.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0000040: c40f 0101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6400 0000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0000 0000 0000 0000  ....d...........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400" dirty="0">
                <a:latin typeface="Courier" charset="0"/>
                <a:ea typeface="Courier" charset="0"/>
                <a:cs typeface="Courier" charset="0"/>
              </a:rPr>
              <a:t>0000050:</a:t>
            </a:r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400" dirty="0">
                <a:latin typeface="Courier" charset="0"/>
                <a:ea typeface="Courier" charset="0"/>
                <a:cs typeface="Courier" charset="0"/>
              </a:rPr>
              <a:t>...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04BDCE-03C3-0B44-AF58-74F78E328BD3}"/>
              </a:ext>
            </a:extLst>
          </p:cNvPr>
          <p:cNvSpPr txBox="1"/>
          <p:nvPr/>
        </p:nvSpPr>
        <p:spPr>
          <a:xfrm>
            <a:off x="2206080" y="1152080"/>
            <a:ext cx="6110336" cy="30777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mr-IN" altLang="zh-CN" sz="1400" dirty="0" err="1">
                <a:latin typeface="Courier" charset="0"/>
                <a:ea typeface="Courier" charset="0"/>
                <a:cs typeface="Courier" charset="0"/>
              </a:rPr>
              <a:t>ls</a:t>
            </a:r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400" dirty="0">
                <a:latin typeface="Courier" charset="0"/>
                <a:ea typeface="Courier" charset="0"/>
                <a:cs typeface="Courier" charset="0"/>
              </a:rPr>
              <a:t>–ai</a:t>
            </a:r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zh-CN" altLang="en-US" sz="1400" dirty="0">
                <a:latin typeface="+mn-ea"/>
                <a:cs typeface="Courier" charset="0"/>
              </a:rPr>
              <a:t>表示打印所有文件的</a:t>
            </a:r>
            <a:r>
              <a:rPr lang="en-US" altLang="zh-CN" sz="1400" dirty="0">
                <a:latin typeface="Courier" charset="0"/>
                <a:ea typeface="Courier" charset="0"/>
                <a:cs typeface="Courier" charset="0"/>
              </a:rPr>
              <a:t>inode</a:t>
            </a:r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号，如</a:t>
            </a:r>
            <a:r>
              <a:rPr lang="mr-IN" altLang="zh-CN" sz="1400" dirty="0">
                <a:latin typeface="Courier" charset="0"/>
                <a:ea typeface="Courier" charset="0"/>
                <a:cs typeface="Courier" charset="0"/>
              </a:rPr>
              <a:t>7536909</a:t>
            </a:r>
            <a:r>
              <a:rPr lang="zh-CN" altLang="mr-IN" sz="1400" dirty="0">
                <a:latin typeface="Courier" charset="0"/>
                <a:ea typeface="Courier" charset="0"/>
                <a:cs typeface="Courier" charset="0"/>
              </a:rPr>
              <a:t>就是</a:t>
            </a:r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文件</a:t>
            </a:r>
            <a:r>
              <a:rPr lang="en-US" altLang="zh-CN" sz="1400" dirty="0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的</a:t>
            </a:r>
            <a:r>
              <a:rPr lang="en-US" altLang="zh-CN" sz="1400" dirty="0">
                <a:latin typeface="Courier" charset="0"/>
                <a:ea typeface="Courier" charset="0"/>
                <a:cs typeface="Courier" charset="0"/>
              </a:rPr>
              <a:t>inode</a:t>
            </a:r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号</a:t>
            </a:r>
            <a:endParaRPr lang="zh-CN" alt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69322C-B3AD-D24D-9C78-82215DC7985C}"/>
              </a:ext>
            </a:extLst>
          </p:cNvPr>
          <p:cNvSpPr txBox="1"/>
          <p:nvPr/>
        </p:nvSpPr>
        <p:spPr>
          <a:xfrm>
            <a:off x="4067944" y="2661094"/>
            <a:ext cx="4752528" cy="30777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>
                <a:latin typeface="Courier" charset="0"/>
                <a:ea typeface="Courier" charset="0"/>
                <a:cs typeface="Courier" charset="0"/>
              </a:rPr>
              <a:t>bc</a:t>
            </a:r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命令是将</a:t>
            </a:r>
            <a:r>
              <a:rPr lang="en-US" altLang="zh-CN" sz="1400" dirty="0">
                <a:latin typeface="Courier" charset="0"/>
                <a:ea typeface="Courier" charset="0"/>
                <a:cs typeface="Courier" charset="0"/>
              </a:rPr>
              <a:t>inode</a:t>
            </a:r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号从</a:t>
            </a:r>
            <a:r>
              <a:rPr lang="en-US" altLang="zh-CN" sz="1400" dirty="0">
                <a:latin typeface="Courier" charset="0"/>
                <a:ea typeface="Courier" charset="0"/>
                <a:cs typeface="Courier" charset="0"/>
              </a:rPr>
              <a:t>10</a:t>
            </a:r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进制转化为</a:t>
            </a:r>
            <a:r>
              <a:rPr lang="en-US" altLang="zh-CN" sz="1400" dirty="0">
                <a:latin typeface="Courier" charset="0"/>
                <a:ea typeface="Courier" charset="0"/>
                <a:cs typeface="Courier" charset="0"/>
              </a:rPr>
              <a:t>16</a:t>
            </a:r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进制，方便讲解</a:t>
            </a:r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F19D08-1C7D-CB44-ACF1-F277B6CEAF12}"/>
              </a:ext>
            </a:extLst>
          </p:cNvPr>
          <p:cNvSpPr txBox="1"/>
          <p:nvPr/>
        </p:nvSpPr>
        <p:spPr>
          <a:xfrm>
            <a:off x="4067944" y="3104014"/>
            <a:ext cx="4752528" cy="30777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>
                <a:latin typeface="Courier" charset="0"/>
                <a:ea typeface="Courier" charset="0"/>
                <a:cs typeface="Courier" charset="0"/>
              </a:rPr>
              <a:t>debugfs</a:t>
            </a:r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和</a:t>
            </a:r>
            <a:r>
              <a:rPr lang="en-US" altLang="zh-CN" sz="1400" dirty="0">
                <a:latin typeface="Courier" charset="0"/>
                <a:ea typeface="Courier" charset="0"/>
                <a:cs typeface="Courier" charset="0"/>
              </a:rPr>
              <a:t>dump</a:t>
            </a:r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是将</a:t>
            </a:r>
            <a:r>
              <a:rPr lang="en-US" altLang="zh-CN" sz="1400" dirty="0">
                <a:latin typeface="Courier" charset="0"/>
                <a:ea typeface="Courier" charset="0"/>
                <a:cs typeface="Courier" charset="0"/>
              </a:rPr>
              <a:t>temp</a:t>
            </a:r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目录在磁盘上的数据</a:t>
            </a:r>
            <a:r>
              <a:rPr lang="en-US" altLang="zh-CN" sz="1400" dirty="0">
                <a:latin typeface="Courier" charset="0"/>
                <a:ea typeface="Courier" charset="0"/>
                <a:cs typeface="Courier" charset="0"/>
              </a:rPr>
              <a:t>dump</a:t>
            </a:r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出来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6526237-F030-D944-AF09-54C0A3589AAA}"/>
              </a:ext>
            </a:extLst>
          </p:cNvPr>
          <p:cNvSpPr txBox="1"/>
          <p:nvPr/>
        </p:nvSpPr>
        <p:spPr>
          <a:xfrm>
            <a:off x="4067944" y="3546934"/>
            <a:ext cx="4752528" cy="30777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>
                <a:latin typeface="Courier" charset="0"/>
                <a:ea typeface="Courier" charset="0"/>
                <a:cs typeface="Courier" charset="0"/>
              </a:rPr>
              <a:t>xxd</a:t>
            </a:r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是将二进制文件</a:t>
            </a:r>
            <a:r>
              <a:rPr lang="en-US" altLang="zh-CN" sz="1400" dirty="0" err="1">
                <a:latin typeface="Courier" charset="0"/>
                <a:ea typeface="Courier" charset="0"/>
                <a:cs typeface="Courier" charset="0"/>
              </a:rPr>
              <a:t>temp.out</a:t>
            </a:r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用</a:t>
            </a:r>
            <a:r>
              <a:rPr lang="en-US" altLang="zh-CN" sz="1400" dirty="0">
                <a:latin typeface="Courier" charset="0"/>
                <a:ea typeface="Courier" charset="0"/>
                <a:cs typeface="Courier" charset="0"/>
              </a:rPr>
              <a:t>16</a:t>
            </a:r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进制打印出来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0128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直接 </a:t>
            </a:r>
            <a:r>
              <a:rPr kumimoji="1" lang="en-US" altLang="zh-CN" dirty="0"/>
              <a:t>Dump</a:t>
            </a:r>
            <a:r>
              <a:rPr kumimoji="1" lang="zh-CN" altLang="en-US" dirty="0"/>
              <a:t> 一个目录（</a:t>
            </a:r>
            <a:r>
              <a:rPr kumimoji="1" lang="en-US" altLang="zh-CN" dirty="0"/>
              <a:t>Ext4</a:t>
            </a:r>
            <a:r>
              <a:rPr kumimoji="1" lang="zh-CN" altLang="en-US" dirty="0"/>
              <a:t>文件系统）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77DD354-A111-8743-B0F4-4285D9ACF2D9}"/>
              </a:ext>
            </a:extLst>
          </p:cNvPr>
          <p:cNvSpPr/>
          <p:nvPr/>
        </p:nvSpPr>
        <p:spPr>
          <a:xfrm>
            <a:off x="4572000" y="1335591"/>
            <a:ext cx="382496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0d01 7300</a:t>
            </a:r>
            <a:r>
              <a:rPr lang="fi-FI" altLang="zh-CN" sz="14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0c00</a:t>
            </a:r>
            <a:r>
              <a:rPr lang="fi-FI" altLang="zh-CN" sz="14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F79646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02</a:t>
            </a:r>
            <a:r>
              <a:rPr lang="fi-FI" altLang="zh-CN" sz="14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2e00 0000</a:t>
            </a:r>
            <a:r>
              <a:rPr lang="fi-FI" altLang="zh-CN" sz="14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zh-CN" altLang="en-US" sz="1400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ctr"/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b1e7 7200</a:t>
            </a:r>
            <a:r>
              <a:rPr lang="zh-CN" altLang="en-US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0c00</a:t>
            </a:r>
            <a:r>
              <a:rPr lang="fi-FI" altLang="zh-CN" sz="14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F79646"/>
                </a:solidFill>
                <a:latin typeface="Courier" charset="0"/>
                <a:ea typeface="Courier" charset="0"/>
                <a:cs typeface="Courier" charset="0"/>
              </a:rPr>
              <a:t>02</a:t>
            </a:r>
            <a:r>
              <a:rPr lang="fi-FI" altLang="zh-CN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02</a:t>
            </a:r>
            <a:r>
              <a:rPr lang="fi-FI" altLang="zh-CN" sz="14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2e2e 0000</a:t>
            </a:r>
            <a:r>
              <a:rPr lang="fi-FI" altLang="zh-CN" sz="14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zh-CN" altLang="en-US" sz="1400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ctr"/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2b01 7300</a:t>
            </a:r>
            <a:r>
              <a:rPr lang="fi-FI" altLang="zh-CN" sz="14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0c00</a:t>
            </a:r>
            <a:r>
              <a:rPr lang="fi-FI" altLang="zh-CN" sz="14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F79646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zh-CN" altLang="en-US" sz="14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6100 0000</a:t>
            </a:r>
            <a:r>
              <a:rPr lang="fi-FI" altLang="zh-CN" sz="14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zh-CN" altLang="en-US" sz="1400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ctr"/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2c01 7300</a:t>
            </a:r>
            <a:r>
              <a:rPr lang="fi-FI" altLang="zh-CN" sz="14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0c00</a:t>
            </a:r>
            <a:r>
              <a:rPr lang="fi-FI" altLang="zh-CN" sz="14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F79646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6200 0000</a:t>
            </a:r>
            <a:r>
              <a:rPr lang="zh-CN" altLang="en-US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algn="ctr"/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2d01 7300</a:t>
            </a:r>
            <a:r>
              <a:rPr lang="fi-FI" altLang="zh-CN" sz="14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0c00</a:t>
            </a:r>
            <a:r>
              <a:rPr lang="fi-FI" altLang="zh-CN" sz="14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F79646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6300 0000</a:t>
            </a:r>
            <a:r>
              <a:rPr lang="fi-FI" altLang="zh-CN" sz="14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zh-CN" altLang="en-US" sz="1400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ctr"/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2e01 7300</a:t>
            </a:r>
            <a:r>
              <a:rPr lang="zh-CN" altLang="en-US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c40f</a:t>
            </a:r>
            <a:r>
              <a:rPr lang="fi-FI" altLang="zh-CN" sz="14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F79646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6400 0000</a:t>
            </a:r>
            <a:r>
              <a:rPr lang="fi-FI" altLang="zh-CN" sz="14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zh-CN" altLang="en-US" sz="1400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6BD5D42-6EE7-A048-AC7A-C9838BBD58BB}"/>
              </a:ext>
            </a:extLst>
          </p:cNvPr>
          <p:cNvSpPr txBox="1"/>
          <p:nvPr/>
        </p:nvSpPr>
        <p:spPr>
          <a:xfrm>
            <a:off x="442635" y="1273324"/>
            <a:ext cx="48245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ext4_dir_entry</a:t>
            </a:r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endParaRPr kumimoji="1" lang="zh-CN" altLang="en-US" sz="1400" b="1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uint32_t</a:t>
            </a:r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err="1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inode_number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endParaRPr kumimoji="1" lang="zh-CN" altLang="en-US" sz="1400" b="1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uint16_t</a:t>
            </a:r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err="1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dir_entry_length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endParaRPr kumimoji="1" lang="zh-CN" altLang="en-US" sz="1400" b="1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uint8_t</a:t>
            </a:r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 err="1">
                <a:solidFill>
                  <a:srgbClr val="F79646"/>
                </a:solidFill>
                <a:latin typeface="Courier" charset="0"/>
                <a:ea typeface="Courier" charset="0"/>
                <a:cs typeface="Courier" charset="0"/>
              </a:rPr>
              <a:t>file_name_length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endParaRPr kumimoji="1" lang="zh-CN" altLang="en-US" sz="1400" b="1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uint8_t</a:t>
            </a:r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 err="1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file_type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endParaRPr kumimoji="1" lang="zh-CN" altLang="en-US" sz="1400" b="1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kumimoji="1" lang="en-US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name[EXT4_NAME_LEN]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endParaRPr kumimoji="1" lang="zh-CN" altLang="en-US" sz="1400" b="1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kumimoji="1" lang="zh-CN" altLang="en-US" sz="1400" b="1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D0F8AC5-3579-C542-BE70-EBA4C20E747D}"/>
              </a:ext>
            </a:extLst>
          </p:cNvPr>
          <p:cNvSpPr/>
          <p:nvPr/>
        </p:nvSpPr>
        <p:spPr>
          <a:xfrm>
            <a:off x="4828298" y="3205927"/>
            <a:ext cx="34067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0d01 7300</a:t>
            </a:r>
            <a:r>
              <a:rPr lang="fi-FI" altLang="zh-CN" sz="14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0c00</a:t>
            </a:r>
            <a:r>
              <a:rPr lang="fi-FI" altLang="zh-CN" sz="14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F79646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02</a:t>
            </a:r>
            <a:r>
              <a:rPr lang="fi-FI" altLang="zh-CN" sz="14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2e00 0000</a:t>
            </a:r>
            <a:r>
              <a:rPr lang="fi-FI" altLang="zh-CN" sz="14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zh-CN" altLang="en-US" sz="1400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98F6401-4BBB-2E42-832B-7002BBF54726}"/>
              </a:ext>
            </a:extLst>
          </p:cNvPr>
          <p:cNvSpPr txBox="1"/>
          <p:nvPr/>
        </p:nvSpPr>
        <p:spPr>
          <a:xfrm>
            <a:off x="442635" y="3145532"/>
            <a:ext cx="36724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File</a:t>
            </a:r>
            <a:r>
              <a:rPr kumimoji="1" lang="zh-CN" altLang="en-US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endParaRPr kumimoji="1" lang="zh-CN" altLang="en-US" sz="1400" b="1" dirty="0">
              <a:solidFill>
                <a:srgbClr val="8064A2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0x0:</a:t>
            </a:r>
            <a:r>
              <a:rPr kumimoji="1" lang="zh-CN" altLang="en-US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Unknown</a:t>
            </a:r>
            <a:endParaRPr kumimoji="1" lang="zh-CN" altLang="en-US" sz="1400" b="1" dirty="0">
              <a:solidFill>
                <a:srgbClr val="8064A2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0x1:</a:t>
            </a:r>
            <a:r>
              <a:rPr kumimoji="1" lang="zh-CN" altLang="en-US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Regular</a:t>
            </a:r>
            <a:r>
              <a:rPr kumimoji="1" lang="zh-CN" altLang="en-US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file</a:t>
            </a:r>
            <a:endParaRPr kumimoji="1" lang="zh-CN" altLang="en-US" sz="1400" b="1" dirty="0">
              <a:solidFill>
                <a:srgbClr val="8064A2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0x2:</a:t>
            </a:r>
            <a:r>
              <a:rPr kumimoji="1" lang="zh-CN" altLang="en-US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Directory</a:t>
            </a:r>
            <a:endParaRPr kumimoji="1" lang="zh-CN" altLang="en-US" sz="1400" b="1" dirty="0">
              <a:solidFill>
                <a:srgbClr val="8064A2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0x3:</a:t>
            </a:r>
            <a:r>
              <a:rPr kumimoji="1" lang="zh-CN" altLang="en-US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Character</a:t>
            </a:r>
            <a:r>
              <a:rPr kumimoji="1" lang="zh-CN" altLang="en-US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device</a:t>
            </a:r>
            <a:r>
              <a:rPr kumimoji="1" lang="zh-CN" altLang="en-US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file</a:t>
            </a:r>
            <a:endParaRPr kumimoji="1" lang="zh-CN" altLang="en-US" sz="1400" b="1" dirty="0">
              <a:solidFill>
                <a:srgbClr val="8064A2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0x4:</a:t>
            </a:r>
            <a:r>
              <a:rPr kumimoji="1" lang="zh-CN" altLang="en-US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Block</a:t>
            </a:r>
            <a:r>
              <a:rPr kumimoji="1" lang="zh-CN" altLang="en-US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device</a:t>
            </a:r>
            <a:r>
              <a:rPr kumimoji="1" lang="zh-CN" altLang="en-US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file</a:t>
            </a:r>
            <a:endParaRPr kumimoji="1" lang="zh-CN" altLang="en-US" sz="1400" b="1" dirty="0">
              <a:solidFill>
                <a:srgbClr val="8064A2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0x5:</a:t>
            </a:r>
            <a:r>
              <a:rPr kumimoji="1" lang="zh-CN" altLang="en-US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FIFO</a:t>
            </a:r>
            <a:endParaRPr kumimoji="1" lang="zh-CN" altLang="en-US" sz="1400" b="1" dirty="0">
              <a:solidFill>
                <a:srgbClr val="8064A2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0x6:</a:t>
            </a:r>
            <a:r>
              <a:rPr kumimoji="1" lang="zh-CN" altLang="en-US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Socket</a:t>
            </a:r>
            <a:endParaRPr kumimoji="1" lang="zh-CN" altLang="en-US" sz="1400" b="1" dirty="0">
              <a:solidFill>
                <a:srgbClr val="8064A2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0x7:</a:t>
            </a:r>
            <a:r>
              <a:rPr kumimoji="1" lang="zh-CN" altLang="en-US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Symbolic</a:t>
            </a:r>
            <a:r>
              <a:rPr kumimoji="1" lang="zh-CN" altLang="en-US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link</a:t>
            </a:r>
            <a:endParaRPr kumimoji="1" lang="zh-CN" altLang="en-US" sz="1400" b="1" dirty="0">
              <a:solidFill>
                <a:srgbClr val="8064A2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2" name="下箭头 21">
            <a:extLst>
              <a:ext uri="{FF2B5EF4-FFF2-40B4-BE49-F238E27FC236}">
                <a16:creationId xmlns:a16="http://schemas.microsoft.com/office/drawing/2014/main" id="{029BC496-5952-9A44-A8D1-3257648837C4}"/>
              </a:ext>
            </a:extLst>
          </p:cNvPr>
          <p:cNvSpPr/>
          <p:nvPr/>
        </p:nvSpPr>
        <p:spPr>
          <a:xfrm>
            <a:off x="6228184" y="3577580"/>
            <a:ext cx="576064" cy="288032"/>
          </a:xfrm>
          <a:prstGeom prst="downArrow">
            <a:avLst/>
          </a:prstGeom>
          <a:noFill/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1226ACE-3C67-284E-BAB4-26C36302CF9A}"/>
              </a:ext>
            </a:extLst>
          </p:cNvPr>
          <p:cNvSpPr/>
          <p:nvPr/>
        </p:nvSpPr>
        <p:spPr>
          <a:xfrm>
            <a:off x="4860032" y="1358520"/>
            <a:ext cx="3240360" cy="216024"/>
          </a:xfrm>
          <a:prstGeom prst="rect">
            <a:avLst/>
          </a:prstGeom>
          <a:noFill/>
          <a:ln w="31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E3AE830-715D-334C-A586-872FCCD78CCD}"/>
              </a:ext>
            </a:extLst>
          </p:cNvPr>
          <p:cNvSpPr/>
          <p:nvPr/>
        </p:nvSpPr>
        <p:spPr>
          <a:xfrm>
            <a:off x="4861135" y="3251091"/>
            <a:ext cx="3240360" cy="216024"/>
          </a:xfrm>
          <a:prstGeom prst="rect">
            <a:avLst/>
          </a:prstGeom>
          <a:noFill/>
          <a:ln w="31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3E46BBA-032E-C944-AE65-464A6FF48488}"/>
              </a:ext>
            </a:extLst>
          </p:cNvPr>
          <p:cNvSpPr txBox="1"/>
          <p:nvPr/>
        </p:nvSpPr>
        <p:spPr>
          <a:xfrm>
            <a:off x="4828298" y="3937620"/>
            <a:ext cx="47525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0d01</a:t>
            </a:r>
            <a:r>
              <a:rPr kumimoji="1" lang="zh-CN" altLang="en-US" sz="1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7300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inode</a:t>
            </a:r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number</a:t>
            </a:r>
            <a:endParaRPr kumimoji="1" lang="zh-CN" altLang="en-US" sz="1400" b="1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kumimoji="1" lang="en-US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0c00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entry</a:t>
            </a:r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length</a:t>
            </a:r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is</a:t>
            </a:r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12</a:t>
            </a:r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bytes</a:t>
            </a:r>
            <a:endParaRPr kumimoji="1" lang="zh-CN" altLang="en-US" sz="1400" b="1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kumimoji="1" lang="en-US" altLang="zh-CN" sz="1400" b="1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file</a:t>
            </a:r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length</a:t>
            </a:r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is</a:t>
            </a:r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byte</a:t>
            </a:r>
            <a:endParaRPr kumimoji="1" lang="zh-CN" altLang="en-US" sz="1400" b="1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kumimoji="1" lang="en-US" altLang="zh-CN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02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file</a:t>
            </a:r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is</a:t>
            </a:r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Directory</a:t>
            </a:r>
            <a:endParaRPr kumimoji="1" lang="zh-CN" altLang="en-US" sz="1400" b="1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en-US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2e00</a:t>
            </a:r>
            <a:r>
              <a:rPr kumimoji="1" lang="zh-CN" altLang="en-US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0000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file</a:t>
            </a:r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(2e</a:t>
            </a:r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-&gt;</a:t>
            </a:r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".")</a:t>
            </a:r>
            <a:endParaRPr kumimoji="1" lang="zh-CN" altLang="en-US" sz="1400" b="1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8011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D9257D5-B4C7-B64F-8528-B003109E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硬链接与软链接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CF45270-513A-8643-8CFB-30FD88AF3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E4FF9F-C462-4046-905A-CEAD0795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9190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F277C-2E7D-F241-9612-5D1E0179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创建（硬）链接：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中的 </a:t>
            </a:r>
            <a:r>
              <a:rPr kumimoji="1" lang="en-US" altLang="zh-CN" dirty="0"/>
              <a:t>ln</a:t>
            </a:r>
            <a:r>
              <a:rPr kumimoji="1" lang="zh-CN" altLang="en-US" dirty="0"/>
              <a:t> 命令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C2BC8B-C57F-B249-AB35-5891AF7A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A9D721-726C-D14D-9921-FE97894B0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489348"/>
            <a:ext cx="8312727" cy="324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7168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a typeface="Microsoft YaHei" panose="020B0503020204020204" pitchFamily="34" charset="-122"/>
              </a:rPr>
              <a:t>（硬）链接：</a:t>
            </a:r>
            <a:r>
              <a:rPr lang="en-US" altLang="zh-CN" dirty="0">
                <a:ea typeface="Microsoft YaHei" panose="020B0503020204020204" pitchFamily="34" charset="-122"/>
              </a:rPr>
              <a:t>Link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4267732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ea typeface="Microsoft YaHei" panose="020B0503020204020204" pitchFamily="34" charset="-122"/>
              </a:rPr>
              <a:t>LINK</a:t>
            </a:r>
          </a:p>
          <a:p>
            <a:pPr lvl="1"/>
            <a:r>
              <a:rPr lang="en-US" altLang="zh-CN" sz="1800" dirty="0">
                <a:ea typeface="Microsoft YaHei" panose="020B0503020204020204" pitchFamily="34" charset="-122"/>
              </a:rPr>
              <a:t>LINK("</a:t>
            </a:r>
            <a:r>
              <a:rPr lang="en-US" altLang="zh-CN" sz="1800" dirty="0">
                <a:solidFill>
                  <a:srgbClr val="0096FF"/>
                </a:solidFill>
                <a:ea typeface="Microsoft YaHei" panose="020B0503020204020204" pitchFamily="34" charset="-122"/>
              </a:rPr>
              <a:t>Mail/inbox/new-assignment</a:t>
            </a:r>
            <a:r>
              <a:rPr lang="en-US" altLang="zh-CN" sz="1800" dirty="0">
                <a:ea typeface="Microsoft YaHei" panose="020B0503020204020204" pitchFamily="34" charset="-122"/>
              </a:rPr>
              <a:t>", "</a:t>
            </a:r>
            <a:r>
              <a:rPr lang="en-US" altLang="zh-CN" sz="1800" dirty="0">
                <a:solidFill>
                  <a:srgbClr val="0096FF"/>
                </a:solidFill>
                <a:ea typeface="Microsoft YaHei" panose="020B0503020204020204" pitchFamily="34" charset="-122"/>
              </a:rPr>
              <a:t>assignment</a:t>
            </a:r>
            <a:r>
              <a:rPr lang="en-US" altLang="zh-CN" sz="1800" dirty="0">
                <a:ea typeface="Microsoft YaHei" panose="020B0503020204020204" pitchFamily="34" charset="-122"/>
              </a:rPr>
              <a:t>")</a:t>
            </a:r>
          </a:p>
          <a:p>
            <a:pPr lvl="1"/>
            <a:r>
              <a:rPr lang="zh-CN" altLang="en-US" sz="1800" dirty="0">
                <a:ea typeface="Microsoft YaHei" panose="020B0503020204020204" pitchFamily="34" charset="-122"/>
              </a:rPr>
              <a:t>将严格的层次结构（树）变成有向图</a:t>
            </a:r>
            <a:endParaRPr lang="en-US" altLang="zh-CN" sz="1800" dirty="0">
              <a:ea typeface="Microsoft YaHei" panose="020B0503020204020204" pitchFamily="34" charset="-122"/>
            </a:endParaRPr>
          </a:p>
          <a:p>
            <a:pPr lvl="2"/>
            <a:r>
              <a:rPr lang="zh-CN" altLang="en-US" sz="1600" dirty="0">
                <a:ea typeface="Microsoft YaHei" panose="020B0503020204020204" pitchFamily="34" charset="-122"/>
              </a:rPr>
              <a:t>注意：用户不能为目录创建</a:t>
            </a:r>
            <a:r>
              <a:rPr lang="en-US" altLang="zh-CN" sz="1600" dirty="0">
                <a:ea typeface="Microsoft YaHei" panose="020B0503020204020204" pitchFamily="34" charset="-122"/>
              </a:rPr>
              <a:t>link</a:t>
            </a:r>
          </a:p>
          <a:p>
            <a:pPr lvl="1"/>
            <a:r>
              <a:rPr lang="zh-CN" altLang="en-US" sz="1800" dirty="0">
                <a:solidFill>
                  <a:srgbClr val="C00000"/>
                </a:solidFill>
                <a:ea typeface="Microsoft YaHei" panose="020B0503020204020204" pitchFamily="34" charset="-122"/>
              </a:rPr>
              <a:t>不同的文件名可以指向同一个</a:t>
            </a:r>
            <a:r>
              <a:rPr lang="en-US" altLang="zh-CN" sz="1800" dirty="0" err="1">
                <a:solidFill>
                  <a:srgbClr val="C00000"/>
                </a:solidFill>
                <a:ea typeface="Microsoft YaHei" panose="020B0503020204020204" pitchFamily="34" charset="-122"/>
              </a:rPr>
              <a:t>inode</a:t>
            </a:r>
            <a:r>
              <a:rPr lang="zh-CN" altLang="en-US" sz="1800" dirty="0">
                <a:solidFill>
                  <a:srgbClr val="C00000"/>
                </a:solidFill>
                <a:ea typeface="Microsoft YaHei" panose="020B0503020204020204" pitchFamily="34" charset="-122"/>
              </a:rPr>
              <a:t>号</a:t>
            </a:r>
            <a:endParaRPr lang="en-US" altLang="zh-CN" sz="1800" dirty="0">
              <a:solidFill>
                <a:srgbClr val="C00000"/>
              </a:solidFill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ea typeface="Microsoft YaHei" panose="020B0503020204020204" pitchFamily="34" charset="-122"/>
              </a:rPr>
              <a:t>UNLINK</a:t>
            </a:r>
          </a:p>
          <a:p>
            <a:pPr lvl="1"/>
            <a:r>
              <a:rPr lang="zh-CN" altLang="en-US" sz="1800" dirty="0">
                <a:solidFill>
                  <a:srgbClr val="C00000"/>
                </a:solidFill>
                <a:ea typeface="Microsoft YaHei" panose="020B0503020204020204" pitchFamily="34" charset="-122"/>
              </a:rPr>
              <a:t>删掉从文件名到</a:t>
            </a:r>
            <a:r>
              <a:rPr lang="en-US" altLang="zh-CN" sz="1800" dirty="0" err="1">
                <a:solidFill>
                  <a:srgbClr val="C00000"/>
                </a:solidFill>
                <a:ea typeface="Microsoft YaHei" panose="020B0503020204020204" pitchFamily="34" charset="-122"/>
              </a:rPr>
              <a:t>inode</a:t>
            </a:r>
            <a:r>
              <a:rPr lang="zh-CN" altLang="en-US" sz="1800" dirty="0">
                <a:solidFill>
                  <a:srgbClr val="C00000"/>
                </a:solidFill>
                <a:ea typeface="Microsoft YaHei" panose="020B0503020204020204" pitchFamily="34" charset="-122"/>
              </a:rPr>
              <a:t>号的绑定关系</a:t>
            </a:r>
            <a:endParaRPr lang="en-US" altLang="zh-CN" sz="1800" dirty="0">
              <a:solidFill>
                <a:srgbClr val="C00000"/>
              </a:solidFill>
              <a:ea typeface="Microsoft YaHei" panose="020B0503020204020204" pitchFamily="34" charset="-122"/>
            </a:endParaRPr>
          </a:p>
          <a:p>
            <a:pPr lvl="1"/>
            <a:r>
              <a:rPr lang="zh-CN" altLang="en-US" sz="1800" dirty="0">
                <a:ea typeface="Microsoft YaHei" panose="020B0503020204020204" pitchFamily="34" charset="-122"/>
              </a:rPr>
              <a:t>如果</a:t>
            </a:r>
            <a:r>
              <a:rPr lang="en-US" altLang="zh-CN" sz="1800" dirty="0">
                <a:ea typeface="Microsoft YaHei" panose="020B0503020204020204" pitchFamily="34" charset="-122"/>
              </a:rPr>
              <a:t> UNLINK </a:t>
            </a:r>
            <a:r>
              <a:rPr lang="zh-CN" altLang="en-US" sz="1800" dirty="0">
                <a:ea typeface="Microsoft YaHei" panose="020B0503020204020204" pitchFamily="34" charset="-122"/>
              </a:rPr>
              <a:t>最后一个绑定，则把</a:t>
            </a:r>
            <a:r>
              <a:rPr lang="en-US" altLang="zh-CN" sz="1800" dirty="0">
                <a:ea typeface="Microsoft YaHei" panose="020B0503020204020204" pitchFamily="34" charset="-122"/>
              </a:rPr>
              <a:t> </a:t>
            </a:r>
            <a:r>
              <a:rPr lang="en-US" altLang="zh-CN" sz="1800" dirty="0" err="1">
                <a:ea typeface="Microsoft YaHei" panose="020B0503020204020204" pitchFamily="34" charset="-122"/>
              </a:rPr>
              <a:t>inode</a:t>
            </a:r>
            <a:r>
              <a:rPr lang="zh-CN" altLang="en-US" sz="1800" dirty="0">
                <a:ea typeface="Microsoft YaHei" panose="020B0503020204020204" pitchFamily="34" charset="-122"/>
              </a:rPr>
              <a:t> 和对应的 </a:t>
            </a:r>
            <a:r>
              <a:rPr lang="en-US" altLang="zh-CN" sz="1800" dirty="0">
                <a:ea typeface="Microsoft YaHei" panose="020B0503020204020204" pitchFamily="34" charset="-122"/>
              </a:rPr>
              <a:t>blocks</a:t>
            </a:r>
            <a:r>
              <a:rPr lang="zh-CN" altLang="en-US" sz="1800" dirty="0">
                <a:ea typeface="Microsoft YaHei" panose="020B0503020204020204" pitchFamily="34" charset="-122"/>
              </a:rPr>
              <a:t>放到 </a:t>
            </a:r>
            <a:r>
              <a:rPr lang="en-US" altLang="zh-CN" sz="1800" dirty="0">
                <a:ea typeface="Microsoft YaHei" panose="020B0503020204020204" pitchFamily="34" charset="-122"/>
              </a:rPr>
              <a:t>free-list</a:t>
            </a:r>
          </a:p>
          <a:p>
            <a:pPr lvl="2"/>
            <a:r>
              <a:rPr lang="zh-CN" altLang="en-US" sz="1600" b="1" dirty="0">
                <a:solidFill>
                  <a:srgbClr val="C00000"/>
                </a:solidFill>
                <a:ea typeface="Microsoft YaHei" panose="020B0503020204020204" pitchFamily="34" charset="-122"/>
              </a:rPr>
              <a:t>每个文件都需要一个 </a:t>
            </a:r>
            <a:r>
              <a:rPr lang="en-US" altLang="zh-CN" sz="1600" b="1" dirty="0">
                <a:solidFill>
                  <a:srgbClr val="C00000"/>
                </a:solidFill>
                <a:ea typeface="Microsoft YaHei" panose="020B0503020204020204" pitchFamily="34" charset="-122"/>
              </a:rPr>
              <a:t>reference counter</a:t>
            </a:r>
            <a:endParaRPr lang="zh-CN" sz="1600" b="1" dirty="0">
              <a:solidFill>
                <a:srgbClr val="C00000"/>
              </a:solidFill>
              <a:ea typeface="Microsoft YaHei" panose="020B0503020204020204" pitchFamily="34" charset="-122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B95589CF-65B1-C94F-A523-A7F319D0BD35}" type="slidenum">
              <a:rPr lang="zh-CN" altLang="en-US" sz="1200" b="0">
                <a:latin typeface="Arial" panose="020B0604020202020204" pitchFamily="34" charset="0"/>
                <a:ea typeface="Microsoft YaHei" panose="020B0503020204020204" pitchFamily="34" charset="-122"/>
                <a:cs typeface="DengXian" charset="0"/>
              </a:rPr>
              <a:pPr/>
              <a:t>57</a:t>
            </a:fld>
            <a:endParaRPr lang="en-US" altLang="zh-CN" sz="1200" b="0" dirty="0">
              <a:latin typeface="Arial" panose="020B0604020202020204" pitchFamily="34" charset="0"/>
              <a:ea typeface="Microsoft YaHei" panose="020B0503020204020204" pitchFamily="34" charset="-122"/>
              <a:cs typeface="DengXi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2865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a typeface="Microsoft YaHei" panose="020B0503020204020204" pitchFamily="34" charset="-122"/>
              </a:rPr>
              <a:t>（硬）链接：</a:t>
            </a:r>
            <a:r>
              <a:rPr lang="en-US" altLang="zh-CN" dirty="0">
                <a:ea typeface="Microsoft YaHei" panose="020B0503020204020204" pitchFamily="34" charset="-122"/>
              </a:rPr>
              <a:t>Link</a:t>
            </a:r>
            <a:endParaRPr lang="zh-CN" altLang="en-US" dirty="0">
              <a:ea typeface="Microsoft YaHei" panose="020B0503020204020204" pitchFamily="34" charset="-122"/>
            </a:endParaRP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4267732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ea typeface="Microsoft YaHei" panose="020B0503020204020204" pitchFamily="34" charset="-122"/>
              </a:rPr>
              <a:t>引用计数器（</a:t>
            </a:r>
            <a:r>
              <a:rPr lang="en-US" altLang="zh-CN" sz="2000" dirty="0">
                <a:ea typeface="Microsoft YaHei" panose="020B0503020204020204" pitchFamily="34" charset="-122"/>
              </a:rPr>
              <a:t>Reference count</a:t>
            </a:r>
            <a:r>
              <a:rPr lang="zh-CN" altLang="en-US" sz="2000" dirty="0">
                <a:ea typeface="Microsoft YaHei" panose="020B0503020204020204" pitchFamily="34" charset="-122"/>
              </a:rPr>
              <a:t>）</a:t>
            </a:r>
            <a:endParaRPr lang="en-US" altLang="zh-CN" sz="2000" dirty="0">
              <a:ea typeface="Microsoft YaHei" panose="020B0503020204020204" pitchFamily="34" charset="-122"/>
            </a:endParaRPr>
          </a:p>
          <a:p>
            <a:pPr lvl="1"/>
            <a:r>
              <a:rPr lang="zh-CN" altLang="en-US" sz="2000" dirty="0">
                <a:ea typeface="Microsoft YaHei" panose="020B0503020204020204" pitchFamily="34" charset="-122"/>
              </a:rPr>
              <a:t>一个</a:t>
            </a:r>
            <a:r>
              <a:rPr lang="en-US" altLang="zh-CN" sz="2000" dirty="0">
                <a:ea typeface="Microsoft YaHei" panose="020B0503020204020204" pitchFamily="34" charset="-122"/>
              </a:rPr>
              <a:t> </a:t>
            </a:r>
            <a:r>
              <a:rPr lang="en-US" altLang="zh-CN" sz="2000" dirty="0" err="1">
                <a:ea typeface="Microsoft YaHei" panose="020B0503020204020204" pitchFamily="34" charset="-122"/>
              </a:rPr>
              <a:t>inode</a:t>
            </a:r>
            <a:r>
              <a:rPr lang="en-US" altLang="zh-CN" sz="2000" dirty="0">
                <a:ea typeface="Microsoft YaHei" panose="020B0503020204020204" pitchFamily="34" charset="-122"/>
              </a:rPr>
              <a:t> </a:t>
            </a:r>
            <a:r>
              <a:rPr lang="zh-CN" altLang="en-US" sz="2000" dirty="0">
                <a:ea typeface="Microsoft YaHei" panose="020B0503020204020204" pitchFamily="34" charset="-122"/>
              </a:rPr>
              <a:t>可以绑定多个文件名</a:t>
            </a:r>
            <a:endParaRPr lang="en-US" altLang="zh-CN" sz="2000" dirty="0">
              <a:ea typeface="Microsoft YaHei" panose="020B0503020204020204" pitchFamily="34" charset="-122"/>
            </a:endParaRPr>
          </a:p>
          <a:p>
            <a:pPr lvl="2"/>
            <a:r>
              <a:rPr lang="en-US" altLang="zh-CN" sz="1600" dirty="0">
                <a:solidFill>
                  <a:srgbClr val="0096FF"/>
                </a:solidFill>
                <a:ea typeface="Microsoft YaHei" panose="020B0503020204020204" pitchFamily="34" charset="-122"/>
              </a:rPr>
              <a:t>LINK</a:t>
            </a:r>
            <a:r>
              <a:rPr lang="zh-CN" altLang="en-US" sz="1600" dirty="0">
                <a:solidFill>
                  <a:srgbClr val="0096FF"/>
                </a:solidFill>
                <a:ea typeface="Microsoft YaHei" panose="020B0503020204020204" pitchFamily="34" charset="-122"/>
              </a:rPr>
              <a:t> 时 </a:t>
            </a:r>
            <a:r>
              <a:rPr lang="en-US" altLang="zh-CN" sz="1600" dirty="0">
                <a:solidFill>
                  <a:srgbClr val="0096FF"/>
                </a:solidFill>
                <a:ea typeface="Microsoft YaHei" panose="020B0503020204020204" pitchFamily="34" charset="-122"/>
              </a:rPr>
              <a:t>+1</a:t>
            </a:r>
            <a:r>
              <a:rPr lang="en-US" altLang="zh-CN" sz="1600" dirty="0">
                <a:ea typeface="Microsoft YaHei" panose="020B0503020204020204" pitchFamily="34" charset="-122"/>
              </a:rPr>
              <a:t>, </a:t>
            </a:r>
            <a:r>
              <a:rPr lang="en-US" altLang="zh-CN" sz="1600" dirty="0">
                <a:solidFill>
                  <a:srgbClr val="0096FF"/>
                </a:solidFill>
                <a:ea typeface="Microsoft YaHei" panose="020B0503020204020204" pitchFamily="34" charset="-122"/>
              </a:rPr>
              <a:t>UNLINK</a:t>
            </a:r>
            <a:r>
              <a:rPr lang="zh-CN" altLang="en-US" sz="1600" dirty="0">
                <a:solidFill>
                  <a:srgbClr val="0096FF"/>
                </a:solidFill>
                <a:ea typeface="Microsoft YaHei" panose="020B0503020204020204" pitchFamily="34" charset="-122"/>
              </a:rPr>
              <a:t> 时 </a:t>
            </a:r>
            <a:r>
              <a:rPr lang="en-US" altLang="zh-CN" sz="1600" dirty="0">
                <a:solidFill>
                  <a:srgbClr val="0096FF"/>
                </a:solidFill>
                <a:ea typeface="Microsoft YaHei" panose="020B0503020204020204" pitchFamily="34" charset="-122"/>
              </a:rPr>
              <a:t>-1</a:t>
            </a:r>
          </a:p>
          <a:p>
            <a:pPr lvl="1"/>
            <a:r>
              <a:rPr lang="zh-CN" altLang="en-US" sz="2000" dirty="0">
                <a:ea typeface="Microsoft YaHei" panose="020B0503020204020204" pitchFamily="34" charset="-122"/>
              </a:rPr>
              <a:t>当</a:t>
            </a:r>
            <a:r>
              <a:rPr lang="en-US" altLang="zh-CN" sz="2000" dirty="0">
                <a:ea typeface="Microsoft YaHei" panose="020B0503020204020204" pitchFamily="34" charset="-122"/>
              </a:rPr>
              <a:t>reference</a:t>
            </a:r>
            <a:r>
              <a:rPr lang="zh-CN" altLang="en-US" sz="2000" dirty="0"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ea typeface="Microsoft YaHei" panose="020B0503020204020204" pitchFamily="34" charset="-122"/>
              </a:rPr>
              <a:t>count</a:t>
            </a:r>
            <a:r>
              <a:rPr lang="zh-CN" altLang="en-US" sz="2000" dirty="0">
                <a:ea typeface="Microsoft YaHei" panose="020B0503020204020204" pitchFamily="34" charset="-122"/>
              </a:rPr>
              <a:t>为</a:t>
            </a:r>
            <a:r>
              <a:rPr lang="en-US" altLang="zh-CN" sz="2000" dirty="0">
                <a:ea typeface="Microsoft YaHei" panose="020B0503020204020204" pitchFamily="34" charset="-122"/>
              </a:rPr>
              <a:t>0</a:t>
            </a:r>
            <a:r>
              <a:rPr lang="zh-CN" altLang="en-US" sz="2000" dirty="0">
                <a:ea typeface="Microsoft YaHei" panose="020B0503020204020204" pitchFamily="34" charset="-122"/>
              </a:rPr>
              <a:t>时，文件被删除</a:t>
            </a:r>
            <a:endParaRPr lang="en-US" altLang="zh-CN" sz="2000" dirty="0">
              <a:ea typeface="Microsoft YaHei" panose="020B0503020204020204" pitchFamily="34" charset="-122"/>
            </a:endParaRPr>
          </a:p>
          <a:p>
            <a:pPr lvl="1"/>
            <a:r>
              <a:rPr lang="zh-CN" altLang="en-US" sz="2000" dirty="0">
                <a:solidFill>
                  <a:srgbClr val="0096FF"/>
                </a:solidFill>
                <a:ea typeface="Microsoft YaHei" panose="020B0503020204020204" pitchFamily="34" charset="-122"/>
              </a:rPr>
              <a:t>不允许出现环</a:t>
            </a:r>
            <a:endParaRPr lang="en-US" altLang="zh-CN" sz="2000" dirty="0">
              <a:solidFill>
                <a:srgbClr val="0096FF"/>
              </a:solidFill>
              <a:ea typeface="Microsoft YaHei" panose="020B0503020204020204" pitchFamily="34" charset="-122"/>
            </a:endParaRPr>
          </a:p>
          <a:p>
            <a:pPr lvl="2"/>
            <a:r>
              <a:rPr lang="zh-CN" altLang="en-US" sz="1800" dirty="0">
                <a:ea typeface="Microsoft YaHei" panose="020B0503020204020204" pitchFamily="34" charset="-122"/>
              </a:rPr>
              <a:t>除了</a:t>
            </a:r>
            <a:r>
              <a:rPr lang="en-US" altLang="zh-CN" sz="1800" dirty="0">
                <a:ea typeface="Microsoft YaHei" panose="020B0503020204020204" pitchFamily="34" charset="-122"/>
              </a:rPr>
              <a:t> '.'</a:t>
            </a:r>
            <a:r>
              <a:rPr lang="zh-CN" altLang="en-US" sz="1800" dirty="0">
                <a:ea typeface="Microsoft YaHei" panose="020B0503020204020204" pitchFamily="34" charset="-122"/>
              </a:rPr>
              <a:t> 和</a:t>
            </a:r>
            <a:r>
              <a:rPr lang="en-US" altLang="zh-CN" sz="1800" dirty="0">
                <a:ea typeface="Microsoft YaHei" panose="020B0503020204020204" pitchFamily="34" charset="-122"/>
              </a:rPr>
              <a:t> '..'</a:t>
            </a:r>
          </a:p>
          <a:p>
            <a:pPr lvl="2"/>
            <a:r>
              <a:rPr lang="zh-CN" altLang="en-US" sz="1800" dirty="0">
                <a:ea typeface="Microsoft YaHei" panose="020B0503020204020204" pitchFamily="34" charset="-122"/>
              </a:rPr>
              <a:t>用来表明当前目录和上一层目录</a:t>
            </a:r>
            <a:br>
              <a:rPr lang="en-US" altLang="zh-CN" sz="1800" dirty="0">
                <a:ea typeface="Microsoft YaHei" panose="020B0503020204020204" pitchFamily="34" charset="-122"/>
              </a:rPr>
            </a:br>
            <a:r>
              <a:rPr lang="zh-CN" altLang="en-US" sz="1800" dirty="0">
                <a:ea typeface="Microsoft YaHei" panose="020B0503020204020204" pitchFamily="34" charset="-122"/>
              </a:rPr>
              <a:t>而不需要知道它们实际的名字</a:t>
            </a:r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84DAADE3-62A3-B343-BB57-326D304B3853}" type="slidenum">
              <a:rPr lang="zh-CN" altLang="en-US" sz="1200" b="0">
                <a:latin typeface="Arial" panose="020B0604020202020204" pitchFamily="34" charset="0"/>
                <a:ea typeface="Microsoft YaHei" panose="020B0503020204020204" pitchFamily="34" charset="-122"/>
                <a:cs typeface="Adobe 楷体 Std R" charset="0"/>
              </a:rPr>
              <a:pPr/>
              <a:t>58</a:t>
            </a:fld>
            <a:endParaRPr lang="en-US" altLang="zh-CN" sz="1200" b="0" dirty="0">
              <a:latin typeface="Arial" panose="020B0604020202020204" pitchFamily="34" charset="0"/>
              <a:ea typeface="Microsoft YaHei" panose="020B0503020204020204" pitchFamily="34" charset="-122"/>
              <a:cs typeface="Adobe 楷体 Std R" charset="0"/>
            </a:endParaRPr>
          </a:p>
        </p:txBody>
      </p: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721596"/>
            <a:ext cx="3105150" cy="120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E4AF67B-1A54-E525-B4BE-091D216D99D0}"/>
              </a:ext>
            </a:extLst>
          </p:cNvPr>
          <p:cNvSpPr txBox="1"/>
          <p:nvPr/>
        </p:nvSpPr>
        <p:spPr>
          <a:xfrm>
            <a:off x="5292080" y="5098403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solidFill>
                  <a:srgbClr val="C00000"/>
                </a:solidFill>
              </a:rPr>
              <a:t>inode</a:t>
            </a:r>
            <a:r>
              <a:rPr kumimoji="1" lang="zh-CN" altLang="en-US" b="1" dirty="0">
                <a:solidFill>
                  <a:srgbClr val="C00000"/>
                </a:solidFill>
              </a:rPr>
              <a:t>扩展：需包含</a:t>
            </a:r>
            <a:r>
              <a:rPr kumimoji="1" lang="en-US" altLang="zh-CN" b="1" dirty="0" err="1">
                <a:solidFill>
                  <a:srgbClr val="C00000"/>
                </a:solidFill>
              </a:rPr>
              <a:t>refcnt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6627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icrosoft YaHei" panose="020B0503020204020204" pitchFamily="34" charset="-122"/>
              </a:rPr>
              <a:t>Link</a:t>
            </a:r>
            <a:r>
              <a:rPr lang="zh-CN" altLang="en-US" dirty="0">
                <a:ea typeface="Microsoft YaHei" panose="020B0503020204020204" pitchFamily="34" charset="-122"/>
              </a:rPr>
              <a:t>不能形成环</a:t>
            </a:r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4AAA6A53-16F1-8E4C-A3E3-66CC7810566F}" type="slidenum">
              <a:rPr lang="zh-CN" altLang="en-US" sz="1200" b="0">
                <a:latin typeface="Arial" panose="020B0604020202020204" pitchFamily="34" charset="0"/>
                <a:ea typeface="Microsoft YaHei" panose="020B0503020204020204" pitchFamily="34" charset="-122"/>
                <a:cs typeface="Adobe 楷体 Std R" charset="0"/>
              </a:rPr>
              <a:pPr/>
              <a:t>59</a:t>
            </a:fld>
            <a:endParaRPr lang="en-US" altLang="zh-CN" sz="1200" b="0" dirty="0">
              <a:latin typeface="Arial" panose="020B0604020202020204" pitchFamily="34" charset="0"/>
              <a:ea typeface="Microsoft YaHei" panose="020B0503020204020204" pitchFamily="34" charset="-122"/>
              <a:cs typeface="Adobe 楷体 Std R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1401763" y="1587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宋体" charset="0"/>
              </a:rPr>
              <a:t>root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宋体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792163" y="2222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宋体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2087563" y="2211917"/>
            <a:ext cx="7620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宋体" charset="0"/>
              </a:rPr>
              <a:t>25:1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宋体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792163" y="2857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宋体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2087563" y="2857500"/>
            <a:ext cx="7620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宋体" charset="0"/>
            </a:endParaRPr>
          </a:p>
        </p:txBody>
      </p:sp>
      <p:cxnSp>
        <p:nvCxnSpPr>
          <p:cNvPr id="29705" name="直接连接符 11"/>
          <p:cNvCxnSpPr>
            <a:cxnSpLocks noChangeShapeType="1"/>
            <a:stCxn id="5" idx="2"/>
            <a:endCxn id="6" idx="0"/>
          </p:cNvCxnSpPr>
          <p:nvPr/>
        </p:nvCxnSpPr>
        <p:spPr bwMode="auto">
          <a:xfrm flipH="1">
            <a:off x="1058863" y="1905000"/>
            <a:ext cx="60960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06" name="直接连接符 13"/>
          <p:cNvCxnSpPr>
            <a:cxnSpLocks noChangeShapeType="1"/>
            <a:stCxn id="6" idx="2"/>
            <a:endCxn id="8" idx="0"/>
          </p:cNvCxnSpPr>
          <p:nvPr/>
        </p:nvCxnSpPr>
        <p:spPr bwMode="auto">
          <a:xfrm>
            <a:off x="1058863" y="2540000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07" name="直接连接符 17"/>
          <p:cNvCxnSpPr>
            <a:cxnSpLocks noChangeShapeType="1"/>
            <a:stCxn id="5" idx="2"/>
            <a:endCxn id="7" idx="0"/>
          </p:cNvCxnSpPr>
          <p:nvPr/>
        </p:nvCxnSpPr>
        <p:spPr bwMode="auto">
          <a:xfrm>
            <a:off x="1668463" y="1905001"/>
            <a:ext cx="800100" cy="3069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08" name="直接连接符 19"/>
          <p:cNvCxnSpPr>
            <a:cxnSpLocks noChangeShapeType="1"/>
            <a:stCxn id="7" idx="2"/>
            <a:endCxn id="10" idx="0"/>
          </p:cNvCxnSpPr>
          <p:nvPr/>
        </p:nvCxnSpPr>
        <p:spPr bwMode="auto">
          <a:xfrm>
            <a:off x="2468563" y="2529418"/>
            <a:ext cx="0" cy="3280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709" name="TextBox 20"/>
          <p:cNvSpPr txBox="1">
            <a:spLocks noChangeArrowheads="1"/>
          </p:cNvSpPr>
          <p:nvPr/>
        </p:nvSpPr>
        <p:spPr bwMode="auto">
          <a:xfrm>
            <a:off x="579140" y="3577580"/>
            <a:ext cx="2552700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/a/b 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是一个目录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 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的 </a:t>
            </a: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refcnt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 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是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1</a:t>
            </a:r>
          </a:p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 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的 </a:t>
            </a: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inode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 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号是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25</a:t>
            </a:r>
            <a:endParaRPr lang="zh-CN" altLang="en-US" sz="1600" b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4068763" y="1587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宋体" charset="0"/>
              </a:rPr>
              <a:t>root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宋体" charset="0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3459163" y="2222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宋体" charset="0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4754563" y="2211917"/>
            <a:ext cx="7620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宋体" charset="0"/>
              </a:rPr>
              <a:t>25:2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宋体" charset="0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3459163" y="2857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宋体" charset="0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4754563" y="2857500"/>
            <a:ext cx="7620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宋体" charset="0"/>
            </a:endParaRPr>
          </a:p>
        </p:txBody>
      </p:sp>
      <p:cxnSp>
        <p:nvCxnSpPr>
          <p:cNvPr id="22547" name="直接连接符 27"/>
          <p:cNvCxnSpPr>
            <a:cxnSpLocks noChangeShapeType="1"/>
            <a:stCxn id="22" idx="2"/>
            <a:endCxn id="23" idx="0"/>
          </p:cNvCxnSpPr>
          <p:nvPr/>
        </p:nvCxnSpPr>
        <p:spPr bwMode="auto">
          <a:xfrm flipH="1">
            <a:off x="3725863" y="1905000"/>
            <a:ext cx="60960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48" name="直接连接符 28"/>
          <p:cNvCxnSpPr>
            <a:cxnSpLocks noChangeShapeType="1"/>
            <a:stCxn id="23" idx="2"/>
            <a:endCxn id="25" idx="0"/>
          </p:cNvCxnSpPr>
          <p:nvPr/>
        </p:nvCxnSpPr>
        <p:spPr bwMode="auto">
          <a:xfrm>
            <a:off x="3725863" y="2540000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49" name="直接连接符 30"/>
          <p:cNvCxnSpPr>
            <a:cxnSpLocks noChangeShapeType="1"/>
            <a:stCxn id="22" idx="2"/>
            <a:endCxn id="24" idx="0"/>
          </p:cNvCxnSpPr>
          <p:nvPr/>
        </p:nvCxnSpPr>
        <p:spPr bwMode="auto">
          <a:xfrm>
            <a:off x="4335463" y="1905001"/>
            <a:ext cx="800100" cy="3069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50" name="直接连接符 31"/>
          <p:cNvCxnSpPr>
            <a:cxnSpLocks noChangeShapeType="1"/>
            <a:stCxn id="24" idx="2"/>
            <a:endCxn id="27" idx="0"/>
          </p:cNvCxnSpPr>
          <p:nvPr/>
        </p:nvCxnSpPr>
        <p:spPr bwMode="auto">
          <a:xfrm>
            <a:off x="5135563" y="2529418"/>
            <a:ext cx="0" cy="3280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3" name="圆角矩形 32"/>
          <p:cNvSpPr/>
          <p:nvPr/>
        </p:nvSpPr>
        <p:spPr bwMode="auto">
          <a:xfrm>
            <a:off x="6811963" y="1587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宋体" charset="0"/>
              </a:rPr>
              <a:t>root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宋体" charset="0"/>
            </a:endParaRPr>
          </a:p>
        </p:txBody>
      </p:sp>
      <p:sp>
        <p:nvSpPr>
          <p:cNvPr id="34" name="圆角矩形 33"/>
          <p:cNvSpPr/>
          <p:nvPr/>
        </p:nvSpPr>
        <p:spPr bwMode="auto">
          <a:xfrm>
            <a:off x="6202363" y="2222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宋体" charset="0"/>
            </a:endParaRPr>
          </a:p>
        </p:txBody>
      </p:sp>
      <p:sp>
        <p:nvSpPr>
          <p:cNvPr id="35" name="圆角矩形 34"/>
          <p:cNvSpPr/>
          <p:nvPr/>
        </p:nvSpPr>
        <p:spPr bwMode="auto">
          <a:xfrm>
            <a:off x="7497763" y="2211917"/>
            <a:ext cx="7620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宋体" charset="0"/>
              </a:rPr>
              <a:t>25:1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宋体" charset="0"/>
            </a:endParaRPr>
          </a:p>
        </p:txBody>
      </p:sp>
      <p:sp>
        <p:nvSpPr>
          <p:cNvPr id="36" name="圆角矩形 35"/>
          <p:cNvSpPr/>
          <p:nvPr/>
        </p:nvSpPr>
        <p:spPr bwMode="auto">
          <a:xfrm>
            <a:off x="6202363" y="2857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宋体" charset="0"/>
            </a:endParaRPr>
          </a:p>
        </p:txBody>
      </p:sp>
      <p:sp>
        <p:nvSpPr>
          <p:cNvPr id="38" name="圆角矩形 37"/>
          <p:cNvSpPr/>
          <p:nvPr/>
        </p:nvSpPr>
        <p:spPr bwMode="auto">
          <a:xfrm>
            <a:off x="7497763" y="2857500"/>
            <a:ext cx="7620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宋体" charset="0"/>
            </a:endParaRPr>
          </a:p>
        </p:txBody>
      </p:sp>
      <p:cxnSp>
        <p:nvCxnSpPr>
          <p:cNvPr id="22556" name="直接连接符 38"/>
          <p:cNvCxnSpPr>
            <a:cxnSpLocks noChangeShapeType="1"/>
            <a:stCxn id="33" idx="2"/>
            <a:endCxn id="34" idx="0"/>
          </p:cNvCxnSpPr>
          <p:nvPr/>
        </p:nvCxnSpPr>
        <p:spPr bwMode="auto">
          <a:xfrm flipH="1">
            <a:off x="6469063" y="1905000"/>
            <a:ext cx="60960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57" name="直接连接符 39"/>
          <p:cNvCxnSpPr>
            <a:cxnSpLocks noChangeShapeType="1"/>
            <a:stCxn id="34" idx="2"/>
            <a:endCxn id="36" idx="0"/>
          </p:cNvCxnSpPr>
          <p:nvPr/>
        </p:nvCxnSpPr>
        <p:spPr bwMode="auto">
          <a:xfrm>
            <a:off x="6469063" y="2540000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58" name="直接连接符 41"/>
          <p:cNvCxnSpPr>
            <a:cxnSpLocks noChangeShapeType="1"/>
            <a:stCxn id="33" idx="2"/>
            <a:endCxn id="35" idx="0"/>
          </p:cNvCxnSpPr>
          <p:nvPr/>
        </p:nvCxnSpPr>
        <p:spPr bwMode="auto">
          <a:xfrm>
            <a:off x="7078663" y="1905001"/>
            <a:ext cx="800100" cy="3069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59" name="直接连接符 42"/>
          <p:cNvCxnSpPr>
            <a:cxnSpLocks noChangeShapeType="1"/>
            <a:stCxn id="35" idx="2"/>
            <a:endCxn id="38" idx="0"/>
          </p:cNvCxnSpPr>
          <p:nvPr/>
        </p:nvCxnSpPr>
        <p:spPr bwMode="auto">
          <a:xfrm>
            <a:off x="7878763" y="2529418"/>
            <a:ext cx="0" cy="3280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60" name="肘形连接符 48"/>
          <p:cNvCxnSpPr>
            <a:cxnSpLocks noChangeShapeType="1"/>
            <a:stCxn id="27" idx="1"/>
            <a:endCxn id="24" idx="1"/>
          </p:cNvCxnSpPr>
          <p:nvPr/>
        </p:nvCxnSpPr>
        <p:spPr bwMode="auto">
          <a:xfrm rot="10800000">
            <a:off x="4754563" y="2370668"/>
            <a:ext cx="12700" cy="645583"/>
          </a:xfrm>
          <a:prstGeom prst="bentConnector3">
            <a:avLst>
              <a:gd name="adj1" fmla="val 2213796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62" name="肘形连接符 56"/>
          <p:cNvCxnSpPr>
            <a:cxnSpLocks noChangeShapeType="1"/>
            <a:stCxn id="38" idx="1"/>
            <a:endCxn id="35" idx="1"/>
          </p:cNvCxnSpPr>
          <p:nvPr/>
        </p:nvCxnSpPr>
        <p:spPr bwMode="auto">
          <a:xfrm rot="10800000">
            <a:off x="7497763" y="2370668"/>
            <a:ext cx="12700" cy="645583"/>
          </a:xfrm>
          <a:prstGeom prst="bentConnector3">
            <a:avLst>
              <a:gd name="adj1" fmla="val 2544829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731" name="TextBox 57"/>
          <p:cNvSpPr txBox="1">
            <a:spLocks noChangeArrowheads="1"/>
          </p:cNvSpPr>
          <p:nvPr/>
        </p:nvSpPr>
        <p:spPr bwMode="auto">
          <a:xfrm>
            <a:off x="1782763" y="1778000"/>
            <a:ext cx="914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 b="0" dirty="0">
                <a:latin typeface="Arial" panose="020B0604020202020204" pitchFamily="34" charset="0"/>
                <a:ea typeface="Microsoft YaHei" panose="020B0503020204020204" pitchFamily="34" charset="-122"/>
              </a:rPr>
              <a:t>a</a:t>
            </a:r>
            <a:endParaRPr lang="zh-CN" altLang="en-US" sz="1600" b="0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9732" name="TextBox 58"/>
          <p:cNvSpPr txBox="1">
            <a:spLocks noChangeArrowheads="1"/>
          </p:cNvSpPr>
          <p:nvPr/>
        </p:nvSpPr>
        <p:spPr bwMode="auto">
          <a:xfrm>
            <a:off x="1935163" y="2524125"/>
            <a:ext cx="6667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 b="0" dirty="0">
                <a:latin typeface="Arial" panose="020B0604020202020204" pitchFamily="34" charset="0"/>
                <a:ea typeface="Microsoft YaHei" panose="020B0503020204020204" pitchFamily="34" charset="-122"/>
              </a:rPr>
              <a:t>b</a:t>
            </a:r>
            <a:endParaRPr lang="zh-CN" altLang="en-US" sz="1600" b="0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2565" name="TextBox 59"/>
          <p:cNvSpPr txBox="1">
            <a:spLocks noChangeArrowheads="1"/>
          </p:cNvSpPr>
          <p:nvPr/>
        </p:nvSpPr>
        <p:spPr bwMode="auto">
          <a:xfrm>
            <a:off x="3281536" y="3577581"/>
            <a:ext cx="2514600" cy="13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LINK ("/a/b/c", a")</a:t>
            </a:r>
          </a:p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造成一个环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 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的 </a:t>
            </a: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refcnt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 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是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2</a:t>
            </a:r>
          </a:p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2566" name="TextBox 60"/>
          <p:cNvSpPr txBox="1">
            <a:spLocks noChangeArrowheads="1"/>
          </p:cNvSpPr>
          <p:nvPr/>
        </p:nvSpPr>
        <p:spPr bwMode="auto">
          <a:xfrm>
            <a:off x="4449763" y="1778000"/>
            <a:ext cx="914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 b="0" dirty="0">
                <a:latin typeface="Arial" panose="020B0604020202020204" pitchFamily="34" charset="0"/>
                <a:ea typeface="Microsoft YaHei" panose="020B0503020204020204" pitchFamily="34" charset="-122"/>
              </a:rPr>
              <a:t>a</a:t>
            </a:r>
            <a:endParaRPr lang="zh-CN" altLang="en-US" sz="1600" b="0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2567" name="TextBox 61"/>
          <p:cNvSpPr txBox="1">
            <a:spLocks noChangeArrowheads="1"/>
          </p:cNvSpPr>
          <p:nvPr/>
        </p:nvSpPr>
        <p:spPr bwMode="auto">
          <a:xfrm>
            <a:off x="4602163" y="2524125"/>
            <a:ext cx="6667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 b="0" dirty="0">
                <a:latin typeface="Arial" panose="020B0604020202020204" pitchFamily="34" charset="0"/>
                <a:ea typeface="Microsoft YaHei" panose="020B0503020204020204" pitchFamily="34" charset="-122"/>
              </a:rPr>
              <a:t>b</a:t>
            </a:r>
            <a:endParaRPr lang="zh-CN" altLang="en-US" sz="1600" b="0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2568" name="TextBox 64"/>
          <p:cNvSpPr txBox="1">
            <a:spLocks noChangeArrowheads="1"/>
          </p:cNvSpPr>
          <p:nvPr/>
        </p:nvSpPr>
        <p:spPr bwMode="auto">
          <a:xfrm>
            <a:off x="4011613" y="2524125"/>
            <a:ext cx="6667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 b="0" dirty="0">
                <a:latin typeface="Arial" panose="020B0604020202020204" pitchFamily="34" charset="0"/>
                <a:ea typeface="Microsoft YaHei" panose="020B0503020204020204" pitchFamily="34" charset="-122"/>
              </a:rPr>
              <a:t>c</a:t>
            </a:r>
            <a:endParaRPr lang="zh-CN" altLang="en-US" sz="1600" b="0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2569" name="TextBox 67"/>
          <p:cNvSpPr txBox="1">
            <a:spLocks noChangeArrowheads="1"/>
          </p:cNvSpPr>
          <p:nvPr/>
        </p:nvSpPr>
        <p:spPr bwMode="auto">
          <a:xfrm>
            <a:off x="7326313" y="2524125"/>
            <a:ext cx="6667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 b="0" dirty="0">
                <a:latin typeface="Arial" panose="020B0604020202020204" pitchFamily="34" charset="0"/>
                <a:ea typeface="Microsoft YaHei" panose="020B0503020204020204" pitchFamily="34" charset="-122"/>
              </a:rPr>
              <a:t>b</a:t>
            </a:r>
            <a:endParaRPr lang="zh-CN" altLang="en-US" sz="1600" b="0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2570" name="TextBox 68"/>
          <p:cNvSpPr txBox="1">
            <a:spLocks noChangeArrowheads="1"/>
          </p:cNvSpPr>
          <p:nvPr/>
        </p:nvSpPr>
        <p:spPr bwMode="auto">
          <a:xfrm>
            <a:off x="6735763" y="2524125"/>
            <a:ext cx="6667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 b="0" dirty="0">
                <a:latin typeface="Arial" panose="020B0604020202020204" pitchFamily="34" charset="0"/>
                <a:ea typeface="Microsoft YaHei" panose="020B0503020204020204" pitchFamily="34" charset="-122"/>
              </a:rPr>
              <a:t>c</a:t>
            </a:r>
            <a:endParaRPr lang="zh-CN" altLang="en-US" sz="1600" b="0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2571" name="TextBox 69"/>
          <p:cNvSpPr txBox="1">
            <a:spLocks noChangeArrowheads="1"/>
          </p:cNvSpPr>
          <p:nvPr/>
        </p:nvSpPr>
        <p:spPr bwMode="auto">
          <a:xfrm>
            <a:off x="6018659" y="3577580"/>
            <a:ext cx="3017837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UNLINK ("/a")</a:t>
            </a:r>
          </a:p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 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的 </a:t>
            </a: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refcnt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 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降为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1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（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25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号 </a:t>
            </a: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inode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 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没有被删除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 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）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但现在无法访问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25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号 </a:t>
            </a: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inode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！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2572" name="TextBox 70"/>
          <p:cNvSpPr txBox="1">
            <a:spLocks noChangeArrowheads="1"/>
          </p:cNvSpPr>
          <p:nvPr/>
        </p:nvSpPr>
        <p:spPr bwMode="auto">
          <a:xfrm>
            <a:off x="7308304" y="1849388"/>
            <a:ext cx="914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 b="0" dirty="0">
                <a:latin typeface="Arial" panose="020B0604020202020204" pitchFamily="34" charset="0"/>
                <a:ea typeface="Microsoft YaHei" panose="020B0503020204020204" pitchFamily="34" charset="-122"/>
              </a:rPr>
              <a:t>a</a:t>
            </a:r>
            <a:endParaRPr lang="zh-CN" altLang="en-US" sz="1600" b="0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1AC838D3-A938-F444-B99F-2097BD4C8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08304" y="1852904"/>
            <a:ext cx="356524" cy="35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7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7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22565" grpId="0"/>
      <p:bldP spid="22566" grpId="0"/>
      <p:bldP spid="22567" grpId="0"/>
      <p:bldP spid="22568" grpId="0"/>
      <p:bldP spid="22569" grpId="0"/>
      <p:bldP spid="22570" grpId="0"/>
      <p:bldP spid="22571" grpId="0"/>
      <p:bldP spid="225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新指令</a:t>
            </a:r>
            <a:r>
              <a:rPr lang="en-US" altLang="zh-CN" dirty="0"/>
              <a:t>-2</a:t>
            </a:r>
            <a:r>
              <a:rPr lang="zh-CN" altLang="en-US" dirty="0"/>
              <a:t>：</a:t>
            </a:r>
            <a:r>
              <a:rPr lang="en-US" altLang="zh-CN" dirty="0"/>
              <a:t>Compare-and-swap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2172071"/>
          </a:xfrm>
        </p:spPr>
        <p:txBody>
          <a:bodyPr/>
          <a:lstStyle/>
          <a:p>
            <a:r>
              <a:rPr lang="zh-CN" altLang="en-US" dirty="0"/>
              <a:t>另一个原子的硬件原语</a:t>
            </a:r>
            <a:endParaRPr lang="en-US" altLang="zh-CN" dirty="0"/>
          </a:p>
          <a:p>
            <a:pPr lvl="1"/>
            <a:r>
              <a:rPr lang="en-US" altLang="zh-CN" dirty="0"/>
              <a:t>Compare-and-swap (on SPARC)</a:t>
            </a:r>
          </a:p>
          <a:p>
            <a:pPr lvl="1"/>
            <a:r>
              <a:rPr lang="en-US" altLang="zh-CN" dirty="0"/>
              <a:t>Compare-and-exchange (on x86)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780" y="3361556"/>
            <a:ext cx="85689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1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CompareAndSwap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*</a:t>
            </a:r>
            <a:r>
              <a:rPr lang="en-US" altLang="zh-CN" dirty="0" err="1">
                <a:latin typeface="Consolas" panose="020B0609020204030204" pitchFamily="49" charset="0"/>
              </a:rPr>
              <a:t>ptr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expected,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new)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2    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actual = *</a:t>
            </a:r>
            <a:r>
              <a:rPr lang="en-US" altLang="zh-CN" dirty="0" err="1">
                <a:latin typeface="Consolas" panose="020B0609020204030204" pitchFamily="49" charset="0"/>
              </a:rPr>
              <a:t>ptr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3     if (actual == expected)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4         *</a:t>
            </a:r>
            <a:r>
              <a:rPr lang="en-US" altLang="zh-CN" dirty="0" err="1">
                <a:latin typeface="Consolas" panose="020B0609020204030204" pitchFamily="49" charset="0"/>
              </a:rPr>
              <a:t>ptr</a:t>
            </a:r>
            <a:r>
              <a:rPr lang="en-US" altLang="zh-CN" dirty="0">
                <a:latin typeface="Consolas" panose="020B0609020204030204" pitchFamily="49" charset="0"/>
              </a:rPr>
              <a:t> = new;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5     return actual;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6 }</a:t>
            </a:r>
            <a:endParaRPr lang="zh-CN" altLang="en-US" sz="4800" dirty="0"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8621FE-D65F-9817-A8B3-256D11C1506A}"/>
              </a:ext>
            </a:extLst>
          </p:cNvPr>
          <p:cNvSpPr txBox="1"/>
          <p:nvPr/>
        </p:nvSpPr>
        <p:spPr>
          <a:xfrm>
            <a:off x="5148064" y="5301468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注意：</a:t>
            </a:r>
            <a:r>
              <a:rPr kumimoji="1" lang="en-US" altLang="zh-CN" dirty="0">
                <a:solidFill>
                  <a:srgbClr val="C00000"/>
                </a:solidFill>
              </a:rPr>
              <a:t>C</a:t>
            </a:r>
            <a:r>
              <a:rPr kumimoji="1" lang="zh-CN" altLang="en-US" dirty="0">
                <a:solidFill>
                  <a:srgbClr val="C00000"/>
                </a:solidFill>
              </a:rPr>
              <a:t>代码仅用于表示语义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AECEB1-8C70-01FF-6277-A3E09E7E4BA6}"/>
              </a:ext>
            </a:extLst>
          </p:cNvPr>
          <p:cNvSpPr/>
          <p:nvPr/>
        </p:nvSpPr>
        <p:spPr>
          <a:xfrm>
            <a:off x="457200" y="3709764"/>
            <a:ext cx="8003232" cy="1451991"/>
          </a:xfrm>
          <a:prstGeom prst="rect">
            <a:avLst/>
          </a:prstGeom>
          <a:solidFill>
            <a:srgbClr val="6A868F">
              <a:alpha val="9804"/>
            </a:srgb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3569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a typeface="Microsoft YaHei" panose="020B0503020204020204" pitchFamily="34" charset="-122"/>
              </a:rPr>
              <a:t>软链接（符号链接）</a:t>
            </a:r>
            <a:endParaRPr lang="zh-CN" altLang="en-US" sz="4400" dirty="0">
              <a:ea typeface="Microsoft YaHei" panose="020B0503020204020204" pitchFamily="34" charset="-122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4116287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+mn-ea"/>
                <a:ea typeface="+mn-ea"/>
              </a:rPr>
              <a:t>如何在一个磁盘上建立指向另一个磁盘的</a:t>
            </a:r>
            <a:r>
              <a:rPr lang="en-US" altLang="zh-CN" sz="2400" dirty="0">
                <a:latin typeface="+mn-ea"/>
                <a:ea typeface="+mn-ea"/>
              </a:rPr>
              <a:t>Link</a:t>
            </a:r>
            <a:r>
              <a:rPr lang="zh-CN" altLang="en-US" sz="2400" dirty="0">
                <a:latin typeface="+mn-ea"/>
                <a:ea typeface="+mn-ea"/>
              </a:rPr>
              <a:t>？</a:t>
            </a:r>
            <a:endParaRPr lang="en-US" altLang="zh-CN" sz="2400" dirty="0">
              <a:latin typeface="+mn-ea"/>
              <a:ea typeface="+mn-ea"/>
            </a:endParaRPr>
          </a:p>
          <a:p>
            <a:pPr lvl="1"/>
            <a:r>
              <a:rPr lang="zh-CN" altLang="en-US" sz="2000" dirty="0">
                <a:latin typeface="+mn-ea"/>
                <a:ea typeface="+mn-ea"/>
              </a:rPr>
              <a:t>不行，因为不同磁盘的 </a:t>
            </a:r>
            <a:r>
              <a:rPr lang="en-US" altLang="zh-CN" sz="2000" dirty="0" err="1">
                <a:latin typeface="+mn-ea"/>
                <a:ea typeface="+mn-ea"/>
              </a:rPr>
              <a:t>inode</a:t>
            </a:r>
            <a:r>
              <a:rPr lang="zh-CN" altLang="en-US" sz="2000" dirty="0">
                <a:latin typeface="+mn-ea"/>
                <a:ea typeface="+mn-ea"/>
              </a:rPr>
              <a:t> 命名空间是不同的（文件系统不同）</a:t>
            </a:r>
            <a:endParaRPr lang="en-US" altLang="zh-CN" sz="2000" dirty="0">
              <a:latin typeface="+mn-ea"/>
              <a:ea typeface="+mn-ea"/>
            </a:endParaRPr>
          </a:p>
          <a:p>
            <a:endParaRPr lang="en-US" altLang="zh-CN" sz="2400" b="0" dirty="0">
              <a:latin typeface="+mn-ea"/>
              <a:ea typeface="+mn-ea"/>
            </a:endParaRPr>
          </a:p>
          <a:p>
            <a:r>
              <a:rPr lang="zh-CN" altLang="en-US" sz="2400" dirty="0">
                <a:latin typeface="+mn-ea"/>
                <a:ea typeface="+mn-ea"/>
              </a:rPr>
              <a:t>软链接（符号链接） </a:t>
            </a:r>
            <a:r>
              <a:rPr lang="en-US" altLang="zh-CN" sz="2400" dirty="0">
                <a:solidFill>
                  <a:schemeClr val="accent1"/>
                </a:solidFill>
                <a:latin typeface="+mn-ea"/>
                <a:ea typeface="+mn-ea"/>
              </a:rPr>
              <a:t>soft link (symbolic link)</a:t>
            </a:r>
          </a:p>
          <a:p>
            <a:pPr lvl="1"/>
            <a:r>
              <a:rPr lang="en-US" altLang="zh-CN" sz="2000" dirty="0">
                <a:latin typeface="+mn-ea"/>
                <a:ea typeface="+mn-ea"/>
              </a:rPr>
              <a:t>SYMLINK</a:t>
            </a:r>
          </a:p>
          <a:p>
            <a:pPr lvl="1"/>
            <a:r>
              <a:rPr lang="zh-CN" altLang="en-US" sz="2000" dirty="0">
                <a:latin typeface="+mn-ea"/>
                <a:ea typeface="+mn-ea"/>
              </a:rPr>
              <a:t>增加一种新的</a:t>
            </a: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err="1">
                <a:latin typeface="+mn-ea"/>
                <a:ea typeface="+mn-ea"/>
              </a:rPr>
              <a:t>inode</a:t>
            </a:r>
            <a:r>
              <a:rPr lang="zh-CN" altLang="en-US" sz="2000" dirty="0">
                <a:latin typeface="+mn-ea"/>
                <a:ea typeface="+mn-ea"/>
              </a:rPr>
              <a:t> 类型</a:t>
            </a:r>
            <a:endParaRPr lang="en-US" altLang="zh-CN" sz="2000" dirty="0">
              <a:latin typeface="+mn-ea"/>
              <a:ea typeface="+mn-ea"/>
            </a:endParaRP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F7DAD453-D0D0-EB42-9687-FCFF493116A2}" type="slidenum">
              <a:rPr lang="zh-CN" altLang="en-US" sz="1400" b="0">
                <a:latin typeface="Arial" panose="020B0604020202020204" pitchFamily="34" charset="0"/>
                <a:ea typeface="Microsoft YaHei" panose="020B0503020204020204" pitchFamily="34" charset="-122"/>
                <a:cs typeface="Adobe 楷体 Std R" charset="0"/>
              </a:rPr>
              <a:pPr/>
              <a:t>60</a:t>
            </a:fld>
            <a:endParaRPr lang="en-US" altLang="zh-CN" sz="1400" b="0" dirty="0">
              <a:latin typeface="Arial" panose="020B0604020202020204" pitchFamily="34" charset="0"/>
              <a:ea typeface="Microsoft YaHei" panose="020B0503020204020204" pitchFamily="34" charset="-122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7423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8CEE1-97E3-E848-BB4D-5A6A3D7D2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创建软链接：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中的 </a:t>
            </a:r>
            <a:r>
              <a:rPr kumimoji="1" lang="en-US" altLang="zh-CN" dirty="0"/>
              <a:t>ln</a:t>
            </a:r>
            <a:r>
              <a:rPr kumimoji="1" lang="zh-CN" altLang="en-US" dirty="0"/>
              <a:t> </a:t>
            </a:r>
            <a:r>
              <a:rPr kumimoji="1" lang="en-US" altLang="zh-CN" dirty="0"/>
              <a:t>-s</a:t>
            </a:r>
            <a:r>
              <a:rPr kumimoji="1" lang="zh-CN" altLang="en-US" dirty="0"/>
              <a:t> 命令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0A5F52-7F35-7647-B3C5-394394DA1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5EC3E5-F003-6A41-AE23-4A3F5FD6B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193" y="1229367"/>
            <a:ext cx="5817614" cy="429376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D5DF86A-E1BC-3B46-9E81-535D25E2EB3C}"/>
              </a:ext>
            </a:extLst>
          </p:cNvPr>
          <p:cNvSpPr txBox="1"/>
          <p:nvPr/>
        </p:nvSpPr>
        <p:spPr>
          <a:xfrm>
            <a:off x="5076056" y="3793604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/>
              <a:t>可以建立目录的软链接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D85942-D5E4-3DE5-744D-2BCF19913351}"/>
              </a:ext>
            </a:extLst>
          </p:cNvPr>
          <p:cNvSpPr txBox="1"/>
          <p:nvPr/>
        </p:nvSpPr>
        <p:spPr>
          <a:xfrm>
            <a:off x="5076056" y="1329637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/>
              <a:t>软链接可以无中生有</a:t>
            </a:r>
          </a:p>
        </p:txBody>
      </p:sp>
    </p:spTree>
    <p:extLst>
      <p:ext uri="{BB962C8B-B14F-4D97-AF65-F5344CB8AC3E}">
        <p14:creationId xmlns:p14="http://schemas.microsoft.com/office/powerpoint/2010/main" val="31164701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8CEE1-97E3-E848-BB4D-5A6A3D7D2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0A5F52-7F35-7647-B3C5-394394DA1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AB6211-5030-BFD2-4E15-19BCFAA99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13" y="1417340"/>
            <a:ext cx="7637373" cy="315059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5BB1EB-789A-18AE-9C27-EED8A5B97B7D}"/>
              </a:ext>
            </a:extLst>
          </p:cNvPr>
          <p:cNvSpPr txBox="1"/>
          <p:nvPr/>
        </p:nvSpPr>
        <p:spPr>
          <a:xfrm>
            <a:off x="753312" y="3217572"/>
            <a:ext cx="5042823" cy="28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39CC2F-EF3D-9827-D992-02EBF6DDF482}"/>
              </a:ext>
            </a:extLst>
          </p:cNvPr>
          <p:cNvSpPr txBox="1"/>
          <p:nvPr/>
        </p:nvSpPr>
        <p:spPr>
          <a:xfrm>
            <a:off x="755576" y="3793604"/>
            <a:ext cx="5042823" cy="28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87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硬链接和软链接的对比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103476" y="454156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DengXian" charset="0"/>
              </a:rPr>
              <a:t>通过文件名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49086" y="259729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DengXian" charset="0"/>
              </a:rPr>
              <a:t>通过</a:t>
            </a:r>
            <a:r>
              <a:rPr kumimoji="1"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DengXian" charset="0"/>
              </a:rPr>
              <a:t>inode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DengXian" charset="0"/>
              </a:rPr>
              <a:t>号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67944" y="2596087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DengXian" charset="0"/>
              </a:rPr>
              <a:t>通过</a:t>
            </a:r>
            <a:r>
              <a:rPr kumimoji="1"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DengXian" charset="0"/>
              </a:rPr>
              <a:t>inode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DengXian" charset="0"/>
              </a:rPr>
              <a:t>号</a:t>
            </a:r>
          </a:p>
        </p:txBody>
      </p:sp>
      <p:sp>
        <p:nvSpPr>
          <p:cNvPr id="3" name="圆角矩形 4">
            <a:extLst>
              <a:ext uri="{FF2B5EF4-FFF2-40B4-BE49-F238E27FC236}">
                <a16:creationId xmlns:a16="http://schemas.microsoft.com/office/drawing/2014/main" id="{43C49DCF-AB2E-8AA1-38F3-79F4B70F695F}"/>
              </a:ext>
            </a:extLst>
          </p:cNvPr>
          <p:cNvSpPr/>
          <p:nvPr/>
        </p:nvSpPr>
        <p:spPr bwMode="auto">
          <a:xfrm>
            <a:off x="3562002" y="1629131"/>
            <a:ext cx="1514054" cy="8364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400" dirty="0" err="1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宋体" charset="0"/>
              </a:rPr>
              <a:t>inode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宋体" charset="0"/>
            </a:endParaRPr>
          </a:p>
        </p:txBody>
      </p:sp>
      <p:sp>
        <p:nvSpPr>
          <p:cNvPr id="4" name="圆角矩形 4">
            <a:extLst>
              <a:ext uri="{FF2B5EF4-FFF2-40B4-BE49-F238E27FC236}">
                <a16:creationId xmlns:a16="http://schemas.microsoft.com/office/drawing/2014/main" id="{450806F0-F7DB-DBC6-EBBB-ED30FA3BDF58}"/>
              </a:ext>
            </a:extLst>
          </p:cNvPr>
          <p:cNvSpPr/>
          <p:nvPr/>
        </p:nvSpPr>
        <p:spPr bwMode="auto">
          <a:xfrm>
            <a:off x="1132204" y="3125273"/>
            <a:ext cx="1944215" cy="8124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宋体" charset="0"/>
              </a:rPr>
              <a:t>my-hard-link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宋体" charset="0"/>
            </a:endParaRPr>
          </a:p>
        </p:txBody>
      </p:sp>
      <p:sp>
        <p:nvSpPr>
          <p:cNvPr id="9" name="圆角矩形 4">
            <a:extLst>
              <a:ext uri="{FF2B5EF4-FFF2-40B4-BE49-F238E27FC236}">
                <a16:creationId xmlns:a16="http://schemas.microsoft.com/office/drawing/2014/main" id="{F2734F68-B5CC-FD08-C9B3-E6DA67A991B8}"/>
              </a:ext>
            </a:extLst>
          </p:cNvPr>
          <p:cNvSpPr/>
          <p:nvPr/>
        </p:nvSpPr>
        <p:spPr bwMode="auto">
          <a:xfrm>
            <a:off x="3526941" y="3068435"/>
            <a:ext cx="1584176" cy="85217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宋体" charset="0"/>
              </a:rPr>
              <a:t>myfile.txt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宋体" charset="0"/>
            </a:endParaRPr>
          </a:p>
        </p:txBody>
      </p:sp>
      <p:sp>
        <p:nvSpPr>
          <p:cNvPr id="10" name="圆角矩形 4">
            <a:extLst>
              <a:ext uri="{FF2B5EF4-FFF2-40B4-BE49-F238E27FC236}">
                <a16:creationId xmlns:a16="http://schemas.microsoft.com/office/drawing/2014/main" id="{0F4340AD-4472-FFC7-69C5-31D5EF87C7E5}"/>
              </a:ext>
            </a:extLst>
          </p:cNvPr>
          <p:cNvSpPr/>
          <p:nvPr/>
        </p:nvSpPr>
        <p:spPr bwMode="auto">
          <a:xfrm>
            <a:off x="5220072" y="3085440"/>
            <a:ext cx="1944216" cy="85217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宋体" charset="0"/>
              </a:rPr>
              <a:t>my-soft-link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宋体" charset="0"/>
            </a:endParaRP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53041355-863C-1A5C-D4B0-EF037BD8324D}"/>
              </a:ext>
            </a:extLst>
          </p:cNvPr>
          <p:cNvCxnSpPr>
            <a:stCxn id="4" idx="0"/>
            <a:endCxn id="3" idx="1"/>
          </p:cNvCxnSpPr>
          <p:nvPr/>
        </p:nvCxnSpPr>
        <p:spPr>
          <a:xfrm rot="5400000" flipH="1" flipV="1">
            <a:off x="2294203" y="1857474"/>
            <a:ext cx="1077909" cy="1457690"/>
          </a:xfrm>
          <a:prstGeom prst="curvedConnector2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F56D1665-7075-150B-BF67-983683F70884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rot="5400000" flipH="1" flipV="1">
            <a:off x="4017610" y="2767016"/>
            <a:ext cx="602839" cy="12700"/>
          </a:xfrm>
          <a:prstGeom prst="curved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818620B1-3F8E-FB55-3107-114CB92F3D80}"/>
              </a:ext>
            </a:extLst>
          </p:cNvPr>
          <p:cNvCxnSpPr>
            <a:cxnSpLocks/>
            <a:stCxn id="10" idx="2"/>
            <a:endCxn id="9" idx="2"/>
          </p:cNvCxnSpPr>
          <p:nvPr/>
        </p:nvCxnSpPr>
        <p:spPr>
          <a:xfrm rot="5400000" flipH="1">
            <a:off x="5247102" y="2992542"/>
            <a:ext cx="17005" cy="1873151"/>
          </a:xfrm>
          <a:prstGeom prst="curvedConnector3">
            <a:avLst>
              <a:gd name="adj1" fmla="val -3771208"/>
            </a:avLst>
          </a:prstGeom>
          <a:ln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1565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640" y="1405509"/>
            <a:ext cx="8783880" cy="41162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sz="2400" dirty="0"/>
              <a:t>存储设备上文件系统的组织</a:t>
            </a:r>
            <a:endParaRPr kumimoji="1" lang="en-US" altLang="zh-CN" sz="2400" dirty="0"/>
          </a:p>
          <a:p>
            <a:pPr>
              <a:lnSpc>
                <a:spcPct val="100000"/>
              </a:lnSpc>
            </a:pPr>
            <a:r>
              <a:rPr kumimoji="1" lang="en-US" altLang="zh-CN" sz="2400" dirty="0" err="1"/>
              <a:t>inode</a:t>
            </a:r>
            <a:endParaRPr kumimoji="1" lang="en-US" altLang="zh-CN" sz="2400" dirty="0"/>
          </a:p>
          <a:p>
            <a:pPr lvl="1">
              <a:lnSpc>
                <a:spcPct val="100000"/>
              </a:lnSpc>
            </a:pPr>
            <a:r>
              <a:rPr kumimoji="1" lang="zh-CN" altLang="en-US" sz="2200" dirty="0"/>
              <a:t>普通文件</a:t>
            </a:r>
            <a:endParaRPr kumimoji="1" lang="en-US" altLang="zh-CN" sz="2200" dirty="0"/>
          </a:p>
          <a:p>
            <a:pPr lvl="2">
              <a:lnSpc>
                <a:spcPct val="100000"/>
              </a:lnSpc>
            </a:pPr>
            <a:r>
              <a:rPr kumimoji="1" lang="zh-CN" altLang="en-US" sz="1800" dirty="0"/>
              <a:t>文件名不是文件的数据，也不是文件的元数据（</a:t>
            </a:r>
            <a:r>
              <a:rPr kumimoji="1" lang="en-US" altLang="zh-CN" sz="1800" dirty="0" err="1"/>
              <a:t>inode</a:t>
            </a:r>
            <a:r>
              <a:rPr kumimoji="1" lang="zh-CN" altLang="en-US" sz="1800" dirty="0"/>
              <a:t>）</a:t>
            </a:r>
            <a:endParaRPr kumimoji="1" lang="en-US" altLang="zh-CN" sz="1800" dirty="0"/>
          </a:p>
          <a:p>
            <a:pPr lvl="1">
              <a:lnSpc>
                <a:spcPct val="100000"/>
              </a:lnSpc>
            </a:pPr>
            <a:r>
              <a:rPr kumimoji="1" lang="zh-CN" altLang="en-US" sz="2200" dirty="0"/>
              <a:t>目录</a:t>
            </a:r>
            <a:endParaRPr kumimoji="1" lang="en-US" altLang="zh-CN" sz="2200" dirty="0"/>
          </a:p>
          <a:p>
            <a:pPr lvl="2">
              <a:lnSpc>
                <a:spcPct val="100000"/>
              </a:lnSpc>
            </a:pPr>
            <a:r>
              <a:rPr kumimoji="1" lang="zh-CN" altLang="en-US" sz="1800" dirty="0"/>
              <a:t>文件名是目录的数据</a:t>
            </a:r>
            <a:endParaRPr kumimoji="1" lang="en-US" altLang="zh-CN" sz="1800" dirty="0"/>
          </a:p>
          <a:p>
            <a:pPr lvl="2">
              <a:lnSpc>
                <a:spcPct val="100000"/>
              </a:lnSpc>
              <a:spcBef>
                <a:spcPts val="1368"/>
              </a:spcBef>
            </a:pPr>
            <a:r>
              <a:rPr kumimoji="1" lang="zh-CN" altLang="en-US" sz="1800" dirty="0"/>
              <a:t>目录所占磁盘空间通常是很小的，负责记录文件名到</a:t>
            </a:r>
            <a:r>
              <a:rPr kumimoji="1" lang="en-US" altLang="zh-CN" sz="1800" dirty="0" err="1"/>
              <a:t>inode</a:t>
            </a:r>
            <a:r>
              <a:rPr kumimoji="1" lang="zh-CN" altLang="en-US" sz="1800" dirty="0"/>
              <a:t>号的映射</a:t>
            </a:r>
            <a:endParaRPr kumimoji="1" lang="en-US" altLang="zh-CN" sz="1800" dirty="0"/>
          </a:p>
          <a:p>
            <a:pPr lvl="1">
              <a:lnSpc>
                <a:spcPct val="100000"/>
              </a:lnSpc>
            </a:pPr>
            <a:r>
              <a:rPr kumimoji="1" lang="zh-CN" altLang="en-US" sz="2200" dirty="0"/>
              <a:t>链接</a:t>
            </a:r>
            <a:endParaRPr kumimoji="1" lang="en-US" altLang="zh-CN" sz="2200" dirty="0"/>
          </a:p>
          <a:p>
            <a:pPr lvl="2">
              <a:lnSpc>
                <a:spcPct val="100000"/>
              </a:lnSpc>
            </a:pPr>
            <a:r>
              <a:rPr kumimoji="1" lang="zh-CN" altLang="en-US" sz="1800" dirty="0"/>
              <a:t>硬链接：一个</a:t>
            </a:r>
            <a:r>
              <a:rPr kumimoji="1" lang="en-US" altLang="zh-CN" sz="1800" dirty="0" err="1"/>
              <a:t>inode</a:t>
            </a:r>
            <a:r>
              <a:rPr kumimoji="1" lang="zh-CN" altLang="en-US" sz="1800" dirty="0"/>
              <a:t>可以有多个文件名（</a:t>
            </a:r>
            <a:r>
              <a:rPr kumimoji="1" lang="en-US" altLang="zh-CN" sz="1800" dirty="0"/>
              <a:t>.</a:t>
            </a:r>
            <a:r>
              <a:rPr kumimoji="1" lang="zh-CN" altLang="en-US" sz="1800" dirty="0"/>
              <a:t> 和 </a:t>
            </a:r>
            <a:r>
              <a:rPr kumimoji="1" lang="en-US" altLang="zh-CN" sz="1800" dirty="0"/>
              <a:t>..</a:t>
            </a:r>
            <a:r>
              <a:rPr kumimoji="1" lang="zh-CN" altLang="en-US" sz="1800" dirty="0"/>
              <a:t>）注意不是新的</a:t>
            </a:r>
            <a:r>
              <a:rPr kumimoji="1" lang="en-US" altLang="zh-CN" sz="1800" dirty="0" err="1"/>
              <a:t>inode</a:t>
            </a:r>
            <a:r>
              <a:rPr kumimoji="1" lang="zh-CN" altLang="en-US" sz="1800" dirty="0"/>
              <a:t> 类型</a:t>
            </a:r>
            <a:endParaRPr kumimoji="1" lang="en-US" altLang="zh-CN" sz="1800" dirty="0"/>
          </a:p>
          <a:p>
            <a:pPr lvl="2">
              <a:lnSpc>
                <a:spcPct val="100000"/>
              </a:lnSpc>
            </a:pPr>
            <a:r>
              <a:rPr kumimoji="1" lang="zh-CN" altLang="en-US" sz="1800" dirty="0"/>
              <a:t>软链接：一种特殊的</a:t>
            </a:r>
            <a:r>
              <a:rPr kumimoji="1" lang="en-US" altLang="zh-CN" sz="1800" dirty="0" err="1"/>
              <a:t>inode</a:t>
            </a:r>
            <a:r>
              <a:rPr kumimoji="1" lang="zh-CN" altLang="en-US" sz="1800" dirty="0"/>
              <a:t>（快捷方式）</a:t>
            </a:r>
            <a:endParaRPr kumimoji="1" lang="en-US" altLang="zh-CN" sz="18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64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1640F0-D480-006F-1389-0DAC743E69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6" b="6023"/>
          <a:stretch/>
        </p:blipFill>
        <p:spPr>
          <a:xfrm>
            <a:off x="4950103" y="43714"/>
            <a:ext cx="4193897" cy="238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33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</a:t>
            </a:r>
            <a:r>
              <a:rPr lang="en-US" altLang="zh-CN" dirty="0"/>
              <a:t> Compare-and-swap</a:t>
            </a:r>
            <a:r>
              <a:rPr lang="zh-CN" altLang="en-US" dirty="0"/>
              <a:t> 实现 </a:t>
            </a:r>
            <a:r>
              <a:rPr lang="en-US" altLang="zh-CN" dirty="0"/>
              <a:t>Spin Lock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345332"/>
            <a:ext cx="843528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 typedef struct __</a:t>
            </a: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lock_t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{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     int flag;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 } </a:t>
            </a: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lock_t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 void </a:t>
            </a:r>
            <a:r>
              <a:rPr lang="en-US" altLang="zh-CN" sz="1600" b="1" dirty="0" err="1">
                <a:solidFill>
                  <a:srgbClr val="0096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init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lock_t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*lock) {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6     </a:t>
            </a:r>
            <a:r>
              <a:rPr lang="en-US" altLang="zh-CN" sz="1600" dirty="0">
                <a:solidFill>
                  <a:srgbClr val="9BBB59">
                    <a:lumMod val="75000"/>
                  </a:srgbClr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0 indicates that lock is available, 1 that it is held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7     lock-&gt;flag = 0;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8 }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9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10 void </a:t>
            </a:r>
            <a:r>
              <a:rPr lang="en-US" altLang="zh-CN" sz="1600" b="1" dirty="0">
                <a:solidFill>
                  <a:srgbClr val="0096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lock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lock_t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*lock) {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11     while (</a:t>
            </a:r>
            <a:r>
              <a:rPr lang="en-US" altLang="zh-CN" sz="1600" dirty="0" err="1">
                <a:solidFill>
                  <a:srgbClr val="FF26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CompareAndSwap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(&amp;lock-&gt;flag, 0, 1) == 1)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12     </a:t>
            </a:r>
            <a:r>
              <a:rPr lang="zh-CN" altLang="en-US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1600" dirty="0">
                <a:solidFill>
                  <a:srgbClr val="9BBB59">
                    <a:lumMod val="75000"/>
                  </a:srgbClr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spin-wait (do nothing)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13 }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14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15 void </a:t>
            </a:r>
            <a:r>
              <a:rPr lang="en-US" altLang="zh-CN" sz="1600" b="1" dirty="0">
                <a:solidFill>
                  <a:srgbClr val="0096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unlock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lock_t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*lock) {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16     lock-&gt;flag = 0;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17 }</a:t>
            </a:r>
            <a:endParaRPr lang="zh-CN" altLang="en-US" sz="4400" dirty="0">
              <a:solidFill>
                <a:prstClr val="black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23528" y="3577580"/>
            <a:ext cx="6696744" cy="1008112"/>
          </a:xfrm>
          <a:prstGeom prst="roundRect">
            <a:avLst>
              <a:gd name="adj" fmla="val 0"/>
            </a:avLst>
          </a:prstGeom>
          <a:noFill/>
          <a:ln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374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435280" cy="900442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新指令</a:t>
            </a:r>
            <a:r>
              <a:rPr lang="en-US" altLang="zh-CN" sz="2800" dirty="0"/>
              <a:t>-3</a:t>
            </a:r>
            <a:r>
              <a:rPr lang="zh-CN" altLang="en-US" sz="2800" dirty="0"/>
              <a:t>：</a:t>
            </a:r>
            <a:r>
              <a:rPr lang="en-US" altLang="zh-CN" sz="2800" dirty="0"/>
              <a:t>Load-linked &amp; Store-conditional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273324"/>
            <a:ext cx="85689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1 int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LoadLinked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(int *</a:t>
            </a: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ptr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</a:t>
            </a:r>
            <a:b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2     return *</a:t>
            </a: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ptr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b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3 }</a:t>
            </a:r>
            <a:b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4</a:t>
            </a:r>
            <a:b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5 int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StoreConditional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(int *</a:t>
            </a: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ptr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int value) {</a:t>
            </a:r>
            <a:b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6     if (no one has updated *</a:t>
            </a: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ptr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since the </a:t>
            </a: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LoadLinked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to this address) { </a:t>
            </a:r>
            <a:b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7         *</a:t>
            </a: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ptr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value;</a:t>
            </a:r>
            <a:b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8         return 1; </a:t>
            </a:r>
            <a:r>
              <a:rPr lang="en-US" altLang="zh-CN" sz="1600" dirty="0">
                <a:solidFill>
                  <a:srgbClr val="9BBB59">
                    <a:lumMod val="75000"/>
                  </a:srgbClr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success!</a:t>
            </a:r>
            <a:br>
              <a:rPr lang="en-US" altLang="zh-CN" sz="1600" dirty="0">
                <a:solidFill>
                  <a:srgbClr val="9BBB59">
                    <a:lumMod val="75000"/>
                  </a:srgbClr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9     } else {</a:t>
            </a:r>
            <a:b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10         return 0; </a:t>
            </a:r>
            <a:r>
              <a:rPr lang="en-US" altLang="zh-CN" sz="1600" dirty="0">
                <a:solidFill>
                  <a:srgbClr val="9BBB59">
                    <a:lumMod val="75000"/>
                  </a:srgbClr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failed to update</a:t>
            </a:r>
            <a:br>
              <a:rPr lang="en-US" altLang="zh-CN" sz="1600" dirty="0">
                <a:solidFill>
                  <a:srgbClr val="9BBB59">
                    <a:lumMod val="75000"/>
                  </a:srgbClr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11    }</a:t>
            </a:r>
            <a:b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12 }</a:t>
            </a:r>
            <a:endParaRPr lang="zh-CN" altLang="en-US" sz="16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602299-E6DE-7824-C762-813F8D47E275}"/>
              </a:ext>
            </a:extLst>
          </p:cNvPr>
          <p:cNvSpPr txBox="1"/>
          <p:nvPr/>
        </p:nvSpPr>
        <p:spPr>
          <a:xfrm>
            <a:off x="7308304" y="1025356"/>
            <a:ext cx="4663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ARM</a:t>
            </a:r>
            <a:r>
              <a:rPr lang="zh-CN" altLang="en-US" sz="1800" dirty="0"/>
              <a:t>架构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14DFE8-1DFD-65C6-5E8E-A78FC2258AFB}"/>
              </a:ext>
            </a:extLst>
          </p:cNvPr>
          <p:cNvSpPr/>
          <p:nvPr/>
        </p:nvSpPr>
        <p:spPr>
          <a:xfrm>
            <a:off x="323528" y="2497461"/>
            <a:ext cx="8496944" cy="1822852"/>
          </a:xfrm>
          <a:prstGeom prst="rect">
            <a:avLst/>
          </a:prstGeom>
          <a:solidFill>
            <a:srgbClr val="6A868F">
              <a:alpha val="9804"/>
            </a:srgb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214C45-9500-4958-651D-9634A54A6273}"/>
              </a:ext>
            </a:extLst>
          </p:cNvPr>
          <p:cNvSpPr/>
          <p:nvPr/>
        </p:nvSpPr>
        <p:spPr>
          <a:xfrm>
            <a:off x="323528" y="1538704"/>
            <a:ext cx="8496944" cy="526708"/>
          </a:xfrm>
          <a:prstGeom prst="rect">
            <a:avLst/>
          </a:prstGeom>
          <a:solidFill>
            <a:srgbClr val="6A868F">
              <a:alpha val="9804"/>
            </a:srgb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D81888-33DE-03E8-1993-7C04FC390069}"/>
              </a:ext>
            </a:extLst>
          </p:cNvPr>
          <p:cNvSpPr txBox="1"/>
          <p:nvPr/>
        </p:nvSpPr>
        <p:spPr>
          <a:xfrm>
            <a:off x="5148064" y="5301468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注意：</a:t>
            </a:r>
            <a:r>
              <a:rPr kumimoji="1" lang="en-US" altLang="zh-CN" dirty="0">
                <a:solidFill>
                  <a:srgbClr val="C00000"/>
                </a:solidFill>
              </a:rPr>
              <a:t>C</a:t>
            </a:r>
            <a:r>
              <a:rPr kumimoji="1" lang="zh-CN" altLang="en-US" dirty="0">
                <a:solidFill>
                  <a:srgbClr val="C00000"/>
                </a:solidFill>
              </a:rPr>
              <a:t>代码仅用于表示语义</a:t>
            </a:r>
          </a:p>
        </p:txBody>
      </p:sp>
    </p:spTree>
    <p:extLst>
      <p:ext uri="{BB962C8B-B14F-4D97-AF65-F5344CB8AC3E}">
        <p14:creationId xmlns:p14="http://schemas.microsoft.com/office/powerpoint/2010/main" val="3444882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 LL/SC </a:t>
            </a:r>
            <a:r>
              <a:rPr lang="zh-CN" altLang="en-US" dirty="0"/>
              <a:t>来实现</a:t>
            </a:r>
            <a:r>
              <a:rPr lang="en-US" altLang="zh-CN" dirty="0"/>
              <a:t> Spinlock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1666" y="1489348"/>
            <a:ext cx="8229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 void </a:t>
            </a:r>
            <a:r>
              <a:rPr lang="en-US" altLang="zh-CN" b="1" dirty="0">
                <a:solidFill>
                  <a:srgbClr val="0096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lock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lock_t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*lock) {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     while (1) {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         while (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LoadLinked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(&amp;lock-&gt;flag) == 1)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             ; </a:t>
            </a:r>
            <a:r>
              <a:rPr lang="en-US" altLang="zh-CN" dirty="0">
                <a:solidFill>
                  <a:srgbClr val="9BBB59">
                    <a:lumMod val="75000"/>
                  </a:srgbClr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spin until it's zero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         if (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StoreConditional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(&amp;lock-&gt;flag, 1) == 1)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6             return; </a:t>
            </a:r>
            <a:r>
              <a:rPr lang="en-US" altLang="zh-CN" dirty="0">
                <a:solidFill>
                  <a:srgbClr val="9BBB59">
                    <a:lumMod val="75000"/>
                  </a:srgbClr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if set-it-to-1 was a success: all done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7                     </a:t>
            </a:r>
            <a:r>
              <a:rPr lang="en-US" altLang="zh-CN" dirty="0">
                <a:solidFill>
                  <a:srgbClr val="9BBB59">
                    <a:lumMod val="75000"/>
                  </a:srgbClr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otherwise: try it all over again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8     }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9 }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10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11 void </a:t>
            </a:r>
            <a:r>
              <a:rPr lang="en-US" altLang="zh-CN" b="1" dirty="0">
                <a:solidFill>
                  <a:srgbClr val="0096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unlock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lock_t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*lock) {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12     lock-&gt;flag = 0;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13 }</a:t>
            </a:r>
          </a:p>
        </p:txBody>
      </p:sp>
    </p:spTree>
    <p:extLst>
      <p:ext uri="{BB962C8B-B14F-4D97-AF65-F5344CB8AC3E}">
        <p14:creationId xmlns:p14="http://schemas.microsoft.com/office/powerpoint/2010/main" val="184880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SJTU-Red</Template>
  <TotalTime>39674</TotalTime>
  <Words>4430</Words>
  <Application>Microsoft Macintosh PowerPoint</Application>
  <PresentationFormat>全屏显示(16:10)</PresentationFormat>
  <Paragraphs>667</Paragraphs>
  <Slides>64</Slides>
  <Notes>18</Notes>
  <HiddenSlides>2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64</vt:i4>
      </vt:variant>
    </vt:vector>
  </HeadingPairs>
  <TitlesOfParts>
    <vt:vector size="75" baseType="lpstr">
      <vt:lpstr>DengXian</vt:lpstr>
      <vt:lpstr>Microsoft YaHei</vt:lpstr>
      <vt:lpstr>Microsoft YaHei</vt:lpstr>
      <vt:lpstr>Arial</vt:lpstr>
      <vt:lpstr>Calibri</vt:lpstr>
      <vt:lpstr>Consolas</vt:lpstr>
      <vt:lpstr>Courier</vt:lpstr>
      <vt:lpstr>Times New Roman</vt:lpstr>
      <vt:lpstr>Wingdings</vt:lpstr>
      <vt:lpstr>Office 主题​​</vt:lpstr>
      <vt:lpstr>1_Office 主题​​</vt:lpstr>
      <vt:lpstr>inode文件系统</vt:lpstr>
      <vt:lpstr>版权声明</vt:lpstr>
      <vt:lpstr>课程回顾</vt:lpstr>
      <vt:lpstr>新指令-1：Test-and-Set</vt:lpstr>
      <vt:lpstr>使用 Test-and-Set 实现 Spin Lock</vt:lpstr>
      <vt:lpstr>新指令-2：Compare-and-swap</vt:lpstr>
      <vt:lpstr>用 Compare-and-swap 实现 Spin Lock</vt:lpstr>
      <vt:lpstr>新指令-3：Load-linked &amp; Store-conditional</vt:lpstr>
      <vt:lpstr>用 LL/SC 来实现 Spinlock</vt:lpstr>
      <vt:lpstr>新指令-4：Fetch-and-add</vt:lpstr>
      <vt:lpstr>用 Fetch-and-add 实现 Ticket Lock</vt:lpstr>
      <vt:lpstr>偏向读者 的读写锁 实现示例</vt:lpstr>
      <vt:lpstr>死锁预防：方法一</vt:lpstr>
      <vt:lpstr>死锁预防：方法二</vt:lpstr>
      <vt:lpstr>死锁预防：方法三</vt:lpstr>
      <vt:lpstr>死锁预防：方法四</vt:lpstr>
      <vt:lpstr>银行家算法（避免资源竞争引起的死锁）</vt:lpstr>
      <vt:lpstr>文件系统</vt:lpstr>
      <vt:lpstr>文件和文件系统</vt:lpstr>
      <vt:lpstr>回顾：文件的open/read/write操作</vt:lpstr>
      <vt:lpstr>UNIX文件系统的API</vt:lpstr>
      <vt:lpstr>文件系统的位置</vt:lpstr>
      <vt:lpstr>inode：文件的元数据</vt:lpstr>
      <vt:lpstr>一种DIY的简单文件系统</vt:lpstr>
      <vt:lpstr>简单文件系统的改进</vt:lpstr>
      <vt:lpstr>简单文件系统的限制</vt:lpstr>
      <vt:lpstr>inode：记录文件多个磁盘块的位置</vt:lpstr>
      <vt:lpstr>inode文件系统的存储布局</vt:lpstr>
      <vt:lpstr>inode文件系统的存储布局</vt:lpstr>
      <vt:lpstr>inode文件系统的基本操作</vt:lpstr>
      <vt:lpstr>单级inode过大的问题</vt:lpstr>
      <vt:lpstr>多级inode</vt:lpstr>
      <vt:lpstr>多级inode</vt:lpstr>
      <vt:lpstr>问：为什么格式化后可用空间变小了？</vt:lpstr>
      <vt:lpstr>目录：也是一种文件</vt:lpstr>
      <vt:lpstr>inode与文件名</vt:lpstr>
      <vt:lpstr>用字符串做文件名</vt:lpstr>
      <vt:lpstr>目录文件与目录项</vt:lpstr>
      <vt:lpstr>思考：文件夹大小</vt:lpstr>
      <vt:lpstr>目录的递归与根目录</vt:lpstr>
      <vt:lpstr>文件的查找过程：/os-book/fs.tex</vt:lpstr>
      <vt:lpstr>文件的查找过程：/os-book/fs.tex</vt:lpstr>
      <vt:lpstr>练习：根据文件名找到文件块："/programs/pong.c"</vt:lpstr>
      <vt:lpstr>练习：根据文件名找到文件块："/programs/pong.c"</vt:lpstr>
      <vt:lpstr>练习：根据文件名找到文件块："/programs/pong.c"</vt:lpstr>
      <vt:lpstr>练习：根据文件名找到文件块："/programs/pong.c"</vt:lpstr>
      <vt:lpstr>练习：根据文件名找到文件块："/programs/pong.c"</vt:lpstr>
      <vt:lpstr>练习：根据文件名找到文件块："/programs/pong.c"</vt:lpstr>
      <vt:lpstr>练习：根据文件名找到文件块："/programs/pong.c"</vt:lpstr>
      <vt:lpstr>练习：根据文件名找到文件块："/programs/pong.c"</vt:lpstr>
      <vt:lpstr>练习：根据文件名找到文件块："/programs/pong.c"</vt:lpstr>
      <vt:lpstr>练习：根据文件名找到文件块："/programs/pong.c"</vt:lpstr>
      <vt:lpstr>直接 Dump 一个目录（Ext4文件系统）</vt:lpstr>
      <vt:lpstr>直接 Dump 一个目录（Ext4文件系统）</vt:lpstr>
      <vt:lpstr>硬链接与软链接</vt:lpstr>
      <vt:lpstr>创建（硬）链接：Linux中的 ln 命令</vt:lpstr>
      <vt:lpstr>（硬）链接：Link</vt:lpstr>
      <vt:lpstr>（硬）链接：Link</vt:lpstr>
      <vt:lpstr>Link不能形成环</vt:lpstr>
      <vt:lpstr>软链接（符号链接）</vt:lpstr>
      <vt:lpstr>创建软链接：Linux中的 ln -s 命令</vt:lpstr>
      <vt:lpstr>练习</vt:lpstr>
      <vt:lpstr>硬链接和软链接的对比</vt:lpstr>
      <vt:lpstr>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上海交大-古金宇</cp:lastModifiedBy>
  <cp:revision>1176</cp:revision>
  <cp:lastPrinted>2020-03-02T13:38:09Z</cp:lastPrinted>
  <dcterms:created xsi:type="dcterms:W3CDTF">2017-11-24T09:35:45Z</dcterms:created>
  <dcterms:modified xsi:type="dcterms:W3CDTF">2023-12-05T02:22:49Z</dcterms:modified>
</cp:coreProperties>
</file>