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43"/>
  </p:notesMasterIdLst>
  <p:handoutMasterIdLst>
    <p:handoutMasterId r:id="rId44"/>
  </p:handoutMasterIdLst>
  <p:sldIdLst>
    <p:sldId id="2260" r:id="rId3"/>
    <p:sldId id="1359" r:id="rId4"/>
    <p:sldId id="2242" r:id="rId5"/>
    <p:sldId id="2244" r:id="rId6"/>
    <p:sldId id="2247" r:id="rId7"/>
    <p:sldId id="2587" r:id="rId8"/>
    <p:sldId id="2246" r:id="rId9"/>
    <p:sldId id="2565" r:id="rId10"/>
    <p:sldId id="2566" r:id="rId11"/>
    <p:sldId id="2567" r:id="rId12"/>
    <p:sldId id="2248" r:id="rId13"/>
    <p:sldId id="2588" r:id="rId14"/>
    <p:sldId id="2256" r:id="rId15"/>
    <p:sldId id="1411" r:id="rId16"/>
    <p:sldId id="2253" r:id="rId17"/>
    <p:sldId id="2564" r:id="rId18"/>
    <p:sldId id="260" r:id="rId19"/>
    <p:sldId id="2584" r:id="rId20"/>
    <p:sldId id="1412" r:id="rId21"/>
    <p:sldId id="2243" r:id="rId22"/>
    <p:sldId id="2303" r:id="rId23"/>
    <p:sldId id="2585" r:id="rId24"/>
    <p:sldId id="2245" r:id="rId25"/>
    <p:sldId id="2570" r:id="rId26"/>
    <p:sldId id="2571" r:id="rId27"/>
    <p:sldId id="2572" r:id="rId28"/>
    <p:sldId id="1398" r:id="rId29"/>
    <p:sldId id="2573" r:id="rId30"/>
    <p:sldId id="2574" r:id="rId31"/>
    <p:sldId id="2575" r:id="rId32"/>
    <p:sldId id="2576" r:id="rId33"/>
    <p:sldId id="2577" r:id="rId34"/>
    <p:sldId id="2578" r:id="rId35"/>
    <p:sldId id="2579" r:id="rId36"/>
    <p:sldId id="2580" r:id="rId37"/>
    <p:sldId id="2581" r:id="rId38"/>
    <p:sldId id="2582" r:id="rId39"/>
    <p:sldId id="2583" r:id="rId40"/>
    <p:sldId id="2528" r:id="rId41"/>
    <p:sldId id="2586" r:id="rId4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327"/>
    <a:srgbClr val="9437FF"/>
    <a:srgbClr val="73FEFF"/>
    <a:srgbClr val="0432FF"/>
    <a:srgbClr val="941100"/>
    <a:srgbClr val="212121"/>
    <a:srgbClr val="005493"/>
    <a:srgbClr val="FF2F92"/>
    <a:srgbClr val="ED3C64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45" autoAdjust="0"/>
    <p:restoredTop sz="87450" autoAdjust="0"/>
  </p:normalViewPr>
  <p:slideViewPr>
    <p:cSldViewPr>
      <p:cViewPr varScale="1">
        <p:scale>
          <a:sx n="136" d="100"/>
          <a:sy n="136" d="100"/>
        </p:scale>
        <p:origin x="336" y="19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2023/12/12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/home/</a:t>
            </a:r>
            <a:r>
              <a:rPr kumimoji="1" lang="en-US" altLang="zh-CN" dirty="0" err="1"/>
              <a:t>tmac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ieee</a:t>
            </a:r>
            <a:r>
              <a:rPr kumimoji="1" lang="en-US" altLang="zh-CN" dirty="0"/>
              <a:t>-ai-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/fs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mmap</a:t>
            </a:r>
            <a:r>
              <a:rPr lang="zh-CN" altLang="en-US" dirty="0"/>
              <a:t>映射文件时，内核中会为</a:t>
            </a:r>
            <a:r>
              <a:rPr lang="en-US" altLang="zh-CN" dirty="0" err="1"/>
              <a:t>mmap</a:t>
            </a:r>
            <a:r>
              <a:rPr lang="zh-CN" altLang="en-US" dirty="0"/>
              <a:t>的区域创建一个</a:t>
            </a:r>
            <a:r>
              <a:rPr lang="en-US" altLang="zh-CN" dirty="0" err="1"/>
              <a:t>vma</a:t>
            </a:r>
            <a:r>
              <a:rPr lang="zh-CN" altLang="en-US" dirty="0"/>
              <a:t>，并且将对应标识文件的内核对象</a:t>
            </a:r>
            <a:r>
              <a:rPr lang="en-US" altLang="zh-CN" dirty="0"/>
              <a:t>V-NODE</a:t>
            </a:r>
            <a:r>
              <a:rPr lang="zh-CN" altLang="en-US" dirty="0"/>
              <a:t>与这个</a:t>
            </a:r>
            <a:r>
              <a:rPr lang="en-US" altLang="zh-CN" dirty="0" err="1"/>
              <a:t>vma</a:t>
            </a:r>
            <a:r>
              <a:rPr lang="zh-CN" altLang="en-US" dirty="0"/>
              <a:t>绑定。此时这块区域的页表中并没有对应任何物理页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0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当访问这块内存时，会触发 </a:t>
            </a:r>
            <a:r>
              <a:rPr lang="en-US" altLang="zh-CN" dirty="0"/>
              <a:t>page fault</a:t>
            </a:r>
            <a:r>
              <a:rPr lang="zh-CN" altLang="en-US" dirty="0"/>
              <a:t>，内核会检查 </a:t>
            </a:r>
            <a:r>
              <a:rPr lang="en-US" altLang="zh-CN" dirty="0"/>
              <a:t>fault </a:t>
            </a:r>
            <a:r>
              <a:rPr lang="zh-CN" altLang="en-US" dirty="0"/>
              <a:t>地址，发现其对应的 </a:t>
            </a:r>
            <a:r>
              <a:rPr lang="en-US" altLang="zh-CN" dirty="0" err="1"/>
              <a:t>vma</a:t>
            </a:r>
            <a:r>
              <a:rPr lang="en-US" altLang="zh-CN" dirty="0"/>
              <a:t> </a:t>
            </a:r>
            <a:r>
              <a:rPr lang="zh-CN" altLang="en-US" dirty="0"/>
              <a:t>绑定了一个 </a:t>
            </a:r>
            <a:r>
              <a:rPr lang="en-US" altLang="zh-CN" dirty="0"/>
              <a:t>v-node</a:t>
            </a:r>
            <a:r>
              <a:rPr lang="zh-CN" altLang="en-US" dirty="0"/>
              <a:t>，就会从磁盘读取对应的页内容到页缓存，并将页缓存与用户地址空间的内容映射到同一个物理页。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12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mmap</a:t>
            </a:r>
            <a:r>
              <a:rPr lang="zh-CN" altLang="en-US" dirty="0"/>
              <a:t>内存区域的写会直接修改页缓存中的内容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05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当文件被关闭或调用</a:t>
            </a:r>
            <a:r>
              <a:rPr lang="en-US" altLang="zh-CN" dirty="0" err="1"/>
              <a:t>msync</a:t>
            </a:r>
            <a:r>
              <a:rPr lang="zh-CN" altLang="en-US" dirty="0"/>
              <a:t>时，页缓存中修改的数据会被刷会磁盘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19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Jcmt</a:t>
            </a:r>
            <a:r>
              <a:rPr kumimoji="1" lang="zh-CN" altLang="en-US" dirty="0"/>
              <a:t>确保</a:t>
            </a:r>
            <a:r>
              <a:rPr kumimoji="1" lang="en-US" altLang="zh-CN" dirty="0"/>
              <a:t>J</a:t>
            </a:r>
            <a:r>
              <a:rPr kumimoji="1" lang="zh-CN" altLang="en-US" dirty="0"/>
              <a:t>元数据 是完整地写进去了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第二个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保证元数据日志写完了，再更新元数据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3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数据可能被破坏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panic</a:t>
            </a:r>
            <a:r>
              <a:rPr lang="zh-CN" altLang="en-US" dirty="0"/>
              <a:t>，软件引起的重启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设备故障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3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7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6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5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进程创建时：操作系统将应用的二进制文件和动态代码库加载到物理内 存，并在应用进程的页表中添加虚拟地址到物理地址的映射（代码和数据），完成初始的的虚拟地址空间布局。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进程执行时：应用进程要求改变虚拟地址空间，又可以进一步分为三种常见的情况：进程的栈和堆的空间增加或减少；加载或卸载其他代码库；调用</a:t>
            </a:r>
            <a:r>
              <a:rPr kumimoji="1" lang="en-US" altLang="zh-CN" dirty="0" err="1"/>
              <a:t>mmap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munmap</a:t>
            </a:r>
            <a:r>
              <a:rPr kumimoji="1" lang="zh-CN" altLang="en-US" dirty="0"/>
              <a:t>接口增加、删除虚拟内存区域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0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2023/12/12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000" dirty="0"/>
              <a:t>文件系统</a:t>
            </a:r>
            <a:r>
              <a:rPr kumimoji="1" lang="en-US" altLang="zh-CN" sz="4000" dirty="0"/>
              <a:t>API</a:t>
            </a:r>
            <a:r>
              <a:rPr kumimoji="1" lang="zh-CN" altLang="en-US" sz="4000" dirty="0"/>
              <a:t>实现与崩溃一致性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E279-7673-C8AF-7532-3D0BA5E2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练习：</a:t>
            </a:r>
            <a:r>
              <a:rPr kumimoji="1" lang="en-US" altLang="zh-CN" dirty="0" err="1"/>
              <a:t>lseek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6B870-9641-F5DC-E168-229362B5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08924-EDE5-DFBF-E2F3-F20F61E8C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21"/>
          <a:stretch/>
        </p:blipFill>
        <p:spPr>
          <a:xfrm>
            <a:off x="3995936" y="165421"/>
            <a:ext cx="4482490" cy="5450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4C9308-052A-960B-8129-8A28D6D01280}"/>
              </a:ext>
            </a:extLst>
          </p:cNvPr>
          <p:cNvSpPr txBox="1"/>
          <p:nvPr/>
        </p:nvSpPr>
        <p:spPr>
          <a:xfrm>
            <a:off x="323528" y="32885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运行结果：</a:t>
            </a: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91FB49E2-A405-2A79-E8F7-6AC6DCFF04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5" r="39952" b="11484"/>
          <a:stretch/>
        </p:blipFill>
        <p:spPr>
          <a:xfrm>
            <a:off x="457200" y="3787499"/>
            <a:ext cx="3403991" cy="11880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2F89AB1-4230-1AEB-4698-D06FC2855538}"/>
              </a:ext>
            </a:extLst>
          </p:cNvPr>
          <p:cNvCxnSpPr>
            <a:cxnSpLocks/>
          </p:cNvCxnSpPr>
          <p:nvPr/>
        </p:nvCxnSpPr>
        <p:spPr>
          <a:xfrm>
            <a:off x="4427984" y="1777380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610C11F-1780-D203-FD80-86685AF2037E}"/>
              </a:ext>
            </a:extLst>
          </p:cNvPr>
          <p:cNvCxnSpPr>
            <a:cxnSpLocks/>
          </p:cNvCxnSpPr>
          <p:nvPr/>
        </p:nvCxnSpPr>
        <p:spPr>
          <a:xfrm>
            <a:off x="4427984" y="3433564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C3D19D4-3DCE-8622-DD99-65D0926BC50F}"/>
              </a:ext>
            </a:extLst>
          </p:cNvPr>
          <p:cNvCxnSpPr>
            <a:cxnSpLocks/>
          </p:cNvCxnSpPr>
          <p:nvPr/>
        </p:nvCxnSpPr>
        <p:spPr>
          <a:xfrm>
            <a:off x="4427984" y="4297660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06E8C8B-7066-03D8-23F1-16B58AA4F736}"/>
              </a:ext>
            </a:extLst>
          </p:cNvPr>
          <p:cNvSpPr txBox="1"/>
          <p:nvPr/>
        </p:nvSpPr>
        <p:spPr>
          <a:xfrm flipH="1">
            <a:off x="6283803" y="451693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0000"/>
                </a:solidFill>
                <a:latin typeface="+mn-ea"/>
              </a:rPr>
              <a:t>思考：注释第</a:t>
            </a:r>
            <a:r>
              <a:rPr kumimoji="1" lang="en-US" altLang="zh-CN" sz="1400" dirty="0">
                <a:solidFill>
                  <a:srgbClr val="FF0000"/>
                </a:solidFill>
                <a:latin typeface="+mn-ea"/>
              </a:rPr>
              <a:t>28</a:t>
            </a:r>
            <a:r>
              <a:rPr kumimoji="1" lang="zh-CN" altLang="en-US" sz="1400" dirty="0">
                <a:solidFill>
                  <a:srgbClr val="FF0000"/>
                </a:solidFill>
                <a:latin typeface="+mn-ea"/>
              </a:rPr>
              <a:t>行，</a:t>
            </a:r>
            <a:br>
              <a:rPr kumimoji="1" lang="en-US" altLang="zh-CN" sz="1400" dirty="0">
                <a:solidFill>
                  <a:srgbClr val="FF0000"/>
                </a:solidFill>
                <a:latin typeface="+mn-ea"/>
              </a:rPr>
            </a:br>
            <a:r>
              <a:rPr kumimoji="1" lang="zh-CN" altLang="en-US" sz="1400" dirty="0">
                <a:solidFill>
                  <a:srgbClr val="FF0000"/>
                </a:solidFill>
                <a:latin typeface="+mn-ea"/>
              </a:rPr>
              <a:t>会读到什么？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30006-84F6-E734-8691-F00996631920}"/>
              </a:ext>
            </a:extLst>
          </p:cNvPr>
          <p:cNvSpPr txBox="1"/>
          <p:nvPr/>
        </p:nvSpPr>
        <p:spPr>
          <a:xfrm>
            <a:off x="328283" y="523190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注释</a:t>
            </a:r>
            <a:r>
              <a:rPr kumimoji="1" lang="en-US" altLang="zh-CN" b="1" dirty="0">
                <a:solidFill>
                  <a:srgbClr val="C00000"/>
                </a:solidFill>
              </a:rPr>
              <a:t>28</a:t>
            </a:r>
            <a:r>
              <a:rPr kumimoji="1" lang="zh-CN" altLang="en-US" b="1" dirty="0">
                <a:solidFill>
                  <a:srgbClr val="C00000"/>
                </a:solidFill>
              </a:rPr>
              <a:t>行，</a:t>
            </a:r>
            <a:r>
              <a:rPr kumimoji="1" lang="en-US" altLang="zh-CN" b="1" dirty="0">
                <a:solidFill>
                  <a:srgbClr val="C00000"/>
                </a:solidFill>
              </a:rPr>
              <a:t>31</a:t>
            </a:r>
            <a:r>
              <a:rPr kumimoji="1" lang="zh-CN" altLang="en-US" b="1" dirty="0">
                <a:solidFill>
                  <a:srgbClr val="C00000"/>
                </a:solidFill>
              </a:rPr>
              <a:t>行输出 </a:t>
            </a:r>
            <a:r>
              <a:rPr kumimoji="1" lang="en-US" altLang="zh-CN" b="1" dirty="0">
                <a:solidFill>
                  <a:srgbClr val="C00000"/>
                </a:solidFill>
              </a:rPr>
              <a:t>o,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world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文件游标共享实例</a:t>
            </a: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11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500710" y="1983854"/>
            <a:ext cx="9144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P1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032229" y="1612345"/>
            <a:ext cx="15397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lang="zh-CN" altLang="en-US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Struct</a:t>
            </a:r>
            <a:r>
              <a:rPr lang="zh-CN" altLang="en-US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Pointer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1059334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进程</a:t>
            </a:r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 A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2265084" y="1201135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607072" y="1702072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505472" y="2714104"/>
            <a:ext cx="9144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P2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1040034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进程</a:t>
            </a:r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613422" y="2432322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505472" y="3476104"/>
            <a:ext cx="9144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P2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633438" y="3388098"/>
            <a:ext cx="199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C </a:t>
            </a:r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是 </a:t>
            </a:r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B</a:t>
            </a:r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 的子进程</a:t>
            </a: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613422" y="3194322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50584" y="4153644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三个进程</a:t>
            </a:r>
            <a:r>
              <a:rPr lang="en-US" altLang="zh-CN" sz="2000" dirty="0"/>
              <a:t> 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 </a:t>
            </a:r>
            <a:r>
              <a:rPr lang="zh-CN" altLang="en-US" sz="2000" dirty="0"/>
              <a:t>都打开了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 号为 </a:t>
            </a:r>
            <a:r>
              <a:rPr lang="en-US" altLang="zh-CN" sz="2000" dirty="0"/>
              <a:t>23</a:t>
            </a:r>
            <a:r>
              <a:rPr lang="zh-CN" altLang="en-US" sz="2000" dirty="0"/>
              <a:t> 的文件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进程</a:t>
            </a:r>
            <a:r>
              <a:rPr lang="en-US" altLang="zh-CN" sz="2000" dirty="0"/>
              <a:t> A </a:t>
            </a:r>
            <a:r>
              <a:rPr lang="zh-CN" altLang="en-US" sz="2000" dirty="0"/>
              <a:t>和</a:t>
            </a:r>
            <a:r>
              <a:rPr lang="en-US" altLang="zh-CN" sz="2000" dirty="0"/>
              <a:t> B</a:t>
            </a:r>
            <a:r>
              <a:rPr lang="zh-CN" altLang="en-US" sz="2000" dirty="0"/>
              <a:t> 不共享文件游标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进程</a:t>
            </a:r>
            <a:r>
              <a:rPr lang="en-US" altLang="zh-CN" sz="2000" dirty="0"/>
              <a:t> B</a:t>
            </a:r>
            <a:r>
              <a:rPr lang="zh-CN" altLang="en-US" sz="2000" dirty="0"/>
              <a:t> 和 </a:t>
            </a:r>
            <a:r>
              <a:rPr lang="en-US" altLang="zh-CN" sz="2000" dirty="0"/>
              <a:t>C </a:t>
            </a:r>
            <a:r>
              <a:rPr lang="zh-CN" altLang="en-US" sz="2000" dirty="0"/>
              <a:t>共享文件游标</a:t>
            </a:r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zh-CN" altLang="en-US" sz="1400" b="0" dirty="0">
                <a:latin typeface="DengXian" charset="0"/>
                <a:ea typeface="DengXian" charset="0"/>
                <a:cs typeface="DengXian" charset="0"/>
              </a:rPr>
              <a:t>号</a:t>
            </a: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400" b="0" dirty="0">
                <a:latin typeface="DengXian" charset="0"/>
                <a:ea typeface="DengXian" charset="0"/>
                <a:cs typeface="DengXian" charset="0"/>
              </a:rPr>
              <a:t>文件游标</a:t>
            </a: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40" idx="1"/>
          </p:cNvCxnSpPr>
          <p:nvPr/>
        </p:nvCxnSpPr>
        <p:spPr bwMode="auto">
          <a:xfrm>
            <a:off x="4033838" y="2118098"/>
            <a:ext cx="1595437" cy="132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45" idx="1"/>
          </p:cNvCxnSpPr>
          <p:nvPr/>
        </p:nvCxnSpPr>
        <p:spPr bwMode="auto">
          <a:xfrm flipV="1">
            <a:off x="4038600" y="2436920"/>
            <a:ext cx="1590675" cy="4114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45" idx="1"/>
          </p:cNvCxnSpPr>
          <p:nvPr/>
        </p:nvCxnSpPr>
        <p:spPr bwMode="auto">
          <a:xfrm flipV="1">
            <a:off x="4038600" y="2436920"/>
            <a:ext cx="1590675" cy="11734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9E07AE4-3305-3B46-8A23-314829E9E5B1}"/>
              </a:ext>
            </a:extLst>
          </p:cNvPr>
          <p:cNvSpPr/>
          <p:nvPr/>
        </p:nvSpPr>
        <p:spPr>
          <a:xfrm>
            <a:off x="4763983" y="380715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注意：这个</a:t>
            </a:r>
            <a:r>
              <a:rPr kumimoji="1" lang="en-US" altLang="zh-CN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kumimoji="1"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inode</a:t>
            </a:r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kumimoji="1" lang="en-US" altLang="zh-CN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不同！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D93E38-44C2-4849-AA2E-9585CF3AE26F}"/>
              </a:ext>
            </a:extLst>
          </p:cNvPr>
          <p:cNvCxnSpPr>
            <a:endCxn id="55333" idx="0"/>
          </p:cNvCxnSpPr>
          <p:nvPr/>
        </p:nvCxnSpPr>
        <p:spPr>
          <a:xfrm flipH="1">
            <a:off x="7917658" y="776973"/>
            <a:ext cx="388142" cy="9019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670C5C0-A601-5606-A08A-1F792FCED30D}"/>
              </a:ext>
            </a:extLst>
          </p:cNvPr>
          <p:cNvSpPr txBox="1"/>
          <p:nvPr/>
        </p:nvSpPr>
        <p:spPr>
          <a:xfrm>
            <a:off x="5017257" y="824005"/>
            <a:ext cx="368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D2327"/>
                </a:solidFill>
                <a:latin typeface="+mn-ea"/>
              </a:rPr>
              <a:t>前者：</a:t>
            </a:r>
            <a:r>
              <a:rPr kumimoji="1" lang="en-US" altLang="zh-CN" sz="1600" b="1" dirty="0" err="1">
                <a:solidFill>
                  <a:srgbClr val="CD2327"/>
                </a:solidFill>
                <a:latin typeface="+mn-ea"/>
              </a:rPr>
              <a:t>fd</a:t>
            </a:r>
            <a:r>
              <a:rPr kumimoji="1" lang="zh-CN" altLang="en-US" sz="1600" b="1" dirty="0">
                <a:solidFill>
                  <a:srgbClr val="CD2327"/>
                </a:solidFill>
                <a:latin typeface="+mn-ea"/>
              </a:rPr>
              <a:t>引用数量；后者：硬链接数量</a:t>
            </a:r>
          </a:p>
        </p:txBody>
      </p:sp>
    </p:spTree>
    <p:extLst>
      <p:ext uri="{BB962C8B-B14F-4D97-AF65-F5344CB8AC3E}">
        <p14:creationId xmlns:p14="http://schemas.microsoft.com/office/powerpoint/2010/main" val="39886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D2324D9-9D04-C14A-BCB5-533FD464FA5B}"/>
              </a:ext>
            </a:extLst>
          </p:cNvPr>
          <p:cNvSpPr/>
          <p:nvPr/>
        </p:nvSpPr>
        <p:spPr>
          <a:xfrm>
            <a:off x="3144972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6633-D493-C34C-B5EA-0BC284E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234AA-231E-9046-9CB3-4CFF809027B5}"/>
              </a:ext>
            </a:extLst>
          </p:cNvPr>
          <p:cNvSpPr/>
          <p:nvPr/>
        </p:nvSpPr>
        <p:spPr>
          <a:xfrm>
            <a:off x="1704812" y="985292"/>
            <a:ext cx="72008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3348E-5039-F146-923F-37DE1E2E8516}"/>
              </a:ext>
            </a:extLst>
          </p:cNvPr>
          <p:cNvSpPr/>
          <p:nvPr/>
        </p:nvSpPr>
        <p:spPr>
          <a:xfrm>
            <a:off x="2424892" y="98529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47635-E0DC-6C41-8D50-A80A6BFE01ED}"/>
              </a:ext>
            </a:extLst>
          </p:cNvPr>
          <p:cNvSpPr/>
          <p:nvPr/>
        </p:nvSpPr>
        <p:spPr>
          <a:xfrm>
            <a:off x="4579702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root</a:t>
            </a:r>
            <a:endParaRPr kumimoji="1" lang="en-US" altLang="zh-CN" sz="1100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block[0]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B429-8AC8-1C45-9E7E-154A442F479A}"/>
              </a:ext>
            </a:extLst>
          </p:cNvPr>
          <p:cNvSpPr/>
          <p:nvPr/>
        </p:nvSpPr>
        <p:spPr>
          <a:xfrm>
            <a:off x="529864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etc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block[1]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82C892-0E9D-624B-8195-D6D357CE5BFA}"/>
              </a:ext>
            </a:extLst>
          </p:cNvPr>
          <p:cNvSpPr/>
          <p:nvPr/>
        </p:nvSpPr>
        <p:spPr>
          <a:xfrm>
            <a:off x="1992087" y="105647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0987CC-AF8A-9F43-A4B4-2C669AF75EE0}"/>
              </a:ext>
            </a:extLst>
          </p:cNvPr>
          <p:cNvSpPr/>
          <p:nvPr/>
        </p:nvSpPr>
        <p:spPr>
          <a:xfrm>
            <a:off x="1793155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111752C-F299-4B47-B9A5-8F986F6A6777}"/>
              </a:ext>
            </a:extLst>
          </p:cNvPr>
          <p:cNvSpPr/>
          <p:nvPr/>
        </p:nvSpPr>
        <p:spPr>
          <a:xfrm>
            <a:off x="2190262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90B7F-B084-844E-BFB5-F1AC6FE79802}"/>
              </a:ext>
            </a:extLst>
          </p:cNvPr>
          <p:cNvSpPr/>
          <p:nvPr/>
        </p:nvSpPr>
        <p:spPr>
          <a:xfrm>
            <a:off x="1992844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ADCBD3-3E9C-FB42-9480-9D91D3300B73}"/>
              </a:ext>
            </a:extLst>
          </p:cNvPr>
          <p:cNvSpPr/>
          <p:nvPr/>
        </p:nvSpPr>
        <p:spPr>
          <a:xfrm>
            <a:off x="1793912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3066841-D833-4D42-BCC6-35843D3C5536}"/>
              </a:ext>
            </a:extLst>
          </p:cNvPr>
          <p:cNvSpPr/>
          <p:nvPr/>
        </p:nvSpPr>
        <p:spPr>
          <a:xfrm>
            <a:off x="2191019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1204CE-F6F3-1242-ABB7-AD9243ABFAB5}"/>
              </a:ext>
            </a:extLst>
          </p:cNvPr>
          <p:cNvSpPr/>
          <p:nvPr/>
        </p:nvSpPr>
        <p:spPr>
          <a:xfrm>
            <a:off x="1992087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F09AD-E0BB-7140-8386-681006FA252A}"/>
              </a:ext>
            </a:extLst>
          </p:cNvPr>
          <p:cNvSpPr/>
          <p:nvPr/>
        </p:nvSpPr>
        <p:spPr>
          <a:xfrm>
            <a:off x="1793155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78BCEF-7BAD-134E-B729-BE9CFCFAED7A}"/>
              </a:ext>
            </a:extLst>
          </p:cNvPr>
          <p:cNvSpPr/>
          <p:nvPr/>
        </p:nvSpPr>
        <p:spPr>
          <a:xfrm>
            <a:off x="2190262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CC76E9-1C21-2444-BEAD-A59E09995007}"/>
              </a:ext>
            </a:extLst>
          </p:cNvPr>
          <p:cNvSpPr/>
          <p:nvPr/>
        </p:nvSpPr>
        <p:spPr>
          <a:xfrm>
            <a:off x="2713681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C75939-6D32-9347-92DE-6F90E96C8F03}"/>
              </a:ext>
            </a:extLst>
          </p:cNvPr>
          <p:cNvSpPr/>
          <p:nvPr/>
        </p:nvSpPr>
        <p:spPr>
          <a:xfrm>
            <a:off x="2514749" y="10617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9545507-3058-5A46-BD66-719A4A915701}"/>
              </a:ext>
            </a:extLst>
          </p:cNvPr>
          <p:cNvSpPr/>
          <p:nvPr/>
        </p:nvSpPr>
        <p:spPr>
          <a:xfrm>
            <a:off x="2911856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AD467-2D18-D248-9EAE-76AB7AFD36D5}"/>
              </a:ext>
            </a:extLst>
          </p:cNvPr>
          <p:cNvSpPr/>
          <p:nvPr/>
        </p:nvSpPr>
        <p:spPr>
          <a:xfrm>
            <a:off x="2714438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A0E3A3-ACC3-AD48-B0AC-D3FC39524F22}"/>
              </a:ext>
            </a:extLst>
          </p:cNvPr>
          <p:cNvSpPr/>
          <p:nvPr/>
        </p:nvSpPr>
        <p:spPr>
          <a:xfrm>
            <a:off x="2515506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83DF57-BCE2-6646-AC19-B8EDE600B63E}"/>
              </a:ext>
            </a:extLst>
          </p:cNvPr>
          <p:cNvSpPr/>
          <p:nvPr/>
        </p:nvSpPr>
        <p:spPr>
          <a:xfrm>
            <a:off x="2912613" y="1277761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5EF043-AE95-6542-99D5-D432B049DD73}"/>
              </a:ext>
            </a:extLst>
          </p:cNvPr>
          <p:cNvSpPr/>
          <p:nvPr/>
        </p:nvSpPr>
        <p:spPr>
          <a:xfrm>
            <a:off x="2713681" y="149378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D642AFC-12E4-F746-99CD-BDFF5A72342B}"/>
              </a:ext>
            </a:extLst>
          </p:cNvPr>
          <p:cNvSpPr/>
          <p:nvPr/>
        </p:nvSpPr>
        <p:spPr>
          <a:xfrm>
            <a:off x="2514749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58321E-899E-344A-BD77-E24C2CAC702F}"/>
              </a:ext>
            </a:extLst>
          </p:cNvPr>
          <p:cNvSpPr/>
          <p:nvPr/>
        </p:nvSpPr>
        <p:spPr>
          <a:xfrm>
            <a:off x="2911856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B322F-B29A-284F-A50D-F621BD091865}"/>
              </a:ext>
            </a:extLst>
          </p:cNvPr>
          <p:cNvSpPr/>
          <p:nvPr/>
        </p:nvSpPr>
        <p:spPr>
          <a:xfrm>
            <a:off x="314497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5F398E-BC3B-0241-9261-FBAC76A5EF60}"/>
              </a:ext>
            </a:extLst>
          </p:cNvPr>
          <p:cNvSpPr/>
          <p:nvPr/>
        </p:nvSpPr>
        <p:spPr>
          <a:xfrm>
            <a:off x="3286717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639C3-285C-8243-92DE-0C0EA82E0861}"/>
              </a:ext>
            </a:extLst>
          </p:cNvPr>
          <p:cNvSpPr/>
          <p:nvPr/>
        </p:nvSpPr>
        <p:spPr>
          <a:xfrm>
            <a:off x="3576765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671B8-B9F5-A741-BFAA-26A3BFB7F8B5}"/>
              </a:ext>
            </a:extLst>
          </p:cNvPr>
          <p:cNvSpPr/>
          <p:nvPr/>
        </p:nvSpPr>
        <p:spPr>
          <a:xfrm>
            <a:off x="3719143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9FB51A-5011-384B-9633-43340289FD52}"/>
              </a:ext>
            </a:extLst>
          </p:cNvPr>
          <p:cNvSpPr/>
          <p:nvPr/>
        </p:nvSpPr>
        <p:spPr>
          <a:xfrm>
            <a:off x="3864419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484D29-51C4-0946-8B86-0B089D27EB04}"/>
              </a:ext>
            </a:extLst>
          </p:cNvPr>
          <p:cNvSpPr/>
          <p:nvPr/>
        </p:nvSpPr>
        <p:spPr>
          <a:xfrm>
            <a:off x="3864419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FB7DD4-DBE3-614D-97CD-EF008ED8F4A3}"/>
              </a:ext>
            </a:extLst>
          </p:cNvPr>
          <p:cNvSpPr/>
          <p:nvPr/>
        </p:nvSpPr>
        <p:spPr>
          <a:xfrm>
            <a:off x="4006164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9EB193-F050-C447-9BA7-761DC848478D}"/>
              </a:ext>
            </a:extLst>
          </p:cNvPr>
          <p:cNvSpPr/>
          <p:nvPr/>
        </p:nvSpPr>
        <p:spPr>
          <a:xfrm>
            <a:off x="429621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8CDF5E-E2F1-CA43-89BB-0A2B2614701D}"/>
              </a:ext>
            </a:extLst>
          </p:cNvPr>
          <p:cNvSpPr/>
          <p:nvPr/>
        </p:nvSpPr>
        <p:spPr>
          <a:xfrm>
            <a:off x="4438590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124AB1-29F6-5843-94C0-7B06FC7A8BBE}"/>
              </a:ext>
            </a:extLst>
          </p:cNvPr>
          <p:cNvSpPr/>
          <p:nvPr/>
        </p:nvSpPr>
        <p:spPr>
          <a:xfrm>
            <a:off x="6013929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block[2]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B20989-F81C-9547-A0B7-67E28188FA44}"/>
              </a:ext>
            </a:extLst>
          </p:cNvPr>
          <p:cNvSpPr/>
          <p:nvPr/>
        </p:nvSpPr>
        <p:spPr>
          <a:xfrm>
            <a:off x="6732873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block[3]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34DCE8-49C6-1B4B-93C4-36EFA357500B}"/>
              </a:ext>
            </a:extLst>
          </p:cNvPr>
          <p:cNvSpPr/>
          <p:nvPr/>
        </p:nvSpPr>
        <p:spPr>
          <a:xfrm>
            <a:off x="744815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block[4]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86CE3-E904-F641-BFFC-558B6AE215C1}"/>
              </a:ext>
            </a:extLst>
          </p:cNvPr>
          <p:cNvSpPr/>
          <p:nvPr/>
        </p:nvSpPr>
        <p:spPr>
          <a:xfrm>
            <a:off x="988266" y="985292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F42E58-F200-A545-94AA-06FBA108580F}"/>
              </a:ext>
            </a:extLst>
          </p:cNvPr>
          <p:cNvSpPr txBox="1"/>
          <p:nvPr/>
        </p:nvSpPr>
        <p:spPr>
          <a:xfrm>
            <a:off x="994399" y="433182"/>
            <a:ext cx="70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Super</a:t>
            </a: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84795-67FF-A543-9418-DE11E599EED8}"/>
              </a:ext>
            </a:extLst>
          </p:cNvPr>
          <p:cNvSpPr txBox="1"/>
          <p:nvPr/>
        </p:nvSpPr>
        <p:spPr>
          <a:xfrm>
            <a:off x="1704812" y="433181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D2715-4C0A-9343-9703-FD30A53BDBAF}"/>
              </a:ext>
            </a:extLst>
          </p:cNvPr>
          <p:cNvSpPr txBox="1"/>
          <p:nvPr/>
        </p:nvSpPr>
        <p:spPr>
          <a:xfrm>
            <a:off x="2424892" y="429466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3684-968B-CA47-874E-62B07298CB1F}"/>
              </a:ext>
            </a:extLst>
          </p:cNvPr>
          <p:cNvSpPr txBox="1"/>
          <p:nvPr/>
        </p:nvSpPr>
        <p:spPr>
          <a:xfrm>
            <a:off x="3144972" y="433181"/>
            <a:ext cx="1427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 </a:t>
            </a:r>
            <a:r>
              <a:rPr lang="en-US" altLang="zh-CN" sz="1200" dirty="0">
                <a:solidFill>
                  <a:srgbClr val="CD2327"/>
                </a:solidFill>
              </a:rPr>
              <a:t>table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2AE20-8B38-5A42-B005-9754B27CEF7A}"/>
              </a:ext>
            </a:extLst>
          </p:cNvPr>
          <p:cNvSpPr txBox="1"/>
          <p:nvPr/>
        </p:nvSpPr>
        <p:spPr>
          <a:xfrm>
            <a:off x="4579702" y="409228"/>
            <a:ext cx="3588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data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r>
              <a:rPr lang="en-US" altLang="zh-CN" sz="1200" dirty="0">
                <a:solidFill>
                  <a:srgbClr val="CD2327"/>
                </a:solidFill>
              </a:rPr>
              <a:t>blocks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C776DBC8-0A63-CF4B-A877-CE57B8B388D9}"/>
              </a:ext>
            </a:extLst>
          </p:cNvPr>
          <p:cNvSpPr/>
          <p:nvPr/>
        </p:nvSpPr>
        <p:spPr>
          <a:xfrm rot="16200000">
            <a:off x="3784964" y="56133"/>
            <a:ext cx="144774" cy="1427029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CE4CF959-F11E-5745-9FE9-A3BDDEA1E0FA}"/>
              </a:ext>
            </a:extLst>
          </p:cNvPr>
          <p:cNvSpPr/>
          <p:nvPr/>
        </p:nvSpPr>
        <p:spPr>
          <a:xfrm rot="16200000">
            <a:off x="6301582" y="-1024619"/>
            <a:ext cx="144774" cy="3588534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25249E-F360-1C44-8B0F-5D5D34C06FF3}"/>
              </a:ext>
            </a:extLst>
          </p:cNvPr>
          <p:cNvSpPr txBox="1"/>
          <p:nvPr/>
        </p:nvSpPr>
        <p:spPr>
          <a:xfrm>
            <a:off x="2884426" y="1767442"/>
            <a:ext cx="665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root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E4D79-36A5-494C-B705-E7CBBC85760B}"/>
              </a:ext>
            </a:extLst>
          </p:cNvPr>
          <p:cNvSpPr txBox="1"/>
          <p:nvPr/>
        </p:nvSpPr>
        <p:spPr>
          <a:xfrm>
            <a:off x="3488928" y="1777380"/>
            <a:ext cx="6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accent4">
                    <a:lumMod val="50000"/>
                  </a:schemeClr>
                </a:solidFill>
              </a:rPr>
              <a:t>etc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1B2892-8F4C-B843-8F1D-BF4C7694949A}"/>
              </a:ext>
            </a:extLst>
          </p:cNvPr>
          <p:cNvSpPr txBox="1"/>
          <p:nvPr/>
        </p:nvSpPr>
        <p:spPr>
          <a:xfrm>
            <a:off x="3832525" y="1763780"/>
            <a:ext cx="1072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hosts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481178-64A1-2344-BA2C-E188C48C95C8}"/>
              </a:ext>
            </a:extLst>
          </p:cNvPr>
          <p:cNvSpPr txBox="1"/>
          <p:nvPr/>
        </p:nvSpPr>
        <p:spPr>
          <a:xfrm>
            <a:off x="2884426" y="234260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005EF7-BC86-6844-BDEC-076C7BEAB1E3}"/>
              </a:ext>
            </a:extLst>
          </p:cNvPr>
          <p:cNvSpPr txBox="1"/>
          <p:nvPr/>
        </p:nvSpPr>
        <p:spPr>
          <a:xfrm>
            <a:off x="4626174" y="259681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7088DF-603D-BF4C-B9B2-CAF3CD19E6AA}"/>
              </a:ext>
            </a:extLst>
          </p:cNvPr>
          <p:cNvSpPr txBox="1"/>
          <p:nvPr/>
        </p:nvSpPr>
        <p:spPr>
          <a:xfrm>
            <a:off x="3511561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F72BC3-9008-9044-BAC0-2BE79B0E080F}"/>
              </a:ext>
            </a:extLst>
          </p:cNvPr>
          <p:cNvSpPr txBox="1"/>
          <p:nvPr/>
        </p:nvSpPr>
        <p:spPr>
          <a:xfrm>
            <a:off x="5345118" y="310524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704990-F5D6-A744-A077-EA9A03D6211D}"/>
              </a:ext>
            </a:extLst>
          </p:cNvPr>
          <p:cNvSpPr txBox="1"/>
          <p:nvPr/>
        </p:nvSpPr>
        <p:spPr>
          <a:xfrm>
            <a:off x="4055030" y="335946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544488-C616-6D44-B23C-549D67C08DE2}"/>
              </a:ext>
            </a:extLst>
          </p:cNvPr>
          <p:cNvSpPr txBox="1"/>
          <p:nvPr/>
        </p:nvSpPr>
        <p:spPr>
          <a:xfrm>
            <a:off x="4055029" y="361368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881A94B-BFE9-1646-9706-DB5D1B8BF606}"/>
              </a:ext>
            </a:extLst>
          </p:cNvPr>
          <p:cNvSpPr txBox="1"/>
          <p:nvPr/>
        </p:nvSpPr>
        <p:spPr>
          <a:xfrm>
            <a:off x="6060401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EE50BD-25D9-354A-A2DB-ECE5EF08BDE6}"/>
              </a:ext>
            </a:extLst>
          </p:cNvPr>
          <p:cNvSpPr txBox="1"/>
          <p:nvPr/>
        </p:nvSpPr>
        <p:spPr>
          <a:xfrm>
            <a:off x="4055028" y="412211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B5CFA37-EC49-5E44-946F-87810B2B06B8}"/>
              </a:ext>
            </a:extLst>
          </p:cNvPr>
          <p:cNvSpPr txBox="1"/>
          <p:nvPr/>
        </p:nvSpPr>
        <p:spPr>
          <a:xfrm>
            <a:off x="4055028" y="437632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43538DC-0525-EE45-9DDB-6ABF27F0C528}"/>
              </a:ext>
            </a:extLst>
          </p:cNvPr>
          <p:cNvSpPr txBox="1"/>
          <p:nvPr/>
        </p:nvSpPr>
        <p:spPr>
          <a:xfrm>
            <a:off x="6779345" y="463054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ED3B2E-BEE0-5941-9CD1-918F31B5EB93}"/>
              </a:ext>
            </a:extLst>
          </p:cNvPr>
          <p:cNvSpPr txBox="1"/>
          <p:nvPr/>
        </p:nvSpPr>
        <p:spPr>
          <a:xfrm>
            <a:off x="4055028" y="4884757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A3AFC31-B83D-7F44-9CAD-3196211461FD}"/>
              </a:ext>
            </a:extLst>
          </p:cNvPr>
          <p:cNvCxnSpPr/>
          <p:nvPr/>
        </p:nvCxnSpPr>
        <p:spPr>
          <a:xfrm>
            <a:off x="988266" y="2342600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57ED0CA-0D48-DA44-B02C-326069C3DB6E}"/>
              </a:ext>
            </a:extLst>
          </p:cNvPr>
          <p:cNvCxnSpPr/>
          <p:nvPr/>
        </p:nvCxnSpPr>
        <p:spPr>
          <a:xfrm>
            <a:off x="1036189" y="3636463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97E2FB-1A07-EA40-99C6-671D1082C8BC}"/>
              </a:ext>
            </a:extLst>
          </p:cNvPr>
          <p:cNvCxnSpPr/>
          <p:nvPr/>
        </p:nvCxnSpPr>
        <p:spPr>
          <a:xfrm>
            <a:off x="1036189" y="4399111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C22573D-6650-F74C-AFA9-55780FB893AE}"/>
              </a:ext>
            </a:extLst>
          </p:cNvPr>
          <p:cNvCxnSpPr/>
          <p:nvPr/>
        </p:nvCxnSpPr>
        <p:spPr>
          <a:xfrm>
            <a:off x="1036189" y="5137577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170A87F-26FD-E243-8D23-45BD746E3EEC}"/>
              </a:ext>
            </a:extLst>
          </p:cNvPr>
          <p:cNvSpPr txBox="1"/>
          <p:nvPr/>
        </p:nvSpPr>
        <p:spPr>
          <a:xfrm>
            <a:off x="988266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open()</a:t>
            </a:r>
            <a:endParaRPr kumimoji="1"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1CDCA2A-DB13-E947-B9C4-E2CCF72EAA23}"/>
              </a:ext>
            </a:extLst>
          </p:cNvPr>
          <p:cNvSpPr txBox="1"/>
          <p:nvPr/>
        </p:nvSpPr>
        <p:spPr>
          <a:xfrm>
            <a:off x="988266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6F791A4-DF6D-1344-85AB-2773883D35DA}"/>
              </a:ext>
            </a:extLst>
          </p:cNvPr>
          <p:cNvSpPr txBox="1"/>
          <p:nvPr/>
        </p:nvSpPr>
        <p:spPr>
          <a:xfrm>
            <a:off x="988266" y="4618453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8171775-3B98-254D-855F-49C69C691BB9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3511561" y="2481100"/>
            <a:ext cx="111461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1B483-D8B4-5F46-B376-997B8D64C825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4138696" y="2735316"/>
            <a:ext cx="48747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00E2329-D015-F14A-A077-62CFF0F63E6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138696" y="2989532"/>
            <a:ext cx="120642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E9D5D22-98BC-8140-9895-075959C5DB6A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4682165" y="3243748"/>
            <a:ext cx="66295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39C01DAB-A25A-D345-A905-865E7C8D9A88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4682164" y="3752180"/>
            <a:ext cx="1378237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29830DCD-FAB1-5745-8025-E28F9E5B5319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4682163" y="4006396"/>
            <a:ext cx="137823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4B032C9-E114-2A43-8031-B3006938349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4682163" y="4514828"/>
            <a:ext cx="209718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A9F5BC02-B2BD-BF4F-8B8B-3C407AF3C879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4682163" y="4769044"/>
            <a:ext cx="2097182" cy="2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9CF83C0-F0B4-6032-5175-F51FFFA11CFD}"/>
              </a:ext>
            </a:extLst>
          </p:cNvPr>
          <p:cNvSpPr txBox="1"/>
          <p:nvPr/>
        </p:nvSpPr>
        <p:spPr>
          <a:xfrm>
            <a:off x="841258" y="30929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如何实现</a:t>
            </a:r>
            <a:r>
              <a:rPr kumimoji="1" lang="en-US" altLang="zh-CN" b="1" dirty="0"/>
              <a:t>open/read</a:t>
            </a:r>
            <a:r>
              <a:rPr kumimoji="1" lang="zh-CN" altLang="en-US" b="1" dirty="0"/>
              <a:t>接口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以访问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/hosts</a:t>
            </a:r>
            <a:r>
              <a:rPr kumimoji="1" lang="zh-CN" altLang="en-US" dirty="0"/>
              <a:t>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E076BB-A140-F889-1306-C790533B3C19}"/>
              </a:ext>
            </a:extLst>
          </p:cNvPr>
          <p:cNvSpPr txBox="1"/>
          <p:nvPr/>
        </p:nvSpPr>
        <p:spPr>
          <a:xfrm>
            <a:off x="2136103" y="5276674"/>
            <a:ext cx="2907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+mn-ea"/>
              </a:rPr>
              <a:t>思考：为什么会有</a:t>
            </a:r>
            <a:r>
              <a:rPr kumimoji="1" lang="en-US" altLang="zh-CN" dirty="0">
                <a:latin typeface="+mn-ea"/>
              </a:rPr>
              <a:t>write</a:t>
            </a:r>
            <a:r>
              <a:rPr kumimoji="1" lang="zh-CN" altLang="en-US" dirty="0">
                <a:latin typeface="+mn-ea"/>
              </a:rPr>
              <a:t>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FB3506-E2AC-DEE0-A0E4-377536549FC0}"/>
              </a:ext>
            </a:extLst>
          </p:cNvPr>
          <p:cNvSpPr txBox="1"/>
          <p:nvPr/>
        </p:nvSpPr>
        <p:spPr>
          <a:xfrm>
            <a:off x="5013641" y="5276674"/>
            <a:ext cx="4661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+mn-ea"/>
              </a:rPr>
              <a:t>因为需要更新</a:t>
            </a:r>
            <a:r>
              <a:rPr kumimoji="1" lang="en-US" altLang="zh-CN" dirty="0" err="1">
                <a:latin typeface="+mn-ea"/>
              </a:rPr>
              <a:t>atime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8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close</a:t>
            </a:r>
            <a:endParaRPr kumimoji="1"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write()</a:t>
            </a:r>
            <a:r>
              <a:rPr lang="en-US" altLang="zh-CN" sz="2400" dirty="0"/>
              <a:t> </a:t>
            </a:r>
            <a:r>
              <a:rPr lang="zh-CN" altLang="en-US" sz="2400" dirty="0"/>
              <a:t>与 </a:t>
            </a:r>
            <a:r>
              <a:rPr lang="en-US" altLang="zh-CN" sz="2400" dirty="0"/>
              <a:t>read()</a:t>
            </a:r>
            <a:r>
              <a:rPr lang="zh-CN" altLang="en-US" sz="2400" b="1" dirty="0"/>
              <a:t> 类似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可能需要分配新的 </a:t>
            </a:r>
            <a:r>
              <a:rPr lang="en-US" altLang="zh-CN" sz="2000" dirty="0"/>
              <a:t>block</a:t>
            </a:r>
          </a:p>
          <a:p>
            <a:pPr lvl="1"/>
            <a:r>
              <a:rPr lang="zh-CN" altLang="en-US" sz="2000" dirty="0"/>
              <a:t>更新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 的 </a:t>
            </a:r>
            <a:r>
              <a:rPr lang="en-US" altLang="zh-CN" sz="2000" dirty="0"/>
              <a:t>size</a:t>
            </a:r>
            <a:r>
              <a:rPr lang="zh-CN" altLang="en-US" sz="2000" dirty="0"/>
              <a:t> 和 </a:t>
            </a:r>
            <a:r>
              <a:rPr lang="en-US" altLang="zh-CN" sz="2000" dirty="0" err="1"/>
              <a:t>mtime</a:t>
            </a:r>
            <a:endParaRPr lang="en-US" altLang="zh-CN" sz="2000" i="1" dirty="0"/>
          </a:p>
          <a:p>
            <a:r>
              <a:rPr lang="en-US" altLang="zh-CN" sz="2400" dirty="0"/>
              <a:t>close()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释放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fd_table</a:t>
            </a:r>
            <a:r>
              <a:rPr lang="en-US" altLang="zh-CN" sz="2000" dirty="0"/>
              <a:t> </a:t>
            </a:r>
            <a:r>
              <a:rPr lang="zh-CN" altLang="en-US" sz="2000" dirty="0"/>
              <a:t>中的相关项</a:t>
            </a:r>
            <a:endParaRPr lang="en-US" altLang="zh-CN" sz="2000" dirty="0"/>
          </a:p>
          <a:p>
            <a:pPr lvl="1"/>
            <a:r>
              <a:rPr lang="zh-CN" altLang="en-US" sz="2000" dirty="0"/>
              <a:t>减小 </a:t>
            </a:r>
            <a:r>
              <a:rPr lang="en-US" altLang="zh-CN" sz="2000" dirty="0"/>
              <a:t>file table</a:t>
            </a:r>
            <a:r>
              <a:rPr lang="zh-CN" altLang="en-US" sz="2000" dirty="0"/>
              <a:t> 中相关项的 </a:t>
            </a:r>
            <a:r>
              <a:rPr lang="en-US" altLang="zh-CN" sz="2000" dirty="0" err="1"/>
              <a:t>refcnt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 </a:t>
            </a:r>
            <a:r>
              <a:rPr lang="en-US" altLang="zh-CN" sz="2000" dirty="0"/>
              <a:t>file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r>
              <a:rPr lang="zh-CN" altLang="en-US" sz="2000" dirty="0"/>
              <a:t> 中相关项 </a:t>
            </a:r>
            <a:r>
              <a:rPr lang="en-US" altLang="zh-CN" sz="2000" dirty="0" err="1"/>
              <a:t>refcnt</a:t>
            </a:r>
            <a:r>
              <a:rPr lang="zh-CN" altLang="en-US" sz="2000" dirty="0"/>
              <a:t> 为 </a:t>
            </a:r>
            <a:r>
              <a:rPr lang="en-US" altLang="zh-CN" sz="2000" dirty="0"/>
              <a:t>0</a:t>
            </a:r>
            <a:r>
              <a:rPr lang="zh-CN" altLang="en-US" sz="2000" dirty="0"/>
              <a:t>，则将其释放</a:t>
            </a:r>
            <a:endParaRPr lang="zh-CN" altLang="en-US" sz="2400" i="1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D40AA32-A82E-8C4B-944E-AB7102F425D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6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删除一个打开的文件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</a:t>
            </a:r>
            <a:r>
              <a:rPr lang="en-US" altLang="zh-CN" sz="2000" dirty="0"/>
              <a:t>P1</a:t>
            </a:r>
            <a:r>
              <a:rPr lang="zh-CN" altLang="en-US" sz="2000" dirty="0"/>
              <a:t>打开了文件 </a:t>
            </a:r>
            <a:r>
              <a:rPr lang="en-US" altLang="zh-CN" sz="2000" dirty="0"/>
              <a:t>A</a:t>
            </a:r>
          </a:p>
          <a:p>
            <a:pPr lvl="1"/>
            <a:r>
              <a:rPr lang="zh-CN" altLang="en-US" sz="1800" dirty="0"/>
              <a:t>运行 </a:t>
            </a:r>
            <a:r>
              <a:rPr lang="en-US" altLang="zh-CN" sz="1800" dirty="0"/>
              <a:t>open</a:t>
            </a:r>
            <a:r>
              <a:rPr lang="zh-CN" altLang="en-US" sz="1800" dirty="0"/>
              <a:t>，在 </a:t>
            </a:r>
            <a:r>
              <a:rPr lang="en-US" altLang="zh-CN" sz="1800" dirty="0" err="1"/>
              <a:t>file_table</a:t>
            </a:r>
            <a:r>
              <a:rPr lang="zh-CN" altLang="en-US" sz="1800" dirty="0"/>
              <a:t> 和 </a:t>
            </a:r>
            <a:r>
              <a:rPr lang="en-US" altLang="zh-CN" sz="1800" dirty="0" err="1"/>
              <a:t>fd_table</a:t>
            </a:r>
            <a:r>
              <a:rPr lang="zh-CN" altLang="en-US" sz="1800" dirty="0"/>
              <a:t> 中都增加了一项</a:t>
            </a:r>
            <a:endParaRPr lang="en-US" altLang="zh-CN" sz="1800" dirty="0"/>
          </a:p>
          <a:p>
            <a:r>
              <a:rPr lang="zh-CN" altLang="en-US" sz="2000" dirty="0"/>
              <a:t>进程</a:t>
            </a:r>
            <a:r>
              <a:rPr lang="en-US" altLang="zh-CN" sz="2000" dirty="0"/>
              <a:t>P2</a:t>
            </a:r>
            <a:r>
              <a:rPr lang="zh-CN" altLang="en-US" sz="2000" dirty="0"/>
              <a:t>将文件 </a:t>
            </a:r>
            <a:r>
              <a:rPr lang="en-US" altLang="zh-CN" sz="2000" dirty="0"/>
              <a:t>A</a:t>
            </a:r>
            <a:r>
              <a:rPr lang="zh-CN" altLang="en-US" sz="2000" dirty="0"/>
              <a:t> 删除</a:t>
            </a:r>
            <a:endParaRPr lang="en-US" altLang="zh-CN" sz="2000" dirty="0"/>
          </a:p>
          <a:p>
            <a:pPr lvl="1"/>
            <a:r>
              <a:rPr lang="zh-CN" altLang="en-US" sz="1800" dirty="0"/>
              <a:t>删掉了指向文件 </a:t>
            </a:r>
            <a:r>
              <a:rPr lang="en-US" altLang="zh-CN" sz="1800" dirty="0"/>
              <a:t>A</a:t>
            </a:r>
            <a:r>
              <a:rPr lang="zh-CN" altLang="en-US" sz="1800" dirty="0"/>
              <a:t> 的最后一个目录项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 </a:t>
            </a:r>
            <a:r>
              <a:rPr lang="en-US" altLang="zh-CN" sz="1800" dirty="0"/>
              <a:t>A</a:t>
            </a:r>
            <a:r>
              <a:rPr lang="zh-CN" altLang="en-US" sz="1800" dirty="0"/>
              <a:t>  的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引用数变成了</a:t>
            </a:r>
            <a:r>
              <a:rPr lang="en-US" altLang="zh-CN" sz="1800" dirty="0"/>
              <a:t> 0</a:t>
            </a:r>
          </a:p>
          <a:p>
            <a:r>
              <a:rPr lang="zh-CN" altLang="en-US" sz="2000" dirty="0"/>
              <a:t>文件 </a:t>
            </a:r>
            <a:r>
              <a:rPr lang="en-US" altLang="zh-CN" sz="2000" dirty="0"/>
              <a:t>A</a:t>
            </a:r>
            <a:r>
              <a:rPr lang="zh-CN" altLang="en-US" sz="2000" dirty="0"/>
              <a:t> 的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1"/>
                </a:solidFill>
              </a:rPr>
              <a:t>不会被立即释放和删除</a:t>
            </a:r>
            <a:endParaRPr lang="en-US" altLang="zh-CN" sz="2000" dirty="0"/>
          </a:p>
          <a:p>
            <a:pPr lvl="1"/>
            <a:r>
              <a:rPr lang="zh-CN" altLang="en-US" sz="1800" dirty="0"/>
              <a:t>直到前一个进程调用 </a:t>
            </a:r>
            <a:r>
              <a:rPr lang="en-US" altLang="zh-CN" sz="1800" dirty="0"/>
              <a:t>close</a:t>
            </a:r>
            <a:r>
              <a:rPr lang="zh-CN" altLang="en-US" sz="1800" dirty="0"/>
              <a:t> 将其关闭</a:t>
            </a:r>
            <a:endParaRPr lang="en-US" altLang="zh-CN" sz="1800" dirty="0"/>
          </a:p>
          <a:p>
            <a:pPr lvl="1"/>
            <a:r>
              <a:rPr lang="zh-CN" altLang="en-US" sz="2000" dirty="0"/>
              <a:t>（在 </a:t>
            </a:r>
            <a:r>
              <a:rPr lang="en-US" altLang="zh-CN" sz="2000" dirty="0"/>
              <a:t>Windows</a:t>
            </a:r>
            <a:r>
              <a:rPr lang="zh-CN" altLang="en-US" sz="2000" dirty="0"/>
              <a:t> 上，则通过</a:t>
            </a:r>
            <a:r>
              <a:rPr lang="en-US" altLang="zh-CN" sz="2000" dirty="0"/>
              <a:t>"</a:t>
            </a:r>
            <a:r>
              <a:rPr lang="zh-CN" altLang="en-US" sz="2000" dirty="0"/>
              <a:t>禁止删除打开的文件</a:t>
            </a:r>
            <a:r>
              <a:rPr lang="en-US" altLang="zh-CN" sz="2000" dirty="0"/>
              <a:t>"</a:t>
            </a:r>
            <a:r>
              <a:rPr lang="zh-CN" altLang="en-US" sz="2000" dirty="0"/>
              <a:t>实现类似效果）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16947D-8954-8045-A51D-70A54E8B6949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思考：文件访问的性能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0" dirty="0"/>
              <a:t>一次 </a:t>
            </a:r>
            <a:r>
              <a:rPr kumimoji="1" lang="en-US" altLang="zh-CN" b="0" dirty="0"/>
              <a:t>OPEN</a:t>
            </a:r>
            <a:r>
              <a:rPr kumimoji="1" lang="zh-CN" altLang="en-US" b="0" dirty="0"/>
              <a:t> 中有多少磁盘读写</a:t>
            </a:r>
            <a:r>
              <a:rPr kumimoji="1" lang="en-US" altLang="zh-CN" b="0" dirty="0"/>
              <a:t>?</a:t>
            </a:r>
          </a:p>
          <a:p>
            <a:r>
              <a:rPr kumimoji="1" lang="zh-CN" altLang="en-US" b="0" dirty="0"/>
              <a:t>一次 </a:t>
            </a:r>
            <a:r>
              <a:rPr kumimoji="1" lang="en-US" altLang="zh-CN" b="0" dirty="0"/>
              <a:t>READ</a:t>
            </a:r>
            <a:r>
              <a:rPr kumimoji="1" lang="zh-CN" altLang="en-US" b="0" dirty="0"/>
              <a:t> 中有多少磁盘读写</a:t>
            </a:r>
            <a:r>
              <a:rPr kumimoji="1" lang="en-US" altLang="zh-CN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26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D2324D9-9D04-C14A-BCB5-533FD464FA5B}"/>
              </a:ext>
            </a:extLst>
          </p:cNvPr>
          <p:cNvSpPr/>
          <p:nvPr/>
        </p:nvSpPr>
        <p:spPr>
          <a:xfrm>
            <a:off x="3144972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6633-D493-C34C-B5EA-0BC284E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234AA-231E-9046-9CB3-4CFF809027B5}"/>
              </a:ext>
            </a:extLst>
          </p:cNvPr>
          <p:cNvSpPr/>
          <p:nvPr/>
        </p:nvSpPr>
        <p:spPr>
          <a:xfrm>
            <a:off x="1704812" y="985292"/>
            <a:ext cx="72008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3348E-5039-F146-923F-37DE1E2E8516}"/>
              </a:ext>
            </a:extLst>
          </p:cNvPr>
          <p:cNvSpPr/>
          <p:nvPr/>
        </p:nvSpPr>
        <p:spPr>
          <a:xfrm>
            <a:off x="2424892" y="98529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47635-E0DC-6C41-8D50-A80A6BFE01ED}"/>
              </a:ext>
            </a:extLst>
          </p:cNvPr>
          <p:cNvSpPr/>
          <p:nvPr/>
        </p:nvSpPr>
        <p:spPr>
          <a:xfrm>
            <a:off x="4579702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root</a:t>
            </a:r>
            <a:endParaRPr kumimoji="1" lang="en-US" altLang="zh-CN" sz="1100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block[0]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B429-8AC8-1C45-9E7E-154A442F479A}"/>
              </a:ext>
            </a:extLst>
          </p:cNvPr>
          <p:cNvSpPr/>
          <p:nvPr/>
        </p:nvSpPr>
        <p:spPr>
          <a:xfrm>
            <a:off x="529864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etc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block[1]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82C892-0E9D-624B-8195-D6D357CE5BFA}"/>
              </a:ext>
            </a:extLst>
          </p:cNvPr>
          <p:cNvSpPr/>
          <p:nvPr/>
        </p:nvSpPr>
        <p:spPr>
          <a:xfrm>
            <a:off x="1992087" y="105647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0987CC-AF8A-9F43-A4B4-2C669AF75EE0}"/>
              </a:ext>
            </a:extLst>
          </p:cNvPr>
          <p:cNvSpPr/>
          <p:nvPr/>
        </p:nvSpPr>
        <p:spPr>
          <a:xfrm>
            <a:off x="1793155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111752C-F299-4B47-B9A5-8F986F6A6777}"/>
              </a:ext>
            </a:extLst>
          </p:cNvPr>
          <p:cNvSpPr/>
          <p:nvPr/>
        </p:nvSpPr>
        <p:spPr>
          <a:xfrm>
            <a:off x="2190262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90B7F-B084-844E-BFB5-F1AC6FE79802}"/>
              </a:ext>
            </a:extLst>
          </p:cNvPr>
          <p:cNvSpPr/>
          <p:nvPr/>
        </p:nvSpPr>
        <p:spPr>
          <a:xfrm>
            <a:off x="1992844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ADCBD3-3E9C-FB42-9480-9D91D3300B73}"/>
              </a:ext>
            </a:extLst>
          </p:cNvPr>
          <p:cNvSpPr/>
          <p:nvPr/>
        </p:nvSpPr>
        <p:spPr>
          <a:xfrm>
            <a:off x="1793912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3066841-D833-4D42-BCC6-35843D3C5536}"/>
              </a:ext>
            </a:extLst>
          </p:cNvPr>
          <p:cNvSpPr/>
          <p:nvPr/>
        </p:nvSpPr>
        <p:spPr>
          <a:xfrm>
            <a:off x="2191019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1204CE-F6F3-1242-ABB7-AD9243ABFAB5}"/>
              </a:ext>
            </a:extLst>
          </p:cNvPr>
          <p:cNvSpPr/>
          <p:nvPr/>
        </p:nvSpPr>
        <p:spPr>
          <a:xfrm>
            <a:off x="1992087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F09AD-E0BB-7140-8386-681006FA252A}"/>
              </a:ext>
            </a:extLst>
          </p:cNvPr>
          <p:cNvSpPr/>
          <p:nvPr/>
        </p:nvSpPr>
        <p:spPr>
          <a:xfrm>
            <a:off x="1793155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78BCEF-7BAD-134E-B729-BE9CFCFAED7A}"/>
              </a:ext>
            </a:extLst>
          </p:cNvPr>
          <p:cNvSpPr/>
          <p:nvPr/>
        </p:nvSpPr>
        <p:spPr>
          <a:xfrm>
            <a:off x="2190262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CC76E9-1C21-2444-BEAD-A59E09995007}"/>
              </a:ext>
            </a:extLst>
          </p:cNvPr>
          <p:cNvSpPr/>
          <p:nvPr/>
        </p:nvSpPr>
        <p:spPr>
          <a:xfrm>
            <a:off x="2713681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C75939-6D32-9347-92DE-6F90E96C8F03}"/>
              </a:ext>
            </a:extLst>
          </p:cNvPr>
          <p:cNvSpPr/>
          <p:nvPr/>
        </p:nvSpPr>
        <p:spPr>
          <a:xfrm>
            <a:off x="2514749" y="10617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9545507-3058-5A46-BD66-719A4A915701}"/>
              </a:ext>
            </a:extLst>
          </p:cNvPr>
          <p:cNvSpPr/>
          <p:nvPr/>
        </p:nvSpPr>
        <p:spPr>
          <a:xfrm>
            <a:off x="2911856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AD467-2D18-D248-9EAE-76AB7AFD36D5}"/>
              </a:ext>
            </a:extLst>
          </p:cNvPr>
          <p:cNvSpPr/>
          <p:nvPr/>
        </p:nvSpPr>
        <p:spPr>
          <a:xfrm>
            <a:off x="2714438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A0E3A3-ACC3-AD48-B0AC-D3FC39524F22}"/>
              </a:ext>
            </a:extLst>
          </p:cNvPr>
          <p:cNvSpPr/>
          <p:nvPr/>
        </p:nvSpPr>
        <p:spPr>
          <a:xfrm>
            <a:off x="2515506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83DF57-BCE2-6646-AC19-B8EDE600B63E}"/>
              </a:ext>
            </a:extLst>
          </p:cNvPr>
          <p:cNvSpPr/>
          <p:nvPr/>
        </p:nvSpPr>
        <p:spPr>
          <a:xfrm>
            <a:off x="2912613" y="1277761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5EF043-AE95-6542-99D5-D432B049DD73}"/>
              </a:ext>
            </a:extLst>
          </p:cNvPr>
          <p:cNvSpPr/>
          <p:nvPr/>
        </p:nvSpPr>
        <p:spPr>
          <a:xfrm>
            <a:off x="2713681" y="149378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D642AFC-12E4-F746-99CD-BDFF5A72342B}"/>
              </a:ext>
            </a:extLst>
          </p:cNvPr>
          <p:cNvSpPr/>
          <p:nvPr/>
        </p:nvSpPr>
        <p:spPr>
          <a:xfrm>
            <a:off x="2514749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58321E-899E-344A-BD77-E24C2CAC702F}"/>
              </a:ext>
            </a:extLst>
          </p:cNvPr>
          <p:cNvSpPr/>
          <p:nvPr/>
        </p:nvSpPr>
        <p:spPr>
          <a:xfrm>
            <a:off x="2911856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B322F-B29A-284F-A50D-F621BD091865}"/>
              </a:ext>
            </a:extLst>
          </p:cNvPr>
          <p:cNvSpPr/>
          <p:nvPr/>
        </p:nvSpPr>
        <p:spPr>
          <a:xfrm>
            <a:off x="314497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5F398E-BC3B-0241-9261-FBAC76A5EF60}"/>
              </a:ext>
            </a:extLst>
          </p:cNvPr>
          <p:cNvSpPr/>
          <p:nvPr/>
        </p:nvSpPr>
        <p:spPr>
          <a:xfrm>
            <a:off x="3286717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639C3-285C-8243-92DE-0C0EA82E0861}"/>
              </a:ext>
            </a:extLst>
          </p:cNvPr>
          <p:cNvSpPr/>
          <p:nvPr/>
        </p:nvSpPr>
        <p:spPr>
          <a:xfrm>
            <a:off x="3576765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671B8-B9F5-A741-BFAA-26A3BFB7F8B5}"/>
              </a:ext>
            </a:extLst>
          </p:cNvPr>
          <p:cNvSpPr/>
          <p:nvPr/>
        </p:nvSpPr>
        <p:spPr>
          <a:xfrm>
            <a:off x="3719143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9FB51A-5011-384B-9633-43340289FD52}"/>
              </a:ext>
            </a:extLst>
          </p:cNvPr>
          <p:cNvSpPr/>
          <p:nvPr/>
        </p:nvSpPr>
        <p:spPr>
          <a:xfrm>
            <a:off x="3864419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484D29-51C4-0946-8B86-0B089D27EB04}"/>
              </a:ext>
            </a:extLst>
          </p:cNvPr>
          <p:cNvSpPr/>
          <p:nvPr/>
        </p:nvSpPr>
        <p:spPr>
          <a:xfrm>
            <a:off x="3864419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FB7DD4-DBE3-614D-97CD-EF008ED8F4A3}"/>
              </a:ext>
            </a:extLst>
          </p:cNvPr>
          <p:cNvSpPr/>
          <p:nvPr/>
        </p:nvSpPr>
        <p:spPr>
          <a:xfrm>
            <a:off x="4006164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9EB193-F050-C447-9BA7-761DC848478D}"/>
              </a:ext>
            </a:extLst>
          </p:cNvPr>
          <p:cNvSpPr/>
          <p:nvPr/>
        </p:nvSpPr>
        <p:spPr>
          <a:xfrm>
            <a:off x="429621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8CDF5E-E2F1-CA43-89BB-0A2B2614701D}"/>
              </a:ext>
            </a:extLst>
          </p:cNvPr>
          <p:cNvSpPr/>
          <p:nvPr/>
        </p:nvSpPr>
        <p:spPr>
          <a:xfrm>
            <a:off x="4438590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124AB1-29F6-5843-94C0-7B06FC7A8BBE}"/>
              </a:ext>
            </a:extLst>
          </p:cNvPr>
          <p:cNvSpPr/>
          <p:nvPr/>
        </p:nvSpPr>
        <p:spPr>
          <a:xfrm>
            <a:off x="6013929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block[2]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B20989-F81C-9547-A0B7-67E28188FA44}"/>
              </a:ext>
            </a:extLst>
          </p:cNvPr>
          <p:cNvSpPr/>
          <p:nvPr/>
        </p:nvSpPr>
        <p:spPr>
          <a:xfrm>
            <a:off x="6732873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block[3]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34DCE8-49C6-1B4B-93C4-36EFA357500B}"/>
              </a:ext>
            </a:extLst>
          </p:cNvPr>
          <p:cNvSpPr/>
          <p:nvPr/>
        </p:nvSpPr>
        <p:spPr>
          <a:xfrm>
            <a:off x="744815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block[4]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86CE3-E904-F641-BFFC-558B6AE215C1}"/>
              </a:ext>
            </a:extLst>
          </p:cNvPr>
          <p:cNvSpPr/>
          <p:nvPr/>
        </p:nvSpPr>
        <p:spPr>
          <a:xfrm>
            <a:off x="988266" y="985292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F42E58-F200-A545-94AA-06FBA108580F}"/>
              </a:ext>
            </a:extLst>
          </p:cNvPr>
          <p:cNvSpPr txBox="1"/>
          <p:nvPr/>
        </p:nvSpPr>
        <p:spPr>
          <a:xfrm>
            <a:off x="994399" y="433182"/>
            <a:ext cx="70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Super</a:t>
            </a: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84795-67FF-A543-9418-DE11E599EED8}"/>
              </a:ext>
            </a:extLst>
          </p:cNvPr>
          <p:cNvSpPr txBox="1"/>
          <p:nvPr/>
        </p:nvSpPr>
        <p:spPr>
          <a:xfrm>
            <a:off x="1704812" y="433181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D2715-4C0A-9343-9703-FD30A53BDBAF}"/>
              </a:ext>
            </a:extLst>
          </p:cNvPr>
          <p:cNvSpPr txBox="1"/>
          <p:nvPr/>
        </p:nvSpPr>
        <p:spPr>
          <a:xfrm>
            <a:off x="2424892" y="429466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3684-968B-CA47-874E-62B07298CB1F}"/>
              </a:ext>
            </a:extLst>
          </p:cNvPr>
          <p:cNvSpPr txBox="1"/>
          <p:nvPr/>
        </p:nvSpPr>
        <p:spPr>
          <a:xfrm>
            <a:off x="3144972" y="433181"/>
            <a:ext cx="1427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 </a:t>
            </a:r>
            <a:r>
              <a:rPr lang="en-US" altLang="zh-CN" sz="1200" dirty="0">
                <a:solidFill>
                  <a:srgbClr val="CD2327"/>
                </a:solidFill>
              </a:rPr>
              <a:t>table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2AE20-8B38-5A42-B005-9754B27CEF7A}"/>
              </a:ext>
            </a:extLst>
          </p:cNvPr>
          <p:cNvSpPr txBox="1"/>
          <p:nvPr/>
        </p:nvSpPr>
        <p:spPr>
          <a:xfrm>
            <a:off x="4579702" y="409228"/>
            <a:ext cx="3588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data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r>
              <a:rPr lang="en-US" altLang="zh-CN" sz="1200" dirty="0">
                <a:solidFill>
                  <a:srgbClr val="CD2327"/>
                </a:solidFill>
              </a:rPr>
              <a:t>blocks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C776DBC8-0A63-CF4B-A877-CE57B8B388D9}"/>
              </a:ext>
            </a:extLst>
          </p:cNvPr>
          <p:cNvSpPr/>
          <p:nvPr/>
        </p:nvSpPr>
        <p:spPr>
          <a:xfrm rot="16200000">
            <a:off x="3784964" y="56133"/>
            <a:ext cx="144774" cy="1427029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CE4CF959-F11E-5745-9FE9-A3BDDEA1E0FA}"/>
              </a:ext>
            </a:extLst>
          </p:cNvPr>
          <p:cNvSpPr/>
          <p:nvPr/>
        </p:nvSpPr>
        <p:spPr>
          <a:xfrm rot="16200000">
            <a:off x="6301582" y="-1024619"/>
            <a:ext cx="144774" cy="3588534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25249E-F360-1C44-8B0F-5D5D34C06FF3}"/>
              </a:ext>
            </a:extLst>
          </p:cNvPr>
          <p:cNvSpPr txBox="1"/>
          <p:nvPr/>
        </p:nvSpPr>
        <p:spPr>
          <a:xfrm>
            <a:off x="2884426" y="1767442"/>
            <a:ext cx="665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root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E4D79-36A5-494C-B705-E7CBBC85760B}"/>
              </a:ext>
            </a:extLst>
          </p:cNvPr>
          <p:cNvSpPr txBox="1"/>
          <p:nvPr/>
        </p:nvSpPr>
        <p:spPr>
          <a:xfrm>
            <a:off x="3488928" y="1777380"/>
            <a:ext cx="6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accent4">
                    <a:lumMod val="50000"/>
                  </a:schemeClr>
                </a:solidFill>
              </a:rPr>
              <a:t>etc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1B2892-8F4C-B843-8F1D-BF4C7694949A}"/>
              </a:ext>
            </a:extLst>
          </p:cNvPr>
          <p:cNvSpPr txBox="1"/>
          <p:nvPr/>
        </p:nvSpPr>
        <p:spPr>
          <a:xfrm>
            <a:off x="3832525" y="1763780"/>
            <a:ext cx="1072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hosts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481178-64A1-2344-BA2C-E188C48C95C8}"/>
              </a:ext>
            </a:extLst>
          </p:cNvPr>
          <p:cNvSpPr txBox="1"/>
          <p:nvPr/>
        </p:nvSpPr>
        <p:spPr>
          <a:xfrm>
            <a:off x="2884426" y="234260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005EF7-BC86-6844-BDEC-076C7BEAB1E3}"/>
              </a:ext>
            </a:extLst>
          </p:cNvPr>
          <p:cNvSpPr txBox="1"/>
          <p:nvPr/>
        </p:nvSpPr>
        <p:spPr>
          <a:xfrm>
            <a:off x="4626174" y="259681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7088DF-603D-BF4C-B9B2-CAF3CD19E6AA}"/>
              </a:ext>
            </a:extLst>
          </p:cNvPr>
          <p:cNvSpPr txBox="1"/>
          <p:nvPr/>
        </p:nvSpPr>
        <p:spPr>
          <a:xfrm>
            <a:off x="3511561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F72BC3-9008-9044-BAC0-2BE79B0E080F}"/>
              </a:ext>
            </a:extLst>
          </p:cNvPr>
          <p:cNvSpPr txBox="1"/>
          <p:nvPr/>
        </p:nvSpPr>
        <p:spPr>
          <a:xfrm>
            <a:off x="5345118" y="310524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704990-F5D6-A744-A077-EA9A03D6211D}"/>
              </a:ext>
            </a:extLst>
          </p:cNvPr>
          <p:cNvSpPr txBox="1"/>
          <p:nvPr/>
        </p:nvSpPr>
        <p:spPr>
          <a:xfrm>
            <a:off x="4055030" y="335946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544488-C616-6D44-B23C-549D67C08DE2}"/>
              </a:ext>
            </a:extLst>
          </p:cNvPr>
          <p:cNvSpPr txBox="1"/>
          <p:nvPr/>
        </p:nvSpPr>
        <p:spPr>
          <a:xfrm>
            <a:off x="4055029" y="361368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881A94B-BFE9-1646-9706-DB5D1B8BF606}"/>
              </a:ext>
            </a:extLst>
          </p:cNvPr>
          <p:cNvSpPr txBox="1"/>
          <p:nvPr/>
        </p:nvSpPr>
        <p:spPr>
          <a:xfrm>
            <a:off x="6060401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EE50BD-25D9-354A-A2DB-ECE5EF08BDE6}"/>
              </a:ext>
            </a:extLst>
          </p:cNvPr>
          <p:cNvSpPr txBox="1"/>
          <p:nvPr/>
        </p:nvSpPr>
        <p:spPr>
          <a:xfrm>
            <a:off x="4055028" y="412211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B5CFA37-EC49-5E44-946F-87810B2B06B8}"/>
              </a:ext>
            </a:extLst>
          </p:cNvPr>
          <p:cNvSpPr txBox="1"/>
          <p:nvPr/>
        </p:nvSpPr>
        <p:spPr>
          <a:xfrm>
            <a:off x="4055028" y="437632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43538DC-0525-EE45-9DDB-6ABF27F0C528}"/>
              </a:ext>
            </a:extLst>
          </p:cNvPr>
          <p:cNvSpPr txBox="1"/>
          <p:nvPr/>
        </p:nvSpPr>
        <p:spPr>
          <a:xfrm>
            <a:off x="6779345" y="463054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ED3B2E-BEE0-5941-9CD1-918F31B5EB93}"/>
              </a:ext>
            </a:extLst>
          </p:cNvPr>
          <p:cNvSpPr txBox="1"/>
          <p:nvPr/>
        </p:nvSpPr>
        <p:spPr>
          <a:xfrm>
            <a:off x="4055028" y="4884757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A3AFC31-B83D-7F44-9CAD-3196211461FD}"/>
              </a:ext>
            </a:extLst>
          </p:cNvPr>
          <p:cNvCxnSpPr/>
          <p:nvPr/>
        </p:nvCxnSpPr>
        <p:spPr>
          <a:xfrm>
            <a:off x="988266" y="2342600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57ED0CA-0D48-DA44-B02C-326069C3DB6E}"/>
              </a:ext>
            </a:extLst>
          </p:cNvPr>
          <p:cNvCxnSpPr/>
          <p:nvPr/>
        </p:nvCxnSpPr>
        <p:spPr>
          <a:xfrm>
            <a:off x="1036189" y="3636463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97E2FB-1A07-EA40-99C6-671D1082C8BC}"/>
              </a:ext>
            </a:extLst>
          </p:cNvPr>
          <p:cNvCxnSpPr/>
          <p:nvPr/>
        </p:nvCxnSpPr>
        <p:spPr>
          <a:xfrm>
            <a:off x="1036189" y="4399111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C22573D-6650-F74C-AFA9-55780FB893AE}"/>
              </a:ext>
            </a:extLst>
          </p:cNvPr>
          <p:cNvCxnSpPr/>
          <p:nvPr/>
        </p:nvCxnSpPr>
        <p:spPr>
          <a:xfrm>
            <a:off x="1036189" y="5137577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170A87F-26FD-E243-8D23-45BD746E3EEC}"/>
              </a:ext>
            </a:extLst>
          </p:cNvPr>
          <p:cNvSpPr txBox="1"/>
          <p:nvPr/>
        </p:nvSpPr>
        <p:spPr>
          <a:xfrm>
            <a:off x="988266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open()</a:t>
            </a:r>
            <a:endParaRPr kumimoji="1"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1CDCA2A-DB13-E947-B9C4-E2CCF72EAA23}"/>
              </a:ext>
            </a:extLst>
          </p:cNvPr>
          <p:cNvSpPr txBox="1"/>
          <p:nvPr/>
        </p:nvSpPr>
        <p:spPr>
          <a:xfrm>
            <a:off x="988266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6F791A4-DF6D-1344-85AB-2773883D35DA}"/>
              </a:ext>
            </a:extLst>
          </p:cNvPr>
          <p:cNvSpPr txBox="1"/>
          <p:nvPr/>
        </p:nvSpPr>
        <p:spPr>
          <a:xfrm>
            <a:off x="988266" y="4618453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8171775-3B98-254D-855F-49C69C691BB9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3511561" y="2481100"/>
            <a:ext cx="111461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1B483-D8B4-5F46-B376-997B8D64C825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4138696" y="2735316"/>
            <a:ext cx="48747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00E2329-D015-F14A-A077-62CFF0F63E6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138696" y="2989532"/>
            <a:ext cx="120642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E9D5D22-98BC-8140-9895-075959C5DB6A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4682165" y="3243748"/>
            <a:ext cx="66295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39C01DAB-A25A-D345-A905-865E7C8D9A88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4682164" y="3752180"/>
            <a:ext cx="1378237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29830DCD-FAB1-5745-8025-E28F9E5B5319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4682163" y="4006396"/>
            <a:ext cx="137823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4B032C9-E114-2A43-8031-B3006938349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4682163" y="4514828"/>
            <a:ext cx="209718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A9F5BC02-B2BD-BF4F-8B8B-3C407AF3C879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4682163" y="4769044"/>
            <a:ext cx="2097182" cy="2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9CF83C0-F0B4-6032-5175-F51FFFA11CFD}"/>
              </a:ext>
            </a:extLst>
          </p:cNvPr>
          <p:cNvSpPr txBox="1"/>
          <p:nvPr/>
        </p:nvSpPr>
        <p:spPr>
          <a:xfrm>
            <a:off x="841258" y="30929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以访问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/hosts</a:t>
            </a:r>
            <a:r>
              <a:rPr kumimoji="1" lang="zh-CN" altLang="en-US" dirty="0"/>
              <a:t>为例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6DB7D4-2237-4B4D-F9C1-DA9E4242239E}"/>
              </a:ext>
            </a:extLst>
          </p:cNvPr>
          <p:cNvSpPr txBox="1"/>
          <p:nvPr/>
        </p:nvSpPr>
        <p:spPr>
          <a:xfrm>
            <a:off x="7128199" y="31052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</a:rPr>
              <a:t>性能糟糕！</a:t>
            </a:r>
          </a:p>
        </p:txBody>
      </p:sp>
    </p:spTree>
    <p:extLst>
      <p:ext uri="{BB962C8B-B14F-4D97-AF65-F5344CB8AC3E}">
        <p14:creationId xmlns:p14="http://schemas.microsoft.com/office/powerpoint/2010/main" val="37344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页缓存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17</a:t>
            </a:fld>
            <a:endParaRPr lang="zh-CN" altLang="en-US" sz="10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E5273-25C2-6C47-AA54-F553CE8D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85" y="1351194"/>
            <a:ext cx="4245723" cy="390342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357444" y="1423504"/>
            <a:ext cx="1912703" cy="133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OPEN("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a.txt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", 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rw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…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444" y="4369668"/>
            <a:ext cx="2329356" cy="699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4C06C5C-CEF4-A899-E373-FE0E01F01252}"/>
              </a:ext>
            </a:extLst>
          </p:cNvPr>
          <p:cNvCxnSpPr>
            <a:cxnSpLocks/>
          </p:cNvCxnSpPr>
          <p:nvPr/>
        </p:nvCxnSpPr>
        <p:spPr>
          <a:xfrm>
            <a:off x="1544712" y="2641476"/>
            <a:ext cx="1440160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C9A1083-5E55-BA21-4D18-1DFE9750B015}"/>
              </a:ext>
            </a:extLst>
          </p:cNvPr>
          <p:cNvSpPr txBox="1"/>
          <p:nvPr/>
        </p:nvSpPr>
        <p:spPr>
          <a:xfrm>
            <a:off x="372546" y="2456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性能提升！</a:t>
            </a:r>
          </a:p>
        </p:txBody>
      </p:sp>
    </p:spTree>
    <p:extLst>
      <p:ext uri="{BB962C8B-B14F-4D97-AF65-F5344CB8AC3E}">
        <p14:creationId xmlns:p14="http://schemas.microsoft.com/office/powerpoint/2010/main" val="43084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958A6-724A-BD63-5D00-DC1B7780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Vnode</a:t>
            </a:r>
            <a:r>
              <a:rPr kumimoji="1" lang="zh-CN" altLang="en-US" dirty="0"/>
              <a:t>：缓存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到内存中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2364F-6E22-D34C-32F1-E71B278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6E93C0-5D0D-0998-842D-C0B7C5BC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34236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7B19B1-A8AC-48B4-08B0-0BDBF5F3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36522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18312D-75CD-EEFA-E504-8B7A109B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38808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5CE760-D876-8563-A0B8-DBF3414FF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1094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5A8654-58C3-93BA-57C8-908A0769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3380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6DB4AEC-DE19-5152-6699-745E0B0C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5666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6B77161-1E20-4E4D-EBBF-368CBBB2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7952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7BF2C2C-8ACE-CBF6-B462-CC5A2CAA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502389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32D3ACD-8EFD-97B6-CCFF-F65A705B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132025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4040DF44-DB9C-A4A5-9073-E4A9B3E5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986" y="147265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94A62A7F-B3AD-B072-61E6-AF560283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26616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5165777-FDE9-36B4-C161-61C15FF1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29664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80C293A-DD33-8D22-5DF6-F15EC24D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32712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35A24F28-4EFC-5650-2C84-927A31DB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73" y="27378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9147F6DC-BB5F-8844-AF83-34A4F057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73" y="30426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7EB7272-C3C6-1E6B-FC6B-02D1883E0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73" y="33474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E10F756-A5DA-C2EA-636B-3CD436842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873" y="250929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3A7A2EA5-2504-96E0-B569-674C9AA47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473" y="235689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5D87F06F-CE36-537B-5B72-E5F1B34BA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673" y="418569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B95C50D-6903-0A48-235E-6A1316A8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23568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FD41CC1C-7DE6-59B9-8C2F-6CFD3F01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43380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88B605AE-DB35-58AD-6777-76674019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46428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72AAF7E-2B5D-4902-06BB-59DE2145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49476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F98081D-C7BB-BC2B-BB74-D1B6ABA3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40332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EB532BCB-71E3-1066-EA2B-0146D2F0C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861" y="202034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74AFFC42-516B-69FF-492E-249D1097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261" y="369674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5A61EEE7-3BE2-3677-1F52-4406C5C6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61" y="243309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BB82AE18-6E11-EEF4-AC95-0598D0F9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861" y="400154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60ACD55C-19DF-5A2C-A488-13CDB6769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473" y="403329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6EEDE456-3A41-EAF2-03D6-E3DFD7847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34236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0B34D92E-EBF1-9E2C-C39D-57DD8C8D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36522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2304B7F4-A31F-0F1C-840A-8C98D1945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38808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A3F1395-7E5E-313D-F44C-EC2BE468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1094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385E662C-8E24-354E-E96E-C2367D31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3380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127993BD-3F0A-3D81-D2D8-01EB9711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5666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901A3DBE-6448-029F-9B3F-2301AAB4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7952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45B4317F-731D-0BB5-A9CA-85BCA5D6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502389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42" name="Text Box 39">
            <a:extLst>
              <a:ext uri="{FF2B5EF4-FFF2-40B4-BE49-F238E27FC236}">
                <a16:creationId xmlns:a16="http://schemas.microsoft.com/office/drawing/2014/main" id="{4825BE87-DFCF-6764-1F83-CF8BA9838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48" y="250929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7DE4CE2C-893C-AB1D-02BC-14621D54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48" y="36522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D3B1C8BA-9890-1248-F021-837DA969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48" y="42618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73B4CDE4-3AC3-50B6-1872-AA0C16E5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48" y="45666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611592E6-19AC-0BDA-FFFB-A0856676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48" y="48714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586B9AF7-49BF-69FB-9870-A138E3E7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823" y="517629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956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fsync</a:t>
            </a:r>
            <a:endParaRPr kumimoji="1"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软件</a:t>
            </a:r>
            <a:r>
              <a:rPr lang="en-US" altLang="zh-CN" sz="2400" dirty="0"/>
              <a:t>/</a:t>
            </a:r>
            <a:r>
              <a:rPr lang="zh-CN" altLang="en-US" sz="2400" dirty="0"/>
              <a:t>硬件的数据缓存</a:t>
            </a:r>
            <a:endParaRPr lang="en-US" altLang="zh-CN" sz="2400" dirty="0"/>
          </a:p>
          <a:p>
            <a:pPr lvl="1"/>
            <a:r>
              <a:rPr lang="zh-CN" altLang="en-US" sz="2000" dirty="0"/>
              <a:t>缓存了最近被使用的数据块</a:t>
            </a:r>
            <a:endParaRPr lang="en-US" altLang="zh-CN" sz="2000" dirty="0"/>
          </a:p>
          <a:p>
            <a:pPr lvl="1"/>
            <a:r>
              <a:rPr lang="zh-CN" altLang="en-US" sz="2000" dirty="0"/>
              <a:t>缓存缺失时，从磁盘中读取</a:t>
            </a:r>
            <a:endParaRPr lang="en-US" altLang="zh-CN" sz="2000" dirty="0"/>
          </a:p>
          <a:p>
            <a:pPr lvl="1"/>
            <a:r>
              <a:rPr lang="zh-CN" altLang="en-US" sz="2000" dirty="0"/>
              <a:t>推迟数据向磁盘的写入</a:t>
            </a:r>
            <a:endParaRPr lang="en-US" altLang="zh-CN" sz="2000" dirty="0"/>
          </a:p>
          <a:p>
            <a:pPr lvl="1"/>
            <a:r>
              <a:rPr lang="zh-CN" altLang="en-US" sz="2000" dirty="0"/>
              <a:t>寻求机会批量写入，提升性能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问题：如果在写入前发生故障，可能会造成不一致</a:t>
            </a:r>
            <a:endParaRPr lang="en-US" altLang="zh-CN" sz="2000" dirty="0"/>
          </a:p>
          <a:p>
            <a:r>
              <a:rPr lang="en-US" altLang="zh-CN" sz="2400" dirty="0" err="1"/>
              <a:t>fsync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000" dirty="0"/>
              <a:t>保证对文件的所有修改被写入到存储设备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DF509B4-1C50-AC4A-BAEF-4C232081326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19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16C425-56B7-F34A-B97D-EF61C9326FD2}"/>
              </a:ext>
            </a:extLst>
          </p:cNvPr>
          <p:cNvSpPr/>
          <p:nvPr/>
        </p:nvSpPr>
        <p:spPr>
          <a:xfrm>
            <a:off x="6830529" y="2301971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磁盘盘面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065686-A247-0A41-B5B9-437E6E97A276}"/>
              </a:ext>
            </a:extLst>
          </p:cNvPr>
          <p:cNvSpPr/>
          <p:nvPr/>
        </p:nvSpPr>
        <p:spPr>
          <a:xfrm>
            <a:off x="6749299" y="1280738"/>
            <a:ext cx="1413879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磁盘驱动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DE1F1C-BB67-824F-9C3D-1F17DF1D641C}"/>
              </a:ext>
            </a:extLst>
          </p:cNvPr>
          <p:cNvSpPr/>
          <p:nvPr/>
        </p:nvSpPr>
        <p:spPr>
          <a:xfrm>
            <a:off x="6749299" y="805499"/>
            <a:ext cx="1413879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FA8053-2ED4-514B-8915-035EEBAAB097}"/>
              </a:ext>
            </a:extLst>
          </p:cNvPr>
          <p:cNvSpPr/>
          <p:nvPr/>
        </p:nvSpPr>
        <p:spPr>
          <a:xfrm>
            <a:off x="6830529" y="265212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2F78907-D4AE-B94C-B818-BF87C3D826A3}"/>
              </a:ext>
            </a:extLst>
          </p:cNvPr>
          <p:cNvCxnSpPr/>
          <p:nvPr/>
        </p:nvCxnSpPr>
        <p:spPr>
          <a:xfrm>
            <a:off x="6655269" y="732922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4EB9C84-E442-B14C-95A4-2A3FE999DFD9}"/>
              </a:ext>
            </a:extLst>
          </p:cNvPr>
          <p:cNvCxnSpPr>
            <a:cxnSpLocks/>
          </p:cNvCxnSpPr>
          <p:nvPr/>
        </p:nvCxnSpPr>
        <p:spPr>
          <a:xfrm>
            <a:off x="6655269" y="1725907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1EF79F-5BBB-4641-A1B3-78F132FC119D}"/>
              </a:ext>
            </a:extLst>
          </p:cNvPr>
          <p:cNvSpPr/>
          <p:nvPr/>
        </p:nvSpPr>
        <p:spPr>
          <a:xfrm>
            <a:off x="6830529" y="1804760"/>
            <a:ext cx="197924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磁盘缓存（硬件）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9E97C0-DA5C-A04D-AD63-91F6B6F6D1C3}"/>
              </a:ext>
            </a:extLst>
          </p:cNvPr>
          <p:cNvSpPr/>
          <p:nvPr/>
        </p:nvSpPr>
        <p:spPr>
          <a:xfrm>
            <a:off x="4478603" y="54825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FSYNC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（系统调用）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42158B-BC34-1F49-82A8-1E08C570C9BD}"/>
              </a:ext>
            </a:extLst>
          </p:cNvPr>
          <p:cNvSpPr/>
          <p:nvPr/>
        </p:nvSpPr>
        <p:spPr>
          <a:xfrm>
            <a:off x="4495029" y="1541241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（磁盘操作）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92FF8E-BAD0-D1B5-293B-B71053DB4CEF}"/>
              </a:ext>
            </a:extLst>
          </p:cNvPr>
          <p:cNvSpPr/>
          <p:nvPr/>
        </p:nvSpPr>
        <p:spPr>
          <a:xfrm>
            <a:off x="8232016" y="903266"/>
            <a:ext cx="660464" cy="6011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软件</a:t>
            </a:r>
            <a:endParaRPr kumimoji="1"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4433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2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6EBB-C989-2344-831F-54C3FE4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</a:t>
            </a:r>
            <a:r>
              <a:rPr kumimoji="1" lang="en-US" altLang="zh-CN" dirty="0" err="1"/>
              <a:t>mmap</a:t>
            </a:r>
            <a:r>
              <a:rPr kumimoji="1" lang="zh-CN" altLang="en-US" dirty="0"/>
              <a:t>分配一段虚拟内存区域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F1081-DB6E-F541-89D6-85EBACE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852"/>
            <a:ext cx="8229600" cy="3771636"/>
          </a:xfrm>
        </p:spPr>
        <p:txBody>
          <a:bodyPr>
            <a:noAutofit/>
          </a:bodyPr>
          <a:lstStyle/>
          <a:p>
            <a:r>
              <a:rPr kumimoji="1" lang="zh-CN" altLang="en-US" sz="2200" dirty="0"/>
              <a:t>通常用于把一个文件（或一部分）映射到内存</a:t>
            </a:r>
            <a:endParaRPr kumimoji="1" lang="en-US" altLang="zh-CN" sz="2200" dirty="0"/>
          </a:p>
          <a:p>
            <a:pPr lvl="1"/>
            <a:r>
              <a:rPr kumimoji="1" lang="en-US" altLang="zh-CN" sz="2000" dirty="0">
                <a:solidFill>
                  <a:srgbClr val="0070C0"/>
                </a:solidFill>
              </a:rPr>
              <a:t>void</a:t>
            </a:r>
            <a:r>
              <a:rPr kumimoji="1" lang="en-US" altLang="zh-CN" sz="2000" dirty="0"/>
              <a:t> *</a:t>
            </a:r>
            <a:r>
              <a:rPr kumimoji="1" lang="en-US" altLang="zh-CN" sz="2000" dirty="0" err="1"/>
              <a:t>mmap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70C0"/>
                </a:solidFill>
              </a:rPr>
              <a:t>void</a:t>
            </a:r>
            <a:r>
              <a:rPr kumimoji="1" lang="en-US" altLang="zh-CN" sz="2000" dirty="0"/>
              <a:t> *</a:t>
            </a:r>
            <a:r>
              <a:rPr kumimoji="1" lang="en-US" altLang="zh-CN" sz="2000" dirty="0" err="1"/>
              <a:t>addr</a:t>
            </a:r>
            <a:r>
              <a:rPr kumimoji="1" lang="en-US" altLang="zh-CN" sz="2000" dirty="0"/>
              <a:t>,</a:t>
            </a:r>
            <a:br>
              <a:rPr kumimoji="1" lang="en-US" altLang="zh-CN" sz="2000" dirty="0"/>
            </a:b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size_t</a:t>
            </a:r>
            <a:r>
              <a:rPr kumimoji="1" lang="en-US" altLang="zh-CN" sz="2000" dirty="0"/>
              <a:t> length,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prot</a:t>
            </a:r>
            <a:r>
              <a:rPr kumimoji="1" lang="en-US" altLang="zh-CN" sz="2000" dirty="0"/>
              <a:t>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/>
              <a:t> flags,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fd</a:t>
            </a:r>
            <a:r>
              <a:rPr kumimoji="1" lang="en-US" altLang="zh-CN" sz="2000" dirty="0"/>
              <a:t>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off_t</a:t>
            </a:r>
            <a:r>
              <a:rPr kumimoji="1" lang="en-US" altLang="zh-CN" sz="2000" dirty="0"/>
              <a:t> offset)</a:t>
            </a:r>
          </a:p>
          <a:p>
            <a:pPr lvl="2"/>
            <a:r>
              <a:rPr kumimoji="1"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VMA</a:t>
            </a: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中还会包含文件映射等信息</a:t>
            </a:r>
            <a:endParaRPr kumimoji="1" lang="en-US" altLang="zh-CN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/>
            <a:r>
              <a:rPr kumimoji="1" lang="zh-CN" alt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也可以不映射任何文件，仅仅新建虚拟内存区域（匿名映射）</a:t>
            </a:r>
            <a:endParaRPr kumimoji="1" lang="en-US" altLang="zh-CN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724CF-22FA-B941-AA0E-4AE95E09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083C28-66DA-9E42-AEF9-E976259DBCD6}"/>
              </a:ext>
            </a:extLst>
          </p:cNvPr>
          <p:cNvSpPr txBox="1"/>
          <p:nvPr/>
        </p:nvSpPr>
        <p:spPr>
          <a:xfrm>
            <a:off x="5004048" y="1849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起始地址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CD3EA-C067-6C4F-B0E2-AAA88F4A2667}"/>
              </a:ext>
            </a:extLst>
          </p:cNvPr>
          <p:cNvSpPr txBox="1"/>
          <p:nvPr/>
        </p:nvSpPr>
        <p:spPr>
          <a:xfrm>
            <a:off x="5004048" y="22115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C7C367-9DFA-AC4C-ABA2-E00B4C13D49C}"/>
              </a:ext>
            </a:extLst>
          </p:cNvPr>
          <p:cNvSpPr txBox="1"/>
          <p:nvPr/>
        </p:nvSpPr>
        <p:spPr>
          <a:xfrm>
            <a:off x="5004048" y="259605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权限，例如</a:t>
            </a:r>
            <a:r>
              <a:rPr kumimoji="1" lang="en-US" altLang="zh-CN" dirty="0">
                <a:solidFill>
                  <a:srgbClr val="0070C0"/>
                </a:solidFill>
              </a:rPr>
              <a:t>PROT_READ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7E4414-7CBE-4549-9765-421E0E24DB6D}"/>
              </a:ext>
            </a:extLst>
          </p:cNvPr>
          <p:cNvSpPr txBox="1"/>
          <p:nvPr/>
        </p:nvSpPr>
        <p:spPr>
          <a:xfrm>
            <a:off x="5004047" y="2992224"/>
            <a:ext cx="380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映射的标志，例如</a:t>
            </a:r>
            <a:r>
              <a:rPr kumimoji="1" lang="en-US" altLang="zh-CN" dirty="0">
                <a:solidFill>
                  <a:srgbClr val="0070C0"/>
                </a:solidFill>
              </a:rPr>
              <a:t>MAP_PRIVATE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48EF7E-F22E-E545-BD07-E3173D368293}"/>
              </a:ext>
            </a:extLst>
          </p:cNvPr>
          <p:cNvSpPr txBox="1"/>
          <p:nvPr/>
        </p:nvSpPr>
        <p:spPr>
          <a:xfrm>
            <a:off x="5004047" y="335226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-1 </a:t>
            </a:r>
            <a:r>
              <a:rPr kumimoji="1" lang="zh-CN" altLang="en-US" dirty="0">
                <a:solidFill>
                  <a:srgbClr val="0070C0"/>
                </a:solidFill>
              </a:rPr>
              <a:t>或者是有效</a:t>
            </a:r>
            <a:r>
              <a:rPr kumimoji="1" lang="en-US" altLang="zh-CN" dirty="0" err="1">
                <a:solidFill>
                  <a:srgbClr val="0070C0"/>
                </a:solidFill>
              </a:rPr>
              <a:t>fd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E531C1-7E9A-984B-BD9A-E91EA20BD2B7}"/>
              </a:ext>
            </a:extLst>
          </p:cNvPr>
          <p:cNvSpPr txBox="1"/>
          <p:nvPr/>
        </p:nvSpPr>
        <p:spPr>
          <a:xfrm>
            <a:off x="5004046" y="3686487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偏移，例如从文件的哪里开始映射</a:t>
            </a:r>
          </a:p>
        </p:txBody>
      </p:sp>
    </p:spTree>
    <p:extLst>
      <p:ext uri="{BB962C8B-B14F-4D97-AF65-F5344CB8AC3E}">
        <p14:creationId xmlns:p14="http://schemas.microsoft.com/office/powerpoint/2010/main" val="31027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ECC8-2BE0-DB4D-8580-744E26D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</a:t>
            </a:r>
            <a:r>
              <a:rPr kumimoji="1" lang="en-US" altLang="zh-CN" dirty="0"/>
              <a:t>VMA</a:t>
            </a:r>
            <a:r>
              <a:rPr kumimoji="1" lang="zh-CN" altLang="en-US" dirty="0"/>
              <a:t>是如何添加的与进程创建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0882-1264-2446-A156-B3915498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途径</a:t>
            </a:r>
            <a:r>
              <a:rPr kumimoji="1" lang="en-US" altLang="zh-CN" sz="2400" dirty="0"/>
              <a:t>-1: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在创建进程时分配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数据（对应</a:t>
            </a:r>
            <a:r>
              <a:rPr kumimoji="1" lang="en-US" altLang="zh-CN" sz="2000" dirty="0"/>
              <a:t>ELF</a:t>
            </a:r>
            <a:r>
              <a:rPr kumimoji="1" lang="zh-CN" altLang="en-US" sz="2000" dirty="0"/>
              <a:t>段）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代码（对应</a:t>
            </a:r>
            <a:r>
              <a:rPr kumimoji="1" lang="en-US" altLang="zh-CN" sz="2000" dirty="0"/>
              <a:t>ELF</a:t>
            </a:r>
            <a:r>
              <a:rPr kumimoji="1" lang="zh-CN" altLang="en-US" sz="2000" dirty="0"/>
              <a:t>段）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栈（初始无内容）</a:t>
            </a:r>
            <a:endParaRPr kumimoji="1" lang="en-US" altLang="zh-CN" sz="2000" dirty="0"/>
          </a:p>
          <a:p>
            <a:endParaRPr kumimoji="1" lang="en-US" altLang="zh-CN" sz="2200" dirty="0"/>
          </a:p>
          <a:p>
            <a:r>
              <a:rPr kumimoji="1" lang="zh-CN" altLang="en-US" sz="2200" dirty="0"/>
              <a:t>途径</a:t>
            </a:r>
            <a:r>
              <a:rPr kumimoji="1" lang="en-US" altLang="zh-CN" sz="2200" dirty="0"/>
              <a:t>-2</a:t>
            </a:r>
            <a:r>
              <a:rPr kumimoji="1" lang="zh-CN" altLang="en-US" sz="2200" dirty="0"/>
              <a:t>：进程运行时添加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A5EBD-276E-1E43-8DFA-AA025B5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836581-41A7-0B66-252D-3E72B955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41670"/>
            <a:ext cx="4924888" cy="30676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54F3F9-A312-F07F-7031-6DDAD5484474}"/>
              </a:ext>
            </a:extLst>
          </p:cNvPr>
          <p:cNvSpPr txBox="1"/>
          <p:nvPr/>
        </p:nvSpPr>
        <p:spPr>
          <a:xfrm>
            <a:off x="4808024" y="192689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1.</a:t>
            </a:r>
            <a:r>
              <a:rPr kumimoji="1" lang="zh-CN" altLang="en-US" sz="1400" dirty="0">
                <a:solidFill>
                  <a:srgbClr val="C00000"/>
                </a:solidFill>
              </a:rPr>
              <a:t> 进程创建时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CD31E5-1A61-509D-ADB6-39C2D66C4167}"/>
              </a:ext>
            </a:extLst>
          </p:cNvPr>
          <p:cNvSpPr txBox="1"/>
          <p:nvPr/>
        </p:nvSpPr>
        <p:spPr>
          <a:xfrm>
            <a:off x="6903102" y="192689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2.</a:t>
            </a:r>
            <a:r>
              <a:rPr kumimoji="1" lang="zh-CN" altLang="en-US" sz="1400" dirty="0">
                <a:solidFill>
                  <a:srgbClr val="C00000"/>
                </a:solidFill>
              </a:rPr>
              <a:t> 进程运行时</a:t>
            </a:r>
          </a:p>
        </p:txBody>
      </p:sp>
    </p:spTree>
    <p:extLst>
      <p:ext uri="{BB962C8B-B14F-4D97-AF65-F5344CB8AC3E}">
        <p14:creationId xmlns:p14="http://schemas.microsoft.com/office/powerpoint/2010/main" val="253793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9EC35-22B6-D95A-25AF-DAB0A4F7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性能对比：</a:t>
            </a:r>
            <a:r>
              <a:rPr kumimoji="1" lang="en-US" altLang="zh-CN" dirty="0" err="1"/>
              <a:t>mmap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4A933-6689-15EE-A374-A6E445E2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55EA-C507-4C39-DECC-34776EF47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573832"/>
            <a:ext cx="5295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8522E8-9D99-4C88-9185-26D0FB015DC8}"/>
              </a:ext>
            </a:extLst>
          </p:cNvPr>
          <p:cNvCxnSpPr/>
          <p:nvPr/>
        </p:nvCxnSpPr>
        <p:spPr>
          <a:xfrm>
            <a:off x="1769512" y="3206398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E3063A1-DEDE-4425-8C5C-B65D475B8AF4}"/>
              </a:ext>
            </a:extLst>
          </p:cNvPr>
          <p:cNvSpPr txBox="1"/>
          <p:nvPr/>
        </p:nvSpPr>
        <p:spPr>
          <a:xfrm>
            <a:off x="1298986" y="3051772"/>
            <a:ext cx="56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addr</a:t>
            </a:r>
            <a:endParaRPr lang="zh-CN" altLang="en-US" sz="1400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7B4599FF-6C21-4A8E-8389-AC00EAC61643}"/>
              </a:ext>
            </a:extLst>
          </p:cNvPr>
          <p:cNvSpPr/>
          <p:nvPr/>
        </p:nvSpPr>
        <p:spPr>
          <a:xfrm>
            <a:off x="2168859" y="1858149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3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2B7EFC-5F08-44F3-AAE8-C20AD738DCD4}"/>
              </a:ext>
            </a:extLst>
          </p:cNvPr>
          <p:cNvSpPr/>
          <p:nvPr/>
        </p:nvSpPr>
        <p:spPr>
          <a:xfrm>
            <a:off x="3223487" y="4385022"/>
            <a:ext cx="3004697" cy="9470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AE0165-02E4-49CB-8A65-B57402A57187}"/>
              </a:ext>
            </a:extLst>
          </p:cNvPr>
          <p:cNvSpPr txBox="1"/>
          <p:nvPr/>
        </p:nvSpPr>
        <p:spPr>
          <a:xfrm>
            <a:off x="3189627" y="50242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物理内存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94B011-9C83-403D-AA34-8FB6709B37FC}"/>
              </a:ext>
            </a:extLst>
          </p:cNvPr>
          <p:cNvSpPr/>
          <p:nvPr/>
        </p:nvSpPr>
        <p:spPr>
          <a:xfrm>
            <a:off x="3529682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5B6470-6467-4A66-B5F7-923027FC60B2}"/>
              </a:ext>
            </a:extLst>
          </p:cNvPr>
          <p:cNvSpPr/>
          <p:nvPr/>
        </p:nvSpPr>
        <p:spPr>
          <a:xfrm>
            <a:off x="3815870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A78CC-1338-4653-A5C5-E11A7031B19E}"/>
              </a:ext>
            </a:extLst>
          </p:cNvPr>
          <p:cNvSpPr/>
          <p:nvPr/>
        </p:nvSpPr>
        <p:spPr>
          <a:xfrm>
            <a:off x="4102058" y="46314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32A6F5-D2DC-4F85-9BAD-9593694CBF3B}"/>
              </a:ext>
            </a:extLst>
          </p:cNvPr>
          <p:cNvSpPr/>
          <p:nvPr/>
        </p:nvSpPr>
        <p:spPr>
          <a:xfrm>
            <a:off x="4388246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5B30D6-86A9-4167-9C16-7D89DAF6861E}"/>
              </a:ext>
            </a:extLst>
          </p:cNvPr>
          <p:cNvCxnSpPr>
            <a:cxnSpLocks/>
          </p:cNvCxnSpPr>
          <p:nvPr/>
        </p:nvCxnSpPr>
        <p:spPr>
          <a:xfrm>
            <a:off x="2364923" y="3511685"/>
            <a:ext cx="1741284" cy="111686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B273ED-58D1-40A7-9B31-0CD8EE5D01D6}"/>
              </a:ext>
            </a:extLst>
          </p:cNvPr>
          <p:cNvCxnSpPr>
            <a:cxnSpLocks/>
          </p:cNvCxnSpPr>
          <p:nvPr/>
        </p:nvCxnSpPr>
        <p:spPr>
          <a:xfrm>
            <a:off x="2663009" y="3508819"/>
            <a:ext cx="1744695" cy="111972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6CBDE68-2AE5-4E06-9F55-2EE5340A557D}"/>
              </a:ext>
            </a:extLst>
          </p:cNvPr>
          <p:cNvSpPr/>
          <p:nvPr/>
        </p:nvSpPr>
        <p:spPr>
          <a:xfrm>
            <a:off x="4676278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C603B7-0AF7-42FA-812F-55661747B9C5}"/>
              </a:ext>
            </a:extLst>
          </p:cNvPr>
          <p:cNvSpPr/>
          <p:nvPr/>
        </p:nvSpPr>
        <p:spPr>
          <a:xfrm>
            <a:off x="4967155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BA1468-5F1A-4E93-BAA3-BDAA2AC6E91A}"/>
              </a:ext>
            </a:extLst>
          </p:cNvPr>
          <p:cNvSpPr/>
          <p:nvPr/>
        </p:nvSpPr>
        <p:spPr>
          <a:xfrm>
            <a:off x="5258032" y="4629588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50870D-71A5-4702-8822-65B56BB8F82E}"/>
              </a:ext>
            </a:extLst>
          </p:cNvPr>
          <p:cNvSpPr/>
          <p:nvPr/>
        </p:nvSpPr>
        <p:spPr>
          <a:xfrm>
            <a:off x="5548909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4F8F63-91D1-4984-B48E-CBF1EEA63AB2}"/>
              </a:ext>
            </a:extLst>
          </p:cNvPr>
          <p:cNvCxnSpPr>
            <a:cxnSpLocks/>
          </p:cNvCxnSpPr>
          <p:nvPr/>
        </p:nvCxnSpPr>
        <p:spPr>
          <a:xfrm flipH="1">
            <a:off x="4102059" y="3397746"/>
            <a:ext cx="419749" cy="123080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6F4925E-336B-42B8-B04C-B8A3EB25CB18}"/>
              </a:ext>
            </a:extLst>
          </p:cNvPr>
          <p:cNvCxnSpPr>
            <a:cxnSpLocks/>
          </p:cNvCxnSpPr>
          <p:nvPr/>
        </p:nvCxnSpPr>
        <p:spPr>
          <a:xfrm flipH="1">
            <a:off x="4392755" y="3394642"/>
            <a:ext cx="418827" cy="123735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5EA77-8984-41D7-8615-B449C65DCC5F}"/>
              </a:ext>
            </a:extLst>
          </p:cNvPr>
          <p:cNvCxnSpPr/>
          <p:nvPr/>
        </p:nvCxnSpPr>
        <p:spPr>
          <a:xfrm>
            <a:off x="1907704" y="3359549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E1FF962-2CE2-49EB-B9B5-26C63E7D1AAE}"/>
              </a:ext>
            </a:extLst>
          </p:cNvPr>
          <p:cNvSpPr txBox="1"/>
          <p:nvPr/>
        </p:nvSpPr>
        <p:spPr>
          <a:xfrm>
            <a:off x="827585" y="3124998"/>
            <a:ext cx="12199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访问触发 </a:t>
            </a:r>
            <a:r>
              <a:rPr lang="en-US" altLang="zh-CN" sz="1700" dirty="0"/>
              <a:t>page fault</a:t>
            </a:r>
            <a:endParaRPr lang="zh-CN" altLang="en-US" sz="1700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5707B31-5B5E-45AF-A830-8BEF6E9C1B84}"/>
              </a:ext>
            </a:extLst>
          </p:cNvPr>
          <p:cNvCxnSpPr>
            <a:cxnSpLocks/>
            <a:stCxn id="42" idx="2"/>
            <a:endCxn id="9" idx="2"/>
          </p:cNvCxnSpPr>
          <p:nvPr/>
        </p:nvCxnSpPr>
        <p:spPr>
          <a:xfrm rot="5400000" flipH="1">
            <a:off x="5814687" y="2246939"/>
            <a:ext cx="94602" cy="2390486"/>
          </a:xfrm>
          <a:prstGeom prst="bentConnector3">
            <a:avLst>
              <a:gd name="adj1" fmla="val -3709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B42565E0-06E2-4D8E-93B8-FC11CFF1721B}"/>
              </a:ext>
            </a:extLst>
          </p:cNvPr>
          <p:cNvSpPr/>
          <p:nvPr/>
        </p:nvSpPr>
        <p:spPr>
          <a:xfrm>
            <a:off x="519691" y="3140983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5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2B7EFC-5F08-44F3-AAE8-C20AD738DCD4}"/>
              </a:ext>
            </a:extLst>
          </p:cNvPr>
          <p:cNvSpPr/>
          <p:nvPr/>
        </p:nvSpPr>
        <p:spPr>
          <a:xfrm>
            <a:off x="3223487" y="4385022"/>
            <a:ext cx="3004697" cy="9470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AE0165-02E4-49CB-8A65-B57402A57187}"/>
              </a:ext>
            </a:extLst>
          </p:cNvPr>
          <p:cNvSpPr txBox="1"/>
          <p:nvPr/>
        </p:nvSpPr>
        <p:spPr>
          <a:xfrm>
            <a:off x="3189627" y="50242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物理内存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94B011-9C83-403D-AA34-8FB6709B37FC}"/>
              </a:ext>
            </a:extLst>
          </p:cNvPr>
          <p:cNvSpPr/>
          <p:nvPr/>
        </p:nvSpPr>
        <p:spPr>
          <a:xfrm>
            <a:off x="3529682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5B6470-6467-4A66-B5F7-923027FC60B2}"/>
              </a:ext>
            </a:extLst>
          </p:cNvPr>
          <p:cNvSpPr/>
          <p:nvPr/>
        </p:nvSpPr>
        <p:spPr>
          <a:xfrm>
            <a:off x="3815870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A78CC-1338-4653-A5C5-E11A7031B19E}"/>
              </a:ext>
            </a:extLst>
          </p:cNvPr>
          <p:cNvSpPr/>
          <p:nvPr/>
        </p:nvSpPr>
        <p:spPr>
          <a:xfrm>
            <a:off x="4102058" y="4631412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32A6F5-D2DC-4F85-9BAD-9593694CBF3B}"/>
              </a:ext>
            </a:extLst>
          </p:cNvPr>
          <p:cNvSpPr/>
          <p:nvPr/>
        </p:nvSpPr>
        <p:spPr>
          <a:xfrm>
            <a:off x="4388246" y="46314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5B30D6-86A9-4167-9C16-7D89DAF6861E}"/>
              </a:ext>
            </a:extLst>
          </p:cNvPr>
          <p:cNvCxnSpPr>
            <a:cxnSpLocks/>
          </p:cNvCxnSpPr>
          <p:nvPr/>
        </p:nvCxnSpPr>
        <p:spPr>
          <a:xfrm>
            <a:off x="2364923" y="3511685"/>
            <a:ext cx="1741284" cy="111686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B273ED-58D1-40A7-9B31-0CD8EE5D01D6}"/>
              </a:ext>
            </a:extLst>
          </p:cNvPr>
          <p:cNvCxnSpPr>
            <a:cxnSpLocks/>
          </p:cNvCxnSpPr>
          <p:nvPr/>
        </p:nvCxnSpPr>
        <p:spPr>
          <a:xfrm>
            <a:off x="3519498" y="3505253"/>
            <a:ext cx="1744695" cy="111972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6CBDE68-2AE5-4E06-9F55-2EE5340A557D}"/>
              </a:ext>
            </a:extLst>
          </p:cNvPr>
          <p:cNvSpPr/>
          <p:nvPr/>
        </p:nvSpPr>
        <p:spPr>
          <a:xfrm>
            <a:off x="4676278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C603B7-0AF7-42FA-812F-55661747B9C5}"/>
              </a:ext>
            </a:extLst>
          </p:cNvPr>
          <p:cNvSpPr/>
          <p:nvPr/>
        </p:nvSpPr>
        <p:spPr>
          <a:xfrm>
            <a:off x="4967155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BA1468-5F1A-4E93-BAA3-BDAA2AC6E91A}"/>
              </a:ext>
            </a:extLst>
          </p:cNvPr>
          <p:cNvSpPr/>
          <p:nvPr/>
        </p:nvSpPr>
        <p:spPr>
          <a:xfrm>
            <a:off x="5258032" y="4629588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50870D-71A5-4702-8822-65B56BB8F82E}"/>
              </a:ext>
            </a:extLst>
          </p:cNvPr>
          <p:cNvSpPr/>
          <p:nvPr/>
        </p:nvSpPr>
        <p:spPr>
          <a:xfrm>
            <a:off x="5548909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4F8F63-91D1-4984-B48E-CBF1EEA63AB2}"/>
              </a:ext>
            </a:extLst>
          </p:cNvPr>
          <p:cNvCxnSpPr>
            <a:cxnSpLocks/>
          </p:cNvCxnSpPr>
          <p:nvPr/>
        </p:nvCxnSpPr>
        <p:spPr>
          <a:xfrm flipH="1">
            <a:off x="4102059" y="3397746"/>
            <a:ext cx="419749" cy="123080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6F4925E-336B-42B8-B04C-B8A3EB25CB18}"/>
              </a:ext>
            </a:extLst>
          </p:cNvPr>
          <p:cNvCxnSpPr>
            <a:cxnSpLocks/>
          </p:cNvCxnSpPr>
          <p:nvPr/>
        </p:nvCxnSpPr>
        <p:spPr>
          <a:xfrm flipH="1">
            <a:off x="5248654" y="3398425"/>
            <a:ext cx="418827" cy="123735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5EA77-8984-41D7-8615-B449C65DCC5F}"/>
              </a:ext>
            </a:extLst>
          </p:cNvPr>
          <p:cNvCxnSpPr/>
          <p:nvPr/>
        </p:nvCxnSpPr>
        <p:spPr>
          <a:xfrm>
            <a:off x="1907704" y="3359549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E1FF962-2CE2-49EB-B9B5-26C63E7D1AAE}"/>
              </a:ext>
            </a:extLst>
          </p:cNvPr>
          <p:cNvSpPr txBox="1"/>
          <p:nvPr/>
        </p:nvSpPr>
        <p:spPr>
          <a:xfrm>
            <a:off x="1139695" y="3214117"/>
            <a:ext cx="88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写内存</a:t>
            </a:r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C8C9910-E038-43CE-92E9-6AD5941AED12}"/>
              </a:ext>
            </a:extLst>
          </p:cNvPr>
          <p:cNvSpPr/>
          <p:nvPr/>
        </p:nvSpPr>
        <p:spPr>
          <a:xfrm>
            <a:off x="812254" y="3207413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84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76AF-E63F-4623-B019-CC080B4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1B5D8-7702-4AD4-8254-E2230CC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2DCAD-2645-4D5F-9740-F44EECC85FE7}"/>
              </a:ext>
            </a:extLst>
          </p:cNvPr>
          <p:cNvSpPr/>
          <p:nvPr/>
        </p:nvSpPr>
        <p:spPr>
          <a:xfrm>
            <a:off x="2112434" y="2761129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27F04-F8B1-452F-B9A7-31934153E3CC}"/>
              </a:ext>
            </a:extLst>
          </p:cNvPr>
          <p:cNvSpPr txBox="1"/>
          <p:nvPr/>
        </p:nvSpPr>
        <p:spPr>
          <a:xfrm>
            <a:off x="2112434" y="27706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用户地址空间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294A-778B-40ED-AFD2-0A15E34E1001}"/>
              </a:ext>
            </a:extLst>
          </p:cNvPr>
          <p:cNvSpPr txBox="1"/>
          <p:nvPr/>
        </p:nvSpPr>
        <p:spPr>
          <a:xfrm>
            <a:off x="2085426" y="15573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内核地址空间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F757B-693C-4960-A997-CA177A52EDB4}"/>
              </a:ext>
            </a:extLst>
          </p:cNvPr>
          <p:cNvSpPr/>
          <p:nvPr/>
        </p:nvSpPr>
        <p:spPr>
          <a:xfrm>
            <a:off x="4522729" y="3090610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865F2-A451-40B9-95E4-5C2770DFAED3}"/>
              </a:ext>
            </a:extLst>
          </p:cNvPr>
          <p:cNvSpPr/>
          <p:nvPr/>
        </p:nvSpPr>
        <p:spPr>
          <a:xfrm>
            <a:off x="4808917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53FEF-FAAE-4B06-8037-FC68F7C7EA0F}"/>
              </a:ext>
            </a:extLst>
          </p:cNvPr>
          <p:cNvSpPr/>
          <p:nvPr/>
        </p:nvSpPr>
        <p:spPr>
          <a:xfrm>
            <a:off x="5095105" y="30906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4B6BC-EAF6-4B26-8BD0-D168479F31CA}"/>
              </a:ext>
            </a:extLst>
          </p:cNvPr>
          <p:cNvSpPr/>
          <p:nvPr/>
        </p:nvSpPr>
        <p:spPr>
          <a:xfrm>
            <a:off x="5381293" y="3090610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895F4E-220F-4E2C-B997-A8AE46A82423}"/>
              </a:ext>
            </a:extLst>
          </p:cNvPr>
          <p:cNvSpPr/>
          <p:nvPr/>
        </p:nvSpPr>
        <p:spPr>
          <a:xfrm>
            <a:off x="2550633" y="1874637"/>
            <a:ext cx="1080120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VMA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2D226-2C1A-459C-92A0-AC68B3756C68}"/>
              </a:ext>
            </a:extLst>
          </p:cNvPr>
          <p:cNvSpPr/>
          <p:nvPr/>
        </p:nvSpPr>
        <p:spPr>
          <a:xfrm>
            <a:off x="4393188" y="2667338"/>
            <a:ext cx="1440160" cy="8545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084B-7DED-4FB3-9765-8948619E2EC5}"/>
              </a:ext>
            </a:extLst>
          </p:cNvPr>
          <p:cNvSpPr txBox="1"/>
          <p:nvPr/>
        </p:nvSpPr>
        <p:spPr>
          <a:xfrm>
            <a:off x="4393188" y="2667338"/>
            <a:ext cx="13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页缓存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569659-3B6A-48F4-AC23-44D7474B0DDC}"/>
              </a:ext>
            </a:extLst>
          </p:cNvPr>
          <p:cNvSpPr/>
          <p:nvPr/>
        </p:nvSpPr>
        <p:spPr>
          <a:xfrm>
            <a:off x="2364923" y="3207414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1488A-727C-4BBC-B487-216DCBDBF1B9}"/>
              </a:ext>
            </a:extLst>
          </p:cNvPr>
          <p:cNvSpPr/>
          <p:nvPr/>
        </p:nvSpPr>
        <p:spPr>
          <a:xfrm>
            <a:off x="2655800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09E83-3955-405F-AB96-A975327FCD5B}"/>
              </a:ext>
            </a:extLst>
          </p:cNvPr>
          <p:cNvSpPr/>
          <p:nvPr/>
        </p:nvSpPr>
        <p:spPr>
          <a:xfrm>
            <a:off x="2946677" y="3207415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0C99F8-9BB6-4C63-BBB3-2DC43D0DF8B9}"/>
              </a:ext>
            </a:extLst>
          </p:cNvPr>
          <p:cNvSpPr/>
          <p:nvPr/>
        </p:nvSpPr>
        <p:spPr>
          <a:xfrm>
            <a:off x="3237554" y="3207414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2B7EFC-5F08-44F3-AAE8-C20AD738DCD4}"/>
              </a:ext>
            </a:extLst>
          </p:cNvPr>
          <p:cNvSpPr/>
          <p:nvPr/>
        </p:nvSpPr>
        <p:spPr>
          <a:xfrm>
            <a:off x="3223487" y="4385022"/>
            <a:ext cx="3004697" cy="9470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AE0165-02E4-49CB-8A65-B57402A57187}"/>
              </a:ext>
            </a:extLst>
          </p:cNvPr>
          <p:cNvSpPr txBox="1"/>
          <p:nvPr/>
        </p:nvSpPr>
        <p:spPr>
          <a:xfrm>
            <a:off x="3189627" y="502429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物理内存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94B011-9C83-403D-AA34-8FB6709B37FC}"/>
              </a:ext>
            </a:extLst>
          </p:cNvPr>
          <p:cNvSpPr/>
          <p:nvPr/>
        </p:nvSpPr>
        <p:spPr>
          <a:xfrm>
            <a:off x="3529682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5B6470-6467-4A66-B5F7-923027FC60B2}"/>
              </a:ext>
            </a:extLst>
          </p:cNvPr>
          <p:cNvSpPr/>
          <p:nvPr/>
        </p:nvSpPr>
        <p:spPr>
          <a:xfrm>
            <a:off x="3815870" y="4631411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A78CC-1338-4653-A5C5-E11A7031B19E}"/>
              </a:ext>
            </a:extLst>
          </p:cNvPr>
          <p:cNvSpPr/>
          <p:nvPr/>
        </p:nvSpPr>
        <p:spPr>
          <a:xfrm>
            <a:off x="4102058" y="4631412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32A6F5-D2DC-4F85-9BAD-9593694CBF3B}"/>
              </a:ext>
            </a:extLst>
          </p:cNvPr>
          <p:cNvSpPr/>
          <p:nvPr/>
        </p:nvSpPr>
        <p:spPr>
          <a:xfrm>
            <a:off x="4388246" y="4631411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5B30D6-86A9-4167-9C16-7D89DAF6861E}"/>
              </a:ext>
            </a:extLst>
          </p:cNvPr>
          <p:cNvCxnSpPr>
            <a:cxnSpLocks/>
          </p:cNvCxnSpPr>
          <p:nvPr/>
        </p:nvCxnSpPr>
        <p:spPr>
          <a:xfrm>
            <a:off x="2364923" y="3511685"/>
            <a:ext cx="1741284" cy="111686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B273ED-58D1-40A7-9B31-0CD8EE5D01D6}"/>
              </a:ext>
            </a:extLst>
          </p:cNvPr>
          <p:cNvCxnSpPr>
            <a:cxnSpLocks/>
          </p:cNvCxnSpPr>
          <p:nvPr/>
        </p:nvCxnSpPr>
        <p:spPr>
          <a:xfrm>
            <a:off x="3519498" y="3505253"/>
            <a:ext cx="1744695" cy="111972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6CBDE68-2AE5-4E06-9F55-2EE5340A557D}"/>
              </a:ext>
            </a:extLst>
          </p:cNvPr>
          <p:cNvSpPr/>
          <p:nvPr/>
        </p:nvSpPr>
        <p:spPr>
          <a:xfrm>
            <a:off x="4676278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C603B7-0AF7-42FA-812F-55661747B9C5}"/>
              </a:ext>
            </a:extLst>
          </p:cNvPr>
          <p:cNvSpPr/>
          <p:nvPr/>
        </p:nvSpPr>
        <p:spPr>
          <a:xfrm>
            <a:off x="4967155" y="4629587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BA1468-5F1A-4E93-BAA3-BDAA2AC6E91A}"/>
              </a:ext>
            </a:extLst>
          </p:cNvPr>
          <p:cNvSpPr/>
          <p:nvPr/>
        </p:nvSpPr>
        <p:spPr>
          <a:xfrm>
            <a:off x="5258032" y="4629588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50870D-71A5-4702-8822-65B56BB8F82E}"/>
              </a:ext>
            </a:extLst>
          </p:cNvPr>
          <p:cNvSpPr/>
          <p:nvPr/>
        </p:nvSpPr>
        <p:spPr>
          <a:xfrm>
            <a:off x="5548909" y="4629587"/>
            <a:ext cx="288032" cy="3042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4F8F63-91D1-4984-B48E-CBF1EEA63AB2}"/>
              </a:ext>
            </a:extLst>
          </p:cNvPr>
          <p:cNvCxnSpPr>
            <a:cxnSpLocks/>
          </p:cNvCxnSpPr>
          <p:nvPr/>
        </p:nvCxnSpPr>
        <p:spPr>
          <a:xfrm flipH="1">
            <a:off x="4102059" y="3397746"/>
            <a:ext cx="419749" cy="123080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6F4925E-336B-42B8-B04C-B8A3EB25CB18}"/>
              </a:ext>
            </a:extLst>
          </p:cNvPr>
          <p:cNvCxnSpPr>
            <a:cxnSpLocks/>
          </p:cNvCxnSpPr>
          <p:nvPr/>
        </p:nvCxnSpPr>
        <p:spPr>
          <a:xfrm flipH="1">
            <a:off x="5248654" y="3398425"/>
            <a:ext cx="418827" cy="123735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1ABEABF-C894-4D05-8537-8C5183401A5B}"/>
              </a:ext>
            </a:extLst>
          </p:cNvPr>
          <p:cNvSpPr/>
          <p:nvPr/>
        </p:nvSpPr>
        <p:spPr>
          <a:xfrm>
            <a:off x="6660726" y="2738927"/>
            <a:ext cx="1800200" cy="9369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DBC15F-45E5-4A45-B88E-EDDE837ADE92}"/>
              </a:ext>
            </a:extLst>
          </p:cNvPr>
          <p:cNvSpPr txBox="1"/>
          <p:nvPr/>
        </p:nvSpPr>
        <p:spPr>
          <a:xfrm>
            <a:off x="6660726" y="27484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磁盘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DE5BE0-7484-4DFB-8C45-E606BEE8C3C1}"/>
              </a:ext>
            </a:extLst>
          </p:cNvPr>
          <p:cNvSpPr/>
          <p:nvPr/>
        </p:nvSpPr>
        <p:spPr>
          <a:xfrm>
            <a:off x="6913215" y="3185212"/>
            <a:ext cx="288032" cy="304271"/>
          </a:xfrm>
          <a:prstGeom prst="rect">
            <a:avLst/>
          </a:prstGeom>
          <a:pattFill prst="dkHorz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3E0530-2463-4D6C-9020-A32576F66B6D}"/>
              </a:ext>
            </a:extLst>
          </p:cNvPr>
          <p:cNvSpPr/>
          <p:nvPr/>
        </p:nvSpPr>
        <p:spPr>
          <a:xfrm>
            <a:off x="7204092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6691E9-87BE-4A3E-84C6-BC39BB9F53B5}"/>
              </a:ext>
            </a:extLst>
          </p:cNvPr>
          <p:cNvSpPr/>
          <p:nvPr/>
        </p:nvSpPr>
        <p:spPr>
          <a:xfrm>
            <a:off x="7494969" y="3185213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8CAB8D-8DD3-470C-B64A-00BB86E9FA31}"/>
              </a:ext>
            </a:extLst>
          </p:cNvPr>
          <p:cNvSpPr/>
          <p:nvPr/>
        </p:nvSpPr>
        <p:spPr>
          <a:xfrm>
            <a:off x="7785846" y="3185212"/>
            <a:ext cx="288032" cy="304271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8BB074C-28EF-4944-9FF8-D78B007CEC77}"/>
              </a:ext>
            </a:extLst>
          </p:cNvPr>
          <p:cNvSpPr/>
          <p:nvPr/>
        </p:nvSpPr>
        <p:spPr>
          <a:xfrm>
            <a:off x="2109423" y="1562547"/>
            <a:ext cx="3830729" cy="2132267"/>
          </a:xfrm>
          <a:custGeom>
            <a:avLst/>
            <a:gdLst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26582 w 4072270"/>
              <a:gd name="connsiteY5" fmla="*/ 1010093 h 2131828"/>
              <a:gd name="connsiteX6" fmla="*/ 0 w 4072270"/>
              <a:gd name="connsiteY6" fmla="*/ 0 h 2131828"/>
              <a:gd name="connsiteX0" fmla="*/ 10867 w 4083137"/>
              <a:gd name="connsiteY0" fmla="*/ 0 h 2131828"/>
              <a:gd name="connsiteX1" fmla="*/ 4083137 w 4083137"/>
              <a:gd name="connsiteY1" fmla="*/ 0 h 2131828"/>
              <a:gd name="connsiteX2" fmla="*/ 4083137 w 4083137"/>
              <a:gd name="connsiteY2" fmla="*/ 2131828 h 2131828"/>
              <a:gd name="connsiteX3" fmla="*/ 2275602 w 4083137"/>
              <a:gd name="connsiteY3" fmla="*/ 2131828 h 2131828"/>
              <a:gd name="connsiteX4" fmla="*/ 2275602 w 4083137"/>
              <a:gd name="connsiteY4" fmla="*/ 1010093 h 2131828"/>
              <a:gd name="connsiteX5" fmla="*/ 0 w 4083137"/>
              <a:gd name="connsiteY5" fmla="*/ 1010093 h 2131828"/>
              <a:gd name="connsiteX6" fmla="*/ 10867 w 4083137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5883 w 4072270"/>
              <a:gd name="connsiteY5" fmla="*/ 1004778 h 2131828"/>
              <a:gd name="connsiteX6" fmla="*/ 0 w 4072270"/>
              <a:gd name="connsiteY6" fmla="*/ 0 h 2131828"/>
              <a:gd name="connsiteX0" fmla="*/ 0 w 4072270"/>
              <a:gd name="connsiteY0" fmla="*/ 0 h 2131828"/>
              <a:gd name="connsiteX1" fmla="*/ 4072270 w 4072270"/>
              <a:gd name="connsiteY1" fmla="*/ 0 h 2131828"/>
              <a:gd name="connsiteX2" fmla="*/ 4072270 w 4072270"/>
              <a:gd name="connsiteY2" fmla="*/ 2131828 h 2131828"/>
              <a:gd name="connsiteX3" fmla="*/ 2264735 w 4072270"/>
              <a:gd name="connsiteY3" fmla="*/ 2131828 h 2131828"/>
              <a:gd name="connsiteX4" fmla="*/ 2264735 w 4072270"/>
              <a:gd name="connsiteY4" fmla="*/ 1010093 h 2131828"/>
              <a:gd name="connsiteX5" fmla="*/ 10533 w 4072270"/>
              <a:gd name="connsiteY5" fmla="*/ 1020724 h 2131828"/>
              <a:gd name="connsiteX6" fmla="*/ 0 w 4072270"/>
              <a:gd name="connsiteY6" fmla="*/ 0 h 2131828"/>
              <a:gd name="connsiteX0" fmla="*/ 167 w 4072437"/>
              <a:gd name="connsiteY0" fmla="*/ 0 h 2131828"/>
              <a:gd name="connsiteX1" fmla="*/ 4072437 w 4072437"/>
              <a:gd name="connsiteY1" fmla="*/ 0 h 2131828"/>
              <a:gd name="connsiteX2" fmla="*/ 4072437 w 4072437"/>
              <a:gd name="connsiteY2" fmla="*/ 2131828 h 2131828"/>
              <a:gd name="connsiteX3" fmla="*/ 2264902 w 4072437"/>
              <a:gd name="connsiteY3" fmla="*/ 2131828 h 2131828"/>
              <a:gd name="connsiteX4" fmla="*/ 2264902 w 4072437"/>
              <a:gd name="connsiteY4" fmla="*/ 1010093 h 2131828"/>
              <a:gd name="connsiteX5" fmla="*/ 0 w 4072437"/>
              <a:gd name="connsiteY5" fmla="*/ 1020724 h 2131828"/>
              <a:gd name="connsiteX6" fmla="*/ 167 w 4072437"/>
              <a:gd name="connsiteY6" fmla="*/ 0 h 21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437" h="2131828">
                <a:moveTo>
                  <a:pt x="167" y="0"/>
                </a:moveTo>
                <a:lnTo>
                  <a:pt x="4072437" y="0"/>
                </a:lnTo>
                <a:lnTo>
                  <a:pt x="4072437" y="2131828"/>
                </a:lnTo>
                <a:lnTo>
                  <a:pt x="2264902" y="2131828"/>
                </a:lnTo>
                <a:lnTo>
                  <a:pt x="2264902" y="1010093"/>
                </a:lnTo>
                <a:lnTo>
                  <a:pt x="0" y="1020724"/>
                </a:lnTo>
                <a:cubicBezTo>
                  <a:pt x="56" y="680483"/>
                  <a:pt x="111" y="340241"/>
                  <a:pt x="167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3014545-78D6-4DF9-AE82-3E40B3D016D5}"/>
              </a:ext>
            </a:extLst>
          </p:cNvPr>
          <p:cNvSpPr/>
          <p:nvPr/>
        </p:nvSpPr>
        <p:spPr>
          <a:xfrm>
            <a:off x="4485770" y="1874637"/>
            <a:ext cx="1255407" cy="4989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V-NODE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59B700-CDEA-48D5-B23B-05A7AA0D64BA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3630753" y="2124115"/>
            <a:ext cx="855017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5EA77-8984-41D7-8615-B449C65DCC5F}"/>
              </a:ext>
            </a:extLst>
          </p:cNvPr>
          <p:cNvCxnSpPr/>
          <p:nvPr/>
        </p:nvCxnSpPr>
        <p:spPr>
          <a:xfrm>
            <a:off x="1907704" y="3359549"/>
            <a:ext cx="6012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6EDDEF-053F-47C1-9F65-1CA789FCCC63}"/>
              </a:ext>
            </a:extLst>
          </p:cNvPr>
          <p:cNvCxnSpPr/>
          <p:nvPr/>
        </p:nvCxnSpPr>
        <p:spPr>
          <a:xfrm>
            <a:off x="6012160" y="3289548"/>
            <a:ext cx="541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FBB5C9-1AF3-4651-BADF-8B0E5CAB5154}"/>
              </a:ext>
            </a:extLst>
          </p:cNvPr>
          <p:cNvSpPr txBox="1"/>
          <p:nvPr/>
        </p:nvSpPr>
        <p:spPr>
          <a:xfrm>
            <a:off x="5940152" y="2534198"/>
            <a:ext cx="795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close </a:t>
            </a:r>
            <a:r>
              <a:rPr lang="zh-CN" altLang="en-US" sz="1400" dirty="0"/>
              <a:t>或 </a:t>
            </a:r>
            <a:r>
              <a:rPr lang="en-US" altLang="zh-CN" sz="1400" dirty="0" err="1"/>
              <a:t>msync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96D19D-D934-463A-8A9B-4BD0A8AB69C4}"/>
              </a:ext>
            </a:extLst>
          </p:cNvPr>
          <p:cNvSpPr txBox="1"/>
          <p:nvPr/>
        </p:nvSpPr>
        <p:spPr>
          <a:xfrm>
            <a:off x="1139695" y="3214117"/>
            <a:ext cx="88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写内存</a:t>
            </a:r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061812D9-1158-471D-866D-BD0741C35E4B}"/>
              </a:ext>
            </a:extLst>
          </p:cNvPr>
          <p:cNvSpPr/>
          <p:nvPr/>
        </p:nvSpPr>
        <p:spPr>
          <a:xfrm>
            <a:off x="6119186" y="2241468"/>
            <a:ext cx="323147" cy="323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026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0EFE-19C6-C84A-9F9E-4304AFAC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文件系统的崩溃一致性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C185A-41DA-D340-B972-C3B15D8C7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117-79D7-EC4D-84E9-B19DB85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文件系统的崩溃一致性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2231-B9BA-6E4F-8880-296FB804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sz="2000" dirty="0"/>
              <a:t>文件系统中</a:t>
            </a:r>
            <a:r>
              <a:rPr lang="zh-CN" altLang="en-US" sz="2000" dirty="0"/>
              <a:t>保存了多种数据结构</a:t>
            </a:r>
            <a:endParaRPr lang="en-US" altLang="zh-CN" sz="2000" dirty="0"/>
          </a:p>
          <a:p>
            <a:r>
              <a:rPr lang="zh-CN" altLang="en-US" sz="2000" dirty="0"/>
              <a:t>各种数据结构之间存在依赖关系与一致性要求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inode</a:t>
            </a:r>
            <a:r>
              <a:rPr lang="zh-CN" altLang="en-US" sz="1800" dirty="0"/>
              <a:t>中保存的文件大小，应该与其索引中保存的数据块个数相匹配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inode</a:t>
            </a:r>
            <a:r>
              <a:rPr lang="zh-CN" altLang="en-US" sz="1800" dirty="0"/>
              <a:t>中保存的链接数，应与指向其的目录项个数相同</a:t>
            </a:r>
            <a:endParaRPr lang="en-US" altLang="zh-CN" sz="1800" dirty="0"/>
          </a:p>
          <a:p>
            <a:pPr lvl="1"/>
            <a:r>
              <a:rPr lang="zh-CN" altLang="en-US" sz="1800" dirty="0"/>
              <a:t>超级块中保存的文件系统大小，应该与文件系统所管理的空间大小相同</a:t>
            </a:r>
            <a:endParaRPr lang="en-US" altLang="zh-CN" sz="1800" dirty="0"/>
          </a:p>
          <a:p>
            <a:pPr lvl="1"/>
            <a:r>
              <a:rPr lang="zh-CN" altLang="en-US" sz="1800" dirty="0"/>
              <a:t>所有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分配表中标记为空闲的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均未被使用；标记为已用的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均可以通过文件系统操作访问</a:t>
            </a:r>
            <a:endParaRPr lang="en-US" altLang="zh-CN" sz="1800" dirty="0"/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突发状况（崩溃）可能会造成这些一致性被打破！</a:t>
            </a:r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DC56-0890-3547-A451-5636BFC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100" smtClean="0"/>
              <a:t>28</a:t>
            </a:fld>
            <a:endParaRPr lang="zh-CN" alt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A162-7CEB-5241-ACFD-E886B60C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53987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D2324D9-9D04-C14A-BCB5-533FD464FA5B}"/>
              </a:ext>
            </a:extLst>
          </p:cNvPr>
          <p:cNvSpPr/>
          <p:nvPr/>
        </p:nvSpPr>
        <p:spPr>
          <a:xfrm>
            <a:off x="2800049" y="985292"/>
            <a:ext cx="71894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6633-D493-C34C-B5EA-0BC284E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234AA-231E-9046-9CB3-4CFF809027B5}"/>
              </a:ext>
            </a:extLst>
          </p:cNvPr>
          <p:cNvSpPr/>
          <p:nvPr/>
        </p:nvSpPr>
        <p:spPr>
          <a:xfrm>
            <a:off x="135988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3348E-5039-F146-923F-37DE1E2E8516}"/>
              </a:ext>
            </a:extLst>
          </p:cNvPr>
          <p:cNvSpPr/>
          <p:nvPr/>
        </p:nvSpPr>
        <p:spPr>
          <a:xfrm>
            <a:off x="207996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47635-E0DC-6C41-8D50-A80A6BFE01ED}"/>
              </a:ext>
            </a:extLst>
          </p:cNvPr>
          <p:cNvSpPr/>
          <p:nvPr/>
        </p:nvSpPr>
        <p:spPr>
          <a:xfrm>
            <a:off x="423477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root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block[0]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B429-8AC8-1C45-9E7E-154A442F479A}"/>
              </a:ext>
            </a:extLst>
          </p:cNvPr>
          <p:cNvSpPr/>
          <p:nvPr/>
        </p:nvSpPr>
        <p:spPr>
          <a:xfrm>
            <a:off x="495372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etc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block[1]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82C892-0E9D-624B-8195-D6D357CE5BFA}"/>
              </a:ext>
            </a:extLst>
          </p:cNvPr>
          <p:cNvSpPr/>
          <p:nvPr/>
        </p:nvSpPr>
        <p:spPr>
          <a:xfrm>
            <a:off x="1647164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0987CC-AF8A-9F43-A4B4-2C669AF75EE0}"/>
              </a:ext>
            </a:extLst>
          </p:cNvPr>
          <p:cNvSpPr/>
          <p:nvPr/>
        </p:nvSpPr>
        <p:spPr>
          <a:xfrm>
            <a:off x="1448232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111752C-F299-4B47-B9A5-8F986F6A6777}"/>
              </a:ext>
            </a:extLst>
          </p:cNvPr>
          <p:cNvSpPr/>
          <p:nvPr/>
        </p:nvSpPr>
        <p:spPr>
          <a:xfrm>
            <a:off x="1845339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90B7F-B084-844E-BFB5-F1AC6FE79802}"/>
              </a:ext>
            </a:extLst>
          </p:cNvPr>
          <p:cNvSpPr/>
          <p:nvPr/>
        </p:nvSpPr>
        <p:spPr>
          <a:xfrm>
            <a:off x="1647921" y="1272499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ADCBD3-3E9C-FB42-9480-9D91D3300B73}"/>
              </a:ext>
            </a:extLst>
          </p:cNvPr>
          <p:cNvSpPr/>
          <p:nvPr/>
        </p:nvSpPr>
        <p:spPr>
          <a:xfrm>
            <a:off x="1448989" y="1272499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3066841-D833-4D42-BCC6-35843D3C5536}"/>
              </a:ext>
            </a:extLst>
          </p:cNvPr>
          <p:cNvSpPr/>
          <p:nvPr/>
        </p:nvSpPr>
        <p:spPr>
          <a:xfrm>
            <a:off x="1846096" y="1272499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1204CE-F6F3-1242-ABB7-AD9243ABFAB5}"/>
              </a:ext>
            </a:extLst>
          </p:cNvPr>
          <p:cNvSpPr/>
          <p:nvPr/>
        </p:nvSpPr>
        <p:spPr>
          <a:xfrm>
            <a:off x="1647164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F09AD-E0BB-7140-8386-681006FA252A}"/>
              </a:ext>
            </a:extLst>
          </p:cNvPr>
          <p:cNvSpPr/>
          <p:nvPr/>
        </p:nvSpPr>
        <p:spPr>
          <a:xfrm>
            <a:off x="1448232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78BCEF-7BAD-134E-B729-BE9CFCFAED7A}"/>
              </a:ext>
            </a:extLst>
          </p:cNvPr>
          <p:cNvSpPr/>
          <p:nvPr/>
        </p:nvSpPr>
        <p:spPr>
          <a:xfrm>
            <a:off x="1845339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CC76E9-1C21-2444-BEAD-A59E09995007}"/>
              </a:ext>
            </a:extLst>
          </p:cNvPr>
          <p:cNvSpPr/>
          <p:nvPr/>
        </p:nvSpPr>
        <p:spPr>
          <a:xfrm>
            <a:off x="2368758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C75939-6D32-9347-92DE-6F90E96C8F03}"/>
              </a:ext>
            </a:extLst>
          </p:cNvPr>
          <p:cNvSpPr/>
          <p:nvPr/>
        </p:nvSpPr>
        <p:spPr>
          <a:xfrm>
            <a:off x="2169826" y="10617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9545507-3058-5A46-BD66-719A4A915701}"/>
              </a:ext>
            </a:extLst>
          </p:cNvPr>
          <p:cNvSpPr/>
          <p:nvPr/>
        </p:nvSpPr>
        <p:spPr>
          <a:xfrm>
            <a:off x="2566933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AD467-2D18-D248-9EAE-76AB7AFD36D5}"/>
              </a:ext>
            </a:extLst>
          </p:cNvPr>
          <p:cNvSpPr/>
          <p:nvPr/>
        </p:nvSpPr>
        <p:spPr>
          <a:xfrm>
            <a:off x="2369515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A0E3A3-ACC3-AD48-B0AC-D3FC39524F22}"/>
              </a:ext>
            </a:extLst>
          </p:cNvPr>
          <p:cNvSpPr/>
          <p:nvPr/>
        </p:nvSpPr>
        <p:spPr>
          <a:xfrm>
            <a:off x="2170583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83DF57-BCE2-6646-AC19-B8EDE600B63E}"/>
              </a:ext>
            </a:extLst>
          </p:cNvPr>
          <p:cNvSpPr/>
          <p:nvPr/>
        </p:nvSpPr>
        <p:spPr>
          <a:xfrm>
            <a:off x="2567690" y="1277761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5EF043-AE95-6542-99D5-D432B049DD73}"/>
              </a:ext>
            </a:extLst>
          </p:cNvPr>
          <p:cNvSpPr/>
          <p:nvPr/>
        </p:nvSpPr>
        <p:spPr>
          <a:xfrm>
            <a:off x="2368758" y="149378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D642AFC-12E4-F746-99CD-BDFF5A72342B}"/>
              </a:ext>
            </a:extLst>
          </p:cNvPr>
          <p:cNvSpPr/>
          <p:nvPr/>
        </p:nvSpPr>
        <p:spPr>
          <a:xfrm>
            <a:off x="2169826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58321E-899E-344A-BD77-E24C2CAC702F}"/>
              </a:ext>
            </a:extLst>
          </p:cNvPr>
          <p:cNvSpPr/>
          <p:nvPr/>
        </p:nvSpPr>
        <p:spPr>
          <a:xfrm>
            <a:off x="2566933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B322F-B29A-284F-A50D-F621BD091865}"/>
              </a:ext>
            </a:extLst>
          </p:cNvPr>
          <p:cNvSpPr/>
          <p:nvPr/>
        </p:nvSpPr>
        <p:spPr>
          <a:xfrm>
            <a:off x="2800049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5F398E-BC3B-0241-9261-FBAC76A5EF60}"/>
              </a:ext>
            </a:extLst>
          </p:cNvPr>
          <p:cNvSpPr/>
          <p:nvPr/>
        </p:nvSpPr>
        <p:spPr>
          <a:xfrm>
            <a:off x="2941794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639C3-285C-8243-92DE-0C0EA82E0861}"/>
              </a:ext>
            </a:extLst>
          </p:cNvPr>
          <p:cNvSpPr/>
          <p:nvPr/>
        </p:nvSpPr>
        <p:spPr>
          <a:xfrm>
            <a:off x="3231842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671B8-B9F5-A741-BFAA-26A3BFB7F8B5}"/>
              </a:ext>
            </a:extLst>
          </p:cNvPr>
          <p:cNvSpPr/>
          <p:nvPr/>
        </p:nvSpPr>
        <p:spPr>
          <a:xfrm>
            <a:off x="3374220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9FB51A-5011-384B-9633-43340289FD52}"/>
              </a:ext>
            </a:extLst>
          </p:cNvPr>
          <p:cNvSpPr/>
          <p:nvPr/>
        </p:nvSpPr>
        <p:spPr>
          <a:xfrm>
            <a:off x="3519496" y="985292"/>
            <a:ext cx="71894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484D29-51C4-0946-8B86-0B089D27EB04}"/>
              </a:ext>
            </a:extLst>
          </p:cNvPr>
          <p:cNvSpPr/>
          <p:nvPr/>
        </p:nvSpPr>
        <p:spPr>
          <a:xfrm>
            <a:off x="3519496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FB7DD4-DBE3-614D-97CD-EF008ED8F4A3}"/>
              </a:ext>
            </a:extLst>
          </p:cNvPr>
          <p:cNvSpPr/>
          <p:nvPr/>
        </p:nvSpPr>
        <p:spPr>
          <a:xfrm>
            <a:off x="3661241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9EB193-F050-C447-9BA7-761DC848478D}"/>
              </a:ext>
            </a:extLst>
          </p:cNvPr>
          <p:cNvSpPr/>
          <p:nvPr/>
        </p:nvSpPr>
        <p:spPr>
          <a:xfrm>
            <a:off x="3951289" y="985292"/>
            <a:ext cx="144773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8CDF5E-E2F1-CA43-89BB-0A2B2614701D}"/>
              </a:ext>
            </a:extLst>
          </p:cNvPr>
          <p:cNvSpPr/>
          <p:nvPr/>
        </p:nvSpPr>
        <p:spPr>
          <a:xfrm>
            <a:off x="4093667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124AB1-29F6-5843-94C0-7B06FC7A8BBE}"/>
              </a:ext>
            </a:extLst>
          </p:cNvPr>
          <p:cNvSpPr/>
          <p:nvPr/>
        </p:nvSpPr>
        <p:spPr>
          <a:xfrm>
            <a:off x="5669006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block[2]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B20989-F81C-9547-A0B7-67E28188FA44}"/>
              </a:ext>
            </a:extLst>
          </p:cNvPr>
          <p:cNvSpPr/>
          <p:nvPr/>
        </p:nvSpPr>
        <p:spPr>
          <a:xfrm>
            <a:off x="6387950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block[3]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34DCE8-49C6-1B4B-93C4-36EFA357500B}"/>
              </a:ext>
            </a:extLst>
          </p:cNvPr>
          <p:cNvSpPr/>
          <p:nvPr/>
        </p:nvSpPr>
        <p:spPr>
          <a:xfrm>
            <a:off x="710323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block[4]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86CE3-E904-F641-BFFC-558B6AE215C1}"/>
              </a:ext>
            </a:extLst>
          </p:cNvPr>
          <p:cNvSpPr/>
          <p:nvPr/>
        </p:nvSpPr>
        <p:spPr>
          <a:xfrm>
            <a:off x="64334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F42E58-F200-A545-94AA-06FBA108580F}"/>
              </a:ext>
            </a:extLst>
          </p:cNvPr>
          <p:cNvSpPr txBox="1"/>
          <p:nvPr/>
        </p:nvSpPr>
        <p:spPr>
          <a:xfrm>
            <a:off x="649476" y="433182"/>
            <a:ext cx="70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84795-67FF-A543-9418-DE11E599EED8}"/>
              </a:ext>
            </a:extLst>
          </p:cNvPr>
          <p:cNvSpPr txBox="1"/>
          <p:nvPr/>
        </p:nvSpPr>
        <p:spPr>
          <a:xfrm>
            <a:off x="1359889" y="433181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bitmap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D2715-4C0A-9343-9703-FD30A53BDBAF}"/>
              </a:ext>
            </a:extLst>
          </p:cNvPr>
          <p:cNvSpPr txBox="1"/>
          <p:nvPr/>
        </p:nvSpPr>
        <p:spPr>
          <a:xfrm>
            <a:off x="2079969" y="429466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bitmap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3684-968B-CA47-874E-62B07298CB1F}"/>
              </a:ext>
            </a:extLst>
          </p:cNvPr>
          <p:cNvSpPr txBox="1"/>
          <p:nvPr/>
        </p:nvSpPr>
        <p:spPr>
          <a:xfrm>
            <a:off x="2800049" y="433181"/>
            <a:ext cx="1427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2AE20-8B38-5A42-B005-9754B27CEF7A}"/>
              </a:ext>
            </a:extLst>
          </p:cNvPr>
          <p:cNvSpPr txBox="1"/>
          <p:nvPr/>
        </p:nvSpPr>
        <p:spPr>
          <a:xfrm>
            <a:off x="4234779" y="409228"/>
            <a:ext cx="3588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blocks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C776DBC8-0A63-CF4B-A877-CE57B8B388D9}"/>
              </a:ext>
            </a:extLst>
          </p:cNvPr>
          <p:cNvSpPr/>
          <p:nvPr/>
        </p:nvSpPr>
        <p:spPr>
          <a:xfrm rot="16200000">
            <a:off x="3440041" y="56133"/>
            <a:ext cx="144774" cy="1427029"/>
          </a:xfrm>
          <a:prstGeom prst="rightBrace">
            <a:avLst>
              <a:gd name="adj1" fmla="val 4777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CE4CF959-F11E-5745-9FE9-A3BDDEA1E0FA}"/>
              </a:ext>
            </a:extLst>
          </p:cNvPr>
          <p:cNvSpPr/>
          <p:nvPr/>
        </p:nvSpPr>
        <p:spPr>
          <a:xfrm rot="16200000">
            <a:off x="5956659" y="-1024619"/>
            <a:ext cx="144774" cy="3588534"/>
          </a:xfrm>
          <a:prstGeom prst="rightBrace">
            <a:avLst>
              <a:gd name="adj1" fmla="val 4777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25249E-F360-1C44-8B0F-5D5D34C06FF3}"/>
              </a:ext>
            </a:extLst>
          </p:cNvPr>
          <p:cNvSpPr txBox="1"/>
          <p:nvPr/>
        </p:nvSpPr>
        <p:spPr>
          <a:xfrm>
            <a:off x="2539503" y="1767442"/>
            <a:ext cx="665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E4D79-36A5-494C-B705-E7CBBC85760B}"/>
              </a:ext>
            </a:extLst>
          </p:cNvPr>
          <p:cNvSpPr txBox="1"/>
          <p:nvPr/>
        </p:nvSpPr>
        <p:spPr>
          <a:xfrm>
            <a:off x="3144005" y="1777380"/>
            <a:ext cx="6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1B2892-8F4C-B843-8F1D-BF4C7694949A}"/>
              </a:ext>
            </a:extLst>
          </p:cNvPr>
          <p:cNvSpPr txBox="1"/>
          <p:nvPr/>
        </p:nvSpPr>
        <p:spPr>
          <a:xfrm>
            <a:off x="3487602" y="1763780"/>
            <a:ext cx="1072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hosts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7088DF-603D-BF4C-B9B2-CAF3CD19E6AA}"/>
              </a:ext>
            </a:extLst>
          </p:cNvPr>
          <p:cNvSpPr txBox="1"/>
          <p:nvPr/>
        </p:nvSpPr>
        <p:spPr>
          <a:xfrm>
            <a:off x="1477612" y="264291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F72BC3-9008-9044-BAC0-2BE79B0E080F}"/>
              </a:ext>
            </a:extLst>
          </p:cNvPr>
          <p:cNvSpPr txBox="1"/>
          <p:nvPr/>
        </p:nvSpPr>
        <p:spPr>
          <a:xfrm>
            <a:off x="7915122" y="264938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704990-F5D6-A744-A077-EA9A03D6211D}"/>
              </a:ext>
            </a:extLst>
          </p:cNvPr>
          <p:cNvSpPr txBox="1"/>
          <p:nvPr/>
        </p:nvSpPr>
        <p:spPr>
          <a:xfrm>
            <a:off x="3710107" y="264147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A3AFC31-B83D-7F44-9CAD-3196211461FD}"/>
              </a:ext>
            </a:extLst>
          </p:cNvPr>
          <p:cNvCxnSpPr>
            <a:cxnSpLocks/>
          </p:cNvCxnSpPr>
          <p:nvPr/>
        </p:nvCxnSpPr>
        <p:spPr>
          <a:xfrm>
            <a:off x="643343" y="2342600"/>
            <a:ext cx="7898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170A87F-26FD-E243-8D23-45BD746E3EEC}"/>
              </a:ext>
            </a:extLst>
          </p:cNvPr>
          <p:cNvSpPr txBox="1"/>
          <p:nvPr/>
        </p:nvSpPr>
        <p:spPr>
          <a:xfrm>
            <a:off x="539552" y="2642916"/>
            <a:ext cx="83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append()</a:t>
            </a:r>
            <a:endParaRPr kumimoji="1" lang="zh-CN" altLang="en-US" sz="12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2AB00BD-1BBE-2140-9FBF-E6AA35BF266C}"/>
              </a:ext>
            </a:extLst>
          </p:cNvPr>
          <p:cNvSpPr/>
          <p:nvPr/>
        </p:nvSpPr>
        <p:spPr>
          <a:xfrm>
            <a:off x="7822177" y="985292"/>
            <a:ext cx="720080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block[5]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85" name="内容占位符 2">
            <a:extLst>
              <a:ext uri="{FF2B5EF4-FFF2-40B4-BE49-F238E27FC236}">
                <a16:creationId xmlns:a16="http://schemas.microsoft.com/office/drawing/2014/main" id="{AE07C1D7-CFCC-D045-B38A-5B7E2451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718" y="3203607"/>
            <a:ext cx="2629977" cy="18003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/>
              <a:t>inode 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/</a:t>
            </a:r>
            <a:r>
              <a:rPr kumimoji="1" lang="en-US" altLang="zh-CN" sz="1400" dirty="0" err="1"/>
              <a:t>etc</a:t>
            </a:r>
            <a:r>
              <a:rPr kumimoji="1" lang="en-US" altLang="zh-CN" sz="1400" dirty="0"/>
              <a:t>/hosts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旧</a:t>
            </a:r>
            <a:r>
              <a:rPr kumimoji="1" lang="en-US" altLang="zh-CN" sz="1400" dirty="0"/>
              <a:t>)</a:t>
            </a:r>
          </a:p>
          <a:p>
            <a:pPr indent="-285750">
              <a:spcBef>
                <a:spcPts val="0"/>
              </a:spcBef>
            </a:pPr>
            <a:r>
              <a:rPr kumimoji="1" lang="en-US" altLang="zh-CN" sz="1400" b="0" dirty="0"/>
              <a:t>size : 8000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block[3]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block[4]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null</a:t>
            </a:r>
          </a:p>
        </p:txBody>
      </p:sp>
      <p:sp>
        <p:nvSpPr>
          <p:cNvPr id="86" name="内容占位符 2">
            <a:extLst>
              <a:ext uri="{FF2B5EF4-FFF2-40B4-BE49-F238E27FC236}">
                <a16:creationId xmlns:a16="http://schemas.microsoft.com/office/drawing/2014/main" id="{BA222CA1-9A55-F147-8370-F3248F49509D}"/>
              </a:ext>
            </a:extLst>
          </p:cNvPr>
          <p:cNvSpPr txBox="1">
            <a:spLocks/>
          </p:cNvSpPr>
          <p:nvPr/>
        </p:nvSpPr>
        <p:spPr>
          <a:xfrm>
            <a:off x="5102695" y="3209671"/>
            <a:ext cx="2133601" cy="180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400" dirty="0"/>
              <a:t>新的</a:t>
            </a:r>
            <a:r>
              <a:rPr kumimoji="1" lang="en-US" altLang="zh-CN" sz="1400" dirty="0"/>
              <a:t>inode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size : </a:t>
            </a:r>
            <a:r>
              <a:rPr kumimoji="1" lang="en-US" altLang="zh-CN" sz="1400" dirty="0">
                <a:solidFill>
                  <a:schemeClr val="accent1"/>
                </a:solidFill>
                <a:ea typeface="微软雅黑" panose="020B0503020204020204" pitchFamily="34" charset="-122"/>
              </a:rPr>
              <a:t>9000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 block[3]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</a:t>
            </a:r>
            <a:r>
              <a:rPr kumimoji="1" lang="zh-CN" altLang="en-US" sz="1400" dirty="0">
                <a:ea typeface="微软雅黑" panose="020B0503020204020204" pitchFamily="34" charset="-122"/>
              </a:rPr>
              <a:t> </a:t>
            </a:r>
            <a:r>
              <a:rPr kumimoji="1" lang="en-US" altLang="zh-CN" sz="1400" dirty="0">
                <a:ea typeface="微软雅黑" panose="020B0503020204020204" pitchFamily="34" charset="-122"/>
              </a:rPr>
              <a:t>block[4]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 </a:t>
            </a:r>
            <a:r>
              <a:rPr kumimoji="1" lang="en-US" altLang="zh-CN" sz="1400" dirty="0">
                <a:solidFill>
                  <a:schemeClr val="accent1"/>
                </a:solidFill>
                <a:ea typeface="微软雅黑" panose="020B0503020204020204" pitchFamily="34" charset="-122"/>
              </a:rPr>
              <a:t>block[5]</a:t>
            </a:r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ABD61CB0-2114-B744-873C-2401723FE92A}"/>
              </a:ext>
            </a:extLst>
          </p:cNvPr>
          <p:cNvSpPr/>
          <p:nvPr/>
        </p:nvSpPr>
        <p:spPr>
          <a:xfrm rot="16200000">
            <a:off x="4630675" y="979249"/>
            <a:ext cx="144774" cy="4202377"/>
          </a:xfrm>
          <a:prstGeom prst="rightBrace">
            <a:avLst>
              <a:gd name="adj1" fmla="val 47771"/>
              <a:gd name="adj2" fmla="val 331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896A985-37E7-9840-9CD1-C09BF4B82C6C}"/>
              </a:ext>
            </a:extLst>
          </p:cNvPr>
          <p:cNvSpPr/>
          <p:nvPr/>
        </p:nvSpPr>
        <p:spPr>
          <a:xfrm rot="16200000">
            <a:off x="1498852" y="2543373"/>
            <a:ext cx="144774" cy="1067023"/>
          </a:xfrm>
          <a:prstGeom prst="rightBrace">
            <a:avLst>
              <a:gd name="adj1" fmla="val 47771"/>
              <a:gd name="adj2" fmla="val 73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91D78994-E437-8F4D-8AD8-0A91A68A9999}"/>
              </a:ext>
            </a:extLst>
          </p:cNvPr>
          <p:cNvSpPr/>
          <p:nvPr/>
        </p:nvSpPr>
        <p:spPr>
          <a:xfrm>
            <a:off x="4722653" y="3937305"/>
            <a:ext cx="317640" cy="216024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内容占位符 2">
            <a:extLst>
              <a:ext uri="{FF2B5EF4-FFF2-40B4-BE49-F238E27FC236}">
                <a16:creationId xmlns:a16="http://schemas.microsoft.com/office/drawing/2014/main" id="{EA6329FC-072F-E04B-94A4-37E6E4A26F5D}"/>
              </a:ext>
            </a:extLst>
          </p:cNvPr>
          <p:cNvSpPr txBox="1">
            <a:spLocks/>
          </p:cNvSpPr>
          <p:nvPr/>
        </p:nvSpPr>
        <p:spPr>
          <a:xfrm>
            <a:off x="956910" y="3203607"/>
            <a:ext cx="1349171" cy="67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1400" dirty="0"/>
              <a:t>bitmap[5]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7231DDF9-9D5B-0849-AB1F-C49A0365A2A9}"/>
              </a:ext>
            </a:extLst>
          </p:cNvPr>
          <p:cNvSpPr txBox="1">
            <a:spLocks/>
          </p:cNvSpPr>
          <p:nvPr/>
        </p:nvSpPr>
        <p:spPr>
          <a:xfrm>
            <a:off x="7537427" y="3209680"/>
            <a:ext cx="1163489" cy="151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1400" dirty="0"/>
              <a:t>block[5]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xxxxxxxxxxxxxxxxxxxxxxxxxxx</a:t>
            </a:r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93" name="右大括号 92">
            <a:extLst>
              <a:ext uri="{FF2B5EF4-FFF2-40B4-BE49-F238E27FC236}">
                <a16:creationId xmlns:a16="http://schemas.microsoft.com/office/drawing/2014/main" id="{114B0A3E-FE48-3241-920A-62919FB31043}"/>
              </a:ext>
            </a:extLst>
          </p:cNvPr>
          <p:cNvSpPr/>
          <p:nvPr/>
        </p:nvSpPr>
        <p:spPr>
          <a:xfrm rot="16200000">
            <a:off x="7998552" y="2540392"/>
            <a:ext cx="144774" cy="1067024"/>
          </a:xfrm>
          <a:prstGeom prst="rightBrace">
            <a:avLst>
              <a:gd name="adj1" fmla="val 47771"/>
              <a:gd name="adj2" fmla="val 67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311279C-19C0-1D44-8968-3DEB5E871B0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91180" y="1773643"/>
            <a:ext cx="0" cy="869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E221A35-6898-5B4F-845A-1A8FE12A548E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 flipH="1">
            <a:off x="4023675" y="2225445"/>
            <a:ext cx="1" cy="416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F0694101-5344-A74D-9484-05CE29F5CA1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228690" y="1773643"/>
            <a:ext cx="0" cy="8757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EB613C3-6283-6443-8945-D0F475A6A9CD}"/>
              </a:ext>
            </a:extLst>
          </p:cNvPr>
          <p:cNvSpPr txBox="1"/>
          <p:nvPr/>
        </p:nvSpPr>
        <p:spPr>
          <a:xfrm>
            <a:off x="298917" y="4264157"/>
            <a:ext cx="2118322" cy="1465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solidFill>
                  <a:schemeClr val="accent1"/>
                </a:solidFill>
              </a:rPr>
              <a:t>append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包含三个磁盘写</a:t>
            </a:r>
            <a:endParaRPr kumimoji="1" lang="en-US" altLang="zh-CN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b="0" dirty="0"/>
              <a:t>更新</a:t>
            </a:r>
            <a:r>
              <a:rPr kumimoji="1" lang="en-US" altLang="zh-CN" sz="1400" b="0" dirty="0"/>
              <a:t>block</a:t>
            </a:r>
            <a:r>
              <a:rPr kumimoji="1" lang="zh-CN" altLang="en-US" sz="1400" b="0" dirty="0"/>
              <a:t>位图</a:t>
            </a:r>
            <a:endParaRPr lang="zh-CN" altLang="en-US" sz="1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b="0" dirty="0"/>
              <a:t>写入新</a:t>
            </a:r>
            <a:r>
              <a:rPr kumimoji="1" lang="en-US" altLang="zh-CN" sz="1400" b="0" dirty="0" err="1"/>
              <a:t>inode</a:t>
            </a:r>
            <a:endParaRPr kumimoji="1" lang="en-US" altLang="zh-CN" sz="1400" b="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b="0" dirty="0"/>
              <a:t>写入新数据</a:t>
            </a:r>
            <a:endParaRPr kumimoji="1" lang="en-US" altLang="zh-CN" sz="1400" b="0" dirty="0"/>
          </a:p>
          <a:p>
            <a:pPr marL="342900" indent="-342900">
              <a:lnSpc>
                <a:spcPct val="130000"/>
              </a:lnSpc>
              <a:buAutoNum type="arabicPeriod"/>
            </a:pPr>
            <a:endParaRPr kumimoji="1" lang="en-US" altLang="zh-CN" sz="1400" b="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D66E49F-78BF-F049-87CE-C7DF511DE2D9}"/>
              </a:ext>
            </a:extLst>
          </p:cNvPr>
          <p:cNvSpPr txBox="1"/>
          <p:nvPr/>
        </p:nvSpPr>
        <p:spPr>
          <a:xfrm>
            <a:off x="2539503" y="4731276"/>
            <a:ext cx="6397555" cy="623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</a:rPr>
              <a:t>若写入过程发生故障，有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6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种可能：仅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个写成功（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3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种），仅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个写成功（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3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种）</a:t>
            </a:r>
            <a:endParaRPr kumimoji="1" lang="en-US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</a:rPr>
              <a:t>可能的错误：数据错误、空间浪费</a:t>
            </a:r>
            <a:endParaRPr kumimoji="1" lang="en-US" altLang="zh-C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59" grpId="2"/>
      <p:bldP spid="59" grpId="3"/>
      <p:bldP spid="60" grpId="0"/>
      <p:bldP spid="60" grpId="1"/>
      <p:bldP spid="60" grpId="2"/>
      <p:bldP spid="61" grpId="0"/>
      <p:bldP spid="61" grpId="1"/>
      <p:bldP spid="61" grpId="2"/>
      <p:bldP spid="61" grpId="3"/>
      <p:bldP spid="85" grpId="0" build="p"/>
      <p:bldP spid="86" grpId="0"/>
      <p:bldP spid="86" grpId="1"/>
      <p:bldP spid="86" grpId="2"/>
      <p:bldP spid="86" grpId="3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89" grpId="3" animBg="1"/>
      <p:bldP spid="68" grpId="0" animBg="1"/>
      <p:bldP spid="90" grpId="0"/>
      <p:bldP spid="90" grpId="1"/>
      <p:bldP spid="90" grpId="2"/>
      <p:bldP spid="90" grpId="3"/>
      <p:bldP spid="92" grpId="0"/>
      <p:bldP spid="92" grpId="1"/>
      <p:bldP spid="92" grpId="2"/>
      <p:bldP spid="93" grpId="0" animBg="1"/>
      <p:bldP spid="93" grpId="1" animBg="1"/>
      <p:bldP spid="9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文件系统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与元数据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应用程序通过</a:t>
            </a:r>
            <a:r>
              <a:rPr lang="zh-CN" altLang="en-US" b="1" dirty="0">
                <a:solidFill>
                  <a:srgbClr val="CD2327"/>
                </a:solidFill>
              </a:rPr>
              <a:t>系统调用</a:t>
            </a:r>
            <a:r>
              <a:rPr lang="zh-CN" altLang="en-US" dirty="0"/>
              <a:t>使用这些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CHDIR, MKDIR, RMDIR</a:t>
            </a:r>
          </a:p>
          <a:p>
            <a:pPr lvl="1"/>
            <a:r>
              <a:rPr lang="en-US" altLang="zh-CN" dirty="0"/>
              <a:t>CREAT, LINK, UNLINK, RENAME</a:t>
            </a:r>
          </a:p>
          <a:p>
            <a:pPr lvl="1"/>
            <a:r>
              <a:rPr lang="en-US" altLang="zh-CN" dirty="0"/>
              <a:t>SYMLINK</a:t>
            </a:r>
          </a:p>
          <a:p>
            <a:pPr lvl="1"/>
            <a:r>
              <a:rPr lang="en-US" altLang="zh-CN" dirty="0"/>
              <a:t>MOUNT, UNMOUNT</a:t>
            </a:r>
          </a:p>
          <a:p>
            <a:pPr lvl="1"/>
            <a:r>
              <a:rPr lang="en-US" altLang="zh-CN" dirty="0"/>
              <a:t>OPEN, READ, WRITE, CLOSE</a:t>
            </a:r>
          </a:p>
          <a:p>
            <a:pPr lvl="1"/>
            <a:r>
              <a:rPr lang="en-US" altLang="zh-CN" dirty="0"/>
              <a:t>SYNC</a:t>
            </a:r>
          </a:p>
          <a:p>
            <a:r>
              <a:rPr lang="zh-CN" altLang="en-US" dirty="0"/>
              <a:t>文件系统的两类元数据</a:t>
            </a:r>
            <a:endParaRPr lang="en-US" altLang="zh-CN" dirty="0"/>
          </a:p>
          <a:p>
            <a:pPr lvl="1"/>
            <a:r>
              <a:rPr lang="zh-CN" altLang="en-US" dirty="0"/>
              <a:t>磁盘上文件的元数据：静态的、在磁盘中</a:t>
            </a:r>
            <a:endParaRPr lang="en-US" altLang="zh-CN" dirty="0"/>
          </a:p>
          <a:p>
            <a:pPr lvl="1"/>
            <a:r>
              <a:rPr lang="zh-CN" altLang="en-US" dirty="0"/>
              <a:t>被打开文件的元数据：动态的、在内存中</a:t>
            </a:r>
            <a:endParaRPr lang="en-US" altLang="zh-CN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A038C7A-4AB2-0B47-9F6F-D1F5109ACEEA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13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崩溃一致性：用户期望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重启并恢复后</a:t>
            </a:r>
            <a:r>
              <a:rPr lang="en-US" altLang="zh-CN" sz="2400" dirty="0"/>
              <a:t>… </a:t>
            </a:r>
          </a:p>
          <a:p>
            <a:pPr marL="380985" lvl="1" indent="0">
              <a:buNone/>
            </a:pPr>
            <a:r>
              <a:rPr lang="en-US" altLang="zh-CN" sz="2333" dirty="0"/>
              <a:t>1. </a:t>
            </a:r>
            <a:r>
              <a:rPr lang="zh-CN" altLang="en-US" sz="2333" dirty="0"/>
              <a:t>维护文件系统数据结构的内部的不变量</a:t>
            </a:r>
            <a:r>
              <a:rPr lang="en-US" altLang="zh-CN" sz="2333" dirty="0"/>
              <a:t> </a:t>
            </a:r>
          </a:p>
          <a:p>
            <a:pPr marL="761970" lvl="2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没有磁盘块既在</a:t>
            </a:r>
            <a:r>
              <a:rPr lang="en-US" altLang="zh-CN" dirty="0"/>
              <a:t>free list</a:t>
            </a:r>
            <a:r>
              <a:rPr lang="zh-CN" altLang="en-US" dirty="0"/>
              <a:t>中也在一个文件中</a:t>
            </a:r>
            <a:endParaRPr lang="en-US" altLang="zh-CN" dirty="0"/>
          </a:p>
          <a:p>
            <a:pPr marL="380985" lvl="1" indent="0">
              <a:buNone/>
            </a:pPr>
            <a:r>
              <a:rPr lang="en-US" altLang="zh-CN" sz="2333" dirty="0"/>
              <a:t>2. </a:t>
            </a:r>
            <a:r>
              <a:rPr lang="zh-CN" altLang="en-US" sz="2333" dirty="0"/>
              <a:t>仅有最近的一些操作没有被保存到磁盘中</a:t>
            </a:r>
            <a:endParaRPr lang="en-US" altLang="zh-CN" sz="2333" dirty="0"/>
          </a:p>
          <a:p>
            <a:pPr marL="761970" lvl="2" indent="0">
              <a:buNone/>
            </a:pPr>
            <a:r>
              <a:rPr lang="zh-CN" altLang="en-US" dirty="0"/>
              <a:t>例如：我昨天写的</a:t>
            </a:r>
            <a:r>
              <a:rPr lang="en-US" altLang="zh-CN" dirty="0"/>
              <a:t>OS Lab</a:t>
            </a:r>
            <a:r>
              <a:rPr lang="zh-CN" altLang="en-US" dirty="0"/>
              <a:t>的文件还存在</a:t>
            </a:r>
            <a:r>
              <a:rPr lang="en-US" altLang="zh-CN" dirty="0"/>
              <a:t> </a:t>
            </a:r>
          </a:p>
          <a:p>
            <a:pPr marL="761970" lvl="2" indent="0">
              <a:buNone/>
            </a:pPr>
            <a:r>
              <a:rPr lang="zh-CN" altLang="en-US" dirty="0"/>
              <a:t>用户只需要关心最近的几次修改还在不在</a:t>
            </a:r>
            <a:r>
              <a:rPr lang="en-US" altLang="zh-CN" dirty="0"/>
              <a:t> </a:t>
            </a:r>
          </a:p>
          <a:p>
            <a:pPr marL="380985" lvl="1" indent="0">
              <a:buNone/>
            </a:pPr>
            <a:r>
              <a:rPr lang="en-US" altLang="zh-CN" sz="2333" dirty="0"/>
              <a:t>3. </a:t>
            </a:r>
            <a:r>
              <a:rPr lang="zh-CN" altLang="en-US" sz="2333" dirty="0"/>
              <a:t>没有顺序的异常</a:t>
            </a:r>
            <a:r>
              <a:rPr lang="en-US" altLang="zh-CN" sz="2333" dirty="0"/>
              <a:t> </a:t>
            </a:r>
          </a:p>
          <a:p>
            <a:pPr marL="380985" lvl="1" indent="0">
              <a:buNone/>
            </a:pPr>
            <a:r>
              <a:rPr lang="en-US" altLang="zh-CN" sz="2333" dirty="0"/>
              <a:t>	$ echo 99 &gt; result ; echo done &gt; status </a:t>
            </a:r>
          </a:p>
        </p:txBody>
      </p:sp>
    </p:spTree>
    <p:extLst>
      <p:ext uri="{BB962C8B-B14F-4D97-AF65-F5344CB8AC3E}">
        <p14:creationId xmlns:p14="http://schemas.microsoft.com/office/powerpoint/2010/main" val="301910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2BB4-69D0-1740-9BA6-50DAD84D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6779A-27E5-D24A-8981-1AD2F6B4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同步元数据写</a:t>
            </a:r>
            <a:endParaRPr kumimoji="1" lang="en-US" altLang="zh-CN" sz="1800" dirty="0"/>
          </a:p>
          <a:p>
            <a:r>
              <a:rPr kumimoji="1" lang="zh-CN" altLang="en-US" sz="1800" b="0" dirty="0"/>
              <a:t>每次元数据写入后，运行</a:t>
            </a:r>
            <a:r>
              <a:rPr kumimoji="1" lang="en-US" altLang="zh-CN" sz="1800" b="0" dirty="0"/>
              <a:t>sync()</a:t>
            </a:r>
            <a:r>
              <a:rPr kumimoji="1" lang="zh-CN" altLang="en-US" sz="1800" b="0" dirty="0"/>
              <a:t>保证更新后的元数据入盘</a:t>
            </a:r>
            <a:endParaRPr kumimoji="1" lang="en-US" altLang="zh-CN" sz="1800" b="0" dirty="0"/>
          </a:p>
          <a:p>
            <a:pPr marL="0" indent="0">
              <a:buNone/>
            </a:pPr>
            <a:r>
              <a:rPr kumimoji="1" lang="zh-CN" altLang="en-US" sz="1800" dirty="0"/>
              <a:t>若非正常重启，则运行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检查磁盘，具体步骤：</a:t>
            </a:r>
            <a:endParaRPr kumimoji="1" lang="en-US" altLang="zh-CN" sz="1800" dirty="0"/>
          </a:p>
          <a:p>
            <a:r>
              <a:rPr kumimoji="1" lang="en-US" altLang="zh-CN" sz="1800" dirty="0"/>
              <a:t>1.</a:t>
            </a:r>
            <a:r>
              <a:rPr kumimoji="1" lang="zh-CN" altLang="en-US" sz="1800" dirty="0"/>
              <a:t> 检查</a:t>
            </a:r>
            <a:r>
              <a:rPr kumimoji="1" lang="en-US" altLang="zh-CN" sz="1800" dirty="0"/>
              <a:t>superblock</a:t>
            </a:r>
          </a:p>
          <a:p>
            <a:pPr lvl="1"/>
            <a:r>
              <a:rPr kumimoji="1" lang="zh-CN" altLang="en-US" sz="1600" dirty="0"/>
              <a:t>例：保证文件系统大小大于已分配的磁盘块总和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如果出错，则尝试使用</a:t>
            </a:r>
            <a:r>
              <a:rPr kumimoji="1" lang="en-US" altLang="zh-CN" sz="1600" dirty="0"/>
              <a:t>superblock</a:t>
            </a:r>
            <a:r>
              <a:rPr kumimoji="1" lang="zh-CN" altLang="en-US" sz="1600" dirty="0"/>
              <a:t>的备份</a:t>
            </a:r>
            <a:endParaRPr kumimoji="1" lang="en-US" altLang="zh-CN" sz="1600" dirty="0"/>
          </a:p>
          <a:p>
            <a:r>
              <a:rPr kumimoji="1" lang="en-US" altLang="zh-CN" sz="1800" dirty="0"/>
              <a:t>2.</a:t>
            </a:r>
            <a:r>
              <a:rPr kumimoji="1" lang="zh-CN" altLang="en-US" sz="1800" dirty="0"/>
              <a:t> 检查空闲的</a:t>
            </a:r>
            <a:r>
              <a:rPr kumimoji="1" lang="en-US" altLang="zh-CN" sz="1800" dirty="0"/>
              <a:t>block</a:t>
            </a:r>
          </a:p>
          <a:p>
            <a:pPr lvl="1"/>
            <a:r>
              <a:rPr kumimoji="1" lang="zh-CN" altLang="en-US" sz="1600" dirty="0"/>
              <a:t>扫描所有</a:t>
            </a:r>
            <a:r>
              <a:rPr kumimoji="1" lang="en-US" altLang="zh-CN" sz="1600" dirty="0" err="1"/>
              <a:t>inode</a:t>
            </a:r>
            <a:r>
              <a:rPr kumimoji="1" lang="zh-CN" altLang="en-US" sz="1600" dirty="0"/>
              <a:t>的所有包含的磁盘块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用扫描结果来检验磁盘块的</a:t>
            </a:r>
            <a:r>
              <a:rPr kumimoji="1" lang="en-US" altLang="zh-CN" sz="1600" dirty="0"/>
              <a:t>bitmap</a:t>
            </a:r>
          </a:p>
          <a:p>
            <a:pPr lvl="1"/>
            <a:r>
              <a:rPr kumimoji="1" lang="zh-CN" altLang="en-US" sz="1600" dirty="0"/>
              <a:t>对</a:t>
            </a:r>
            <a:r>
              <a:rPr kumimoji="1" lang="en-US" altLang="zh-CN" sz="1600" dirty="0" err="1"/>
              <a:t>inode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bitmap</a:t>
            </a:r>
            <a:r>
              <a:rPr kumimoji="1" lang="zh-CN" altLang="en-US" sz="1600" dirty="0"/>
              <a:t>也用类似方法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53A25-414C-344A-9D09-E77AFB9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8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检查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的状态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检查类型：如普通文件、目录、符号链接等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若类型错误，则清除掉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以及对应的</a:t>
            </a:r>
            <a:r>
              <a:rPr kumimoji="1" lang="en-US" altLang="zh-CN" sz="1800" dirty="0"/>
              <a:t>bitmap</a:t>
            </a:r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检查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链接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扫描整个文件系统树，核对文件链接的数量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如果某个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存在但不在任何一个目录，则放到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/>
              <a:t>lost+found</a:t>
            </a:r>
            <a:endParaRPr kumimoji="1" lang="en-US" altLang="zh-CN" sz="1800" dirty="0"/>
          </a:p>
          <a:p>
            <a:r>
              <a:rPr kumimoji="1" lang="en-US" altLang="zh-CN" sz="2000" dirty="0"/>
              <a:t>5.</a:t>
            </a:r>
            <a:r>
              <a:rPr kumimoji="1" lang="zh-CN" altLang="en-US" sz="2000" dirty="0"/>
              <a:t> 检查重复磁盘块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如：两个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指向同一个磁盘块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如果一个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明显有问题则删掉，否则复制磁盘块一边给一个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8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6.</a:t>
            </a:r>
            <a:r>
              <a:rPr kumimoji="1" lang="zh-CN" altLang="en-US" sz="2000" dirty="0"/>
              <a:t> 检查坏的磁盘块</a:t>
            </a:r>
            <a:r>
              <a:rPr kumimoji="1" lang="en-US" altLang="zh-CN" sz="2000" dirty="0"/>
              <a:t>ID</a:t>
            </a:r>
          </a:p>
          <a:p>
            <a:pPr lvl="1"/>
            <a:r>
              <a:rPr kumimoji="1" lang="zh-CN" altLang="en-US" sz="1800" dirty="0"/>
              <a:t>如：指向超出磁盘空间的</a:t>
            </a:r>
            <a:r>
              <a:rPr kumimoji="1" lang="en-US" altLang="zh-CN" sz="1800" dirty="0"/>
              <a:t>ID</a:t>
            </a:r>
          </a:p>
          <a:p>
            <a:pPr lvl="1"/>
            <a:r>
              <a:rPr kumimoji="1" lang="zh-CN" altLang="en-US" sz="1800" dirty="0"/>
              <a:t>问：这种情况下，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能做什么呢？仅仅是移除这个指针么？</a:t>
            </a:r>
            <a:endParaRPr kumimoji="1" lang="en-US" altLang="zh-CN" sz="1800" dirty="0"/>
          </a:p>
          <a:p>
            <a:r>
              <a:rPr kumimoji="1" lang="en-US" altLang="zh-CN" sz="2000" dirty="0"/>
              <a:t>7.</a:t>
            </a:r>
            <a:r>
              <a:rPr kumimoji="1" lang="zh-CN" altLang="en-US" sz="2000" dirty="0"/>
              <a:t> 检查目录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这是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对数据有更多语义的唯一的一种文件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 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..</a:t>
            </a:r>
            <a:r>
              <a:rPr kumimoji="1" lang="zh-CN" altLang="en-US" sz="1800" dirty="0"/>
              <a:t> 是位于头部的目录项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保证目录的链接数只能是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个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保证目录中不会有相同的文件名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05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的问题：太慢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err="1"/>
              <a:t>fsck</a:t>
            </a:r>
            <a:r>
              <a:rPr kumimoji="1" lang="zh-CN" altLang="en-US" sz="2000" dirty="0"/>
              <a:t>需要用多长时间？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对于服务器</a:t>
            </a:r>
            <a:r>
              <a:rPr kumimoji="1" lang="en-US" altLang="zh-CN" sz="1800" dirty="0"/>
              <a:t>70GB</a:t>
            </a:r>
            <a:r>
              <a:rPr kumimoji="1" lang="zh-CN" altLang="en-US" sz="1800" dirty="0"/>
              <a:t>磁盘（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百万个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），需要</a:t>
            </a:r>
            <a:r>
              <a:rPr kumimoji="1" lang="en-US" altLang="zh-CN" sz="1800" dirty="0"/>
              <a:t>10</a:t>
            </a:r>
            <a:r>
              <a:rPr kumimoji="1" lang="zh-CN" altLang="en-US" sz="1800" dirty="0"/>
              <a:t>分钟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时间与磁盘的大小成比例增长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r>
              <a:rPr kumimoji="1" lang="zh-CN" altLang="en-US" sz="2000" dirty="0"/>
              <a:t>同步元数据写导致创建文件等操作非常慢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例：解压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内核源代码需要多久？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创建一个新文件需要</a:t>
            </a:r>
            <a:r>
              <a:rPr kumimoji="1" lang="en-US" altLang="zh-CN" sz="1600" dirty="0"/>
              <a:t>8</a:t>
            </a:r>
            <a:r>
              <a:rPr kumimoji="1" lang="zh-CN" altLang="en-US" sz="1600" dirty="0"/>
              <a:t>次磁盘写，每次</a:t>
            </a:r>
            <a:r>
              <a:rPr kumimoji="1" lang="en-US" altLang="zh-CN" sz="1600" dirty="0"/>
              <a:t>10ms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Linux</a:t>
            </a:r>
            <a:r>
              <a:rPr kumimoji="1" lang="zh-CN" altLang="en-US" sz="1600" dirty="0"/>
              <a:t>内核大概有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万个源文件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8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10ms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60000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1.3</a:t>
            </a:r>
            <a:r>
              <a:rPr kumimoji="1" lang="zh-CN" altLang="en-US" sz="1600" dirty="0"/>
              <a:t>小时</a:t>
            </a:r>
            <a:endParaRPr kumimoji="1"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Picture 2" descr="http://i3.cpcache.com/product/132293746/fsck_it_tshirt.jpg?height=350&amp;width=350">
            <a:extLst>
              <a:ext uri="{FF2B5EF4-FFF2-40B4-BE49-F238E27FC236}">
                <a16:creationId xmlns:a16="http://schemas.microsoft.com/office/drawing/2014/main" id="{70C6E8C5-5B2C-5E4D-B0B6-BBE5E6C0D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" b="51163"/>
          <a:stretch/>
        </p:blipFill>
        <p:spPr bwMode="auto">
          <a:xfrm>
            <a:off x="6125863" y="3289548"/>
            <a:ext cx="2988273" cy="1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43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BB51-4540-774A-BAF5-8E17C0E5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  <a:r>
              <a:rPr lang="zh-CN" altLang="en-CN" dirty="0"/>
              <a:t>日志</a:t>
            </a:r>
            <a:r>
              <a:rPr lang="zh-CN" altLang="en-US" dirty="0"/>
              <a:t>（</a:t>
            </a:r>
            <a:r>
              <a:rPr lang="en-US" altLang="zh-CN" dirty="0"/>
              <a:t>Journaling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3509-F910-9847-A2B5-AF1A3164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日志：在磁盘上预留的专门空间</a:t>
            </a:r>
            <a:endParaRPr lang="en-US" altLang="zh-CN" sz="2400" dirty="0"/>
          </a:p>
          <a:p>
            <a:r>
              <a:rPr lang="zh-CN" altLang="en-CN" sz="2400" dirty="0"/>
              <a:t>在</a:t>
            </a:r>
            <a:r>
              <a:rPr lang="zh-CN" altLang="en-US" sz="2400" dirty="0"/>
              <a:t>进行修改之前，先将修改记录到日志中</a:t>
            </a:r>
            <a:endParaRPr lang="en-US" altLang="zh-CN" sz="2400" dirty="0"/>
          </a:p>
          <a:p>
            <a:pPr lvl="1"/>
            <a:r>
              <a:rPr lang="zh-CN" altLang="en-US" sz="2200" dirty="0"/>
              <a:t>如：如何修改</a:t>
            </a:r>
            <a:r>
              <a:rPr lang="en-US" altLang="zh-CN" sz="2200" dirty="0"/>
              <a:t>block-bitmap</a:t>
            </a:r>
            <a:r>
              <a:rPr lang="zh-CN" altLang="en-US" sz="2200" dirty="0"/>
              <a:t>、如何修改</a:t>
            </a:r>
            <a:r>
              <a:rPr lang="en-US" altLang="zh-CN" sz="2200" dirty="0"/>
              <a:t>data</a:t>
            </a:r>
            <a:endParaRPr lang="en-US" altLang="zh-CN" sz="2200" b="0" dirty="0"/>
          </a:p>
          <a:p>
            <a:r>
              <a:rPr lang="zh-CN" altLang="en-US" sz="2400" dirty="0"/>
              <a:t>所有要进行的修改都记录完毕后，提交日志</a:t>
            </a:r>
            <a:endParaRPr lang="en-US" altLang="zh-CN" sz="2400" dirty="0"/>
          </a:p>
          <a:p>
            <a:r>
              <a:rPr lang="zh-CN" altLang="en-US" sz="2400" dirty="0"/>
              <a:t>确定日志落盘后，再修改数据和元数据</a:t>
            </a:r>
            <a:endParaRPr lang="en-US" altLang="zh-CN" sz="2400" dirty="0"/>
          </a:p>
          <a:p>
            <a:r>
              <a:rPr lang="zh-CN" altLang="en-CN" sz="2400" dirty="0"/>
              <a:t>修改</a:t>
            </a:r>
            <a:r>
              <a:rPr lang="zh-CN" altLang="en-US" sz="2400" dirty="0"/>
              <a:t>完成后，删除日志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C039-1425-4D45-9CCC-DFFC7715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9E51-9970-F047-A98C-D8F5031E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6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C0D01-EA3D-D247-B9BC-0C753E3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CN" altLang="zh-CN"/>
              <a:t>: Ext4</a:t>
            </a:r>
            <a:r>
              <a:rPr lang="zh-CN" altLang="en-US" dirty="0"/>
              <a:t>的日志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DD59D-A954-6D4B-BF89-F4AAD794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Data mode</a:t>
            </a:r>
            <a:r>
              <a:rPr kumimoji="1" lang="zh-CN" altLang="en-US" sz="2400" dirty="0"/>
              <a:t>（即 </a:t>
            </a:r>
            <a:r>
              <a:rPr kumimoji="1" lang="en-US" altLang="zh-CN" sz="2400" dirty="0"/>
              <a:t>full journaling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lang="zh-CN" altLang="en-US" sz="2000" dirty="0"/>
              <a:t>数据和元数据都写入日志区域</a:t>
            </a:r>
            <a:endParaRPr lang="en-US" altLang="zh-CN" sz="2000" dirty="0"/>
          </a:p>
          <a:p>
            <a:r>
              <a:rPr kumimoji="1" lang="en-US" altLang="zh-CN" sz="2400" dirty="0"/>
              <a:t>Ordered mode</a:t>
            </a:r>
          </a:p>
          <a:p>
            <a:pPr lvl="1"/>
            <a:r>
              <a:rPr lang="zh-CN" altLang="en" sz="2000" dirty="0"/>
              <a:t>先</a:t>
            </a:r>
            <a:r>
              <a:rPr lang="zh-CN" altLang="en-US" sz="2000" dirty="0"/>
              <a:t>写数据（原本的文件位置），再写元数据（日志）</a:t>
            </a:r>
            <a:endParaRPr kumimoji="1" lang="en-US" altLang="zh-CN" sz="2000" dirty="0"/>
          </a:p>
          <a:p>
            <a:r>
              <a:rPr kumimoji="1" lang="en-US" altLang="zh-CN" sz="2400" dirty="0"/>
              <a:t>Writeback mode</a:t>
            </a:r>
          </a:p>
          <a:p>
            <a:pPr lvl="1"/>
            <a:r>
              <a:rPr lang="zh-CN" altLang="en-US" sz="2000" dirty="0"/>
              <a:t>仅仅将元数据写入日志</a:t>
            </a:r>
            <a:endParaRPr lang="en" altLang="zh-CN" sz="2000" dirty="0"/>
          </a:p>
          <a:p>
            <a:pPr lvl="1"/>
            <a:r>
              <a:rPr lang="zh-CN" altLang="en-US" sz="2000" dirty="0"/>
              <a:t>数据依然写入原本的位置</a:t>
            </a:r>
            <a:endParaRPr lang="en-US" altLang="zh-CN" sz="2000" dirty="0"/>
          </a:p>
          <a:p>
            <a:pPr lvl="1"/>
            <a:r>
              <a:rPr kumimoji="1" lang="zh-CN" altLang="en-US" sz="2000" dirty="0"/>
              <a:t>日志和数据之间没有顺序保证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CAC13-85CF-C646-BF35-336AEDDD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EEA168-0304-9143-B472-44F358E0754F}"/>
              </a:ext>
            </a:extLst>
          </p:cNvPr>
          <p:cNvSpPr/>
          <p:nvPr/>
        </p:nvSpPr>
        <p:spPr>
          <a:xfrm>
            <a:off x="457200" y="2330365"/>
            <a:ext cx="8568952" cy="1054270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3B364-CCB8-8E4C-ACC4-1B3852F784D9}"/>
              </a:ext>
            </a:extLst>
          </p:cNvPr>
          <p:cNvSpPr txBox="1"/>
          <p:nvPr/>
        </p:nvSpPr>
        <p:spPr>
          <a:xfrm>
            <a:off x="7815564" y="23765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默认配置</a:t>
            </a:r>
            <a:endParaRPr lang="en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C99B-3566-0F4E-BBD9-CFC5489C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Ordered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：两次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保证顺序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0EE32-7129-A048-86C6-DD4C7F0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8FF710-C1A9-C44D-A3E3-1105DF38863F}"/>
              </a:ext>
            </a:extLst>
          </p:cNvPr>
          <p:cNvSpPr txBox="1"/>
          <p:nvPr/>
        </p:nvSpPr>
        <p:spPr>
          <a:xfrm>
            <a:off x="251520" y="260140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文件系统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D9F2E57-3389-7747-81F7-8C5B2CB17124}"/>
              </a:ext>
            </a:extLst>
          </p:cNvPr>
          <p:cNvCxnSpPr/>
          <p:nvPr/>
        </p:nvCxnSpPr>
        <p:spPr>
          <a:xfrm>
            <a:off x="611560" y="3330544"/>
            <a:ext cx="7776864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18BAFB-4D25-AD49-B09B-E1B92EF8620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71600" y="4163862"/>
            <a:ext cx="7377913" cy="3077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34529B-F1EF-274B-B169-62139A4D2EAE}"/>
              </a:ext>
            </a:extLst>
          </p:cNvPr>
          <p:cNvSpPr txBox="1"/>
          <p:nvPr/>
        </p:nvSpPr>
        <p:spPr>
          <a:xfrm>
            <a:off x="251520" y="396380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磁盘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5923BA-5C10-9B4B-B2E1-C8FCB028FA71}"/>
              </a:ext>
            </a:extLst>
          </p:cNvPr>
          <p:cNvSpPr txBox="1"/>
          <p:nvPr/>
        </p:nvSpPr>
        <p:spPr>
          <a:xfrm>
            <a:off x="755576" y="46549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盘片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30AAA-4138-0F40-BFCC-3E4C25B4D237}"/>
              </a:ext>
            </a:extLst>
          </p:cNvPr>
          <p:cNvSpPr txBox="1"/>
          <p:nvPr/>
        </p:nvSpPr>
        <p:spPr>
          <a:xfrm>
            <a:off x="766324" y="35779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F7DF72-FA21-2A47-8E8F-85031D0CE200}"/>
              </a:ext>
            </a:extLst>
          </p:cNvPr>
          <p:cNvSpPr/>
          <p:nvPr/>
        </p:nvSpPr>
        <p:spPr>
          <a:xfrm>
            <a:off x="2228833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D11511-192E-0941-9F91-5BF5393C3247}"/>
              </a:ext>
            </a:extLst>
          </p:cNvPr>
          <p:cNvSpPr/>
          <p:nvPr/>
        </p:nvSpPr>
        <p:spPr>
          <a:xfrm>
            <a:off x="2372849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9A1939-AED9-504B-AFD4-32D86E7F6BE7}"/>
              </a:ext>
            </a:extLst>
          </p:cNvPr>
          <p:cNvSpPr/>
          <p:nvPr/>
        </p:nvSpPr>
        <p:spPr>
          <a:xfrm>
            <a:off x="2516865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885656-F0B3-9A4D-BD3F-CDA2B7B55B94}"/>
              </a:ext>
            </a:extLst>
          </p:cNvPr>
          <p:cNvSpPr/>
          <p:nvPr/>
        </p:nvSpPr>
        <p:spPr>
          <a:xfrm>
            <a:off x="2660881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2B24D3-3DD7-0B4A-8226-2134F4F79BCD}"/>
              </a:ext>
            </a:extLst>
          </p:cNvPr>
          <p:cNvSpPr/>
          <p:nvPr/>
        </p:nvSpPr>
        <p:spPr>
          <a:xfrm>
            <a:off x="2804547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21F8D2-6AEC-FF48-ACE0-A6EDE66CD4B7}"/>
              </a:ext>
            </a:extLst>
          </p:cNvPr>
          <p:cNvSpPr/>
          <p:nvPr/>
        </p:nvSpPr>
        <p:spPr>
          <a:xfrm>
            <a:off x="2948563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E92D30-30FD-7F4A-BCA1-16ECCAFEB732}"/>
              </a:ext>
            </a:extLst>
          </p:cNvPr>
          <p:cNvSpPr/>
          <p:nvPr/>
        </p:nvSpPr>
        <p:spPr>
          <a:xfrm>
            <a:off x="3092579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D3ECF9-E4B9-0A48-A136-6F27DB793245}"/>
              </a:ext>
            </a:extLst>
          </p:cNvPr>
          <p:cNvSpPr/>
          <p:nvPr/>
        </p:nvSpPr>
        <p:spPr>
          <a:xfrm>
            <a:off x="3236595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58544-A02B-5347-B2EA-003A0672AEE1}"/>
              </a:ext>
            </a:extLst>
          </p:cNvPr>
          <p:cNvSpPr/>
          <p:nvPr/>
        </p:nvSpPr>
        <p:spPr>
          <a:xfrm>
            <a:off x="3380611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F20FB5-E948-8042-8940-581628509FE3}"/>
              </a:ext>
            </a:extLst>
          </p:cNvPr>
          <p:cNvSpPr/>
          <p:nvPr/>
        </p:nvSpPr>
        <p:spPr>
          <a:xfrm>
            <a:off x="3956325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246798-494A-624C-9332-9C8A08CF75E2}"/>
              </a:ext>
            </a:extLst>
          </p:cNvPr>
          <p:cNvSpPr/>
          <p:nvPr/>
        </p:nvSpPr>
        <p:spPr>
          <a:xfrm>
            <a:off x="4532739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43D59B-3E68-A844-954B-4D6BF42470D6}"/>
              </a:ext>
            </a:extLst>
          </p:cNvPr>
          <p:cNvSpPr/>
          <p:nvPr/>
        </p:nvSpPr>
        <p:spPr>
          <a:xfrm>
            <a:off x="5108453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5FC8F4-484D-5E4B-A5FC-D413B2BE2260}"/>
              </a:ext>
            </a:extLst>
          </p:cNvPr>
          <p:cNvSpPr/>
          <p:nvPr/>
        </p:nvSpPr>
        <p:spPr>
          <a:xfrm>
            <a:off x="5684867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32E297-756D-E942-B05A-0C0F92061B38}"/>
              </a:ext>
            </a:extLst>
          </p:cNvPr>
          <p:cNvSpPr/>
          <p:nvPr/>
        </p:nvSpPr>
        <p:spPr>
          <a:xfrm>
            <a:off x="6260581" y="4574462"/>
            <a:ext cx="2088932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DD37A705-8A72-174B-B2A9-CE31D3A332B2}"/>
              </a:ext>
            </a:extLst>
          </p:cNvPr>
          <p:cNvSpPr/>
          <p:nvPr/>
        </p:nvSpPr>
        <p:spPr>
          <a:xfrm>
            <a:off x="5004048" y="2635207"/>
            <a:ext cx="1080121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BAA676-080B-2C4D-9CBC-3C78CDD066BD}"/>
              </a:ext>
            </a:extLst>
          </p:cNvPr>
          <p:cNvGrpSpPr/>
          <p:nvPr/>
        </p:nvGrpSpPr>
        <p:grpSpPr>
          <a:xfrm>
            <a:off x="6062873" y="2634644"/>
            <a:ext cx="762669" cy="366872"/>
            <a:chOff x="6062873" y="2639775"/>
            <a:chExt cx="762669" cy="303200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94EAE0B-5972-F24E-8635-7E18D5A65B94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8F81669-DB17-7442-873C-0AE34F95C51C}"/>
                </a:ext>
              </a:extLst>
            </p:cNvPr>
            <p:cNvSpPr txBox="1"/>
            <p:nvPr/>
          </p:nvSpPr>
          <p:spPr>
            <a:xfrm>
              <a:off x="6062873" y="2665976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5B43AC8-4361-4D45-9947-4A793B205CE4}"/>
              </a:ext>
            </a:extLst>
          </p:cNvPr>
          <p:cNvSpPr/>
          <p:nvPr/>
        </p:nvSpPr>
        <p:spPr>
          <a:xfrm>
            <a:off x="4067944" y="3581094"/>
            <a:ext cx="1049039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A89EC726-B688-BF40-8F25-56976CF5D9E6}"/>
              </a:ext>
            </a:extLst>
          </p:cNvPr>
          <p:cNvSpPr/>
          <p:nvPr/>
        </p:nvSpPr>
        <p:spPr>
          <a:xfrm>
            <a:off x="5201756" y="3581094"/>
            <a:ext cx="576064" cy="348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82C962-17A7-0F49-908B-8505A520E5C1}"/>
              </a:ext>
            </a:extLst>
          </p:cNvPr>
          <p:cNvSpPr txBox="1"/>
          <p:nvPr/>
        </p:nvSpPr>
        <p:spPr>
          <a:xfrm>
            <a:off x="5108453" y="3587769"/>
            <a:ext cx="762669" cy="33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</a:rPr>
              <a:t>J</a:t>
            </a:r>
            <a:r>
              <a:rPr kumimoji="1" lang="zh-CN" altLang="en-US" sz="1400" b="1" baseline="-25000" dirty="0">
                <a:solidFill>
                  <a:schemeClr val="bg1"/>
                </a:solidFill>
              </a:rPr>
              <a:t>元数据</a:t>
            </a:r>
            <a:endParaRPr kumimoji="1" lang="zh-CN" altLang="en-US" sz="12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5C4357D-0545-7C4D-8CF3-4C10DA9798DB}"/>
              </a:ext>
            </a:extLst>
          </p:cNvPr>
          <p:cNvSpPr/>
          <p:nvPr/>
        </p:nvSpPr>
        <p:spPr>
          <a:xfrm>
            <a:off x="4571651" y="4665348"/>
            <a:ext cx="1084892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329A18-B5FD-C24D-9A8F-11FF603AE577}"/>
              </a:ext>
            </a:extLst>
          </p:cNvPr>
          <p:cNvGrpSpPr/>
          <p:nvPr/>
        </p:nvGrpSpPr>
        <p:grpSpPr>
          <a:xfrm>
            <a:off x="6300192" y="4665671"/>
            <a:ext cx="762669" cy="358904"/>
            <a:chOff x="6062873" y="2639775"/>
            <a:chExt cx="762669" cy="296615"/>
          </a:xfrm>
        </p:grpSpPr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F5AE8F42-3A4C-D149-91CB-C166D88BEA2C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FF22F8F-C0E6-BC46-95A8-BB94F7730ADC}"/>
                </a:ext>
              </a:extLst>
            </p:cNvPr>
            <p:cNvSpPr txBox="1"/>
            <p:nvPr/>
          </p:nvSpPr>
          <p:spPr>
            <a:xfrm>
              <a:off x="6062873" y="2659391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J</a:t>
              </a:r>
              <a:r>
                <a:rPr kumimoji="1" lang="zh-CN" altLang="en-US" sz="1400" b="1" baseline="-25000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5DB24B6-162C-5340-8B9C-8F71590FE712}"/>
              </a:ext>
            </a:extLst>
          </p:cNvPr>
          <p:cNvGrpSpPr/>
          <p:nvPr/>
        </p:nvGrpSpPr>
        <p:grpSpPr>
          <a:xfrm>
            <a:off x="6375310" y="3599819"/>
            <a:ext cx="762669" cy="349644"/>
            <a:chOff x="6062873" y="2639775"/>
            <a:chExt cx="762669" cy="288962"/>
          </a:xfrm>
        </p:grpSpPr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06066DBE-D2CC-CD43-9176-7A388612B1BC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595263D-4371-F342-B9A6-DEBE7677DE6F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944380B-5AD7-134A-847B-C53ADDCBAED1}"/>
              </a:ext>
            </a:extLst>
          </p:cNvPr>
          <p:cNvGrpSpPr/>
          <p:nvPr/>
        </p:nvGrpSpPr>
        <p:grpSpPr>
          <a:xfrm>
            <a:off x="6943517" y="4658741"/>
            <a:ext cx="762669" cy="365830"/>
            <a:chOff x="6062873" y="2639775"/>
            <a:chExt cx="762669" cy="302339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DA797E53-6F48-DB4F-8A95-40B0A10CFB7F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E7AB302-5666-1246-9A06-8CBB5912E869}"/>
                </a:ext>
              </a:extLst>
            </p:cNvPr>
            <p:cNvSpPr txBox="1"/>
            <p:nvPr/>
          </p:nvSpPr>
          <p:spPr>
            <a:xfrm>
              <a:off x="6062873" y="2665115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F732BFE-66E8-8C4A-9730-CF646BD6C3A5}"/>
              </a:ext>
            </a:extLst>
          </p:cNvPr>
          <p:cNvGrpSpPr/>
          <p:nvPr/>
        </p:nvGrpSpPr>
        <p:grpSpPr>
          <a:xfrm>
            <a:off x="7704126" y="3580531"/>
            <a:ext cx="762669" cy="349644"/>
            <a:chOff x="6062873" y="2639775"/>
            <a:chExt cx="762669" cy="288962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FCA1F94D-C1CE-A742-9F90-E00CC94EA5A4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65AA15F-48EC-B04C-929C-E69346341CCF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EA0EF93-11A9-AF48-9754-8BAD563F6D04}"/>
              </a:ext>
            </a:extLst>
          </p:cNvPr>
          <p:cNvGrpSpPr/>
          <p:nvPr/>
        </p:nvGrpSpPr>
        <p:grpSpPr>
          <a:xfrm>
            <a:off x="3166200" y="4682164"/>
            <a:ext cx="762669" cy="349644"/>
            <a:chOff x="6062873" y="2639775"/>
            <a:chExt cx="762669" cy="288962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1EFC1954-80DB-C84B-B81B-E9EA5568CC30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5938D0-5A48-1F40-BEA2-3CBBCC27A8E9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44F621-1297-3746-9E3C-7E920D43E5A7}"/>
              </a:ext>
            </a:extLst>
          </p:cNvPr>
          <p:cNvGrpSpPr/>
          <p:nvPr/>
        </p:nvGrpSpPr>
        <p:grpSpPr>
          <a:xfrm>
            <a:off x="5709638" y="3540818"/>
            <a:ext cx="762669" cy="429070"/>
            <a:chOff x="5709638" y="3530600"/>
            <a:chExt cx="762669" cy="42907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0C68EC8-DD46-0844-B7D2-9E43EA96EA55}"/>
                </a:ext>
              </a:extLst>
            </p:cNvPr>
            <p:cNvSpPr/>
            <p:nvPr/>
          </p:nvSpPr>
          <p:spPr>
            <a:xfrm>
              <a:off x="5871122" y="3530600"/>
              <a:ext cx="429070" cy="429070"/>
            </a:xfrm>
            <a:prstGeom prst="ellipse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D7FD1BE-7297-D941-8F09-D7629630787D}"/>
                </a:ext>
              </a:extLst>
            </p:cNvPr>
            <p:cNvSpPr txBox="1"/>
            <p:nvPr/>
          </p:nvSpPr>
          <p:spPr>
            <a:xfrm>
              <a:off x="5709638" y="3630125"/>
              <a:ext cx="76266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chemeClr val="bg1"/>
                  </a:solidFill>
                </a:rPr>
                <a:t>Flush</a:t>
              </a:r>
              <a:endParaRPr kumimoji="1"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658119D-B86A-5A46-A7B4-A7F929ECE70D}"/>
              </a:ext>
            </a:extLst>
          </p:cNvPr>
          <p:cNvGrpSpPr/>
          <p:nvPr/>
        </p:nvGrpSpPr>
        <p:grpSpPr>
          <a:xfrm>
            <a:off x="7069797" y="3540818"/>
            <a:ext cx="762669" cy="429070"/>
            <a:chOff x="5709638" y="3530600"/>
            <a:chExt cx="762669" cy="42907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971041E-DBF5-EB40-8C9C-4A494AAFD8CF}"/>
                </a:ext>
              </a:extLst>
            </p:cNvPr>
            <p:cNvSpPr/>
            <p:nvPr/>
          </p:nvSpPr>
          <p:spPr>
            <a:xfrm>
              <a:off x="5871122" y="3530600"/>
              <a:ext cx="429070" cy="429070"/>
            </a:xfrm>
            <a:prstGeom prst="ellipse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83CA717-3A1B-6742-A6AD-3558177FDA32}"/>
                </a:ext>
              </a:extLst>
            </p:cNvPr>
            <p:cNvSpPr txBox="1"/>
            <p:nvPr/>
          </p:nvSpPr>
          <p:spPr>
            <a:xfrm>
              <a:off x="5709638" y="3630125"/>
              <a:ext cx="76266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chemeClr val="bg1"/>
                  </a:solidFill>
                </a:rPr>
                <a:t>Flush</a:t>
              </a:r>
              <a:endParaRPr kumimoji="1" lang="zh-CN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09CCF53-74A3-B048-BD40-E710D44B6DD0}"/>
              </a:ext>
            </a:extLst>
          </p:cNvPr>
          <p:cNvSpPr/>
          <p:nvPr/>
        </p:nvSpPr>
        <p:spPr>
          <a:xfrm>
            <a:off x="6825543" y="2634646"/>
            <a:ext cx="576064" cy="348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B2D55F5-DE46-6949-BDB2-767CA08294E0}"/>
              </a:ext>
            </a:extLst>
          </p:cNvPr>
          <p:cNvSpPr txBox="1"/>
          <p:nvPr/>
        </p:nvSpPr>
        <p:spPr>
          <a:xfrm>
            <a:off x="6732240" y="2641321"/>
            <a:ext cx="762669" cy="33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</a:rPr>
              <a:t>J</a:t>
            </a:r>
            <a:r>
              <a:rPr kumimoji="1" lang="zh-CN" altLang="en-US" sz="1400" b="1" baseline="-25000" dirty="0">
                <a:solidFill>
                  <a:schemeClr val="bg1"/>
                </a:solidFill>
              </a:rPr>
              <a:t>元数据</a:t>
            </a:r>
            <a:endParaRPr kumimoji="1" lang="zh-CN" altLang="en-US" sz="1200" b="1" baseline="-25000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C0AB8A3-F6CC-9647-9AC7-8E8D9A413787}"/>
              </a:ext>
            </a:extLst>
          </p:cNvPr>
          <p:cNvGrpSpPr/>
          <p:nvPr/>
        </p:nvGrpSpPr>
        <p:grpSpPr>
          <a:xfrm>
            <a:off x="7401606" y="2633279"/>
            <a:ext cx="762669" cy="365830"/>
            <a:chOff x="6062873" y="2639775"/>
            <a:chExt cx="762669" cy="302339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410ADF22-E867-8343-B226-9826DA119E3F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8CC18A0-7857-CB47-B73D-EE77F15E4106}"/>
                </a:ext>
              </a:extLst>
            </p:cNvPr>
            <p:cNvSpPr txBox="1"/>
            <p:nvPr/>
          </p:nvSpPr>
          <p:spPr>
            <a:xfrm>
              <a:off x="6062873" y="2665115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75934526-6D83-8C46-9208-8CA4C98027CD}"/>
              </a:ext>
            </a:extLst>
          </p:cNvPr>
          <p:cNvCxnSpPr/>
          <p:nvPr/>
        </p:nvCxnSpPr>
        <p:spPr>
          <a:xfrm>
            <a:off x="763960" y="2281436"/>
            <a:ext cx="7776864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8592A58-7785-C344-8C57-091AF23E8038}"/>
              </a:ext>
            </a:extLst>
          </p:cNvPr>
          <p:cNvSpPr txBox="1"/>
          <p:nvPr/>
        </p:nvSpPr>
        <p:spPr>
          <a:xfrm>
            <a:off x="256637" y="162431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应用程序</a:t>
            </a: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3041273C-55C6-9440-BCF4-AB89F0550563}"/>
              </a:ext>
            </a:extLst>
          </p:cNvPr>
          <p:cNvSpPr/>
          <p:nvPr/>
        </p:nvSpPr>
        <p:spPr>
          <a:xfrm>
            <a:off x="6969559" y="1619873"/>
            <a:ext cx="1080121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2766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2" grpId="0" animBg="1"/>
      <p:bldP spid="76" grpId="0" animBg="1"/>
      <p:bldP spid="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CE5FE-5009-4F49-92A5-28365009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崩溃后，基于日志恢复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E65AE-5050-B04D-BDC3-6204112D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启动后首先检查日志区域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若没有任何日志记录，则无需恢复</a:t>
            </a:r>
            <a:endParaRPr kumimoji="1" lang="en-US" altLang="zh-CN" sz="2000" dirty="0"/>
          </a:p>
          <a:p>
            <a:r>
              <a:rPr kumimoji="1" lang="zh-CN" altLang="en-US" sz="2400" dirty="0"/>
              <a:t>扫描所有已经</a:t>
            </a:r>
            <a:r>
              <a:rPr kumimoji="1" lang="en-US" altLang="zh-CN" sz="2400" dirty="0"/>
              <a:t>COMMIT</a:t>
            </a:r>
            <a:r>
              <a:rPr kumimoji="1" lang="zh-CN" altLang="en-US" sz="2400" dirty="0"/>
              <a:t>的事务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若没有</a:t>
            </a:r>
            <a:r>
              <a:rPr kumimoji="1" lang="en-US" altLang="zh-CN" sz="2000" dirty="0"/>
              <a:t>COMMIT</a:t>
            </a:r>
            <a:r>
              <a:rPr kumimoji="1" lang="zh-CN" altLang="en-US" sz="2000" dirty="0"/>
              <a:t>的事务，则无需恢复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对已经</a:t>
            </a:r>
            <a:r>
              <a:rPr kumimoji="1" lang="en-US" altLang="zh-CN" sz="2000" dirty="0"/>
              <a:t>COMMIT</a:t>
            </a:r>
            <a:r>
              <a:rPr kumimoji="1" lang="zh-CN" altLang="en-US" sz="2000" dirty="0"/>
              <a:t>的事务，将元数据从日志区写到原本位置 </a:t>
            </a:r>
            <a:endParaRPr kumimoji="1" lang="en-US" altLang="zh-CN" sz="2000" dirty="0"/>
          </a:p>
          <a:p>
            <a:r>
              <a:rPr kumimoji="1" lang="zh-CN" altLang="en-US" sz="2400" dirty="0"/>
              <a:t>完成后清空日志区域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A39A0-96D6-A04F-B2FA-33CE29B5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52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7B3A-1A09-D041-A015-BB449F1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思考时间</a:t>
            </a:r>
            <a:r>
              <a:rPr lang="en-US" altLang="zh-CN" dirty="0"/>
              <a:t>🤔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930-3458-E247-8649-98FAE564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Order</a:t>
            </a:r>
            <a:r>
              <a:rPr lang="zh-CN" altLang="en-US" b="0" dirty="0"/>
              <a:t> </a:t>
            </a:r>
            <a:r>
              <a:rPr lang="en-US" altLang="zh-CN" b="0" dirty="0"/>
              <a:t>mode</a:t>
            </a:r>
            <a:r>
              <a:rPr lang="zh-CN" altLang="en-US" b="0" dirty="0"/>
              <a:t>相对</a:t>
            </a:r>
            <a:r>
              <a:rPr lang="en-US" altLang="zh-CN" b="0" dirty="0"/>
              <a:t>Data</a:t>
            </a:r>
            <a:r>
              <a:rPr lang="zh-CN" altLang="en-US" b="0" dirty="0"/>
              <a:t> </a:t>
            </a:r>
            <a:r>
              <a:rPr lang="en-US" altLang="zh-CN" b="0" dirty="0"/>
              <a:t>mode</a:t>
            </a:r>
            <a:r>
              <a:rPr lang="zh-CN" altLang="en-US" b="0" dirty="0"/>
              <a:t>有什么缺点？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CN" b="0" dirty="0"/>
              <a:t>手机</a:t>
            </a:r>
            <a:r>
              <a:rPr lang="zh-CN" altLang="en-US" b="0" dirty="0"/>
              <a:t>和笔记本电脑等设备有电池</a:t>
            </a:r>
            <a:r>
              <a:rPr lang="en-US" altLang="zh-CN" b="0" dirty="0"/>
              <a:t>/</a:t>
            </a:r>
            <a:r>
              <a:rPr lang="zh-CN" altLang="en-US" b="0" dirty="0"/>
              <a:t>数据中心一般会配有</a:t>
            </a:r>
            <a:r>
              <a:rPr lang="en-US" altLang="zh-CN" b="0" dirty="0"/>
              <a:t>UPS</a:t>
            </a:r>
            <a:r>
              <a:rPr lang="zh-CN" altLang="en-US" b="0" dirty="0"/>
              <a:t>（不间断电源） ，是否还需要保证文件系统崩溃一致性？</a:t>
            </a:r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023B1-5D7B-1044-B659-3F3E85E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6345-3FEA-6840-9C71-4C366B8D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52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文件的元数据 （磁盘中）</a:t>
            </a:r>
          </a:p>
        </p:txBody>
      </p:sp>
      <p:sp>
        <p:nvSpPr>
          <p:cNvPr id="5018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拥有者</a:t>
            </a:r>
            <a:r>
              <a:rPr lang="en-US" altLang="zh-CN" sz="2000" dirty="0"/>
              <a:t>/</a:t>
            </a:r>
            <a:r>
              <a:rPr lang="zh-CN" altLang="en-US" sz="2000" dirty="0"/>
              <a:t>所在组</a:t>
            </a:r>
            <a:r>
              <a:rPr lang="en-US" altLang="zh-CN" sz="2000" dirty="0"/>
              <a:t> ID</a:t>
            </a:r>
          </a:p>
          <a:p>
            <a:pPr lvl="1"/>
            <a:r>
              <a:rPr lang="zh-CN" altLang="en-US" sz="1800" dirty="0"/>
              <a:t>拥有该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的 用户</a:t>
            </a:r>
            <a:r>
              <a:rPr lang="en-US" altLang="zh-CN" sz="1800" dirty="0"/>
              <a:t> ID </a:t>
            </a:r>
            <a:r>
              <a:rPr lang="zh-CN" altLang="en-US" sz="1800" dirty="0"/>
              <a:t>和 组</a:t>
            </a:r>
            <a:r>
              <a:rPr lang="en-US" altLang="zh-CN" sz="1800" dirty="0"/>
              <a:t> ID</a:t>
            </a:r>
          </a:p>
          <a:p>
            <a:r>
              <a:rPr lang="zh-CN" altLang="en-US" sz="2000" dirty="0"/>
              <a:t>权限的类型</a:t>
            </a:r>
            <a:endParaRPr lang="en-US" altLang="zh-CN" sz="2000" dirty="0"/>
          </a:p>
          <a:p>
            <a:pPr lvl="1"/>
            <a:r>
              <a:rPr lang="zh-CN" altLang="en-US" sz="1800" dirty="0"/>
              <a:t>拥有者、所在组、其他</a:t>
            </a:r>
            <a:endParaRPr lang="en-US" altLang="zh-CN" sz="1800" dirty="0"/>
          </a:p>
          <a:p>
            <a:pPr lvl="1"/>
            <a:r>
              <a:rPr lang="zh-CN" altLang="en-US" sz="1800" dirty="0"/>
              <a:t>读、写、执行</a:t>
            </a:r>
            <a:endParaRPr lang="en-US" altLang="zh-CN" sz="1800" dirty="0"/>
          </a:p>
          <a:p>
            <a:r>
              <a:rPr lang="zh-CN" altLang="en-US" sz="2000" dirty="0"/>
              <a:t>时间戳</a:t>
            </a:r>
            <a:endParaRPr lang="en-US" altLang="zh-CN" sz="2000" dirty="0"/>
          </a:p>
          <a:p>
            <a:pPr lvl="1"/>
            <a:r>
              <a:rPr lang="zh-CN" altLang="en-US" sz="1800" dirty="0"/>
              <a:t>最后一次访问 </a:t>
            </a:r>
            <a:r>
              <a:rPr lang="en-US" altLang="zh-CN" sz="1800" dirty="0"/>
              <a:t> (</a:t>
            </a:r>
            <a:r>
              <a:rPr lang="zh-CN" altLang="en-US" sz="1800" dirty="0"/>
              <a:t>如</a:t>
            </a:r>
            <a:r>
              <a:rPr lang="en-US" altLang="zh-CN" sz="1800" dirty="0"/>
              <a:t>READ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最后一次修改</a:t>
            </a:r>
            <a:r>
              <a:rPr lang="en-US" altLang="zh-CN" sz="1800" dirty="0"/>
              <a:t> (</a:t>
            </a:r>
            <a:r>
              <a:rPr lang="zh-CN" altLang="en-US" sz="1800" dirty="0"/>
              <a:t>如</a:t>
            </a:r>
            <a:r>
              <a:rPr lang="en-US" altLang="zh-CN" sz="1800" dirty="0"/>
              <a:t>WRITE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最后一次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更新</a:t>
            </a:r>
            <a:r>
              <a:rPr lang="en-US" altLang="zh-CN" sz="1800" dirty="0"/>
              <a:t> (</a:t>
            </a:r>
            <a:r>
              <a:rPr lang="zh-CN" altLang="en-US" sz="1800" dirty="0"/>
              <a:t>如</a:t>
            </a:r>
            <a:r>
              <a:rPr lang="en-US" altLang="zh-CN" sz="1800" dirty="0"/>
              <a:t>LINK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endParaRPr lang="zh-CN" altLang="en-US" sz="1800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53C3BC-E2E4-5345-BAE8-9F86872ADFE7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3C0305-FF2D-9849-A804-06EB2F85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569468"/>
            <a:ext cx="3994987" cy="25416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94BD00-9B38-9447-A259-6A1CD3013C29}"/>
              </a:ext>
            </a:extLst>
          </p:cNvPr>
          <p:cNvSpPr txBox="1"/>
          <p:nvPr/>
        </p:nvSpPr>
        <p:spPr>
          <a:xfrm>
            <a:off x="4953803" y="2180609"/>
            <a:ext cx="4239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D2327"/>
                </a:solidFill>
              </a:rPr>
              <a:t>POSIX</a:t>
            </a:r>
            <a:r>
              <a:rPr lang="zh-CN" altLang="en-US" sz="1600" b="1" dirty="0">
                <a:solidFill>
                  <a:srgbClr val="CD2327"/>
                </a:solidFill>
              </a:rPr>
              <a:t>定义的部分文件元数据（</a:t>
            </a:r>
            <a:r>
              <a:rPr lang="en-US" altLang="zh-CN" sz="1600" b="1" dirty="0">
                <a:solidFill>
                  <a:srgbClr val="CD2327"/>
                </a:solidFill>
              </a:rPr>
              <a:t>inode</a:t>
            </a:r>
            <a:r>
              <a:rPr lang="zh-CN" altLang="en-US" sz="1600" b="1" dirty="0">
                <a:solidFill>
                  <a:srgbClr val="CD2327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6385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775FF-CE5C-8768-F676-03EDEBD5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6776D-F31A-539D-6B24-64BC4C97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三个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关系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pPr lvl="1"/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pPr lvl="1"/>
            <a:r>
              <a:rPr kumimoji="1" lang="en-US" altLang="zh-CN" dirty="0" err="1"/>
              <a:t>vnode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mmap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文件系统日志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DCA556-17FF-516A-5D0C-A1D80DEA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4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被打开文件的元数据（内存中）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整个系统维护了一个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endParaRPr lang="en-US" altLang="zh-CN" dirty="0"/>
          </a:p>
          <a:p>
            <a:pPr lvl="1"/>
            <a:r>
              <a:rPr lang="zh-CN" altLang="en-US" dirty="0"/>
              <a:t>记录了所有打开的文件的信息</a:t>
            </a:r>
            <a:endParaRPr lang="en-US" altLang="zh-CN" dirty="0"/>
          </a:p>
          <a:p>
            <a:pPr lvl="1"/>
            <a:r>
              <a:rPr lang="zh-CN" altLang="en-US" dirty="0"/>
              <a:t>包括：文件游标（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cursor</a:t>
            </a:r>
            <a:r>
              <a:rPr lang="zh-CN" altLang="en-US" dirty="0"/>
              <a:t>）、引用数（</a:t>
            </a:r>
            <a:r>
              <a:rPr lang="en-US" altLang="zh-CN" dirty="0" err="1"/>
              <a:t>ref_count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父子进程间可以共享文件游标</a:t>
            </a:r>
            <a:endParaRPr lang="en-US" altLang="zh-CN" dirty="0"/>
          </a:p>
          <a:p>
            <a:r>
              <a:rPr lang="zh-CN" altLang="en-US" dirty="0"/>
              <a:t>每个进程维护了一个 </a:t>
            </a:r>
            <a:r>
              <a:rPr lang="en-US" altLang="zh-CN" b="1" dirty="0" err="1">
                <a:solidFill>
                  <a:srgbClr val="0096FF"/>
                </a:solidFill>
              </a:rPr>
              <a:t>fd_table</a:t>
            </a:r>
            <a:endParaRPr lang="en-US" altLang="zh-CN" dirty="0"/>
          </a:p>
          <a:p>
            <a:pPr lvl="1"/>
            <a:r>
              <a:rPr lang="zh-CN" altLang="en-US" dirty="0"/>
              <a:t>记录了该进程每个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fd</a:t>
            </a:r>
            <a:r>
              <a:rPr lang="zh-CN" altLang="en-US" b="1" dirty="0">
                <a:solidFill>
                  <a:srgbClr val="0096FF"/>
                </a:solidFill>
              </a:rPr>
              <a:t> </a:t>
            </a:r>
            <a:r>
              <a:rPr lang="zh-CN" altLang="en-US" dirty="0"/>
              <a:t>所对应文件在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r>
              <a:rPr lang="en-US" altLang="zh-CN" b="1" dirty="0">
                <a:solidFill>
                  <a:srgbClr val="0096FF"/>
                </a:solidFill>
              </a:rPr>
              <a:t> </a:t>
            </a:r>
            <a:r>
              <a:rPr lang="zh-CN" altLang="en-US" dirty="0"/>
              <a:t>中的索引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8D140E2-2B87-B74B-B26F-2DA50DAEC8A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5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958A6-724A-BD63-5D00-DC1B7780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2364F-6E22-D34C-32F1-E71B278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6E93C0-5D0D-0998-842D-C0B7C5BC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32474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7B19B1-A8AC-48B4-08B0-0BDBF5F3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34760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18312D-75CD-EEFA-E504-8B7A109B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37046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5CE760-D876-8563-A0B8-DBF3414FF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39332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5A8654-58C3-93BA-57C8-908A0769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1618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6DB4AEC-DE19-5152-6699-745E0B0C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3904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6B77161-1E20-4E4D-EBBF-368CBBB2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6190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7BF2C2C-8ACE-CBF6-B462-CC5A2CAA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73" y="4847664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32D3ACD-8EFD-97B6-CCFF-F65A705B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1144027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Helvetica" pitchFamily="2" charset="0"/>
              </a:rPr>
              <a:t>open </a:t>
            </a:r>
            <a:r>
              <a:rPr lang="en-US" altLang="zh-CN" sz="1600" b="1" dirty="0">
                <a:solidFill>
                  <a:srgbClr val="CD2327"/>
                </a:solidFill>
                <a:latin typeface="Helvetica" pitchFamily="2" charset="0"/>
              </a:rPr>
              <a:t>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Helvetica" pitchFamily="2" charset="0"/>
              </a:rPr>
              <a:t>(shared by all processes)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94A62A7F-B3AD-B072-61E6-AF560283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24854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CD2327"/>
                </a:solidFill>
                <a:latin typeface="Helvetica" pitchFamily="2" charset="0"/>
              </a:rPr>
              <a:t>file pos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5165777-FDE9-36B4-C161-61C15FF1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27902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80C293A-DD33-8D22-5DF6-F15EC24D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30950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3A7A2EA5-2504-96E0-B569-674C9AA47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473" y="2180664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B95C50D-6903-0A48-235E-6A1316A8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21806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FD41CC1C-7DE6-59B9-8C2F-6CFD3F01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41618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CD2327"/>
                </a:solidFill>
                <a:latin typeface="Helvetica" pitchFamily="2" charset="0"/>
              </a:rPr>
              <a:t>file pos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88B605AE-DB35-58AD-6777-76674019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44666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72AAF7E-2B5D-4902-06BB-59DE2145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47714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F98081D-C7BB-BC2B-BB74-D1B6ABA3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473" y="3857064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EB532BCB-71E3-1066-EA2B-0146D2F0C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861" y="1844114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74AFFC42-516B-69FF-492E-249D1097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261" y="3520514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60ACD55C-19DF-5A2C-A488-13CDB6769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473" y="3857064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6EEDE456-3A41-EAF2-03D6-E3DFD7847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32474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0B34D92E-EBF1-9E2C-C39D-57DD8C8D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34760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2304B7F4-A31F-0F1C-840A-8C98D1945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37046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A3F1395-7E5E-313D-F44C-EC2BE468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39332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385E662C-8E24-354E-E96E-C2367D31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1618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127993BD-3F0A-3D81-D2D8-01EB9711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3904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901A3DBE-6448-029F-9B3F-2301AAB4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6190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45B4317F-731D-0BB5-A9CA-85BCA5D6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48" y="4847664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42" name="Text Box 39">
            <a:extLst>
              <a:ext uri="{FF2B5EF4-FFF2-40B4-BE49-F238E27FC236}">
                <a16:creationId xmlns:a16="http://schemas.microsoft.com/office/drawing/2014/main" id="{4825BE87-DFCF-6764-1F83-CF8BA9838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48" y="2333064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 b="1" dirty="0">
                <a:solidFill>
                  <a:srgbClr val="CD2327"/>
                </a:solidFill>
                <a:latin typeface="Times New Roman" panose="02020603050405020304" pitchFamily="18" charset="0"/>
              </a:rPr>
              <a:t>File</a:t>
            </a:r>
            <a:r>
              <a:rPr kumimoji="1" lang="zh-CN" altLang="en-US" sz="1600" b="1" dirty="0">
                <a:solidFill>
                  <a:srgbClr val="CD2327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CD2327"/>
                </a:solidFill>
                <a:latin typeface="Times New Roman" panose="02020603050405020304" pitchFamily="18" charset="0"/>
              </a:rPr>
              <a:t>Descriptor table</a:t>
            </a:r>
            <a:r>
              <a:rPr kumimoji="1" lang="en-US" altLang="zh-CN" sz="1600" dirty="0">
                <a:latin typeface="Times New Roman" panose="02020603050405020304" pitchFamily="18" charset="0"/>
              </a:rPr>
              <a:t> (one table per process)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819254-4227-4DD6-1BDF-4E1063FD6395}"/>
              </a:ext>
            </a:extLst>
          </p:cNvPr>
          <p:cNvSpPr txBox="1"/>
          <p:nvPr/>
        </p:nvSpPr>
        <p:spPr>
          <a:xfrm>
            <a:off x="3851920" y="51524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D2327"/>
                </a:solidFill>
              </a:rPr>
              <a:t>file</a:t>
            </a:r>
            <a:r>
              <a:rPr kumimoji="1" lang="zh-CN" altLang="en-US" b="1" dirty="0">
                <a:solidFill>
                  <a:srgbClr val="CD2327"/>
                </a:solidFill>
              </a:rPr>
              <a:t> </a:t>
            </a:r>
            <a:r>
              <a:rPr kumimoji="1" lang="en-US" altLang="zh-CN" b="1" dirty="0">
                <a:solidFill>
                  <a:srgbClr val="CD2327"/>
                </a:solidFill>
              </a:rPr>
              <a:t>struct</a:t>
            </a:r>
            <a:endParaRPr kumimoji="1" lang="zh-CN" altLang="en-US" b="1" dirty="0">
              <a:solidFill>
                <a:srgbClr val="CD2327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550E0A-EBFC-610E-D43B-47E874401A73}"/>
              </a:ext>
            </a:extLst>
          </p:cNvPr>
          <p:cNvSpPr txBox="1"/>
          <p:nvPr/>
        </p:nvSpPr>
        <p:spPr>
          <a:xfrm>
            <a:off x="4077471" y="216066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Helvetica" pitchFamily="2" charset="0"/>
              </a:rPr>
              <a:t>inode</a:t>
            </a:r>
            <a:endParaRPr lang="zh-CN" altLang="en-US" sz="1600" dirty="0">
              <a:latin typeface="Helvetica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B9970FE-5F5E-7394-A4E8-5DBE42891632}"/>
              </a:ext>
            </a:extLst>
          </p:cNvPr>
          <p:cNvSpPr txBox="1"/>
          <p:nvPr/>
        </p:nvSpPr>
        <p:spPr>
          <a:xfrm>
            <a:off x="4062686" y="384018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Helvetica" pitchFamily="2" charset="0"/>
              </a:rPr>
              <a:t>inode</a:t>
            </a:r>
            <a:endParaRPr lang="zh-CN" alt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0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文件游标</a:t>
            </a:r>
            <a:r>
              <a:rPr kumimoji="1" lang="en-US" altLang="zh-CN" dirty="0"/>
              <a:t> Cursor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文件游标</a:t>
            </a:r>
            <a:endParaRPr lang="en-US" altLang="zh-CN" dirty="0"/>
          </a:p>
          <a:p>
            <a:pPr lvl="1"/>
            <a:r>
              <a:rPr lang="zh-CN" altLang="en-US" dirty="0"/>
              <a:t>记录了一个文件中下一次操作的位置</a:t>
            </a:r>
            <a:endParaRPr lang="en-US" altLang="zh-CN" dirty="0"/>
          </a:p>
          <a:p>
            <a:pPr lvl="1"/>
            <a:r>
              <a:rPr lang="zh-CN" altLang="en-US" dirty="0"/>
              <a:t>可以通过</a:t>
            </a:r>
            <a:r>
              <a:rPr lang="en-US" altLang="zh-CN" dirty="0"/>
              <a:t> </a:t>
            </a:r>
            <a:r>
              <a:rPr lang="en-US" altLang="zh-CN" b="1" dirty="0"/>
              <a:t>SEEK</a:t>
            </a:r>
            <a:r>
              <a:rPr lang="en-US" altLang="zh-CN" dirty="0"/>
              <a:t> </a:t>
            </a:r>
            <a:r>
              <a:rPr lang="zh-CN" altLang="en-US" dirty="0"/>
              <a:t>操作修改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 1: </a:t>
            </a:r>
            <a:r>
              <a:rPr lang="zh-CN" altLang="en-US" b="1" dirty="0">
                <a:solidFill>
                  <a:srgbClr val="0096FF"/>
                </a:solidFill>
              </a:rPr>
              <a:t>共享游标</a:t>
            </a:r>
            <a:endParaRPr lang="en-US" altLang="zh-CN" b="1" dirty="0">
              <a:solidFill>
                <a:srgbClr val="0096FF"/>
              </a:solidFill>
            </a:endParaRPr>
          </a:p>
          <a:p>
            <a:pPr lvl="1"/>
            <a:r>
              <a:rPr lang="zh-CN" altLang="en-US" dirty="0"/>
              <a:t>父进程将 </a:t>
            </a:r>
            <a:r>
              <a:rPr lang="en-US" altLang="zh-CN" dirty="0" err="1"/>
              <a:t>fd</a:t>
            </a:r>
            <a:r>
              <a:rPr lang="zh-CN" altLang="en-US" dirty="0"/>
              <a:t> 传递给子进程</a:t>
            </a:r>
            <a:endParaRPr lang="en-US" altLang="zh-CN" dirty="0"/>
          </a:p>
          <a:p>
            <a:pPr lvl="2"/>
            <a:r>
              <a:rPr lang="en-US" altLang="zh-CN" sz="2000" dirty="0"/>
              <a:t>UNIX</a:t>
            </a:r>
            <a:r>
              <a:rPr lang="zh-CN" altLang="en-US" dirty="0"/>
              <a:t> 中，子进程会继承父进程所有已经打开的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endParaRPr lang="en-US" altLang="zh-CN" sz="2000" dirty="0"/>
          </a:p>
          <a:p>
            <a:pPr lvl="1"/>
            <a:r>
              <a:rPr lang="zh-CN" altLang="en-US" dirty="0"/>
              <a:t>允许父子进程共享同一个文件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 2: </a:t>
            </a:r>
            <a:r>
              <a:rPr lang="zh-CN" altLang="en-US" dirty="0">
                <a:solidFill>
                  <a:srgbClr val="0096FF"/>
                </a:solidFill>
              </a:rPr>
              <a:t>非共享游标</a:t>
            </a:r>
            <a:endParaRPr lang="en-US" altLang="zh-CN" b="1" dirty="0">
              <a:solidFill>
                <a:srgbClr val="0096FF"/>
              </a:solidFill>
            </a:endParaRPr>
          </a:p>
          <a:p>
            <a:pPr lvl="1"/>
            <a:r>
              <a:rPr lang="zh-CN" altLang="en-US" dirty="0"/>
              <a:t>两个不同的进程打开同一个文件</a:t>
            </a:r>
            <a:endParaRPr lang="en-US" altLang="zh-CN" dirty="0"/>
          </a:p>
          <a:p>
            <a:pPr lvl="2"/>
            <a:endParaRPr lang="zh-CN" altLang="en-US" sz="200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67BDB8C-2347-FB47-A6E7-D362F98CD574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7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35BA49-0A90-8E40-887B-8038B0FE3737}"/>
              </a:ext>
            </a:extLst>
          </p:cNvPr>
          <p:cNvSpPr/>
          <p:nvPr/>
        </p:nvSpPr>
        <p:spPr>
          <a:xfrm>
            <a:off x="6156176" y="625252"/>
            <a:ext cx="2376264" cy="1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上箭头 2">
            <a:extLst>
              <a:ext uri="{FF2B5EF4-FFF2-40B4-BE49-F238E27FC236}">
                <a16:creationId xmlns:a16="http://schemas.microsoft.com/office/drawing/2014/main" id="{1077FFCB-B81E-EB45-984B-874BEB135CAF}"/>
              </a:ext>
            </a:extLst>
          </p:cNvPr>
          <p:cNvSpPr/>
          <p:nvPr/>
        </p:nvSpPr>
        <p:spPr>
          <a:xfrm>
            <a:off x="6660232" y="913284"/>
            <a:ext cx="251048" cy="348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151B1B2-EF2A-9844-89EA-62F3429686D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85756" y="481236"/>
            <a:ext cx="0" cy="43204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D3DC453-047F-1742-9DEF-3D11AACE34DC}"/>
              </a:ext>
            </a:extLst>
          </p:cNvPr>
          <p:cNvSpPr/>
          <p:nvPr/>
        </p:nvSpPr>
        <p:spPr>
          <a:xfrm>
            <a:off x="6386832" y="130797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Cursor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6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F50DA-4E08-9AB0-5A7A-6C97468B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lseek</a:t>
            </a:r>
            <a:r>
              <a:rPr kumimoji="1"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ABC8-891B-206B-C5BC-8AB6447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FAE01D-DCF3-3899-3DBF-2854FBC64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20"/>
          <a:stretch/>
        </p:blipFill>
        <p:spPr>
          <a:xfrm>
            <a:off x="462474" y="1336962"/>
            <a:ext cx="4974933" cy="39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D87619-12D7-34C2-102C-4CC5FE0E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97" y="3516125"/>
            <a:ext cx="2509412" cy="18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1E2402-1F8D-AD36-59C2-3D80219AB71A}"/>
              </a:ext>
            </a:extLst>
          </p:cNvPr>
          <p:cNvSpPr txBox="1"/>
          <p:nvPr/>
        </p:nvSpPr>
        <p:spPr>
          <a:xfrm>
            <a:off x="5724128" y="31467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运行结果：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5F21ED6-8AF9-44D6-1489-52E22B76EE12}"/>
              </a:ext>
            </a:extLst>
          </p:cNvPr>
          <p:cNvCxnSpPr/>
          <p:nvPr/>
        </p:nvCxnSpPr>
        <p:spPr>
          <a:xfrm>
            <a:off x="6084168" y="4225652"/>
            <a:ext cx="13439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082EB42-9F61-2D60-CD9D-B2050B69C9E0}"/>
              </a:ext>
            </a:extLst>
          </p:cNvPr>
          <p:cNvCxnSpPr>
            <a:cxnSpLocks/>
          </p:cNvCxnSpPr>
          <p:nvPr/>
        </p:nvCxnSpPr>
        <p:spPr>
          <a:xfrm>
            <a:off x="899592" y="3217540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1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ECBD4-EF07-5FBB-3D72-71299CF8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lseek</a:t>
            </a:r>
            <a:r>
              <a:rPr kumimoji="1"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49E8E-FEF7-84DB-7BC6-1339024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95480E-297F-59AA-8029-B65277AEA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20"/>
          <a:stretch/>
        </p:blipFill>
        <p:spPr>
          <a:xfrm>
            <a:off x="457200" y="1333501"/>
            <a:ext cx="5004180" cy="396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691676-15BA-8A1D-097F-1431614881BD}"/>
              </a:ext>
            </a:extLst>
          </p:cNvPr>
          <p:cNvSpPr txBox="1"/>
          <p:nvPr/>
        </p:nvSpPr>
        <p:spPr>
          <a:xfrm>
            <a:off x="5726968" y="33821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运行结果：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C06A57-0582-5C61-E2B6-F776A27FA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68" y="4069162"/>
            <a:ext cx="3237520" cy="1186822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B46507-12D9-32D8-31BA-E59600F023A7}"/>
              </a:ext>
            </a:extLst>
          </p:cNvPr>
          <p:cNvCxnSpPr/>
          <p:nvPr/>
        </p:nvCxnSpPr>
        <p:spPr>
          <a:xfrm>
            <a:off x="5868144" y="4585692"/>
            <a:ext cx="13439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7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36295</TotalTime>
  <Words>2823</Words>
  <Application>Microsoft Macintosh PowerPoint</Application>
  <PresentationFormat>全屏显示(16:10)</PresentationFormat>
  <Paragraphs>583</Paragraphs>
  <Slides>40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DengXian</vt:lpstr>
      <vt:lpstr>微软雅黑</vt:lpstr>
      <vt:lpstr>Arial</vt:lpstr>
      <vt:lpstr>Calibri</vt:lpstr>
      <vt:lpstr>Comic Sans MS</vt:lpstr>
      <vt:lpstr>Helvetica</vt:lpstr>
      <vt:lpstr>Times New Roman</vt:lpstr>
      <vt:lpstr>Office 主题​​</vt:lpstr>
      <vt:lpstr>1_Office 主题​​</vt:lpstr>
      <vt:lpstr>文件系统API实现与崩溃一致性</vt:lpstr>
      <vt:lpstr>版权声明</vt:lpstr>
      <vt:lpstr>文件系统API与元数据</vt:lpstr>
      <vt:lpstr>文件的元数据 （磁盘中）</vt:lpstr>
      <vt:lpstr>被打开文件的元数据（内存中）</vt:lpstr>
      <vt:lpstr>fd table 和 file table</vt:lpstr>
      <vt:lpstr>文件游标 Cursor</vt:lpstr>
      <vt:lpstr>lseek示例</vt:lpstr>
      <vt:lpstr>lseek示例</vt:lpstr>
      <vt:lpstr>练习：lseek</vt:lpstr>
      <vt:lpstr>文件游标共享实例</vt:lpstr>
      <vt:lpstr>PowerPoint 演示文稿</vt:lpstr>
      <vt:lpstr>write 和 close</vt:lpstr>
      <vt:lpstr>删除一个打开的文件</vt:lpstr>
      <vt:lpstr>思考：文件访问的性能</vt:lpstr>
      <vt:lpstr>PowerPoint 演示文稿</vt:lpstr>
      <vt:lpstr>页缓存</vt:lpstr>
      <vt:lpstr>Vnode：缓存inode到内存中</vt:lpstr>
      <vt:lpstr>fsync</vt:lpstr>
      <vt:lpstr>回顾：mmap分配一段虚拟内存区域</vt:lpstr>
      <vt:lpstr>回顾：VMA是如何添加的与进程创建</vt:lpstr>
      <vt:lpstr>性能对比：mmap vs. read</vt:lpstr>
      <vt:lpstr>MMAP</vt:lpstr>
      <vt:lpstr>MMAP</vt:lpstr>
      <vt:lpstr>MMAP</vt:lpstr>
      <vt:lpstr>MMAP</vt:lpstr>
      <vt:lpstr>文件系统的崩溃一致性</vt:lpstr>
      <vt:lpstr>文件系统的崩溃一致性</vt:lpstr>
      <vt:lpstr>PowerPoint 演示文稿</vt:lpstr>
      <vt:lpstr>崩溃一致性：用户期望</vt:lpstr>
      <vt:lpstr>方法-1：同步元数据写+fsck</vt:lpstr>
      <vt:lpstr>方法-1：同步元数据写+fsck</vt:lpstr>
      <vt:lpstr>方法-1：同步元数据写+fsck</vt:lpstr>
      <vt:lpstr>方法-1的问题：太慢</vt:lpstr>
      <vt:lpstr>方法-2：日志（Journaling）</vt:lpstr>
      <vt:lpstr>例: Ext4的日志</vt:lpstr>
      <vt:lpstr>Ordered Mode：两次Flush保证顺序</vt:lpstr>
      <vt:lpstr>崩溃后，基于日志恢复</vt:lpstr>
      <vt:lpstr>思考时间🤔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上海交大-古金宇</cp:lastModifiedBy>
  <cp:revision>1469</cp:revision>
  <cp:lastPrinted>2020-03-02T13:38:09Z</cp:lastPrinted>
  <dcterms:created xsi:type="dcterms:W3CDTF">2017-11-24T09:35:45Z</dcterms:created>
  <dcterms:modified xsi:type="dcterms:W3CDTF">2023-12-12T03:18:34Z</dcterms:modified>
</cp:coreProperties>
</file>