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0275213" cy="42803763"/>
  <p:notesSz cx="12954000" cy="17284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7132" userDrawn="1">
          <p15:clr>
            <a:srgbClr val="A4A3A4"/>
          </p15:clr>
        </p15:guide>
        <p15:guide id="2" pos="5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1445" y="106"/>
      </p:cViewPr>
      <p:guideLst>
        <p:guide orient="horz" pos="7132"/>
        <p:guide pos="50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71753" y="13269168"/>
            <a:ext cx="2574654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43508" y="23970108"/>
            <a:ext cx="212030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4501" y="9844865"/>
            <a:ext cx="131761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599377" y="9844865"/>
            <a:ext cx="131761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"/>
            <a:ext cx="30290054" cy="42792755"/>
          </a:xfrm>
          <a:custGeom>
            <a:avLst/>
            <a:gdLst/>
            <a:ahLst/>
            <a:cxnLst/>
            <a:rect l="l" t="t" r="r" b="b"/>
            <a:pathLst>
              <a:path w="12960350" h="17280255">
                <a:moveTo>
                  <a:pt x="12960350" y="0"/>
                </a:moveTo>
                <a:lnTo>
                  <a:pt x="0" y="0"/>
                </a:lnTo>
                <a:lnTo>
                  <a:pt x="0" y="17279874"/>
                </a:lnTo>
                <a:lnTo>
                  <a:pt x="12960350" y="17279874"/>
                </a:lnTo>
                <a:lnTo>
                  <a:pt x="12960350" y="0"/>
                </a:lnTo>
                <a:close/>
              </a:path>
            </a:pathLst>
          </a:custGeom>
          <a:solidFill>
            <a:srgbClr val="F5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7830" y="664229"/>
            <a:ext cx="29017901" cy="4144259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72997" y="818902"/>
            <a:ext cx="28737707" cy="41146336"/>
          </a:xfrm>
          <a:custGeom>
            <a:avLst/>
            <a:gdLst/>
            <a:ahLst/>
            <a:cxnLst/>
            <a:rect l="l" t="t" r="r" b="b"/>
            <a:pathLst>
              <a:path w="12296140" h="16615410">
                <a:moveTo>
                  <a:pt x="12295759" y="0"/>
                </a:moveTo>
                <a:lnTo>
                  <a:pt x="0" y="0"/>
                </a:lnTo>
                <a:lnTo>
                  <a:pt x="0" y="16614902"/>
                </a:lnTo>
                <a:lnTo>
                  <a:pt x="12295759" y="16614902"/>
                </a:lnTo>
                <a:lnTo>
                  <a:pt x="122957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72997" y="818902"/>
            <a:ext cx="28737707" cy="41146336"/>
          </a:xfrm>
          <a:custGeom>
            <a:avLst/>
            <a:gdLst/>
            <a:ahLst/>
            <a:cxnLst/>
            <a:rect l="l" t="t" r="r" b="b"/>
            <a:pathLst>
              <a:path w="12296140" h="16615410">
                <a:moveTo>
                  <a:pt x="0" y="16614902"/>
                </a:moveTo>
                <a:lnTo>
                  <a:pt x="12295759" y="16614902"/>
                </a:lnTo>
                <a:lnTo>
                  <a:pt x="12295759" y="0"/>
                </a:lnTo>
                <a:lnTo>
                  <a:pt x="0" y="0"/>
                </a:lnTo>
                <a:lnTo>
                  <a:pt x="0" y="16614902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94685" y="1709635"/>
            <a:ext cx="7234885" cy="4674762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194684" y="6604548"/>
            <a:ext cx="27900686" cy="0"/>
          </a:xfrm>
          <a:custGeom>
            <a:avLst/>
            <a:gdLst/>
            <a:ahLst/>
            <a:cxnLst/>
            <a:rect l="l" t="t" r="r" b="b"/>
            <a:pathLst>
              <a:path w="11938000">
                <a:moveTo>
                  <a:pt x="0" y="0"/>
                </a:moveTo>
                <a:lnTo>
                  <a:pt x="11938000" y="0"/>
                </a:lnTo>
              </a:path>
            </a:pathLst>
          </a:custGeom>
          <a:ln w="25400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4503" y="1712151"/>
            <a:ext cx="272610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4503" y="9844865"/>
            <a:ext cx="272610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8618" y="39807501"/>
            <a:ext cx="969281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4502" y="39807501"/>
            <a:ext cx="696671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808839" y="39807501"/>
            <a:ext cx="696671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68522">
        <a:defRPr>
          <a:latin typeface="+mn-lt"/>
          <a:ea typeface="+mn-ea"/>
          <a:cs typeface="+mn-cs"/>
        </a:defRPr>
      </a:lvl2pPr>
      <a:lvl3pPr marL="2137044">
        <a:defRPr>
          <a:latin typeface="+mn-lt"/>
          <a:ea typeface="+mn-ea"/>
          <a:cs typeface="+mn-cs"/>
        </a:defRPr>
      </a:lvl3pPr>
      <a:lvl4pPr marL="3205566">
        <a:defRPr>
          <a:latin typeface="+mn-lt"/>
          <a:ea typeface="+mn-ea"/>
          <a:cs typeface="+mn-cs"/>
        </a:defRPr>
      </a:lvl4pPr>
      <a:lvl5pPr marL="4274088">
        <a:defRPr>
          <a:latin typeface="+mn-lt"/>
          <a:ea typeface="+mn-ea"/>
          <a:cs typeface="+mn-cs"/>
        </a:defRPr>
      </a:lvl5pPr>
      <a:lvl6pPr marL="5342611">
        <a:defRPr>
          <a:latin typeface="+mn-lt"/>
          <a:ea typeface="+mn-ea"/>
          <a:cs typeface="+mn-cs"/>
        </a:defRPr>
      </a:lvl6pPr>
      <a:lvl7pPr marL="6411133">
        <a:defRPr>
          <a:latin typeface="+mn-lt"/>
          <a:ea typeface="+mn-ea"/>
          <a:cs typeface="+mn-cs"/>
        </a:defRPr>
      </a:lvl7pPr>
      <a:lvl8pPr marL="7479655">
        <a:defRPr>
          <a:latin typeface="+mn-lt"/>
          <a:ea typeface="+mn-ea"/>
          <a:cs typeface="+mn-cs"/>
        </a:defRPr>
      </a:lvl8pPr>
      <a:lvl9pPr marL="854817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68522">
        <a:defRPr>
          <a:latin typeface="+mn-lt"/>
          <a:ea typeface="+mn-ea"/>
          <a:cs typeface="+mn-cs"/>
        </a:defRPr>
      </a:lvl2pPr>
      <a:lvl3pPr marL="2137044">
        <a:defRPr>
          <a:latin typeface="+mn-lt"/>
          <a:ea typeface="+mn-ea"/>
          <a:cs typeface="+mn-cs"/>
        </a:defRPr>
      </a:lvl3pPr>
      <a:lvl4pPr marL="3205566">
        <a:defRPr>
          <a:latin typeface="+mn-lt"/>
          <a:ea typeface="+mn-ea"/>
          <a:cs typeface="+mn-cs"/>
        </a:defRPr>
      </a:lvl4pPr>
      <a:lvl5pPr marL="4274088">
        <a:defRPr>
          <a:latin typeface="+mn-lt"/>
          <a:ea typeface="+mn-ea"/>
          <a:cs typeface="+mn-cs"/>
        </a:defRPr>
      </a:lvl5pPr>
      <a:lvl6pPr marL="5342611">
        <a:defRPr>
          <a:latin typeface="+mn-lt"/>
          <a:ea typeface="+mn-ea"/>
          <a:cs typeface="+mn-cs"/>
        </a:defRPr>
      </a:lvl6pPr>
      <a:lvl7pPr marL="6411133">
        <a:defRPr>
          <a:latin typeface="+mn-lt"/>
          <a:ea typeface="+mn-ea"/>
          <a:cs typeface="+mn-cs"/>
        </a:defRPr>
      </a:lvl7pPr>
      <a:lvl8pPr marL="7479655">
        <a:defRPr>
          <a:latin typeface="+mn-lt"/>
          <a:ea typeface="+mn-ea"/>
          <a:cs typeface="+mn-cs"/>
        </a:defRPr>
      </a:lvl8pPr>
      <a:lvl9pPr marL="8548177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C6F30E44-F79F-41A0-90AB-2AA00E83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35" y="30485454"/>
            <a:ext cx="13231795" cy="8319067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2" name="object 2"/>
          <p:cNvSpPr txBox="1"/>
          <p:nvPr/>
        </p:nvSpPr>
        <p:spPr>
          <a:xfrm>
            <a:off x="8013577" y="1293447"/>
            <a:ext cx="16347974" cy="4457458"/>
          </a:xfrm>
          <a:prstGeom prst="rect">
            <a:avLst/>
          </a:prstGeom>
        </p:spPr>
        <p:txBody>
          <a:bodyPr vert="horz" wrap="square" lIns="0" tIns="25229" rIns="0" bIns="0" rtlCol="0">
            <a:spAutoFit/>
          </a:bodyPr>
          <a:lstStyle/>
          <a:p>
            <a:pPr marL="29681" marR="11872" algn="ctr">
              <a:lnSpc>
                <a:spcPct val="100400"/>
              </a:lnSpc>
              <a:spcBef>
                <a:spcPts val="199"/>
              </a:spcBef>
            </a:pPr>
            <a:r>
              <a:rPr lang="fr-FR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NLP pour l’Extraction d’Informations Architecturales à partir de Descriptions de Monuments Historiques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14492" y="7423535"/>
            <a:ext cx="3846227" cy="2493683"/>
          </a:xfrm>
          <a:prstGeom prst="rect">
            <a:avLst/>
          </a:prstGeom>
        </p:spPr>
        <p:txBody>
          <a:bodyPr vert="horz" wrap="square" lIns="0" tIns="31166" rIns="0" bIns="0" rtlCol="0">
            <a:spAutoFit/>
          </a:bodyPr>
          <a:lstStyle/>
          <a:p>
            <a:pPr marL="29681">
              <a:spcBef>
                <a:spcPts val="245"/>
              </a:spcBef>
            </a:pPr>
            <a:r>
              <a:rPr lang="fr-FR" sz="80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  <a:endParaRPr sz="747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966" y="8753351"/>
            <a:ext cx="8857753" cy="9017047"/>
          </a:xfrm>
          <a:prstGeom prst="rect">
            <a:avLst/>
          </a:prstGeom>
        </p:spPr>
        <p:txBody>
          <a:bodyPr vert="horz" wrap="square" lIns="0" tIns="29682" rIns="0" bIns="0" rtlCol="0">
            <a:spAutoFit/>
          </a:bodyPr>
          <a:lstStyle/>
          <a:p>
            <a:pPr indent="457200">
              <a:spcBef>
                <a:spcPts val="1200"/>
              </a:spcBef>
              <a:spcAft>
                <a:spcPts val="1200"/>
              </a:spcAf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patrimoine architectural constitue une ressource précieuse pour comprendre l’histoire, les savoir-faire et l’évolution des sociétés. Cependant, les informations qui le décrivent sont souvent contenues dans des textes narratifs non structurés, ce qui complique leur exploitation systématique.</a:t>
            </a:r>
          </a:p>
          <a:p>
            <a:pPr indent="457200">
              <a:spcBef>
                <a:spcPts val="1200"/>
              </a:spcBef>
              <a:spcAft>
                <a:spcPts val="1200"/>
              </a:spcAf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à cette problématique, ce projet vise à développer un système intelligent capable d’extraire automatiquement des données clés (éléments architecturaux, matériaux, styles) à partir de descriptions textuelles, en s’appuyant sur les techniques de traitement automatique du langage naturel (NLP).</a:t>
            </a:r>
          </a:p>
          <a:p>
            <a:pPr indent="457200">
              <a:spcBef>
                <a:spcPts val="1200"/>
              </a:spcBef>
              <a:spcAft>
                <a:spcPts val="1200"/>
              </a:spcAf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L’objectif est de structurer ces connaissances pour faciliter leur analyse, leur valorisation et leur intégration dans des outils destinés à la recherche, à la médiation culturelle et au tourisme patrimonial.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199504" y="8706412"/>
            <a:ext cx="8814536" cy="9817267"/>
          </a:xfrm>
          <a:prstGeom prst="rect">
            <a:avLst/>
          </a:prstGeom>
        </p:spPr>
        <p:txBody>
          <a:bodyPr vert="horz" wrap="square" lIns="0" tIns="29682" rIns="0" bIns="0" rtlCol="0">
            <a:spAutoFit/>
          </a:bodyPr>
          <a:lstStyle/>
          <a:p>
            <a:pPr indent="457200">
              <a:spcBef>
                <a:spcPts val="1200"/>
              </a:spcBef>
              <a:spcAft>
                <a:spcPts val="1200"/>
              </a:spcAf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projet mobilise des techniques avancées de traitement automatique du langage naturel (NLP) pour extraire et structurer des informations issues de descriptions textuelles de bâtiments historiques.</a:t>
            </a:r>
          </a:p>
          <a:p>
            <a:pPr indent="457200">
              <a:spcBef>
                <a:spcPts val="1200"/>
              </a:spcBef>
              <a:spcAft>
                <a:spcPts val="1200"/>
              </a:spcAf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système a été conçu pour identifier automatiquement des éléments clés tels que les caractéristiques architecturales, les matériaux et les styles, à partir de textes non structurés.</a:t>
            </a:r>
          </a:p>
          <a:p>
            <a:pPr indent="457200">
              <a:spcBef>
                <a:spcPts val="1200"/>
              </a:spcBef>
              <a:spcAft>
                <a:spcPts val="1200"/>
              </a:spcAf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données obtenues sont organisées de manière exploitable, afin de soutenir la recherche, la conservation du patrimoine, la médiation culturelle et le développement d’outils pour le tourisme intelligent.</a:t>
            </a:r>
          </a:p>
          <a:p>
            <a:pPr indent="457200">
              <a:spcBef>
                <a:spcPts val="1200"/>
              </a:spcBef>
              <a:spcAft>
                <a:spcPts val="1200"/>
              </a:spcAf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L’approche permet de valoriser des corpus textuels existants, d’automatiser leur traitement à grande échelle, et d’ouvrir la voie à de nouvelles formes de recherche interdisciplinaire entre humanités et technologies.</a:t>
            </a:r>
          </a:p>
        </p:txBody>
      </p:sp>
      <p:sp>
        <p:nvSpPr>
          <p:cNvPr id="7" name="object 7"/>
          <p:cNvSpPr/>
          <p:nvPr/>
        </p:nvSpPr>
        <p:spPr>
          <a:xfrm>
            <a:off x="10075708" y="8267781"/>
            <a:ext cx="9775629" cy="8993519"/>
          </a:xfrm>
          <a:custGeom>
            <a:avLst/>
            <a:gdLst/>
            <a:ahLst/>
            <a:cxnLst/>
            <a:rect l="l" t="t" r="r" b="b"/>
            <a:pathLst>
              <a:path w="4182745" h="3848100">
                <a:moveTo>
                  <a:pt x="0" y="0"/>
                </a:moveTo>
                <a:lnTo>
                  <a:pt x="0" y="3848100"/>
                </a:lnTo>
              </a:path>
              <a:path w="4182745" h="3848100">
                <a:moveTo>
                  <a:pt x="4182364" y="0"/>
                </a:moveTo>
                <a:lnTo>
                  <a:pt x="4182364" y="3848100"/>
                </a:lnTo>
              </a:path>
            </a:pathLst>
          </a:custGeom>
          <a:ln w="19050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32715" y="17646204"/>
            <a:ext cx="8857753" cy="1261078"/>
          </a:xfrm>
          <a:prstGeom prst="rect">
            <a:avLst/>
          </a:prstGeom>
        </p:spPr>
        <p:txBody>
          <a:bodyPr vert="horz" wrap="square" lIns="0" tIns="29682" rIns="0" bIns="0" rtlCol="0">
            <a:spAutoFit/>
          </a:bodyPr>
          <a:lstStyle/>
          <a:p>
            <a:pPr marL="29681">
              <a:spcBef>
                <a:spcPts val="234"/>
              </a:spcBef>
            </a:pPr>
            <a:r>
              <a:rPr lang="en-US" sz="8000" b="1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</a:t>
            </a:r>
            <a:endParaRPr sz="747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79030" y="29946423"/>
            <a:ext cx="9009700" cy="9142586"/>
          </a:xfrm>
          <a:prstGeom prst="rect">
            <a:avLst/>
          </a:prstGeom>
        </p:spPr>
        <p:txBody>
          <a:bodyPr vert="horz" wrap="square" lIns="0" tIns="336886" rIns="0" bIns="0" rtlCol="0">
            <a:spAutoFit/>
          </a:bodyPr>
          <a:lstStyle/>
          <a:p>
            <a:pPr indent="457200">
              <a:spcBef>
                <a:spcPts val="1200"/>
              </a:spcBef>
              <a:spcAft>
                <a:spcPts val="1200"/>
              </a:spcAf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projet met en lumière le potentiel du traitement automatique du langage naturel pour extraire et structurer des informations à partir de textes patrimoniaux.</a:t>
            </a:r>
          </a:p>
          <a:p>
            <a:pPr indent="457200">
              <a:spcBef>
                <a:spcPts val="1200"/>
              </a:spcBef>
              <a:spcAft>
                <a:spcPts val="1200"/>
              </a:spcAf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système développé facilite l’analyse à grande échelle de descriptions architecturales et contribue à la valorisation du patrimoine dans des domaines comme la recherche, la médiation et le tourisme culturel.</a:t>
            </a:r>
          </a:p>
          <a:p>
            <a:pPr indent="457200">
              <a:spcBef>
                <a:spcPts val="1200"/>
              </a:spcBef>
              <a:spcAft>
                <a:spcPts val="1200"/>
              </a:spcAf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Cette approche ouvre des perspectives pour enrichir des bases de données, créer des outils interactifs, et renforcer les liens entre sciences humaines et intelligence artificielle.</a:t>
            </a:r>
          </a:p>
          <a:p>
            <a:pPr indent="457200">
              <a:spcBef>
                <a:spcPts val="1200"/>
              </a:spcBef>
              <a:spcAft>
                <a:spcPts val="1200"/>
              </a:spcAf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peut également s’adapter à d’autres sources patrimoniales (archives, inventaires) et s’intégrer à des plateformes numériques pour améliorer l’accessibilité des savoirs.</a:t>
            </a:r>
          </a:p>
        </p:txBody>
      </p:sp>
      <p:sp>
        <p:nvSpPr>
          <p:cNvPr id="10" name="object 10"/>
          <p:cNvSpPr/>
          <p:nvPr/>
        </p:nvSpPr>
        <p:spPr>
          <a:xfrm>
            <a:off x="20059170" y="29285314"/>
            <a:ext cx="45719" cy="9519207"/>
          </a:xfrm>
          <a:custGeom>
            <a:avLst/>
            <a:gdLst/>
            <a:ahLst/>
            <a:cxnLst/>
            <a:rect l="l" t="t" r="r" b="b"/>
            <a:pathLst>
              <a:path h="3799205">
                <a:moveTo>
                  <a:pt x="0" y="0"/>
                </a:moveTo>
                <a:lnTo>
                  <a:pt x="0" y="3798823"/>
                </a:lnTo>
              </a:path>
            </a:pathLst>
          </a:custGeom>
          <a:ln w="19050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25509" y="28993729"/>
            <a:ext cx="3392462" cy="1262577"/>
          </a:xfrm>
          <a:prstGeom prst="rect">
            <a:avLst/>
          </a:prstGeom>
        </p:spPr>
        <p:txBody>
          <a:bodyPr vert="horz" wrap="square" lIns="0" tIns="31166" rIns="0" bIns="0" rtlCol="0">
            <a:spAutoFit/>
          </a:bodyPr>
          <a:lstStyle/>
          <a:p>
            <a:pPr marL="29681">
              <a:spcBef>
                <a:spcPts val="245"/>
              </a:spcBef>
            </a:pPr>
            <a:r>
              <a:rPr sz="800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800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ésultat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 flipV="1">
            <a:off x="7530307" y="39074458"/>
            <a:ext cx="21661200" cy="45718"/>
          </a:xfrm>
          <a:custGeom>
            <a:avLst/>
            <a:gdLst/>
            <a:ahLst/>
            <a:cxnLst/>
            <a:rect l="l" t="t" r="r" b="b"/>
            <a:pathLst>
              <a:path w="9528175">
                <a:moveTo>
                  <a:pt x="0" y="0"/>
                </a:moveTo>
                <a:lnTo>
                  <a:pt x="9527667" y="0"/>
                </a:lnTo>
              </a:path>
            </a:pathLst>
          </a:custGeom>
          <a:ln w="25400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60719" y="37894451"/>
            <a:ext cx="3493642" cy="3043590"/>
          </a:xfrm>
          <a:prstGeom prst="rect">
            <a:avLst/>
          </a:prstGeom>
        </p:spPr>
        <p:txBody>
          <a:bodyPr vert="horz" wrap="square" lIns="0" tIns="29682" rIns="0" bIns="0" rtlCol="0">
            <a:spAutoFit/>
          </a:bodyPr>
          <a:lstStyle/>
          <a:p>
            <a:pPr marL="2631236" algn="l">
              <a:spcBef>
                <a:spcPts val="234"/>
              </a:spcBef>
            </a:pPr>
            <a:endParaRPr lang="en-US" sz="420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883" y="18523679"/>
            <a:ext cx="29350847" cy="23067623"/>
            <a:chOff x="11498" y="7410577"/>
            <a:chExt cx="12558488" cy="9870054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98" y="11723280"/>
              <a:ext cx="3106038" cy="555735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6887" y="13105512"/>
              <a:ext cx="887234" cy="106768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128" y="7410577"/>
              <a:ext cx="1971916" cy="190525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1994" y="7958417"/>
              <a:ext cx="543001" cy="3048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36746" y="7540232"/>
              <a:ext cx="1409953" cy="97168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5852" y="7958455"/>
              <a:ext cx="542925" cy="3048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7270" y="7507047"/>
              <a:ext cx="1562480" cy="11534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26170" y="7726363"/>
              <a:ext cx="1431798" cy="88157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75904" y="7910830"/>
              <a:ext cx="542925" cy="3048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75519" y="7901432"/>
              <a:ext cx="542925" cy="3048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20232" y="8617065"/>
              <a:ext cx="1649857" cy="71883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60420" y="8582152"/>
              <a:ext cx="1562480" cy="79387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22493" y="8640026"/>
              <a:ext cx="1431798" cy="64964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43416" y="8649818"/>
              <a:ext cx="260019" cy="2546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09745" y="8517542"/>
              <a:ext cx="1572387" cy="52723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93128" y="9460144"/>
              <a:ext cx="12176858" cy="2335087"/>
            </a:xfrm>
            <a:custGeom>
              <a:avLst/>
              <a:gdLst/>
              <a:ahLst/>
              <a:cxnLst/>
              <a:rect l="l" t="t" r="r" b="b"/>
              <a:pathLst>
                <a:path w="12233910" h="2031365">
                  <a:moveTo>
                    <a:pt x="0" y="2031364"/>
                  </a:moveTo>
                  <a:lnTo>
                    <a:pt x="12233402" y="2031364"/>
                  </a:lnTo>
                  <a:lnTo>
                    <a:pt x="12233402" y="0"/>
                  </a:lnTo>
                  <a:lnTo>
                    <a:pt x="0" y="0"/>
                  </a:lnTo>
                  <a:lnTo>
                    <a:pt x="0" y="2031364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24755" y="23355715"/>
            <a:ext cx="28166751" cy="5385284"/>
          </a:xfrm>
          <a:prstGeom prst="rect">
            <a:avLst/>
          </a:prstGeom>
        </p:spPr>
        <p:txBody>
          <a:bodyPr vert="horz" wrap="square" lIns="0" tIns="29682" rIns="0" bIns="0" rtlCol="0">
            <a:spAutoFit/>
          </a:bodyPr>
          <a:lstStyle/>
          <a:p>
            <a:pPr marL="29681" marR="14841" indent="457200" algn="just">
              <a:spcBef>
                <a:spcPts val="1200"/>
              </a:spcBef>
              <a:spcAft>
                <a:spcPts val="1200"/>
              </a:spcAf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méthodologie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globale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adoptée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démarche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structurée,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articulée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autour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cinq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grandes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étapes.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débute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</a:t>
            </a:r>
            <a:r>
              <a:rPr sz="32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l’annotation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manuelle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textes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décrivant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bâtiments,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l’absence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annoté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existant.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textes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enrichis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entités</a:t>
            </a:r>
            <a:r>
              <a:rPr sz="3200" spc="-2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</a:t>
            </a:r>
            <a:r>
              <a:rPr sz="3200" spc="-1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3200" spc="-2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matériaux,</a:t>
            </a:r>
            <a:r>
              <a:rPr sz="3200" spc="-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3200" spc="-2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</a:t>
            </a:r>
            <a:r>
              <a:rPr sz="3200" spc="-2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3200" spc="-2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3200" spc="-2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681" marR="16325" indent="457200" algn="just">
              <a:spcBef>
                <a:spcPts val="1200"/>
              </a:spcBef>
              <a:spcAft>
                <a:spcPts val="1200"/>
              </a:spcAf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3200" spc="-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fois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constituées,</a:t>
            </a:r>
            <a:r>
              <a:rPr sz="3200" spc="-1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elles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préparées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3200" spc="-1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adapté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l'entraînement </a:t>
            </a:r>
            <a:r>
              <a:rPr sz="3200" spc="-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NER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</a:t>
            </a:r>
            <a:r>
              <a:rPr sz="3200" spc="-1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spaCy,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permettant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reconnaissance 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automatique</a:t>
            </a:r>
            <a:r>
              <a:rPr sz="32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3200" spc="-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entités</a:t>
            </a:r>
            <a:r>
              <a:rPr sz="3200" spc="-2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3200" spc="-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200" spc="-1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nouveaux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textes.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681" marR="13357" indent="457200" algn="just">
              <a:spcBef>
                <a:spcPts val="1200"/>
              </a:spcBef>
              <a:spcAft>
                <a:spcPts val="1200"/>
              </a:spcAf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2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troisième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 consiste</a:t>
            </a:r>
            <a:r>
              <a:rPr sz="3200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32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entraîner</a:t>
            </a:r>
            <a:r>
              <a:rPr sz="32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3200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</a:t>
            </a:r>
            <a:r>
              <a:rPr sz="32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NLP,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32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veillant</a:t>
            </a:r>
            <a:r>
              <a:rPr sz="3200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équilibrer</a:t>
            </a:r>
            <a:r>
              <a:rPr sz="32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3200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32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simplicité.</a:t>
            </a:r>
            <a:r>
              <a:rPr sz="32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Puis,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3200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3200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32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développée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Streamlit,</a:t>
            </a:r>
            <a:r>
              <a:rPr sz="3200" spc="-2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afin</a:t>
            </a:r>
            <a:r>
              <a:rPr sz="32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d'offrir</a:t>
            </a:r>
            <a:r>
              <a:rPr sz="3200" spc="-2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32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l'utilisateur</a:t>
            </a:r>
            <a:r>
              <a:rPr sz="3200" spc="-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32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sz="3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interactive</a:t>
            </a:r>
            <a:r>
              <a:rPr sz="32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</a:t>
            </a:r>
            <a:r>
              <a:rPr sz="3200" spc="-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surlignage</a:t>
            </a:r>
            <a:r>
              <a:rPr sz="32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32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entités</a:t>
            </a:r>
            <a:r>
              <a:rPr sz="3200" spc="-2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3200" spc="-2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affichage</a:t>
            </a:r>
            <a:r>
              <a:rPr sz="3200" spc="-1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structuré.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681" marR="11872" indent="457200" algn="just">
              <a:spcBef>
                <a:spcPts val="1200"/>
              </a:spcBef>
              <a:spcAft>
                <a:spcPts val="1200"/>
              </a:spcAf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Enfin,</a:t>
            </a:r>
            <a:r>
              <a:rPr sz="32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3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système</a:t>
            </a:r>
            <a:r>
              <a:rPr sz="3200" spc="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fait</a:t>
            </a:r>
            <a:r>
              <a:rPr sz="3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l’objet</a:t>
            </a:r>
            <a:r>
              <a:rPr sz="32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200" spc="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sz="32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3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sz="3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sz="3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fonctionnelle</a:t>
            </a:r>
            <a:r>
              <a:rPr sz="3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3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plusieurs</a:t>
            </a:r>
            <a:r>
              <a:rPr sz="32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exemples,</a:t>
            </a:r>
            <a:r>
              <a:rPr sz="32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garantissant</a:t>
            </a:r>
            <a:r>
              <a:rPr sz="3200" spc="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2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qualité</a:t>
            </a:r>
            <a:r>
              <a:rPr sz="3200" spc="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3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résultats</a:t>
            </a:r>
            <a:r>
              <a:rPr sz="32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3200" spc="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3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expérience 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utilisateur</a:t>
            </a:r>
            <a:r>
              <a:rPr sz="3200" spc="-1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fluide</a:t>
            </a:r>
            <a:r>
              <a:rPr sz="3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</a:t>
            </a:r>
            <a:r>
              <a:rPr sz="32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efficace.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332454" y="8984498"/>
            <a:ext cx="9258276" cy="82768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2442E27-4063-45B3-84EB-BB6A8BE9C0C5}"/>
              </a:ext>
            </a:extLst>
          </p:cNvPr>
          <p:cNvSpPr txBox="1"/>
          <p:nvPr/>
        </p:nvSpPr>
        <p:spPr>
          <a:xfrm>
            <a:off x="1261173" y="7382973"/>
            <a:ext cx="69342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9479" algn="ctr">
              <a:spcBef>
                <a:spcPts val="234"/>
              </a:spcBef>
            </a:pPr>
            <a:r>
              <a:rPr lang="en-US" sz="8000" b="1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object 26">
            <a:extLst>
              <a:ext uri="{FF2B5EF4-FFF2-40B4-BE49-F238E27FC236}">
                <a16:creationId xmlns:a16="http://schemas.microsoft.com/office/drawing/2014/main" id="{70A3840D-4078-47CC-A1B0-81B69E94BEF6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528860" y="19261713"/>
            <a:ext cx="3346301" cy="206034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2D197A-53D7-4D2A-A520-53FDD8F89A01}"/>
              </a:ext>
            </a:extLst>
          </p:cNvPr>
          <p:cNvSpPr txBox="1"/>
          <p:nvPr/>
        </p:nvSpPr>
        <p:spPr>
          <a:xfrm>
            <a:off x="20785539" y="7364441"/>
            <a:ext cx="69341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62493">
              <a:spcBef>
                <a:spcPts val="234"/>
              </a:spcBef>
            </a:pPr>
            <a:r>
              <a:rPr lang="en-US" sz="8000" b="1" spc="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Résumé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1FDF78-AC0E-48C1-87F8-48AEAE408E55}"/>
              </a:ext>
            </a:extLst>
          </p:cNvPr>
          <p:cNvSpPr txBox="1"/>
          <p:nvPr/>
        </p:nvSpPr>
        <p:spPr>
          <a:xfrm>
            <a:off x="22238602" y="28956125"/>
            <a:ext cx="47363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681">
              <a:spcBef>
                <a:spcPts val="245"/>
              </a:spcBef>
            </a:pPr>
            <a:r>
              <a:rPr lang="en-US" sz="800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C1429-B022-4DB6-A932-4206C69E49B9}"/>
              </a:ext>
            </a:extLst>
          </p:cNvPr>
          <p:cNvSpPr txBox="1"/>
          <p:nvPr/>
        </p:nvSpPr>
        <p:spPr>
          <a:xfrm>
            <a:off x="8175607" y="39120176"/>
            <a:ext cx="56717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Réalisé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 : 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Mouad Radouani 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Abdelkarim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Narjiss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C28FF9-CA0E-4A57-ABE2-0AC56A1477F6}"/>
              </a:ext>
            </a:extLst>
          </p:cNvPr>
          <p:cNvSpPr txBox="1"/>
          <p:nvPr/>
        </p:nvSpPr>
        <p:spPr>
          <a:xfrm>
            <a:off x="21480924" y="39139143"/>
            <a:ext cx="68059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Encadré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 : 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Pr. EL HABIB Ben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Lahmar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Pr. Oussama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Kaich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BF7E1E-4D97-4694-A6D3-231544B2E7FD}"/>
              </a:ext>
            </a:extLst>
          </p:cNvPr>
          <p:cNvSpPr txBox="1"/>
          <p:nvPr/>
        </p:nvSpPr>
        <p:spPr>
          <a:xfrm>
            <a:off x="13579347" y="41267526"/>
            <a:ext cx="73153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Année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universitaire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2024-2025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CE8775-C707-4B27-99EE-FD6324AC8B52}"/>
              </a:ext>
            </a:extLst>
          </p:cNvPr>
          <p:cNvSpPr txBox="1"/>
          <p:nvPr/>
        </p:nvSpPr>
        <p:spPr>
          <a:xfrm>
            <a:off x="11199183" y="5898880"/>
            <a:ext cx="9775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681" marR="11872" algn="ctr">
              <a:lnSpc>
                <a:spcPct val="100400"/>
              </a:lnSpc>
              <a:spcBef>
                <a:spcPts val="199"/>
              </a:spcBef>
            </a:pPr>
            <a:r>
              <a:rPr lang="fr-FR" sz="40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Licence</a:t>
            </a:r>
            <a:r>
              <a:rPr lang="fr-FR" sz="4000" spc="-3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000" spc="-1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D’excellence</a:t>
            </a:r>
            <a:r>
              <a:rPr lang="fr-FR" sz="4000" spc="-3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fr-FR" sz="4000" spc="-3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000" spc="-1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fr-FR" sz="4000" spc="-3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0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Artificielle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C98291-5249-448E-B9B8-FF4F0EF5AF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849" y="-572699"/>
            <a:ext cx="8551538" cy="85515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568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NARJISS ABDELKARIM</dc:creator>
  <cp:lastModifiedBy>radouani mouad</cp:lastModifiedBy>
  <cp:revision>11</cp:revision>
  <dcterms:created xsi:type="dcterms:W3CDTF">2025-05-31T17:39:29Z</dcterms:created>
  <dcterms:modified xsi:type="dcterms:W3CDTF">2025-06-01T00:24:47Z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2025-05-31T00:00:00Z</vt:filetime>
  </property>
  <property fmtid="{D5CDD505-2E9C-101B-9397-08002B2CF9AE}" pid="3" name="Creator">
    <vt:lpwstr>Microsoft® PowerPoint® LTSC</vt:lpwstr>
  </property>
  <property fmtid="{D5CDD505-2E9C-101B-9397-08002B2CF9AE}" pid="4" name="LastSaved">
    <vt:filetime>2025-05-31T00:00:00Z</vt:filetime>
  </property>
  <property fmtid="{D5CDD505-2E9C-101B-9397-08002B2CF9AE}" pid="5" name="Producer">
    <vt:lpwstr>Microsoft® PowerPoint® LTSC</vt:lpwstr>
  </property>
</Properties>
</file>