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Inter"/>
      <p:regular r:id="rId17"/>
      <p:bold r:id="rId18"/>
    </p:embeddedFont>
    <p:embeddedFont>
      <p:font typeface="Lustria"/>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3+FvtqLPVak9xzTyW/oNBMraO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4BC276-D88E-481A-B2F8-CF90AFD4E0B6}">
  <a:tblStyle styleId="{214BC276-D88E-481A-B2F8-CF90AFD4E0B6}" styleName="Table_0">
    <a:wholeTbl>
      <a:tcTxStyle b="off" i="off">
        <a:font>
          <a:latin typeface="Calisto MT"/>
          <a:ea typeface="Calisto MT"/>
          <a:cs typeface="Calisto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sto MT"/>
          <a:ea typeface="Calisto MT"/>
          <a:cs typeface="Calisto MT"/>
        </a:font>
        <a:schemeClr val="lt1"/>
      </a:tcTxStyle>
      <a:tcStyle>
        <a:fill>
          <a:solidFill>
            <a:schemeClr val="dk1"/>
          </a:solidFill>
        </a:fill>
      </a:tcStyle>
    </a:lastCol>
    <a:firstCol>
      <a:tcTxStyle b="on" i="off">
        <a:font>
          <a:latin typeface="Calisto MT"/>
          <a:ea typeface="Calisto MT"/>
          <a:cs typeface="Calisto MT"/>
        </a:font>
        <a:schemeClr val="lt1"/>
      </a:tcTxStyle>
      <a:tcStyle>
        <a:fill>
          <a:solidFill>
            <a:schemeClr val="dk1"/>
          </a:solidFill>
        </a:fill>
      </a:tcStyle>
    </a:firstCol>
    <a:lastRow>
      <a:tcTxStyle b="on" i="off">
        <a:font>
          <a:latin typeface="Calisto MT"/>
          <a:ea typeface="Calisto MT"/>
          <a:cs typeface="Calisto MT"/>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sto MT"/>
          <a:ea typeface="Calisto MT"/>
          <a:cs typeface="Calisto MT"/>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ustria-regular.fntdata"/><Relationship Id="rId6" Type="http://schemas.openxmlformats.org/officeDocument/2006/relationships/slide" Target="slides/slide1.xml"/><Relationship Id="rId18" Type="http://schemas.openxmlformats.org/officeDocument/2006/relationships/font" Target="fonts/Int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22"/>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2"/>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22"/>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3"/>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4"/>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4"/>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4"/>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a:p>
        </p:txBody>
      </p:sp>
      <p:sp>
        <p:nvSpPr>
          <p:cNvPr id="93" name="Google Shape;93;p24"/>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6"/>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6"/>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6"/>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6"/>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6"/>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7"/>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7"/>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7"/>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7"/>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7"/>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27"/>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7"/>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7"/>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27"/>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7"/>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27"/>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9"/>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6"/>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7"/>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38" name="Google Shape;38;p17"/>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39" name="Google Shape;39;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7"/>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7"/>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7"/>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0"/>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0"/>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1"/>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1"/>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21"/>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2"/>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handwiki.org/wiki/Finance:2010%E2%80%9314_Portuguese_financial_crisis" TargetMode="External"/><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0693" y="796834"/>
            <a:ext cx="9440034" cy="280150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5000"/>
              <a:buFont typeface="Times New Roman"/>
              <a:buNone/>
            </a:pPr>
            <a:r>
              <a:rPr b="0" i="0" lang="en-US" sz="5000">
                <a:solidFill>
                  <a:schemeClr val="lt1"/>
                </a:solidFill>
                <a:latin typeface="Times New Roman"/>
                <a:ea typeface="Times New Roman"/>
                <a:cs typeface="Times New Roman"/>
                <a:sym typeface="Times New Roman"/>
              </a:rPr>
              <a:t>Empowering Growth: Data-Driven Long-Term Deposit Strategies</a:t>
            </a:r>
            <a:br>
              <a:rPr b="0" i="0" lang="en-US" sz="5000">
                <a:solidFill>
                  <a:schemeClr val="lt1"/>
                </a:solidFill>
                <a:latin typeface="Times New Roman"/>
                <a:ea typeface="Times New Roman"/>
                <a:cs typeface="Times New Roman"/>
                <a:sym typeface="Times New Roman"/>
              </a:rPr>
            </a:br>
            <a:endParaRPr sz="5000">
              <a:solidFill>
                <a:schemeClr val="lt1"/>
              </a:solidFill>
              <a:latin typeface="Times New Roman"/>
              <a:ea typeface="Times New Roman"/>
              <a:cs typeface="Times New Roman"/>
              <a:sym typeface="Times New Roman"/>
            </a:endParaRPr>
          </a:p>
        </p:txBody>
      </p:sp>
      <p:sp>
        <p:nvSpPr>
          <p:cNvPr id="145" name="Google Shape;145;p1"/>
          <p:cNvSpPr txBox="1"/>
          <p:nvPr>
            <p:ph idx="1" type="subTitle"/>
          </p:nvPr>
        </p:nvSpPr>
        <p:spPr>
          <a:xfrm>
            <a:off x="1381273" y="3421992"/>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spcBef>
                <a:spcPts val="0"/>
              </a:spcBef>
              <a:spcAft>
                <a:spcPts val="0"/>
              </a:spcAft>
              <a:buSzPts val="2450"/>
              <a:buNone/>
            </a:pPr>
            <a:r>
              <a:rPr lang="en-US" sz="3500">
                <a:latin typeface="Times New Roman"/>
                <a:ea typeface="Times New Roman"/>
                <a:cs typeface="Times New Roman"/>
                <a:sym typeface="Times New Roman"/>
              </a:rPr>
              <a:t>Analysis and Recommendations</a:t>
            </a:r>
            <a:endParaRPr/>
          </a:p>
        </p:txBody>
      </p:sp>
      <p:sp>
        <p:nvSpPr>
          <p:cNvPr id="146" name="Google Shape;146;p1"/>
          <p:cNvSpPr txBox="1"/>
          <p:nvPr/>
        </p:nvSpPr>
        <p:spPr>
          <a:xfrm>
            <a:off x="6648059" y="6304002"/>
            <a:ext cx="7824651"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chemeClr val="lt1"/>
                </a:solidFill>
                <a:latin typeface="Times New Roman"/>
                <a:ea typeface="Times New Roman"/>
                <a:cs typeface="Times New Roman"/>
                <a:sym typeface="Times New Roman"/>
              </a:rPr>
              <a:t>Mohammad Saleh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type="title"/>
          </p:nvPr>
        </p:nvSpPr>
        <p:spPr>
          <a:xfrm>
            <a:off x="913795" y="139700"/>
            <a:ext cx="10353762" cy="8001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Next Steps and Recommendations </a:t>
            </a:r>
            <a:endParaRPr/>
          </a:p>
        </p:txBody>
      </p:sp>
      <p:sp>
        <p:nvSpPr>
          <p:cNvPr id="219" name="Google Shape;219;p10"/>
          <p:cNvSpPr txBox="1"/>
          <p:nvPr>
            <p:ph idx="1" type="body"/>
          </p:nvPr>
        </p:nvSpPr>
        <p:spPr>
          <a:xfrm>
            <a:off x="913795" y="1333500"/>
            <a:ext cx="10353763" cy="52451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6000" lvl="0" marL="342900" rtl="0" algn="l">
              <a:spcBef>
                <a:spcPts val="0"/>
              </a:spcBef>
              <a:spcAft>
                <a:spcPts val="0"/>
              </a:spcAft>
              <a:buSzPts val="1330"/>
              <a:buFont typeface="Arial"/>
              <a:buChar char="•"/>
            </a:pPr>
            <a:r>
              <a:rPr b="1" i="0" lang="en-US" sz="1900">
                <a:solidFill>
                  <a:srgbClr val="D1D5DB"/>
                </a:solidFill>
                <a:latin typeface="Times New Roman"/>
                <a:ea typeface="Times New Roman"/>
                <a:cs typeface="Times New Roman"/>
                <a:sym typeface="Times New Roman"/>
              </a:rPr>
              <a:t>Segmentation: </a:t>
            </a:r>
            <a:r>
              <a:rPr b="0" i="0" lang="en-US" sz="1900">
                <a:solidFill>
                  <a:srgbClr val="D1D5DB"/>
                </a:solidFill>
                <a:latin typeface="Times New Roman"/>
                <a:ea typeface="Times New Roman"/>
                <a:cs typeface="Times New Roman"/>
                <a:sym typeface="Times New Roman"/>
              </a:rPr>
              <a:t>Divide clients for targeted insights.</a:t>
            </a:r>
            <a:endParaRPr/>
          </a:p>
          <a:p>
            <a:pPr indent="-306000" lvl="0" marL="342900" rtl="0" algn="l">
              <a:spcBef>
                <a:spcPts val="980"/>
              </a:spcBef>
              <a:spcAft>
                <a:spcPts val="0"/>
              </a:spcAft>
              <a:buSzPts val="1330"/>
              <a:buFont typeface="Arial"/>
              <a:buChar char="•"/>
            </a:pPr>
            <a:r>
              <a:rPr b="1" i="0" lang="en-US" sz="1900">
                <a:solidFill>
                  <a:srgbClr val="D1D5DB"/>
                </a:solidFill>
                <a:latin typeface="Times New Roman"/>
                <a:ea typeface="Times New Roman"/>
                <a:cs typeface="Times New Roman"/>
                <a:sym typeface="Times New Roman"/>
              </a:rPr>
              <a:t>Tailored Campaigns: </a:t>
            </a:r>
            <a:r>
              <a:rPr b="0" i="0" lang="en-US" sz="1900">
                <a:solidFill>
                  <a:srgbClr val="D1D5DB"/>
                </a:solidFill>
                <a:latin typeface="Times New Roman"/>
                <a:ea typeface="Times New Roman"/>
                <a:cs typeface="Times New Roman"/>
                <a:sym typeface="Times New Roman"/>
              </a:rPr>
              <a:t>Customize strategies for segments with higher positive responses.</a:t>
            </a:r>
            <a:endParaRPr/>
          </a:p>
          <a:p>
            <a:pPr indent="-306000" lvl="0" marL="342900" rtl="0" algn="l">
              <a:spcBef>
                <a:spcPts val="980"/>
              </a:spcBef>
              <a:spcAft>
                <a:spcPts val="0"/>
              </a:spcAft>
              <a:buSzPts val="1330"/>
              <a:buFont typeface="Arial"/>
              <a:buChar char="•"/>
            </a:pPr>
            <a:r>
              <a:rPr b="1" i="0" lang="en-US" sz="1900">
                <a:solidFill>
                  <a:srgbClr val="D1D5DB"/>
                </a:solidFill>
                <a:latin typeface="Times New Roman"/>
                <a:ea typeface="Times New Roman"/>
                <a:cs typeface="Times New Roman"/>
                <a:sym typeface="Times New Roman"/>
              </a:rPr>
              <a:t>Refined Communication: </a:t>
            </a:r>
            <a:r>
              <a:rPr b="0" i="0" lang="en-US" sz="1900">
                <a:solidFill>
                  <a:srgbClr val="D1D5DB"/>
                </a:solidFill>
                <a:latin typeface="Times New Roman"/>
                <a:ea typeface="Times New Roman"/>
                <a:cs typeface="Times New Roman"/>
                <a:sym typeface="Times New Roman"/>
              </a:rPr>
              <a:t>Enhance engagement with personalized messaging.</a:t>
            </a:r>
            <a:endParaRPr/>
          </a:p>
          <a:p>
            <a:pPr indent="-306000" lvl="0" marL="342900" rtl="0" algn="l">
              <a:spcBef>
                <a:spcPts val="980"/>
              </a:spcBef>
              <a:spcAft>
                <a:spcPts val="0"/>
              </a:spcAft>
              <a:buSzPts val="1330"/>
              <a:buFont typeface="Arial"/>
              <a:buChar char="•"/>
            </a:pPr>
            <a:r>
              <a:rPr b="1" i="0" lang="en-US" sz="1900">
                <a:solidFill>
                  <a:srgbClr val="D1D5DB"/>
                </a:solidFill>
                <a:latin typeface="Times New Roman"/>
                <a:ea typeface="Times New Roman"/>
                <a:cs typeface="Times New Roman"/>
                <a:sym typeface="Times New Roman"/>
              </a:rPr>
              <a:t>Feedback Mechanism: </a:t>
            </a:r>
            <a:r>
              <a:rPr b="0" i="0" lang="en-US" sz="1900">
                <a:solidFill>
                  <a:srgbClr val="D1D5DB"/>
                </a:solidFill>
                <a:latin typeface="Times New Roman"/>
                <a:ea typeface="Times New Roman"/>
                <a:cs typeface="Times New Roman"/>
                <a:sym typeface="Times New Roman"/>
              </a:rPr>
              <a:t>Establish a system to understand the reasons behind rejections.</a:t>
            </a:r>
            <a:endParaRPr/>
          </a:p>
          <a:p>
            <a:pPr indent="-306000" lvl="0" marL="342900" rtl="0" algn="l">
              <a:spcBef>
                <a:spcPts val="980"/>
              </a:spcBef>
              <a:spcAft>
                <a:spcPts val="0"/>
              </a:spcAft>
              <a:buSzPts val="1330"/>
              <a:buFont typeface="Arial"/>
              <a:buChar char="•"/>
            </a:pPr>
            <a:r>
              <a:rPr b="1" i="0" lang="en-US" sz="1900">
                <a:solidFill>
                  <a:srgbClr val="D1D5DB"/>
                </a:solidFill>
                <a:latin typeface="Times New Roman"/>
                <a:ea typeface="Times New Roman"/>
                <a:cs typeface="Times New Roman"/>
                <a:sym typeface="Times New Roman"/>
              </a:rPr>
              <a:t>A/B Testing: </a:t>
            </a:r>
            <a:r>
              <a:rPr b="0" i="0" lang="en-US" sz="1900">
                <a:solidFill>
                  <a:srgbClr val="D1D5DB"/>
                </a:solidFill>
                <a:latin typeface="Times New Roman"/>
                <a:ea typeface="Times New Roman"/>
                <a:cs typeface="Times New Roman"/>
                <a:sym typeface="Times New Roman"/>
              </a:rPr>
              <a:t>Experiment with variations for optimization.</a:t>
            </a:r>
            <a:endParaRPr/>
          </a:p>
          <a:p>
            <a:pPr indent="-306000" lvl="0" marL="342900" rtl="0" algn="l">
              <a:spcBef>
                <a:spcPts val="980"/>
              </a:spcBef>
              <a:spcAft>
                <a:spcPts val="0"/>
              </a:spcAft>
              <a:buSzPts val="1330"/>
              <a:buFont typeface="Arial"/>
              <a:buChar char="•"/>
            </a:pPr>
            <a:r>
              <a:rPr b="1" i="0" lang="en-US" sz="1900">
                <a:solidFill>
                  <a:srgbClr val="D1D5DB"/>
                </a:solidFill>
                <a:latin typeface="Times New Roman"/>
                <a:ea typeface="Times New Roman"/>
                <a:cs typeface="Times New Roman"/>
                <a:sym typeface="Times New Roman"/>
              </a:rPr>
              <a:t>Data Monitoring: </a:t>
            </a:r>
            <a:r>
              <a:rPr b="0" i="0" lang="en-US" sz="1900">
                <a:solidFill>
                  <a:srgbClr val="D1D5DB"/>
                </a:solidFill>
                <a:latin typeface="Times New Roman"/>
                <a:ea typeface="Times New Roman"/>
                <a:cs typeface="Times New Roman"/>
                <a:sym typeface="Times New Roman"/>
              </a:rPr>
              <a:t>Continuously adapt strategies based on evolving patterns.</a:t>
            </a:r>
            <a:endParaRPr/>
          </a:p>
          <a:p>
            <a:pPr indent="-306000" lvl="0" marL="342900" rtl="0" algn="l">
              <a:spcBef>
                <a:spcPts val="980"/>
              </a:spcBef>
              <a:spcAft>
                <a:spcPts val="0"/>
              </a:spcAft>
              <a:buSzPts val="1330"/>
              <a:buFont typeface="Arial"/>
              <a:buChar char="•"/>
            </a:pPr>
            <a:r>
              <a:rPr b="1" i="0" lang="en-US" sz="1900">
                <a:solidFill>
                  <a:srgbClr val="D1D5DB"/>
                </a:solidFill>
                <a:latin typeface="Times New Roman"/>
                <a:ea typeface="Times New Roman"/>
                <a:cs typeface="Times New Roman"/>
                <a:sym typeface="Times New Roman"/>
              </a:rPr>
              <a:t>Cross-Channel Integration: </a:t>
            </a:r>
            <a:r>
              <a:rPr b="0" i="0" lang="en-US" sz="1900">
                <a:solidFill>
                  <a:srgbClr val="D1D5DB"/>
                </a:solidFill>
                <a:latin typeface="Times New Roman"/>
                <a:ea typeface="Times New Roman"/>
                <a:cs typeface="Times New Roman"/>
                <a:sym typeface="Times New Roman"/>
              </a:rPr>
              <a:t>Incorporate insights into broader marketing strategies.</a:t>
            </a:r>
            <a:endParaRPr/>
          </a:p>
          <a:p>
            <a:pPr indent="-306000" lvl="0" marL="342900" rtl="0" algn="l">
              <a:spcBef>
                <a:spcPts val="980"/>
              </a:spcBef>
              <a:spcAft>
                <a:spcPts val="0"/>
              </a:spcAft>
              <a:buSzPts val="1330"/>
              <a:buFont typeface="Arial"/>
              <a:buChar char="•"/>
            </a:pPr>
            <a:r>
              <a:rPr b="0" i="0" lang="en-US" sz="1900">
                <a:solidFill>
                  <a:srgbClr val="D1D5DB"/>
                </a:solidFill>
                <a:latin typeface="Times New Roman"/>
                <a:ea typeface="Times New Roman"/>
                <a:cs typeface="Times New Roman"/>
                <a:sym typeface="Times New Roman"/>
              </a:rPr>
              <a:t>Advanced Strategy:</a:t>
            </a:r>
            <a:endParaRPr/>
          </a:p>
          <a:p>
            <a:pPr indent="-270000" lvl="1" marL="720000" rtl="0" algn="l">
              <a:spcBef>
                <a:spcPts val="980"/>
              </a:spcBef>
              <a:spcAft>
                <a:spcPts val="0"/>
              </a:spcAft>
              <a:buSzPts val="1330"/>
              <a:buFont typeface="Arial"/>
              <a:buChar char="•"/>
            </a:pPr>
            <a:r>
              <a:rPr b="0" i="0" lang="en-US" sz="1900">
                <a:solidFill>
                  <a:srgbClr val="D1D5DB"/>
                </a:solidFill>
                <a:latin typeface="Times New Roman"/>
                <a:ea typeface="Times New Roman"/>
                <a:cs typeface="Times New Roman"/>
                <a:sym typeface="Times New Roman"/>
              </a:rPr>
              <a:t>To improve our approach, we must concentrate on the top 10,000 customers who have responded positively. We must engage with them proactively and reassess the model based on their feedback. We can continually refine the model by iterating this process, ensuring a robust and well-informed approach. This approach aligns with our commitment to achieving positive outcomes and fostering a dynamic refinement cycle for enduring success.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919119" y="3937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000"/>
              <a:buFont typeface="Times New Roman"/>
              <a:buNone/>
            </a:pPr>
            <a:r>
              <a:rPr lang="en-US" sz="3000">
                <a:latin typeface="Times New Roman"/>
                <a:ea typeface="Times New Roman"/>
                <a:cs typeface="Times New Roman"/>
                <a:sym typeface="Times New Roman"/>
              </a:rPr>
              <a:t>Operationalizing Success: Deploying, Maintaining, and Protecting the Model</a:t>
            </a:r>
            <a:endParaRPr/>
          </a:p>
        </p:txBody>
      </p:sp>
      <p:sp>
        <p:nvSpPr>
          <p:cNvPr id="225" name="Google Shape;225;p11"/>
          <p:cNvSpPr txBox="1"/>
          <p:nvPr>
            <p:ph idx="1" type="body"/>
          </p:nvPr>
        </p:nvSpPr>
        <p:spPr>
          <a:xfrm>
            <a:off x="913795" y="2075349"/>
            <a:ext cx="10528905" cy="45032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6000" lvl="0" marL="342900" rtl="0" algn="l">
              <a:spcBef>
                <a:spcPts val="0"/>
              </a:spcBef>
              <a:spcAft>
                <a:spcPts val="0"/>
              </a:spcAft>
              <a:buSzPts val="1610"/>
              <a:buChar char="◈"/>
            </a:pPr>
            <a:r>
              <a:rPr b="1" lang="en-US" sz="2300">
                <a:latin typeface="Times New Roman"/>
                <a:ea typeface="Times New Roman"/>
                <a:cs typeface="Times New Roman"/>
                <a:sym typeface="Times New Roman"/>
              </a:rPr>
              <a:t>Productize the Model:</a:t>
            </a:r>
            <a:endParaRPr/>
          </a:p>
          <a:p>
            <a:pPr indent="-270000" lvl="1" marL="720000" rtl="0" algn="l">
              <a:spcBef>
                <a:spcPts val="1060"/>
              </a:spcBef>
              <a:spcAft>
                <a:spcPts val="0"/>
              </a:spcAft>
              <a:buSzPts val="1610"/>
              <a:buChar char="🞚"/>
            </a:pPr>
            <a:r>
              <a:rPr lang="en-US" sz="2300">
                <a:latin typeface="Times New Roman"/>
                <a:ea typeface="Times New Roman"/>
                <a:cs typeface="Times New Roman"/>
                <a:sym typeface="Times New Roman"/>
              </a:rPr>
              <a:t>Transform the refined model insights into a deployable and scalable solution, integrating it into the operational workflow.</a:t>
            </a:r>
            <a:endParaRPr/>
          </a:p>
          <a:p>
            <a:pPr indent="-306000" lvl="0" marL="342900" rtl="0" algn="l">
              <a:spcBef>
                <a:spcPts val="1060"/>
              </a:spcBef>
              <a:spcAft>
                <a:spcPts val="0"/>
              </a:spcAft>
              <a:buSzPts val="1610"/>
              <a:buChar char="◈"/>
            </a:pPr>
            <a:r>
              <a:rPr b="1" lang="en-US" sz="2300">
                <a:latin typeface="Times New Roman"/>
                <a:ea typeface="Times New Roman"/>
                <a:cs typeface="Times New Roman"/>
                <a:sym typeface="Times New Roman"/>
              </a:rPr>
              <a:t>Retraining Frequency:</a:t>
            </a:r>
            <a:endParaRPr/>
          </a:p>
          <a:p>
            <a:pPr indent="-270000" lvl="1" marL="720000" rtl="0" algn="l">
              <a:spcBef>
                <a:spcPts val="1060"/>
              </a:spcBef>
              <a:spcAft>
                <a:spcPts val="0"/>
              </a:spcAft>
              <a:buSzPts val="1610"/>
              <a:buChar char="🞚"/>
            </a:pPr>
            <a:r>
              <a:rPr lang="en-US" sz="2300">
                <a:latin typeface="Times New Roman"/>
                <a:ea typeface="Times New Roman"/>
                <a:cs typeface="Times New Roman"/>
                <a:sym typeface="Times New Roman"/>
              </a:rPr>
              <a:t>Define a retraining schedule to keep the model updated with the latest data trends, ensuring its ongoing relevance and effectiveness.</a:t>
            </a:r>
            <a:endParaRPr/>
          </a:p>
          <a:p>
            <a:pPr indent="-306000" lvl="0" marL="342900" rtl="0" algn="l">
              <a:spcBef>
                <a:spcPts val="1060"/>
              </a:spcBef>
              <a:spcAft>
                <a:spcPts val="0"/>
              </a:spcAft>
              <a:buSzPts val="1610"/>
              <a:buChar char="◈"/>
            </a:pPr>
            <a:r>
              <a:rPr b="1" lang="en-US" sz="2300">
                <a:latin typeface="Times New Roman"/>
                <a:ea typeface="Times New Roman"/>
                <a:cs typeface="Times New Roman"/>
                <a:sym typeface="Times New Roman"/>
              </a:rPr>
              <a:t>Model Performance Threats:</a:t>
            </a:r>
            <a:endParaRPr/>
          </a:p>
          <a:p>
            <a:pPr indent="-270000" lvl="1" marL="720000" rtl="0" algn="l">
              <a:spcBef>
                <a:spcPts val="1060"/>
              </a:spcBef>
              <a:spcAft>
                <a:spcPts val="0"/>
              </a:spcAft>
              <a:buSzPts val="1610"/>
              <a:buChar char="🞚"/>
            </a:pPr>
            <a:r>
              <a:rPr lang="en-US" sz="2300">
                <a:latin typeface="Times New Roman"/>
                <a:ea typeface="Times New Roman"/>
                <a:cs typeface="Times New Roman"/>
                <a:sym typeface="Times New Roman"/>
              </a:rPr>
              <a:t>Identify and mitigate potential threats to model performance, considering factors such as data drift, changing client behaviors, and external market dynamics.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2" name="Google Shape;152;p2"/>
          <p:cNvSpPr txBox="1"/>
          <p:nvPr>
            <p:ph type="title"/>
          </p:nvPr>
        </p:nvSpPr>
        <p:spPr>
          <a:xfrm>
            <a:off x="834013" y="1115568"/>
            <a:ext cx="3487616" cy="462686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Lustria"/>
              <a:buNone/>
            </a:pPr>
            <a:r>
              <a:rPr lang="en-US" sz="3600"/>
              <a:t>Business Case</a:t>
            </a:r>
            <a:endParaRPr/>
          </a:p>
        </p:txBody>
      </p:sp>
      <p:cxnSp>
        <p:nvCxnSpPr>
          <p:cNvPr id="153" name="Google Shape;153;p2"/>
          <p:cNvCxnSpPr/>
          <p:nvPr/>
        </p:nvCxnSpPr>
        <p:spPr>
          <a:xfrm>
            <a:off x="4654605" y="2057400"/>
            <a:ext cx="0" cy="2743200"/>
          </a:xfrm>
          <a:prstGeom prst="straightConnector1">
            <a:avLst/>
          </a:prstGeom>
          <a:noFill/>
          <a:ln cap="flat" cmpd="sng" w="19050">
            <a:solidFill>
              <a:schemeClr val="lt2"/>
            </a:solidFill>
            <a:prstDash val="solid"/>
            <a:round/>
            <a:headEnd len="sm" w="sm" type="none"/>
            <a:tailEnd len="sm" w="sm" type="none"/>
          </a:ln>
        </p:spPr>
      </p:cxnSp>
      <p:sp>
        <p:nvSpPr>
          <p:cNvPr id="154" name="Google Shape;154;p2"/>
          <p:cNvSpPr txBox="1"/>
          <p:nvPr>
            <p:ph idx="1" type="body"/>
          </p:nvPr>
        </p:nvSpPr>
        <p:spPr>
          <a:xfrm>
            <a:off x="4987582" y="431073"/>
            <a:ext cx="6912429" cy="628323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just">
              <a:spcBef>
                <a:spcPts val="0"/>
              </a:spcBef>
              <a:spcAft>
                <a:spcPts val="0"/>
              </a:spcAft>
              <a:buSzPts val="1400"/>
              <a:buChar char="◈"/>
            </a:pPr>
            <a:r>
              <a:rPr b="1" i="0" lang="en-US">
                <a:solidFill>
                  <a:schemeClr val="lt1"/>
                </a:solidFill>
                <a:latin typeface="Arial"/>
                <a:ea typeface="Arial"/>
                <a:cs typeface="Arial"/>
                <a:sym typeface="Arial"/>
              </a:rPr>
              <a:t>Objective: </a:t>
            </a:r>
            <a:r>
              <a:rPr lang="en-US">
                <a:solidFill>
                  <a:srgbClr val="ECECF1"/>
                </a:solidFill>
                <a:latin typeface="Arial"/>
                <a:ea typeface="Arial"/>
                <a:cs typeface="Arial"/>
                <a:sym typeface="Arial"/>
              </a:rPr>
              <a:t>T</a:t>
            </a:r>
            <a:r>
              <a:rPr b="0" i="0" lang="en-US">
                <a:solidFill>
                  <a:srgbClr val="ECECF1"/>
                </a:solidFill>
                <a:latin typeface="Arial"/>
                <a:ea typeface="Arial"/>
                <a:cs typeface="Arial"/>
                <a:sym typeface="Arial"/>
              </a:rPr>
              <a:t>o mitigate revenue decline by identifying existing customers with a higher likelihood of subscribing to long-term deposits, focusing marketing efforts to enhance capital accumulation for the Portuguese Bank amid economic challenges.</a:t>
            </a:r>
            <a:endParaRPr b="1" i="0">
              <a:solidFill>
                <a:schemeClr val="lt1"/>
              </a:solidFill>
              <a:latin typeface="Arial"/>
              <a:ea typeface="Arial"/>
              <a:cs typeface="Arial"/>
              <a:sym typeface="Arial"/>
            </a:endParaRPr>
          </a:p>
          <a:p>
            <a:pPr indent="-306000" lvl="0" marL="342900" rtl="0" algn="just">
              <a:spcBef>
                <a:spcPts val="1000"/>
              </a:spcBef>
              <a:spcAft>
                <a:spcPts val="0"/>
              </a:spcAft>
              <a:buSzPts val="1400"/>
              <a:buChar char="◈"/>
            </a:pPr>
            <a:r>
              <a:rPr b="0" i="0" lang="en-US">
                <a:solidFill>
                  <a:schemeClr val="lt1"/>
                </a:solidFill>
                <a:latin typeface="Times New Roman"/>
                <a:ea typeface="Times New Roman"/>
                <a:cs typeface="Times New Roman"/>
                <a:sym typeface="Times New Roman"/>
              </a:rPr>
              <a:t>There has been a revenue decline in the Portuguese Bank and they would like to know what actions to take. After investigation, they found that the root cause was that their customers were not investing enough for long-term deposits. So the bank would like to identify existing customers with a higher chance to subscribe for a long-term deposit and focus marketing efforts on such customers.</a:t>
            </a:r>
            <a:endParaRPr>
              <a:solidFill>
                <a:schemeClr val="lt1"/>
              </a:solidFill>
              <a:latin typeface="Times New Roman"/>
              <a:ea typeface="Times New Roman"/>
              <a:cs typeface="Times New Roman"/>
              <a:sym typeface="Times New Roman"/>
            </a:endParaRPr>
          </a:p>
          <a:p>
            <a:pPr indent="0" lvl="0" marL="36900" rtl="0" algn="just">
              <a:spcBef>
                <a:spcPts val="1000"/>
              </a:spcBef>
              <a:spcAft>
                <a:spcPts val="0"/>
              </a:spcAft>
              <a:buSzPts val="1400"/>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Data Exploration</a:t>
            </a:r>
            <a:endParaRPr/>
          </a:p>
        </p:txBody>
      </p:sp>
      <p:sp>
        <p:nvSpPr>
          <p:cNvPr id="160" name="Google Shape;160;p3"/>
          <p:cNvSpPr txBox="1"/>
          <p:nvPr>
            <p:ph idx="1" type="body"/>
          </p:nvPr>
        </p:nvSpPr>
        <p:spPr>
          <a:xfrm>
            <a:off x="913795" y="1732449"/>
            <a:ext cx="5546272" cy="405875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36900" rtl="0" algn="l">
              <a:lnSpc>
                <a:spcPct val="90000"/>
              </a:lnSpc>
              <a:spcBef>
                <a:spcPts val="0"/>
              </a:spcBef>
              <a:spcAft>
                <a:spcPts val="0"/>
              </a:spcAft>
              <a:buSzPts val="1400"/>
              <a:buNone/>
            </a:pPr>
            <a:r>
              <a:rPr b="1" lang="en-US"/>
              <a:t>Data Source: Kaggle</a:t>
            </a:r>
            <a:endParaRPr/>
          </a:p>
          <a:p>
            <a:pPr indent="0" lvl="0" marL="36900" rtl="0" algn="l">
              <a:lnSpc>
                <a:spcPct val="90000"/>
              </a:lnSpc>
              <a:spcBef>
                <a:spcPts val="1000"/>
              </a:spcBef>
              <a:spcAft>
                <a:spcPts val="0"/>
              </a:spcAft>
              <a:buSzPts val="1400"/>
              <a:buNone/>
            </a:pPr>
            <a:r>
              <a:rPr b="1" lang="en-US" u="sng">
                <a:solidFill>
                  <a:schemeClr val="hlink"/>
                </a:solidFill>
                <a:hlinkClick r:id="rId4"/>
              </a:rPr>
              <a:t>https://handwiki.org/wiki/Finance:2010%E2%80%9314_Portuguese_financial_crisis</a:t>
            </a:r>
            <a:endParaRPr b="1"/>
          </a:p>
          <a:p>
            <a:pPr indent="0" lvl="0" marL="36900" rtl="0" algn="l">
              <a:lnSpc>
                <a:spcPct val="90000"/>
              </a:lnSpc>
              <a:spcBef>
                <a:spcPts val="1000"/>
              </a:spcBef>
              <a:spcAft>
                <a:spcPts val="0"/>
              </a:spcAft>
              <a:buSzPts val="1400"/>
              <a:buNone/>
            </a:pPr>
            <a:r>
              <a:t/>
            </a:r>
            <a:endParaRPr b="1"/>
          </a:p>
          <a:p>
            <a:pPr indent="-306000" lvl="0" marL="342900" rtl="0" algn="l">
              <a:lnSpc>
                <a:spcPct val="90000"/>
              </a:lnSpc>
              <a:spcBef>
                <a:spcPts val="1000"/>
              </a:spcBef>
              <a:spcAft>
                <a:spcPts val="0"/>
              </a:spcAft>
              <a:buSzPts val="1400"/>
              <a:buChar char="◈"/>
            </a:pPr>
            <a:r>
              <a:rPr b="1" lang="en-US"/>
              <a:t>32950 rows </a:t>
            </a:r>
            <a:endParaRPr/>
          </a:p>
          <a:p>
            <a:pPr indent="-217100" lvl="0" marL="342900" rtl="0" algn="l">
              <a:lnSpc>
                <a:spcPct val="90000"/>
              </a:lnSpc>
              <a:spcBef>
                <a:spcPts val="1000"/>
              </a:spcBef>
              <a:spcAft>
                <a:spcPts val="0"/>
              </a:spcAft>
              <a:buSzPts val="1400"/>
              <a:buNone/>
            </a:pPr>
            <a:r>
              <a:t/>
            </a:r>
            <a:endParaRPr b="1"/>
          </a:p>
          <a:p>
            <a:pPr indent="-306000" lvl="0" marL="342900" rtl="0" algn="l">
              <a:lnSpc>
                <a:spcPct val="90000"/>
              </a:lnSpc>
              <a:spcBef>
                <a:spcPts val="1000"/>
              </a:spcBef>
              <a:spcAft>
                <a:spcPts val="0"/>
              </a:spcAft>
              <a:buSzPts val="1400"/>
              <a:buChar char="◈"/>
            </a:pPr>
            <a:r>
              <a:rPr lang="en-US">
                <a:latin typeface="Inter"/>
                <a:ea typeface="Inter"/>
                <a:cs typeface="Inter"/>
                <a:sym typeface="Inter"/>
              </a:rPr>
              <a:t>29238 have said no (88.73%)</a:t>
            </a:r>
            <a:endParaRPr/>
          </a:p>
          <a:p>
            <a:pPr indent="-217100" lvl="0" marL="342900" rtl="0" algn="l">
              <a:lnSpc>
                <a:spcPct val="90000"/>
              </a:lnSpc>
              <a:spcBef>
                <a:spcPts val="1000"/>
              </a:spcBef>
              <a:spcAft>
                <a:spcPts val="0"/>
              </a:spcAft>
              <a:buSzPts val="1400"/>
              <a:buNone/>
            </a:pPr>
            <a:r>
              <a:t/>
            </a:r>
            <a:endParaRPr>
              <a:latin typeface="Inter"/>
              <a:ea typeface="Inter"/>
              <a:cs typeface="Inter"/>
              <a:sym typeface="Inter"/>
            </a:endParaRPr>
          </a:p>
          <a:p>
            <a:pPr indent="-306000" lvl="0" marL="342900" rtl="0" algn="l">
              <a:lnSpc>
                <a:spcPct val="90000"/>
              </a:lnSpc>
              <a:spcBef>
                <a:spcPts val="1000"/>
              </a:spcBef>
              <a:spcAft>
                <a:spcPts val="0"/>
              </a:spcAft>
              <a:buSzPts val="1400"/>
              <a:buChar char="◈"/>
            </a:pPr>
            <a:r>
              <a:rPr lang="en-US">
                <a:latin typeface="Inter"/>
                <a:ea typeface="Inter"/>
                <a:cs typeface="Inter"/>
                <a:sym typeface="Inter"/>
              </a:rPr>
              <a:t>3712 have said yes (11.27%)</a:t>
            </a:r>
            <a:endParaRPr/>
          </a:p>
        </p:txBody>
      </p:sp>
      <p:pic>
        <p:nvPicPr>
          <p:cNvPr descr="Credit card" id="161" name="Google Shape;161;p3"/>
          <p:cNvPicPr preferRelativeResize="0"/>
          <p:nvPr/>
        </p:nvPicPr>
        <p:blipFill rotWithShape="1">
          <a:blip r:embed="rId5">
            <a:alphaModFix/>
          </a:blip>
          <a:srcRect b="0" l="0" r="0" t="0"/>
          <a:stretch/>
        </p:blipFill>
        <p:spPr>
          <a:xfrm>
            <a:off x="7470289" y="2132822"/>
            <a:ext cx="3258006" cy="32580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4"/>
          <p:cNvSpPr txBox="1"/>
          <p:nvPr>
            <p:ph type="title"/>
          </p:nvPr>
        </p:nvSpPr>
        <p:spPr>
          <a:xfrm>
            <a:off x="914313" y="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Data Dictionary </a:t>
            </a:r>
            <a:endParaRPr/>
          </a:p>
        </p:txBody>
      </p:sp>
      <p:graphicFrame>
        <p:nvGraphicFramePr>
          <p:cNvPr id="167" name="Google Shape;167;p4"/>
          <p:cNvGraphicFramePr/>
          <p:nvPr/>
        </p:nvGraphicFramePr>
        <p:xfrm>
          <a:off x="1227094" y="975700"/>
          <a:ext cx="3000000" cy="3000000"/>
        </p:xfrm>
        <a:graphic>
          <a:graphicData uri="http://schemas.openxmlformats.org/drawingml/2006/table">
            <a:tbl>
              <a:tblPr bandRow="1" firstRow="1">
                <a:noFill/>
                <a:tableStyleId>{214BC276-D88E-481A-B2F8-CF90AFD4E0B6}</a:tableStyleId>
              </a:tblPr>
              <a:tblGrid>
                <a:gridCol w="1253450"/>
                <a:gridCol w="8474750"/>
              </a:tblGrid>
              <a:tr h="310050">
                <a:tc gridSpan="2">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Classification Labels</a:t>
                      </a:r>
                      <a:endParaRPr/>
                    </a:p>
                  </a:txBody>
                  <a:tcPr marT="21075" marB="21075" marR="42125" marL="42125" anchor="ctr"/>
                </a:tc>
                <a:tc hMerge="1"/>
              </a:tr>
              <a:tr h="310050">
                <a:tc gridSpan="2">
                  <a:txBody>
                    <a:bodyPr/>
                    <a:lstStyle/>
                    <a:p>
                      <a:pPr indent="0" lvl="0" marL="0" marR="0" rtl="0" algn="ctr">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Customer Demographics</a:t>
                      </a:r>
                      <a:endParaRPr sz="1400" u="none" cap="none" strike="noStrike">
                        <a:solidFill>
                          <a:srgbClr val="000000"/>
                        </a:solidFill>
                        <a:latin typeface="Times New Roman"/>
                        <a:ea typeface="Times New Roman"/>
                        <a:cs typeface="Times New Roman"/>
                        <a:sym typeface="Times New Roman"/>
                      </a:endParaRPr>
                    </a:p>
                  </a:txBody>
                  <a:tcPr marT="21075" marB="21075" marR="42125" marL="42125" anchor="ctr"/>
                </a:tc>
                <a:tc hMerge="1"/>
              </a:tr>
              <a:tr h="414425">
                <a:tc>
                  <a:txBody>
                    <a:bodyPr/>
                    <a:lstStyle/>
                    <a:p>
                      <a:pPr indent="0" lvl="0" marL="0" marR="0" rtl="0" algn="ctr">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Age</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age of a person</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640925">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Job</a:t>
                      </a:r>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type of job ('admin.','blue-collar','entrepreneur','housemaid','management','retired','self-employed','services','student','technician','unemployed','unknown')</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414425">
                <a:tc>
                  <a:txBody>
                    <a:bodyPr/>
                    <a:lstStyle/>
                    <a:p>
                      <a:pPr indent="0" lvl="0" marL="0" marR="0" rtl="0" algn="ctr">
                        <a:spcBef>
                          <a:spcPts val="0"/>
                        </a:spcBef>
                        <a:spcAft>
                          <a:spcPts val="0"/>
                        </a:spcAft>
                        <a:buNone/>
                      </a:pPr>
                      <a:r>
                        <a:rPr lang="en-US" sz="1400" u="none" cap="none" strike="noStrike">
                          <a:latin typeface="Times New Roman"/>
                          <a:ea typeface="Times New Roman"/>
                          <a:cs typeface="Times New Roman"/>
                          <a:sym typeface="Times New Roman"/>
                        </a:rPr>
                        <a:t>Marital</a:t>
                      </a:r>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marital status ('divorced','married','single','unknown'; note: 'divorced' means divorced or widowed)</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414425">
                <a:tc>
                  <a:txBody>
                    <a:bodyPr/>
                    <a:lstStyle/>
                    <a:p>
                      <a:pPr indent="0" lvl="0" marL="0" marR="0" rtl="0" algn="ctr">
                        <a:spcBef>
                          <a:spcPts val="0"/>
                        </a:spcBef>
                        <a:spcAft>
                          <a:spcPts val="0"/>
                        </a:spcAft>
                        <a:buNone/>
                      </a:pPr>
                      <a:r>
                        <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                                                                   Financial Indicators </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414425">
                <a:tc>
                  <a:txBody>
                    <a:bodyPr/>
                    <a:lstStyle/>
                    <a:p>
                      <a:pPr indent="0" lvl="0" marL="0" marR="0" rtl="0" algn="ctr">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Education</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('basic.4y','basic.6y','basic.9y','high.school','illiterate','professional.course','university.degree','unknown')</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414425">
                <a:tc>
                  <a:txBody>
                    <a:bodyPr/>
                    <a:lstStyle/>
                    <a:p>
                      <a:pPr indent="0" lvl="0" marL="0" marR="0" rtl="0" algn="ctr">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Default</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has credit in default? ('no','yes','unknown')</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414425">
                <a:tc>
                  <a:txBody>
                    <a:bodyPr/>
                    <a:lstStyle/>
                    <a:p>
                      <a:pPr indent="0" lvl="0" marL="0" marR="0" rtl="0" algn="ctr">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Housing</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has housing loan? ('no','yes','unknown')</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414425">
                <a:tc>
                  <a:txBody>
                    <a:bodyPr/>
                    <a:lstStyle/>
                    <a:p>
                      <a:pPr indent="0" lvl="0" marL="0" marR="0" rtl="0" algn="ctr">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Loan</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has personal loan? ('no','yes','unknown')</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414425">
                <a:tc>
                  <a:txBody>
                    <a:bodyPr/>
                    <a:lstStyle/>
                    <a:p>
                      <a:pPr indent="0" lvl="0" marL="0" marR="0" rtl="0" algn="ctr">
                        <a:spcBef>
                          <a:spcPts val="0"/>
                        </a:spcBef>
                        <a:spcAft>
                          <a:spcPts val="0"/>
                        </a:spcAft>
                        <a:buNone/>
                      </a:pPr>
                      <a:r>
                        <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spcBef>
                          <a:spcPts val="0"/>
                        </a:spcBef>
                        <a:spcAft>
                          <a:spcPts val="0"/>
                        </a:spcAft>
                        <a:buNone/>
                      </a:pPr>
                      <a:r>
                        <a:rPr lang="en-US" sz="1400" u="none" cap="none" strike="noStrike">
                          <a:solidFill>
                            <a:srgbClr val="202124"/>
                          </a:solidFill>
                          <a:latin typeface="Times New Roman"/>
                          <a:ea typeface="Times New Roman"/>
                          <a:cs typeface="Times New Roman"/>
                          <a:sym typeface="Times New Roman"/>
                        </a:rPr>
                        <a:t>                                                                   Contact</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r h="828575">
                <a:tc>
                  <a:txBody>
                    <a:bodyPr/>
                    <a:lstStyle/>
                    <a:p>
                      <a:pPr indent="0" lvl="0" marL="0" marR="0" rtl="0" algn="ctr">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pdays</a:t>
                      </a:r>
                      <a:endParaRPr sz="1400" u="none" cap="none" strike="noStrike">
                        <a:latin typeface="Times New Roman"/>
                        <a:ea typeface="Times New Roman"/>
                        <a:cs typeface="Times New Roman"/>
                        <a:sym typeface="Times New Roman"/>
                      </a:endParaRPr>
                    </a:p>
                  </a:txBody>
                  <a:tcPr marT="21075" marB="21075" marR="42125" marL="42125" anchor="ctr"/>
                </a:tc>
                <a:tc>
                  <a:txBody>
                    <a:bodyPr/>
                    <a:lstStyle/>
                    <a:p>
                      <a:pPr indent="0" lvl="0" marL="0" marR="0" rtl="0" algn="l">
                        <a:lnSpc>
                          <a:spcPct val="100000"/>
                        </a:lnSpc>
                        <a:spcBef>
                          <a:spcPts val="0"/>
                        </a:spcBef>
                        <a:spcAft>
                          <a:spcPts val="0"/>
                        </a:spcAft>
                        <a:buClr>
                          <a:srgbClr val="202124"/>
                        </a:buClr>
                        <a:buSzPts val="1400"/>
                        <a:buFont typeface="Times New Roman"/>
                        <a:buNone/>
                      </a:pPr>
                      <a:r>
                        <a:rPr lang="en-US" sz="1400" u="none" cap="none" strike="noStrike">
                          <a:solidFill>
                            <a:srgbClr val="202124"/>
                          </a:solidFill>
                          <a:latin typeface="Times New Roman"/>
                          <a:ea typeface="Times New Roman"/>
                          <a:cs typeface="Times New Roman"/>
                          <a:sym typeface="Times New Roman"/>
                        </a:rPr>
                        <a:t>number of days that passed by after the client was last contacted from a previous campaign (999 means client was not previously contacted)</a:t>
                      </a:r>
                      <a:endParaRPr sz="1400" u="none" cap="none" strike="noStrike">
                        <a:solidFill>
                          <a:srgbClr val="202124"/>
                        </a:solidFill>
                        <a:latin typeface="Times New Roman"/>
                        <a:ea typeface="Times New Roman"/>
                        <a:cs typeface="Times New Roman"/>
                        <a:sym typeface="Times New Roman"/>
                      </a:endParaRPr>
                    </a:p>
                  </a:txBody>
                  <a:tcPr marT="70225" marB="70225" marR="70225" marL="702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5"/>
          <p:cNvSpPr txBox="1"/>
          <p:nvPr>
            <p:ph type="title"/>
          </p:nvPr>
        </p:nvSpPr>
        <p:spPr>
          <a:xfrm>
            <a:off x="1269093" y="5435237"/>
            <a:ext cx="9440034" cy="1088336"/>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spcBef>
                <a:spcPts val="0"/>
              </a:spcBef>
              <a:spcAft>
                <a:spcPts val="0"/>
              </a:spcAft>
              <a:buClr>
                <a:schemeClr val="lt2"/>
              </a:buClr>
              <a:buSzPts val="4800"/>
              <a:buFont typeface="Lustria"/>
              <a:buNone/>
            </a:pPr>
            <a:r>
              <a:rPr lang="en-US" sz="4800"/>
              <a:t>Model Approaches</a:t>
            </a:r>
            <a:endParaRPr/>
          </a:p>
        </p:txBody>
      </p:sp>
      <p:graphicFrame>
        <p:nvGraphicFramePr>
          <p:cNvPr id="173" name="Google Shape;173;p5"/>
          <p:cNvGraphicFramePr/>
          <p:nvPr/>
        </p:nvGraphicFramePr>
        <p:xfrm>
          <a:off x="1105423" y="643463"/>
          <a:ext cx="3000000" cy="3000000"/>
        </p:xfrm>
        <a:graphic>
          <a:graphicData uri="http://schemas.openxmlformats.org/drawingml/2006/table">
            <a:tbl>
              <a:tblPr bandRow="1" firstRow="1">
                <a:noFill/>
                <a:tableStyleId>{214BC276-D88E-481A-B2F8-CF90AFD4E0B6}</a:tableStyleId>
              </a:tblPr>
              <a:tblGrid>
                <a:gridCol w="2350100"/>
                <a:gridCol w="1366350"/>
                <a:gridCol w="1277525"/>
                <a:gridCol w="1664650"/>
                <a:gridCol w="1664650"/>
                <a:gridCol w="1664650"/>
              </a:tblGrid>
              <a:tr h="423025">
                <a:tc>
                  <a:txBody>
                    <a:bodyPr/>
                    <a:lstStyle/>
                    <a:p>
                      <a:pPr indent="0" lvl="0" marL="0" marR="0" rtl="0" algn="ctr">
                        <a:spcBef>
                          <a:spcPts val="0"/>
                        </a:spcBef>
                        <a:spcAft>
                          <a:spcPts val="0"/>
                        </a:spcAft>
                        <a:buNone/>
                      </a:pPr>
                      <a:r>
                        <a:rPr lang="en-US" sz="1900" u="none" cap="none" strike="noStrike"/>
                        <a:t>Model</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F1</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Recall</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Precision</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Accuracy</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ROC AUC</a:t>
                      </a:r>
                      <a:endParaRPr/>
                    </a:p>
                  </a:txBody>
                  <a:tcPr marT="48075" marB="48075" marR="96150" marL="96150"/>
                </a:tc>
              </a:tr>
              <a:tr h="423025">
                <a:tc>
                  <a:txBody>
                    <a:bodyPr/>
                    <a:lstStyle/>
                    <a:p>
                      <a:pPr indent="0" lvl="0" marL="0" marR="0" rtl="0" algn="ctr">
                        <a:spcBef>
                          <a:spcPts val="0"/>
                        </a:spcBef>
                        <a:spcAft>
                          <a:spcPts val="0"/>
                        </a:spcAft>
                        <a:buNone/>
                      </a:pPr>
                      <a:r>
                        <a:rPr lang="en-US" sz="1900" u="none" cap="none" strike="noStrike"/>
                        <a:t>Logistic Regression</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0.29</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0.18</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0.63</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0.89</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0.74</a:t>
                      </a:r>
                      <a:endParaRPr/>
                    </a:p>
                  </a:txBody>
                  <a:tcPr marT="48075" marB="48075" marR="96150" marL="96150"/>
                </a:tc>
              </a:tr>
              <a:tr h="423025">
                <a:tc>
                  <a:txBody>
                    <a:bodyPr/>
                    <a:lstStyle/>
                    <a:p>
                      <a:pPr indent="0" lvl="0" marL="0" marR="0" rtl="0" algn="ctr">
                        <a:spcBef>
                          <a:spcPts val="0"/>
                        </a:spcBef>
                        <a:spcAft>
                          <a:spcPts val="0"/>
                        </a:spcAft>
                        <a:buNone/>
                      </a:pPr>
                      <a:r>
                        <a:rPr lang="en-US" sz="1900" u="none" cap="none" strike="noStrike"/>
                        <a:t>KNN</a:t>
                      </a:r>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0.31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0.21</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0.64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0.90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0.70</a:t>
                      </a:r>
                      <a:endParaRPr sz="1900" u="none" cap="none" strike="noStrike"/>
                    </a:p>
                  </a:txBody>
                  <a:tcPr marT="48075" marB="48075" marR="96150" marL="96150"/>
                </a:tc>
              </a:tr>
              <a:tr h="423025">
                <a:tc>
                  <a:txBody>
                    <a:bodyPr/>
                    <a:lstStyle/>
                    <a:p>
                      <a:pPr indent="0" lvl="0" marL="0" marR="0" rtl="0" algn="ctr">
                        <a:lnSpc>
                          <a:spcPct val="100000"/>
                        </a:lnSpc>
                        <a:spcBef>
                          <a:spcPts val="0"/>
                        </a:spcBef>
                        <a:spcAft>
                          <a:spcPts val="0"/>
                        </a:spcAft>
                        <a:buClr>
                          <a:schemeClr val="lt1"/>
                        </a:buClr>
                        <a:buSzPts val="1900"/>
                        <a:buFont typeface="Lustria"/>
                        <a:buNone/>
                      </a:pPr>
                      <a:r>
                        <a:rPr lang="en-US" sz="1900" u="none" cap="none" strike="noStrike"/>
                        <a:t>Random Forest</a:t>
                      </a:r>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0.30</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0.19</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0.65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0.90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0.74</a:t>
                      </a:r>
                      <a:endParaRPr sz="1900" u="none" cap="none" strike="noStrike"/>
                    </a:p>
                  </a:txBody>
                  <a:tcPr marT="48075" marB="48075" marR="96150" marL="96150"/>
                </a:tc>
              </a:tr>
              <a:tr h="711450">
                <a:tc>
                  <a:txBody>
                    <a:bodyPr/>
                    <a:lstStyle/>
                    <a:p>
                      <a:pPr indent="0" lvl="0" marL="0" marR="0" rtl="0" algn="ctr">
                        <a:lnSpc>
                          <a:spcPct val="100000"/>
                        </a:lnSpc>
                        <a:spcBef>
                          <a:spcPts val="0"/>
                        </a:spcBef>
                        <a:spcAft>
                          <a:spcPts val="0"/>
                        </a:spcAft>
                        <a:buClr>
                          <a:schemeClr val="lt1"/>
                        </a:buClr>
                        <a:buSzPts val="1900"/>
                        <a:buFont typeface="Lustria"/>
                        <a:buNone/>
                      </a:pPr>
                      <a:r>
                        <a:rPr lang="en-US" sz="1900" u="none" cap="none" strike="noStrike"/>
                        <a:t>Boosted Tree</a:t>
                      </a:r>
                      <a:endParaRPr/>
                    </a:p>
                    <a:p>
                      <a:pPr indent="0" lvl="0" marL="0" marR="0" rtl="0" algn="ctr">
                        <a:spcBef>
                          <a:spcPts val="0"/>
                        </a:spcBef>
                        <a:spcAft>
                          <a:spcPts val="0"/>
                        </a:spcAft>
                        <a:buNone/>
                      </a:pPr>
                      <a:r>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0.29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0.19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0.59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0.89</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0.74</a:t>
                      </a:r>
                      <a:endParaRPr sz="1900" u="none" cap="none" strike="noStrike"/>
                    </a:p>
                  </a:txBody>
                  <a:tcPr marT="48075" marB="48075" marR="96150" marL="96150"/>
                </a:tc>
              </a:tr>
              <a:tr h="423025">
                <a:tc>
                  <a:txBody>
                    <a:bodyPr/>
                    <a:lstStyle/>
                    <a:p>
                      <a:pPr indent="0" lvl="0" marL="0" marR="0" rtl="0" algn="ctr">
                        <a:spcBef>
                          <a:spcPts val="0"/>
                        </a:spcBef>
                        <a:spcAft>
                          <a:spcPts val="0"/>
                        </a:spcAft>
                        <a:buNone/>
                      </a:pPr>
                      <a:r>
                        <a:rPr lang="en-US" sz="1900" u="none" cap="none" strike="noStrike"/>
                        <a:t>Xgboost</a:t>
                      </a:r>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rgbClr val="008000"/>
                          </a:solidFill>
                          <a:latin typeface="Lustria"/>
                          <a:ea typeface="Lustria"/>
                          <a:cs typeface="Lustria"/>
                          <a:sym typeface="Lustria"/>
                        </a:rPr>
                        <a:t>0.33</a:t>
                      </a:r>
                      <a:endParaRPr sz="1900" u="none" cap="none" strike="noStrike">
                        <a:solidFill>
                          <a:srgbClr val="008000"/>
                        </a:solidFill>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rgbClr val="008000"/>
                          </a:solidFill>
                          <a:latin typeface="Lustria"/>
                          <a:ea typeface="Lustria"/>
                          <a:cs typeface="Lustria"/>
                          <a:sym typeface="Lustria"/>
                        </a:rPr>
                        <a:t>0.23 </a:t>
                      </a:r>
                      <a:endParaRPr sz="1900" u="none" cap="none" strike="noStrike">
                        <a:solidFill>
                          <a:srgbClr val="008000"/>
                        </a:solidFill>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0.56 </a:t>
                      </a:r>
                      <a:endParaRPr sz="1900" u="none" cap="none" strike="noStrike">
                        <a:solidFill>
                          <a:schemeClr val="dk1"/>
                        </a:solidFill>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0.89</a:t>
                      </a:r>
                      <a:endParaRPr sz="1900" u="none" cap="none" strike="noStrike">
                        <a:solidFill>
                          <a:schemeClr val="dk1"/>
                        </a:solidFill>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0.72</a:t>
                      </a:r>
                      <a:endParaRPr sz="1900" u="none" cap="none" strike="noStrike"/>
                    </a:p>
                  </a:txBody>
                  <a:tcPr marT="48075" marB="48075" marR="96150" marL="96150"/>
                </a:tc>
              </a:tr>
              <a:tr h="423025">
                <a:tc>
                  <a:txBody>
                    <a:bodyPr/>
                    <a:lstStyle/>
                    <a:p>
                      <a:pPr indent="0" lvl="0" marL="0" marR="0" rtl="0" algn="ctr">
                        <a:spcBef>
                          <a:spcPts val="0"/>
                        </a:spcBef>
                        <a:spcAft>
                          <a:spcPts val="0"/>
                        </a:spcAft>
                        <a:buNone/>
                      </a:pPr>
                      <a:r>
                        <a:rPr lang="en-US" sz="1900" u="none" cap="none" strike="noStrike"/>
                        <a:t>ANN (MLP)</a:t>
                      </a:r>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0.27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0.17 </a:t>
                      </a:r>
                      <a:endParaRPr sz="1900" u="none" cap="none" strike="noStrike">
                        <a:solidFill>
                          <a:schemeClr val="dk1"/>
                        </a:solidFill>
                      </a:endParaRPr>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0.67 </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0.90</a:t>
                      </a:r>
                      <a:endParaRPr sz="1900" u="none" cap="none" strike="noStrike"/>
                    </a:p>
                  </a:txBody>
                  <a:tcPr marT="48075" marB="48075" marR="96150" marL="96150"/>
                </a:tc>
                <a:tc>
                  <a:txBody>
                    <a:bodyPr/>
                    <a:lstStyle/>
                    <a:p>
                      <a:pPr indent="0" lvl="0" marL="0" marR="0" rtl="0" algn="ctr">
                        <a:spcBef>
                          <a:spcPts val="0"/>
                        </a:spcBef>
                        <a:spcAft>
                          <a:spcPts val="0"/>
                        </a:spcAft>
                        <a:buNone/>
                      </a:pPr>
                      <a:r>
                        <a:rPr b="0" i="0" lang="en-US" sz="1900" u="none" cap="none" strike="noStrike">
                          <a:solidFill>
                            <a:schemeClr val="dk1"/>
                          </a:solidFill>
                          <a:latin typeface="Lustria"/>
                          <a:ea typeface="Lustria"/>
                          <a:cs typeface="Lustria"/>
                          <a:sym typeface="Lustria"/>
                        </a:rPr>
                        <a:t>0.74</a:t>
                      </a:r>
                      <a:endParaRPr sz="1900" u="none" cap="none" strike="noStrike"/>
                    </a:p>
                  </a:txBody>
                  <a:tcPr marT="48075" marB="48075" marR="96150" marL="96150"/>
                </a:tc>
              </a:tr>
              <a:tr h="423025">
                <a:tc>
                  <a:txBody>
                    <a:bodyPr/>
                    <a:lstStyle/>
                    <a:p>
                      <a:pPr indent="0" lvl="0" marL="0" marR="0" rtl="0" algn="ctr">
                        <a:spcBef>
                          <a:spcPts val="0"/>
                        </a:spcBef>
                        <a:spcAft>
                          <a:spcPts val="0"/>
                        </a:spcAft>
                        <a:buNone/>
                      </a:pPr>
                      <a:r>
                        <a:rPr lang="en-US" sz="1900" u="none" cap="none" strike="noStrike"/>
                        <a:t>ANN (TF)</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solidFill>
                            <a:schemeClr val="dk1"/>
                          </a:solidFill>
                        </a:rPr>
                        <a:t>0.31</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solidFill>
                            <a:schemeClr val="dk1"/>
                          </a:solidFill>
                        </a:rPr>
                        <a:t>0.20</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solidFill>
                            <a:srgbClr val="008000"/>
                          </a:solidFill>
                        </a:rPr>
                        <a:t>0.66</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solidFill>
                            <a:schemeClr val="dk1"/>
                          </a:solidFill>
                        </a:rPr>
                        <a:t>0.90</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0.74</a:t>
                      </a:r>
                      <a:endParaRPr/>
                    </a:p>
                  </a:txBody>
                  <a:tcPr marT="48075" marB="48075" marR="96150" marL="96150"/>
                </a:tc>
              </a:tr>
              <a:tr h="423025">
                <a:tc>
                  <a:txBody>
                    <a:bodyPr/>
                    <a:lstStyle/>
                    <a:p>
                      <a:pPr indent="0" lvl="0" marL="0" marR="0" rtl="0" algn="ctr">
                        <a:spcBef>
                          <a:spcPts val="0"/>
                        </a:spcBef>
                        <a:spcAft>
                          <a:spcPts val="0"/>
                        </a:spcAft>
                        <a:buNone/>
                      </a:pPr>
                      <a:r>
                        <a:rPr lang="en-US" sz="1800" u="none" cap="none" strike="noStrike">
                          <a:solidFill>
                            <a:schemeClr val="dk1"/>
                          </a:solidFill>
                          <a:latin typeface="Lustria"/>
                          <a:ea typeface="Lustria"/>
                          <a:cs typeface="Lustria"/>
                          <a:sym typeface="Lustria"/>
                        </a:rPr>
                        <a:t>Xgboost (optimized)</a:t>
                      </a:r>
                      <a:endParaRPr sz="1900" u="none" cap="none" strike="noStrike"/>
                    </a:p>
                  </a:txBody>
                  <a:tcPr marT="48075" marB="48075" marR="96150" marL="96150"/>
                </a:tc>
                <a:tc>
                  <a:txBody>
                    <a:bodyPr/>
                    <a:lstStyle/>
                    <a:p>
                      <a:pPr indent="0" lvl="0" marL="0" marR="0" rtl="0" algn="ctr">
                        <a:spcBef>
                          <a:spcPts val="0"/>
                        </a:spcBef>
                        <a:spcAft>
                          <a:spcPts val="0"/>
                        </a:spcAft>
                        <a:buNone/>
                      </a:pPr>
                      <a:r>
                        <a:rPr lang="en-US" sz="1900" u="none" cap="none" strike="noStrike"/>
                        <a:t>0.51</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0.42</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solidFill>
                            <a:srgbClr val="008000"/>
                          </a:solidFill>
                        </a:rPr>
                        <a:t>0.64</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0.91</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solidFill>
                            <a:srgbClr val="008000"/>
                          </a:solidFill>
                        </a:rPr>
                        <a:t>0.91</a:t>
                      </a:r>
                      <a:endParaRPr/>
                    </a:p>
                  </a:txBody>
                  <a:tcPr marT="48075" marB="48075" marR="96150" marL="96150"/>
                </a:tc>
              </a:tr>
              <a:tr h="423025">
                <a:tc>
                  <a:txBody>
                    <a:bodyPr/>
                    <a:lstStyle/>
                    <a:p>
                      <a:pPr indent="0" lvl="0" marL="0" marR="0" rtl="0" algn="ctr">
                        <a:spcBef>
                          <a:spcPts val="0"/>
                        </a:spcBef>
                        <a:spcAft>
                          <a:spcPts val="0"/>
                        </a:spcAft>
                        <a:buNone/>
                      </a:pPr>
                      <a:r>
                        <a:rPr lang="en-US" sz="1800" u="none" cap="none" strike="noStrike">
                          <a:solidFill>
                            <a:schemeClr val="dk1"/>
                          </a:solidFill>
                          <a:latin typeface="Lustria"/>
                          <a:ea typeface="Lustria"/>
                          <a:cs typeface="Lustria"/>
                          <a:sym typeface="Lustria"/>
                        </a:rPr>
                        <a:t>ANN (TF; optimized)</a:t>
                      </a:r>
                      <a:endParaRPr sz="1900" u="none" cap="none" strike="noStrike"/>
                    </a:p>
                  </a:txBody>
                  <a:tcPr marT="48075" marB="48075" marR="96150" marL="96150"/>
                </a:tc>
                <a:tc>
                  <a:txBody>
                    <a:bodyPr/>
                    <a:lstStyle/>
                    <a:p>
                      <a:pPr indent="0" lvl="0" marL="0" marR="0" rtl="0" algn="ctr">
                        <a:spcBef>
                          <a:spcPts val="0"/>
                        </a:spcBef>
                        <a:spcAft>
                          <a:spcPts val="0"/>
                        </a:spcAft>
                        <a:buNone/>
                      </a:pPr>
                      <a:r>
                        <a:rPr lang="en-US" sz="1900" u="none" cap="none" strike="noStrike">
                          <a:solidFill>
                            <a:srgbClr val="008000"/>
                          </a:solidFill>
                        </a:rPr>
                        <a:t>0.56</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solidFill>
                            <a:srgbClr val="008000"/>
                          </a:solidFill>
                        </a:rPr>
                        <a:t>0.63</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0.50</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0.89</a:t>
                      </a:r>
                      <a:endParaRPr/>
                    </a:p>
                  </a:txBody>
                  <a:tcPr marT="48075" marB="48075" marR="96150" marL="96150"/>
                </a:tc>
                <a:tc>
                  <a:txBody>
                    <a:bodyPr/>
                    <a:lstStyle/>
                    <a:p>
                      <a:pPr indent="0" lvl="0" marL="0" marR="0" rtl="0" algn="ctr">
                        <a:spcBef>
                          <a:spcPts val="0"/>
                        </a:spcBef>
                        <a:spcAft>
                          <a:spcPts val="0"/>
                        </a:spcAft>
                        <a:buNone/>
                      </a:pPr>
                      <a:r>
                        <a:rPr lang="en-US" sz="1900" u="none" cap="none" strike="noStrike"/>
                        <a:t>90</a:t>
                      </a:r>
                      <a:endParaRPr/>
                    </a:p>
                  </a:txBody>
                  <a:tcPr marT="48075" marB="48075" marR="96150" marL="961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6"/>
          <p:cNvSpPr txBox="1"/>
          <p:nvPr>
            <p:ph type="title"/>
          </p:nvPr>
        </p:nvSpPr>
        <p:spPr>
          <a:xfrm>
            <a:off x="913795" y="508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Key predictors</a:t>
            </a:r>
            <a:endParaRPr/>
          </a:p>
        </p:txBody>
      </p:sp>
      <p:sp>
        <p:nvSpPr>
          <p:cNvPr id="179" name="Google Shape;179;p6"/>
          <p:cNvSpPr txBox="1"/>
          <p:nvPr/>
        </p:nvSpPr>
        <p:spPr>
          <a:xfrm>
            <a:off x="521726" y="5224951"/>
            <a:ext cx="10745831" cy="1246495"/>
          </a:xfrm>
          <a:prstGeom prst="rect">
            <a:avLst/>
          </a:prstGeom>
          <a:noFill/>
          <a:ln>
            <a:noFill/>
          </a:ln>
        </p:spPr>
        <p:txBody>
          <a:bodyPr anchorCtr="0" anchor="t" bIns="45700" lIns="91425" spcFirstLastPara="1" rIns="91425" wrap="square" tIns="45700">
            <a:spAutoFit/>
          </a:bodyPr>
          <a:lstStyle/>
          <a:p>
            <a:pPr indent="-158750" lvl="0" marL="0" marR="0" rtl="0" algn="l">
              <a:spcBef>
                <a:spcPts val="0"/>
              </a:spcBef>
              <a:spcAft>
                <a:spcPts val="0"/>
              </a:spcAft>
              <a:buClr>
                <a:srgbClr val="FFFFFF"/>
              </a:buClr>
              <a:buSzPts val="2500"/>
              <a:buFont typeface="Arial"/>
              <a:buChar char="•"/>
            </a:pPr>
            <a:r>
              <a:rPr b="0" i="0" lang="en-US" sz="2500" u="none" cap="none" strike="noStrike">
                <a:solidFill>
                  <a:srgbClr val="FFFFFF"/>
                </a:solidFill>
                <a:latin typeface="Times New Roman"/>
                <a:ea typeface="Times New Roman"/>
                <a:cs typeface="Times New Roman"/>
                <a:sym typeface="Times New Roman"/>
              </a:rPr>
              <a:t>Utilize Pdays to gauge the recency of client engagement.</a:t>
            </a:r>
            <a:endParaRPr/>
          </a:p>
          <a:p>
            <a:pPr indent="-158750" lvl="0" marL="0" marR="0" rtl="0" algn="l">
              <a:spcBef>
                <a:spcPts val="0"/>
              </a:spcBef>
              <a:spcAft>
                <a:spcPts val="0"/>
              </a:spcAft>
              <a:buClr>
                <a:srgbClr val="FFFFFF"/>
              </a:buClr>
              <a:buSzPts val="2500"/>
              <a:buFont typeface="Arial"/>
              <a:buChar char="•"/>
            </a:pPr>
            <a:r>
              <a:rPr b="0" i="0" lang="en-US" sz="2500" u="none" cap="none" strike="noStrike">
                <a:solidFill>
                  <a:srgbClr val="FFFFFF"/>
                </a:solidFill>
                <a:latin typeface="Times New Roman"/>
                <a:ea typeface="Times New Roman"/>
                <a:cs typeface="Times New Roman"/>
                <a:sym typeface="Times New Roman"/>
              </a:rPr>
              <a:t>Learn from past campaign outcomes with Poutcome_Success.</a:t>
            </a:r>
            <a:endParaRPr/>
          </a:p>
          <a:p>
            <a:pPr indent="-158750" lvl="0" marL="0" marR="0" rtl="0" algn="l">
              <a:spcBef>
                <a:spcPts val="0"/>
              </a:spcBef>
              <a:spcAft>
                <a:spcPts val="0"/>
              </a:spcAft>
              <a:buClr>
                <a:srgbClr val="FFFFFF"/>
              </a:buClr>
              <a:buSzPts val="2500"/>
              <a:buFont typeface="Arial"/>
              <a:buChar char="•"/>
            </a:pPr>
            <a:r>
              <a:rPr b="0" i="0" lang="en-US" sz="2500" u="none" cap="none" strike="noStrike">
                <a:solidFill>
                  <a:srgbClr val="FFFFFF"/>
                </a:solidFill>
                <a:latin typeface="Times New Roman"/>
                <a:ea typeface="Times New Roman"/>
                <a:cs typeface="Times New Roman"/>
                <a:sym typeface="Times New Roman"/>
              </a:rPr>
              <a:t>Understand the historical contact frequency through Previous.</a:t>
            </a:r>
            <a:endParaRPr/>
          </a:p>
        </p:txBody>
      </p:sp>
      <p:grpSp>
        <p:nvGrpSpPr>
          <p:cNvPr id="180" name="Google Shape;180;p6"/>
          <p:cNvGrpSpPr/>
          <p:nvPr/>
        </p:nvGrpSpPr>
        <p:grpSpPr>
          <a:xfrm>
            <a:off x="521726" y="1142650"/>
            <a:ext cx="11403574" cy="3788347"/>
            <a:chOff x="0" y="1851"/>
            <a:chExt cx="11403574" cy="3788347"/>
          </a:xfrm>
        </p:grpSpPr>
        <p:sp>
          <p:nvSpPr>
            <p:cNvPr id="181" name="Google Shape;181;p6"/>
            <p:cNvSpPr/>
            <p:nvPr/>
          </p:nvSpPr>
          <p:spPr>
            <a:xfrm rot="5400000">
              <a:off x="7265611" y="-3036268"/>
              <a:ext cx="977638" cy="7298287"/>
            </a:xfrm>
            <a:prstGeom prst="round2SameRect">
              <a:avLst>
                <a:gd fmla="val 16667" name="adj1"/>
                <a:gd fmla="val 0" name="adj2"/>
              </a:avLst>
            </a:prstGeom>
            <a:solidFill>
              <a:srgbClr val="CBCBCB">
                <a:alpha val="89803"/>
              </a:srgbClr>
            </a:solidFill>
            <a:ln cap="rnd" cmpd="sng" w="9525">
              <a:solidFill>
                <a:srgbClr val="CB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4105287" y="171780"/>
              <a:ext cx="7250563" cy="882190"/>
            </a:xfrm>
            <a:prstGeom prst="rect">
              <a:avLst/>
            </a:prstGeom>
            <a:noFill/>
            <a:ln>
              <a:noFill/>
            </a:ln>
          </p:spPr>
          <p:txBody>
            <a:bodyPr anchorCtr="0" anchor="ctr" bIns="38100" lIns="76200" spcFirstLastPara="1" rIns="76200" wrap="square" tIns="38100">
              <a:noAutofit/>
            </a:bodyPr>
            <a:lstStyle/>
            <a:p>
              <a:pPr indent="-228600" lvl="1" marL="228600" marR="0" rtl="0" algn="l">
                <a:lnSpc>
                  <a:spcPct val="90000"/>
                </a:lnSpc>
                <a:spcBef>
                  <a:spcPts val="0"/>
                </a:spcBef>
                <a:spcAft>
                  <a:spcPts val="0"/>
                </a:spcAft>
                <a:buClr>
                  <a:schemeClr val="lt1"/>
                </a:buClr>
                <a:buSzPts val="2000"/>
                <a:buFont typeface="Lustria"/>
                <a:buChar char="•"/>
              </a:pPr>
              <a:r>
                <a:rPr b="0" i="0" lang="en-US" sz="2000" u="none" cap="none" strike="noStrike">
                  <a:solidFill>
                    <a:schemeClr val="lt1"/>
                  </a:solidFill>
                  <a:latin typeface="Lustria"/>
                  <a:ea typeface="Lustria"/>
                  <a:cs typeface="Lustria"/>
                  <a:sym typeface="Lustria"/>
                </a:rPr>
                <a:t>Days since the client's last contact from a previous campaign.</a:t>
              </a:r>
              <a:endParaRPr b="0" i="0" sz="2000" u="none" cap="none" strike="noStrike">
                <a:solidFill>
                  <a:schemeClr val="lt1"/>
                </a:solidFill>
                <a:latin typeface="Lustria"/>
                <a:ea typeface="Lustria"/>
                <a:cs typeface="Lustria"/>
                <a:sym typeface="Lustria"/>
              </a:endParaRPr>
            </a:p>
            <a:p>
              <a:pPr indent="-228600" lvl="1" marL="228600" marR="0" rtl="0" algn="l">
                <a:lnSpc>
                  <a:spcPct val="90000"/>
                </a:lnSpc>
                <a:spcBef>
                  <a:spcPts val="300"/>
                </a:spcBef>
                <a:spcAft>
                  <a:spcPts val="0"/>
                </a:spcAft>
                <a:buClr>
                  <a:schemeClr val="lt1"/>
                </a:buClr>
                <a:buSzPts val="2000"/>
                <a:buFont typeface="Lustria"/>
                <a:buChar char="•"/>
              </a:pPr>
              <a:r>
                <a:rPr b="0" i="0" lang="en-US" sz="2000" u="none" cap="none" strike="noStrike">
                  <a:solidFill>
                    <a:schemeClr val="lt1"/>
                  </a:solidFill>
                  <a:latin typeface="Lustria"/>
                  <a:ea typeface="Lustria"/>
                  <a:cs typeface="Lustria"/>
                  <a:sym typeface="Lustria"/>
                </a:rPr>
                <a:t>999 indicates no previous contact.</a:t>
              </a:r>
              <a:endParaRPr b="0" i="0" sz="2000" u="none" cap="none" strike="noStrike">
                <a:solidFill>
                  <a:schemeClr val="lt1"/>
                </a:solidFill>
                <a:latin typeface="Lustria"/>
                <a:ea typeface="Lustria"/>
                <a:cs typeface="Lustria"/>
                <a:sym typeface="Lustria"/>
              </a:endParaRPr>
            </a:p>
          </p:txBody>
        </p:sp>
        <p:sp>
          <p:nvSpPr>
            <p:cNvPr id="183" name="Google Shape;183;p6"/>
            <p:cNvSpPr/>
            <p:nvPr/>
          </p:nvSpPr>
          <p:spPr>
            <a:xfrm>
              <a:off x="0" y="1851"/>
              <a:ext cx="4105286" cy="1222047"/>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txBox="1"/>
            <p:nvPr/>
          </p:nvSpPr>
          <p:spPr>
            <a:xfrm>
              <a:off x="59655" y="61506"/>
              <a:ext cx="3985976" cy="110273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Lustria"/>
                <a:buNone/>
              </a:pPr>
              <a:r>
                <a:rPr b="1" i="0" lang="en-US" sz="2400" u="none" cap="none" strike="noStrike">
                  <a:solidFill>
                    <a:schemeClr val="lt1"/>
                  </a:solidFill>
                  <a:latin typeface="Lustria"/>
                  <a:ea typeface="Lustria"/>
                  <a:cs typeface="Lustria"/>
                  <a:sym typeface="Lustria"/>
                </a:rPr>
                <a:t>Pdays - Past Contact Duration:</a:t>
              </a:r>
              <a:endParaRPr b="0" i="0" sz="2400" u="none" cap="none" strike="noStrike">
                <a:solidFill>
                  <a:schemeClr val="lt1"/>
                </a:solidFill>
                <a:latin typeface="Lustria"/>
                <a:ea typeface="Lustria"/>
                <a:cs typeface="Lustria"/>
                <a:sym typeface="Lustria"/>
              </a:endParaRPr>
            </a:p>
          </p:txBody>
        </p:sp>
        <p:sp>
          <p:nvSpPr>
            <p:cNvPr id="185" name="Google Shape;185;p6"/>
            <p:cNvSpPr/>
            <p:nvPr/>
          </p:nvSpPr>
          <p:spPr>
            <a:xfrm rot="5400000">
              <a:off x="7265611" y="-1753118"/>
              <a:ext cx="977638" cy="7298287"/>
            </a:xfrm>
            <a:prstGeom prst="round2SameRect">
              <a:avLst>
                <a:gd fmla="val 16667" name="adj1"/>
                <a:gd fmla="val 0" name="adj2"/>
              </a:avLst>
            </a:prstGeom>
            <a:solidFill>
              <a:srgbClr val="CBCBCB">
                <a:alpha val="89803"/>
              </a:srgbClr>
            </a:solidFill>
            <a:ln cap="rnd" cmpd="sng" w="9525">
              <a:solidFill>
                <a:srgbClr val="CB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nvSpPr>
          <p:spPr>
            <a:xfrm>
              <a:off x="4105287" y="1454930"/>
              <a:ext cx="7250563" cy="882190"/>
            </a:xfrm>
            <a:prstGeom prst="rect">
              <a:avLst/>
            </a:prstGeom>
            <a:noFill/>
            <a:ln>
              <a:noFill/>
            </a:ln>
          </p:spPr>
          <p:txBody>
            <a:bodyPr anchorCtr="0" anchor="ctr" bIns="38100" lIns="76200" spcFirstLastPara="1" rIns="76200" wrap="square" tIns="38100">
              <a:noAutofit/>
            </a:bodyPr>
            <a:lstStyle/>
            <a:p>
              <a:pPr indent="-228600" lvl="1" marL="228600" marR="0" rtl="0" algn="l">
                <a:lnSpc>
                  <a:spcPct val="90000"/>
                </a:lnSpc>
                <a:spcBef>
                  <a:spcPts val="0"/>
                </a:spcBef>
                <a:spcAft>
                  <a:spcPts val="0"/>
                </a:spcAft>
                <a:buClr>
                  <a:schemeClr val="lt1"/>
                </a:buClr>
                <a:buSzPts val="2000"/>
                <a:buFont typeface="Lustria"/>
                <a:buChar char="•"/>
              </a:pPr>
              <a:r>
                <a:rPr b="0" i="0" lang="en-US" sz="2000" u="none" cap="none" strike="noStrike">
                  <a:solidFill>
                    <a:schemeClr val="lt1"/>
                  </a:solidFill>
                  <a:latin typeface="Lustria"/>
                  <a:ea typeface="Lustria"/>
                  <a:cs typeface="Lustria"/>
                  <a:sym typeface="Lustria"/>
                </a:rPr>
                <a:t>Outcome of the last marketing campaign.</a:t>
              </a:r>
              <a:endParaRPr b="0" i="0" sz="2000" u="none" cap="none" strike="noStrike">
                <a:solidFill>
                  <a:schemeClr val="lt1"/>
                </a:solidFill>
                <a:latin typeface="Lustria"/>
                <a:ea typeface="Lustria"/>
                <a:cs typeface="Lustria"/>
                <a:sym typeface="Lustria"/>
              </a:endParaRPr>
            </a:p>
            <a:p>
              <a:pPr indent="-228600" lvl="1" marL="228600" marR="0" rtl="0" algn="l">
                <a:lnSpc>
                  <a:spcPct val="90000"/>
                </a:lnSpc>
                <a:spcBef>
                  <a:spcPts val="300"/>
                </a:spcBef>
                <a:spcAft>
                  <a:spcPts val="0"/>
                </a:spcAft>
                <a:buClr>
                  <a:schemeClr val="lt1"/>
                </a:buClr>
                <a:buSzPts val="2000"/>
                <a:buFont typeface="Lustria"/>
                <a:buChar char="•"/>
              </a:pPr>
              <a:r>
                <a:rPr b="0" i="0" lang="en-US" sz="2000" u="none" cap="none" strike="noStrike">
                  <a:solidFill>
                    <a:schemeClr val="lt1"/>
                  </a:solidFill>
                  <a:latin typeface="Lustria"/>
                  <a:ea typeface="Lustria"/>
                  <a:cs typeface="Lustria"/>
                  <a:sym typeface="Lustria"/>
                </a:rPr>
                <a:t>Options: 'Failure,' 'Nonexistent,' 'Success.'</a:t>
              </a:r>
              <a:endParaRPr b="0" i="0" sz="2000" u="none" cap="none" strike="noStrike">
                <a:solidFill>
                  <a:schemeClr val="lt1"/>
                </a:solidFill>
                <a:latin typeface="Lustria"/>
                <a:ea typeface="Lustria"/>
                <a:cs typeface="Lustria"/>
                <a:sym typeface="Lustria"/>
              </a:endParaRPr>
            </a:p>
          </p:txBody>
        </p:sp>
        <p:sp>
          <p:nvSpPr>
            <p:cNvPr id="187" name="Google Shape;187;p6"/>
            <p:cNvSpPr/>
            <p:nvPr/>
          </p:nvSpPr>
          <p:spPr>
            <a:xfrm>
              <a:off x="0" y="1285001"/>
              <a:ext cx="4105286" cy="1222047"/>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txBox="1"/>
            <p:nvPr/>
          </p:nvSpPr>
          <p:spPr>
            <a:xfrm>
              <a:off x="59655" y="1344656"/>
              <a:ext cx="3985976" cy="110273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Lustria"/>
                <a:buNone/>
              </a:pPr>
              <a:r>
                <a:rPr b="1" i="0" lang="en-US" sz="2400" u="none" cap="none" strike="noStrike">
                  <a:solidFill>
                    <a:schemeClr val="lt1"/>
                  </a:solidFill>
                  <a:latin typeface="Lustria"/>
                  <a:ea typeface="Lustria"/>
                  <a:cs typeface="Lustria"/>
                  <a:sym typeface="Lustria"/>
                </a:rPr>
                <a:t>Poutcome_Success - Previous Campaign Outcome:</a:t>
              </a:r>
              <a:endParaRPr b="0" i="0" sz="2400" u="none" cap="none" strike="noStrike">
                <a:solidFill>
                  <a:schemeClr val="lt1"/>
                </a:solidFill>
                <a:latin typeface="Lustria"/>
                <a:ea typeface="Lustria"/>
                <a:cs typeface="Lustria"/>
                <a:sym typeface="Lustria"/>
              </a:endParaRPr>
            </a:p>
          </p:txBody>
        </p:sp>
        <p:sp>
          <p:nvSpPr>
            <p:cNvPr id="189" name="Google Shape;189;p6"/>
            <p:cNvSpPr/>
            <p:nvPr/>
          </p:nvSpPr>
          <p:spPr>
            <a:xfrm rot="5400000">
              <a:off x="7265611" y="-469968"/>
              <a:ext cx="977638" cy="7298287"/>
            </a:xfrm>
            <a:prstGeom prst="round2SameRect">
              <a:avLst>
                <a:gd fmla="val 16667" name="adj1"/>
                <a:gd fmla="val 0" name="adj2"/>
              </a:avLst>
            </a:prstGeom>
            <a:solidFill>
              <a:srgbClr val="CBCBCB">
                <a:alpha val="89803"/>
              </a:srgbClr>
            </a:solidFill>
            <a:ln cap="rnd" cmpd="sng" w="9525">
              <a:solidFill>
                <a:srgbClr val="CB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txBox="1"/>
            <p:nvPr/>
          </p:nvSpPr>
          <p:spPr>
            <a:xfrm>
              <a:off x="4105287" y="2738080"/>
              <a:ext cx="7250563" cy="882190"/>
            </a:xfrm>
            <a:prstGeom prst="rect">
              <a:avLst/>
            </a:prstGeom>
            <a:noFill/>
            <a:ln>
              <a:noFill/>
            </a:ln>
          </p:spPr>
          <p:txBody>
            <a:bodyPr anchorCtr="0" anchor="ctr" bIns="38100" lIns="76200" spcFirstLastPara="1" rIns="76200" wrap="square" tIns="38100">
              <a:noAutofit/>
            </a:bodyPr>
            <a:lstStyle/>
            <a:p>
              <a:pPr indent="-228600" lvl="1" marL="228600" marR="0" rtl="0" algn="l">
                <a:lnSpc>
                  <a:spcPct val="90000"/>
                </a:lnSpc>
                <a:spcBef>
                  <a:spcPts val="0"/>
                </a:spcBef>
                <a:spcAft>
                  <a:spcPts val="0"/>
                </a:spcAft>
                <a:buClr>
                  <a:schemeClr val="lt1"/>
                </a:buClr>
                <a:buSzPts val="2000"/>
                <a:buFont typeface="Lustria"/>
                <a:buChar char="•"/>
              </a:pPr>
              <a:r>
                <a:rPr b="0" i="0" lang="en-US" sz="2000" u="none" cap="none" strike="noStrike">
                  <a:solidFill>
                    <a:schemeClr val="lt1"/>
                  </a:solidFill>
                  <a:latin typeface="Lustria"/>
                  <a:ea typeface="Lustria"/>
                  <a:cs typeface="Lustria"/>
                  <a:sym typeface="Lustria"/>
                </a:rPr>
                <a:t>Number of contacts made before this campaign for the client.</a:t>
              </a:r>
              <a:endParaRPr b="0" i="0" sz="2000" u="none" cap="none" strike="noStrike">
                <a:solidFill>
                  <a:schemeClr val="lt1"/>
                </a:solidFill>
                <a:latin typeface="Lustria"/>
                <a:ea typeface="Lustria"/>
                <a:cs typeface="Lustria"/>
                <a:sym typeface="Lustria"/>
              </a:endParaRPr>
            </a:p>
            <a:p>
              <a:pPr indent="-228600" lvl="1" marL="228600" marR="0" rtl="0" algn="l">
                <a:lnSpc>
                  <a:spcPct val="90000"/>
                </a:lnSpc>
                <a:spcBef>
                  <a:spcPts val="300"/>
                </a:spcBef>
                <a:spcAft>
                  <a:spcPts val="0"/>
                </a:spcAft>
                <a:buClr>
                  <a:schemeClr val="lt1"/>
                </a:buClr>
                <a:buSzPts val="2000"/>
                <a:buFont typeface="Lustria"/>
                <a:buChar char="•"/>
              </a:pPr>
              <a:r>
                <a:rPr b="0" i="0" lang="en-US" sz="2000" u="none" cap="none" strike="noStrike">
                  <a:solidFill>
                    <a:schemeClr val="lt1"/>
                  </a:solidFill>
                  <a:latin typeface="Lustria"/>
                  <a:ea typeface="Lustria"/>
                  <a:cs typeface="Lustria"/>
                  <a:sym typeface="Lustria"/>
                </a:rPr>
                <a:t>Indicates the extent of prior interactions.</a:t>
              </a:r>
              <a:endParaRPr b="0" i="0" sz="2000" u="none" cap="none" strike="noStrike">
                <a:solidFill>
                  <a:schemeClr val="lt1"/>
                </a:solidFill>
                <a:latin typeface="Lustria"/>
                <a:ea typeface="Lustria"/>
                <a:cs typeface="Lustria"/>
                <a:sym typeface="Lustria"/>
              </a:endParaRPr>
            </a:p>
          </p:txBody>
        </p:sp>
        <p:sp>
          <p:nvSpPr>
            <p:cNvPr id="191" name="Google Shape;191;p6"/>
            <p:cNvSpPr/>
            <p:nvPr/>
          </p:nvSpPr>
          <p:spPr>
            <a:xfrm>
              <a:off x="0" y="2568151"/>
              <a:ext cx="4105286" cy="1222047"/>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txBox="1"/>
            <p:nvPr/>
          </p:nvSpPr>
          <p:spPr>
            <a:xfrm>
              <a:off x="59655" y="2627806"/>
              <a:ext cx="3985976" cy="110273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Lustria"/>
                <a:buNone/>
              </a:pPr>
              <a:r>
                <a:rPr b="1" i="0" lang="en-US" sz="2400" u="none" cap="none" strike="noStrike">
                  <a:solidFill>
                    <a:schemeClr val="lt1"/>
                  </a:solidFill>
                  <a:latin typeface="Lustria"/>
                  <a:ea typeface="Lustria"/>
                  <a:cs typeface="Lustria"/>
                  <a:sym typeface="Lustria"/>
                </a:rPr>
                <a:t>Previous - Contact History:</a:t>
              </a:r>
              <a:endParaRPr b="0" i="0" sz="2400" u="none" cap="none" strike="noStrike">
                <a:solidFill>
                  <a:schemeClr val="lt1"/>
                </a:solidFill>
                <a:latin typeface="Lustria"/>
                <a:ea typeface="Lustria"/>
                <a:cs typeface="Lustria"/>
                <a:sym typeface="Lustri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926494" y="0"/>
            <a:ext cx="10592405"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D1D5DB"/>
              </a:buClr>
              <a:buSzPts val="3500"/>
              <a:buFont typeface="Times New Roman"/>
              <a:buNone/>
            </a:pPr>
            <a:r>
              <a:rPr b="0" i="0" lang="en-US" sz="3500">
                <a:solidFill>
                  <a:srgbClr val="D1D5DB"/>
                </a:solidFill>
                <a:latin typeface="Times New Roman"/>
                <a:ea typeface="Times New Roman"/>
                <a:cs typeface="Times New Roman"/>
                <a:sym typeface="Times New Roman"/>
              </a:rPr>
              <a:t>The influence of "Pdays" on term deposit subscriptions.</a:t>
            </a:r>
            <a:endParaRPr sz="3500">
              <a:latin typeface="Times New Roman"/>
              <a:ea typeface="Times New Roman"/>
              <a:cs typeface="Times New Roman"/>
              <a:sym typeface="Times New Roman"/>
            </a:endParaRPr>
          </a:p>
        </p:txBody>
      </p:sp>
      <p:pic>
        <p:nvPicPr>
          <p:cNvPr descr="A white screen with colorful lines" id="198" name="Google Shape;198;p7"/>
          <p:cNvPicPr preferRelativeResize="0"/>
          <p:nvPr/>
        </p:nvPicPr>
        <p:blipFill rotWithShape="1">
          <a:blip r:embed="rId3">
            <a:alphaModFix/>
          </a:blip>
          <a:srcRect b="0" l="0" r="0" t="0"/>
          <a:stretch/>
        </p:blipFill>
        <p:spPr>
          <a:xfrm>
            <a:off x="1870117" y="1017965"/>
            <a:ext cx="8451766" cy="4256285"/>
          </a:xfrm>
          <a:prstGeom prst="rect">
            <a:avLst/>
          </a:prstGeom>
          <a:noFill/>
          <a:ln>
            <a:noFill/>
          </a:ln>
        </p:spPr>
      </p:pic>
      <p:sp>
        <p:nvSpPr>
          <p:cNvPr id="199" name="Google Shape;199;p7"/>
          <p:cNvSpPr txBox="1"/>
          <p:nvPr/>
        </p:nvSpPr>
        <p:spPr>
          <a:xfrm>
            <a:off x="1225247" y="5321765"/>
            <a:ext cx="99949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D1D5DB"/>
                </a:solidFill>
                <a:latin typeface="Arial"/>
                <a:ea typeface="Arial"/>
                <a:cs typeface="Arial"/>
                <a:sym typeface="Arial"/>
              </a:rPr>
              <a:t>Contact Frequency Insights: Stability at two to four engagements; 0.7% positive response at three contacts. Surprisingly, clients never contacted (999 times) show 9.1% positive response amid an 89.3% rejection rate. Highlights nuanced impact, urging strategic engagement after initial rejection.</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919118" y="124797"/>
            <a:ext cx="10513715"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rgbClr val="D1D5DB"/>
              </a:buClr>
              <a:buSzPts val="3000"/>
              <a:buFont typeface="Times New Roman"/>
              <a:buNone/>
            </a:pPr>
            <a:r>
              <a:rPr b="0" i="0" lang="en-US" sz="3000">
                <a:solidFill>
                  <a:srgbClr val="D1D5DB"/>
                </a:solidFill>
                <a:latin typeface="Times New Roman"/>
                <a:ea typeface="Times New Roman"/>
                <a:cs typeface="Times New Roman"/>
                <a:sym typeface="Times New Roman"/>
              </a:rPr>
              <a:t>Influencing Term Deposit Outcomes: A Comprehensive Campaign Analysis</a:t>
            </a:r>
            <a:endParaRPr sz="3000">
              <a:latin typeface="Times New Roman"/>
              <a:ea typeface="Times New Roman"/>
              <a:cs typeface="Times New Roman"/>
              <a:sym typeface="Times New Roman"/>
            </a:endParaRPr>
          </a:p>
        </p:txBody>
      </p:sp>
      <p:pic>
        <p:nvPicPr>
          <p:cNvPr descr="A screenshot of a graph" id="205" name="Google Shape;205;p8"/>
          <p:cNvPicPr preferRelativeResize="0"/>
          <p:nvPr>
            <p:ph idx="1" type="body"/>
          </p:nvPr>
        </p:nvPicPr>
        <p:blipFill rotWithShape="1">
          <a:blip r:embed="rId3">
            <a:alphaModFix/>
          </a:blip>
          <a:srcRect b="0" l="0" r="0" t="0"/>
          <a:stretch/>
        </p:blipFill>
        <p:spPr>
          <a:xfrm>
            <a:off x="2389512" y="1344625"/>
            <a:ext cx="7412976" cy="4168750"/>
          </a:xfrm>
          <a:prstGeom prst="rect">
            <a:avLst/>
          </a:prstGeom>
          <a:noFill/>
          <a:ln>
            <a:noFill/>
          </a:ln>
          <a:effectLst>
            <a:outerShdw blurRad="25400">
              <a:srgbClr val="000000">
                <a:alpha val="45882"/>
              </a:srgbClr>
            </a:outerShdw>
          </a:effectLst>
        </p:spPr>
      </p:pic>
      <p:sp>
        <p:nvSpPr>
          <p:cNvPr id="206" name="Google Shape;206;p8"/>
          <p:cNvSpPr txBox="1"/>
          <p:nvPr/>
        </p:nvSpPr>
        <p:spPr>
          <a:xfrm>
            <a:off x="942634" y="5666554"/>
            <a:ext cx="10490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D1D5DB"/>
                </a:solidFill>
                <a:latin typeface="Arial"/>
                <a:ea typeface="Arial"/>
                <a:cs typeface="Arial"/>
                <a:sym typeface="Arial"/>
              </a:rPr>
              <a:t>Analyzing 'poutcome' data reveals a robust 64.9% success rate from the previous campaign, contrasting with a 35.1% negative outcome. This guides future strategies, reinforcing our commitment to leveraging success for ongoing optimization.</a:t>
            </a:r>
            <a:endParaRPr sz="1800">
              <a:solidFill>
                <a:schemeClr val="lt1"/>
              </a:solidFill>
              <a:latin typeface="Lustria"/>
              <a:ea typeface="Lustria"/>
              <a:cs typeface="Lustria"/>
              <a:sym typeface="Lust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919118" y="203200"/>
            <a:ext cx="10548981" cy="5715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rgbClr val="D1D5DB"/>
              </a:buClr>
              <a:buSzPct val="100000"/>
              <a:buFont typeface="Arial"/>
              <a:buNone/>
            </a:pPr>
            <a:r>
              <a:rPr b="0" i="0" lang="en-US">
                <a:solidFill>
                  <a:srgbClr val="D1D5DB"/>
                </a:solidFill>
                <a:latin typeface="Arial"/>
                <a:ea typeface="Arial"/>
                <a:cs typeface="Arial"/>
                <a:sym typeface="Arial"/>
              </a:rPr>
              <a:t>Influencing Term Deposits: Analyzing Previous Contacts</a:t>
            </a:r>
            <a:endParaRPr/>
          </a:p>
        </p:txBody>
      </p:sp>
      <p:pic>
        <p:nvPicPr>
          <p:cNvPr descr="A screen shot of a graph" id="212" name="Google Shape;212;p9"/>
          <p:cNvPicPr preferRelativeResize="0"/>
          <p:nvPr/>
        </p:nvPicPr>
        <p:blipFill rotWithShape="1">
          <a:blip r:embed="rId3">
            <a:alphaModFix/>
          </a:blip>
          <a:srcRect b="0" l="0" r="0" t="0"/>
          <a:stretch/>
        </p:blipFill>
        <p:spPr>
          <a:xfrm>
            <a:off x="2795388" y="1023263"/>
            <a:ext cx="6601223" cy="4306029"/>
          </a:xfrm>
          <a:prstGeom prst="rect">
            <a:avLst/>
          </a:prstGeom>
          <a:noFill/>
          <a:ln>
            <a:noFill/>
          </a:ln>
        </p:spPr>
      </p:pic>
      <p:sp>
        <p:nvSpPr>
          <p:cNvPr id="213" name="Google Shape;213;p9"/>
          <p:cNvSpPr txBox="1"/>
          <p:nvPr/>
        </p:nvSpPr>
        <p:spPr>
          <a:xfrm>
            <a:off x="1968500" y="5545192"/>
            <a:ext cx="863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D1D5DB"/>
                </a:solidFill>
                <a:latin typeface="Arial"/>
                <a:ea typeface="Arial"/>
                <a:cs typeface="Arial"/>
                <a:sym typeface="Arial"/>
              </a:rPr>
              <a:t>The 'previous' variable shows that clients with no prior contacts (0) have a 78.8% rejection rate and a 7.6% positive response rate. As previous contacts increase, rejection rates decline—8.8% for 1 contact, 1.0% for 2 contacts, and 0.2% for 3 contacts. Positive response rates follow suit, emphasizing the benefits of sustained engagement over time.</a:t>
            </a:r>
            <a:endParaRPr sz="1800">
              <a:solidFill>
                <a:schemeClr val="lt1"/>
              </a:solidFill>
              <a:latin typeface="Lustria"/>
              <a:ea typeface="Lustria"/>
              <a:cs typeface="Lustria"/>
              <a:sym typeface="Lust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2023-11-24T01:09:20Z</dcterms:created>
  <dc:creator>Mohammad G M Saleh</dc:creator>
</cp:coreProperties>
</file>