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68" r:id="rId2"/>
    <p:sldId id="269" r:id="rId3"/>
    <p:sldId id="270" r:id="rId4"/>
    <p:sldId id="271" r:id="rId5"/>
    <p:sldId id="276" r:id="rId6"/>
    <p:sldId id="272" r:id="rId7"/>
    <p:sldId id="273" r:id="rId8"/>
    <p:sldId id="277" r:id="rId9"/>
    <p:sldId id="278" r:id="rId10"/>
    <p:sldId id="279" r:id="rId11"/>
    <p:sldId id="280" r:id="rId12"/>
    <p:sldId id="281" r:id="rId13"/>
    <p:sldId id="282" r:id="rId14"/>
    <p:sldId id="274" r:id="rId15"/>
    <p:sldId id="283" r:id="rId16"/>
    <p:sldId id="275" r:id="rId17"/>
    <p:sldId id="25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2">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3">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4">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2CA78B-A1B8-5A86-BD89-322648A9F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14" name="Picture 13" descr="A warehouse with boxes on shelves&#10;&#10;AI-generated content may be incorrect.">
            <a:extLst>
              <a:ext uri="{FF2B5EF4-FFF2-40B4-BE49-F238E27FC236}">
                <a16:creationId xmlns:a16="http://schemas.microsoft.com/office/drawing/2014/main" id="{153B27A5-909C-E013-DD82-F59A587A0FDD}"/>
              </a:ext>
            </a:extLst>
          </p:cNvPr>
          <p:cNvPicPr>
            <a:picLocks noChangeAspect="1"/>
          </p:cNvPicPr>
          <p:nvPr/>
        </p:nvPicPr>
        <p:blipFill>
          <a:blip r:embed="rId2"/>
          <a:stretch>
            <a:fillRect/>
          </a:stretch>
        </p:blipFill>
        <p:spPr>
          <a:xfrm>
            <a:off x="504825" y="1630918"/>
            <a:ext cx="3362325" cy="4499201"/>
          </a:xfrm>
          <a:prstGeom prst="rect">
            <a:avLst/>
          </a:prstGeom>
        </p:spPr>
      </p:pic>
      <p:sp>
        <p:nvSpPr>
          <p:cNvPr id="16" name="TextBox 15">
            <a:extLst>
              <a:ext uri="{FF2B5EF4-FFF2-40B4-BE49-F238E27FC236}">
                <a16:creationId xmlns:a16="http://schemas.microsoft.com/office/drawing/2014/main" id="{7CD210A6-AB3D-0117-6188-429B89F47440}"/>
              </a:ext>
            </a:extLst>
          </p:cNvPr>
          <p:cNvSpPr txBox="1"/>
          <p:nvPr/>
        </p:nvSpPr>
        <p:spPr>
          <a:xfrm>
            <a:off x="4638675" y="1621393"/>
            <a:ext cx="6096000" cy="4062651"/>
          </a:xfrm>
          <a:prstGeom prst="rect">
            <a:avLst/>
          </a:prstGeom>
          <a:noFill/>
        </p:spPr>
        <p:txBody>
          <a:bodyPr wrap="square">
            <a:spAutoFit/>
          </a:bodyPr>
          <a:lstStyle/>
          <a:p>
            <a:pPr>
              <a:buNone/>
            </a:pPr>
            <a:r>
              <a:rPr lang="en-US" sz="4000" b="1" dirty="0"/>
              <a:t>Supply Chain Performance Analysis</a:t>
            </a:r>
          </a:p>
          <a:p>
            <a:pPr>
              <a:buNone/>
            </a:pPr>
            <a:endParaRPr lang="en-US" sz="4000" b="1"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This project analyzes supply chain challenges in a retail company.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The focus is on cost, supplier defects, and inventory optimization.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4000" b="1" dirty="0"/>
          </a:p>
          <a:p>
            <a:pPr marL="285750" indent="-285750">
              <a:buFont typeface="Arial" panose="020B0604020202020204" pitchFamily="34" charset="0"/>
              <a:buChar char="•"/>
            </a:pPr>
            <a:r>
              <a:rPr lang="en-US" dirty="0"/>
              <a:t>Presented by: Mohamed Ayman</a:t>
            </a:r>
          </a:p>
          <a:p>
            <a:pPr marL="285750" indent="-285750">
              <a:buFont typeface="Arial" panose="020B0604020202020204" pitchFamily="34" charset="0"/>
              <a:buChar char="•"/>
            </a:pPr>
            <a:r>
              <a:rPr lang="en-US" dirty="0"/>
              <a:t>Instructor: </a:t>
            </a:r>
            <a:r>
              <a:rPr lang="en-US" dirty="0" err="1"/>
              <a:t>Sherihan</a:t>
            </a:r>
            <a:r>
              <a:rPr lang="en-US" dirty="0"/>
              <a:t> Ali</a:t>
            </a:r>
          </a:p>
          <a:p>
            <a:pPr marL="285750" indent="-285750">
              <a:buFont typeface="Arial" panose="020B0604020202020204" pitchFamily="34" charset="0"/>
              <a:buChar char="•"/>
            </a:pPr>
            <a:r>
              <a:rPr lang="en-US" dirty="0"/>
              <a:t>Company: EYOUTH</a:t>
            </a:r>
          </a:p>
          <a:p>
            <a:pPr marL="285750" indent="-285750">
              <a:buFont typeface="Arial" panose="020B0604020202020204" pitchFamily="34" charset="0"/>
              <a:buChar char="•"/>
            </a:pPr>
            <a:r>
              <a:rPr lang="en-US" dirty="0"/>
              <a:t>Date: 17/5/2024</a:t>
            </a:r>
          </a:p>
        </p:txBody>
      </p:sp>
      <p:pic>
        <p:nvPicPr>
          <p:cNvPr id="17" name="Google Shape;110;p1" title="download.png">
            <a:extLst>
              <a:ext uri="{FF2B5EF4-FFF2-40B4-BE49-F238E27FC236}">
                <a16:creationId xmlns:a16="http://schemas.microsoft.com/office/drawing/2014/main" id="{4894E470-1597-9BEC-1BC6-421959E664A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313497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ADDA1-AEB3-7D9B-EEC8-FD3A39D1F9D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799F3A-54C9-7996-4B6A-0BB5C33683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17" name="Google Shape;110;p1" title="download.png">
            <a:extLst>
              <a:ext uri="{FF2B5EF4-FFF2-40B4-BE49-F238E27FC236}">
                <a16:creationId xmlns:a16="http://schemas.microsoft.com/office/drawing/2014/main" id="{FF615B13-E5AD-7214-957F-89799D3D94C4}"/>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6BD1B430-8DAF-F379-4A2D-277F0D70FCF3}"/>
              </a:ext>
            </a:extLst>
          </p:cNvPr>
          <p:cNvSpPr txBox="1"/>
          <p:nvPr/>
        </p:nvSpPr>
        <p:spPr>
          <a:xfrm>
            <a:off x="4324349" y="1266825"/>
            <a:ext cx="7413628" cy="646331"/>
          </a:xfrm>
          <a:prstGeom prst="rect">
            <a:avLst/>
          </a:prstGeom>
          <a:noFill/>
        </p:spPr>
        <p:txBody>
          <a:bodyPr wrap="square">
            <a:spAutoFit/>
          </a:bodyPr>
          <a:lstStyle/>
          <a:p>
            <a:r>
              <a:rPr lang="en-US" sz="3600" b="1" dirty="0"/>
              <a:t>3- Manufacturing Insights</a:t>
            </a:r>
          </a:p>
        </p:txBody>
      </p:sp>
      <p:sp>
        <p:nvSpPr>
          <p:cNvPr id="13" name="TextBox 12">
            <a:extLst>
              <a:ext uri="{FF2B5EF4-FFF2-40B4-BE49-F238E27FC236}">
                <a16:creationId xmlns:a16="http://schemas.microsoft.com/office/drawing/2014/main" id="{93D42C8E-DD3E-57C4-DCF1-EDB05502F570}"/>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Volume: Skincare – 24,366 units, 2.33 defect rate, 13.78 days MLT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Quality: Haircare – 2.48 defect rate, 17.07 days MLT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Best Performer: Cosmetics – Lowest defect rate (1.92), shortest MLT (13.31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Common Issue: High inspection failure across all categories</a:t>
            </a:r>
          </a:p>
        </p:txBody>
      </p:sp>
      <p:pic>
        <p:nvPicPr>
          <p:cNvPr id="2" name="Picture 1">
            <a:extLst>
              <a:ext uri="{FF2B5EF4-FFF2-40B4-BE49-F238E27FC236}">
                <a16:creationId xmlns:a16="http://schemas.microsoft.com/office/drawing/2014/main" id="{1587EC01-1705-51A6-8988-F360DA77D595}"/>
              </a:ext>
            </a:extLst>
          </p:cNvPr>
          <p:cNvPicPr>
            <a:picLocks noChangeAspect="1"/>
          </p:cNvPicPr>
          <p:nvPr/>
        </p:nvPicPr>
        <p:blipFill>
          <a:blip r:embed="rId3"/>
          <a:stretch>
            <a:fillRect/>
          </a:stretch>
        </p:blipFill>
        <p:spPr>
          <a:xfrm>
            <a:off x="307975" y="1266825"/>
            <a:ext cx="4016374" cy="4958180"/>
          </a:xfrm>
          <a:prstGeom prst="rect">
            <a:avLst/>
          </a:prstGeom>
        </p:spPr>
      </p:pic>
    </p:spTree>
    <p:extLst>
      <p:ext uri="{BB962C8B-B14F-4D97-AF65-F5344CB8AC3E}">
        <p14:creationId xmlns:p14="http://schemas.microsoft.com/office/powerpoint/2010/main" val="423955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14566-92F0-40DE-2A4C-1907ABD8823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F55D3D-742F-732F-8814-18DD75D85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7" name="Google Shape;110;p1" title="download.png">
            <a:extLst>
              <a:ext uri="{FF2B5EF4-FFF2-40B4-BE49-F238E27FC236}">
                <a16:creationId xmlns:a16="http://schemas.microsoft.com/office/drawing/2014/main" id="{0167AB1E-6A50-2525-FA15-469E1C95526C}"/>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B74501DE-AAEF-C60E-4F3F-79391310E587}"/>
              </a:ext>
            </a:extLst>
          </p:cNvPr>
          <p:cNvSpPr txBox="1"/>
          <p:nvPr/>
        </p:nvSpPr>
        <p:spPr>
          <a:xfrm>
            <a:off x="4324349" y="1266825"/>
            <a:ext cx="7413628" cy="646331"/>
          </a:xfrm>
          <a:prstGeom prst="rect">
            <a:avLst/>
          </a:prstGeom>
          <a:noFill/>
        </p:spPr>
        <p:txBody>
          <a:bodyPr wrap="square">
            <a:spAutoFit/>
          </a:bodyPr>
          <a:lstStyle/>
          <a:p>
            <a:r>
              <a:rPr lang="en-US" sz="3600" b="1" dirty="0"/>
              <a:t>4- Inventory </a:t>
            </a:r>
            <a:r>
              <a:rPr lang="en-US" sz="3600" b="1" dirty="0" err="1"/>
              <a:t>Managment</a:t>
            </a:r>
            <a:endParaRPr lang="en-US" sz="3600" b="1" dirty="0"/>
          </a:p>
        </p:txBody>
      </p:sp>
      <p:sp>
        <p:nvSpPr>
          <p:cNvPr id="13" name="TextBox 12">
            <a:extLst>
              <a:ext uri="{FF2B5EF4-FFF2-40B4-BE49-F238E27FC236}">
                <a16:creationId xmlns:a16="http://schemas.microsoft.com/office/drawing/2014/main" id="{9B9AF995-B721-766A-E749-F559DC83FB58}"/>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Stock: 5,000 units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Fastest Turnover: Skincare – high demand, understocked</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Slowest Turnover: Cosmetics – likely overstocked</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Supplier Insight: Supplier 1 = most efficient turnover, Supplier 4 = worst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Inventory Mismatch: Align reorder levels with turnover trends</a:t>
            </a:r>
          </a:p>
        </p:txBody>
      </p:sp>
      <p:pic>
        <p:nvPicPr>
          <p:cNvPr id="6" name="Picture 5">
            <a:extLst>
              <a:ext uri="{FF2B5EF4-FFF2-40B4-BE49-F238E27FC236}">
                <a16:creationId xmlns:a16="http://schemas.microsoft.com/office/drawing/2014/main" id="{E20BF367-9E19-E1BE-C2C1-0AC8D6EF1EF5}"/>
              </a:ext>
            </a:extLst>
          </p:cNvPr>
          <p:cNvPicPr>
            <a:picLocks noChangeAspect="1"/>
          </p:cNvPicPr>
          <p:nvPr/>
        </p:nvPicPr>
        <p:blipFill>
          <a:blip r:embed="rId3"/>
          <a:stretch>
            <a:fillRect/>
          </a:stretch>
        </p:blipFill>
        <p:spPr>
          <a:xfrm>
            <a:off x="132585" y="1266824"/>
            <a:ext cx="4293367" cy="4991101"/>
          </a:xfrm>
          <a:prstGeom prst="rect">
            <a:avLst/>
          </a:prstGeom>
        </p:spPr>
      </p:pic>
    </p:spTree>
    <p:extLst>
      <p:ext uri="{BB962C8B-B14F-4D97-AF65-F5344CB8AC3E}">
        <p14:creationId xmlns:p14="http://schemas.microsoft.com/office/powerpoint/2010/main" val="217211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5C45D-E357-48DC-037A-63494672849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B15A11-159E-91E5-9497-0E7C1030AA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17" name="Google Shape;110;p1" title="download.png">
            <a:extLst>
              <a:ext uri="{FF2B5EF4-FFF2-40B4-BE49-F238E27FC236}">
                <a16:creationId xmlns:a16="http://schemas.microsoft.com/office/drawing/2014/main" id="{E63ECB19-DB8B-BE1F-C6B8-B31AFAE74E0E}"/>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902799AB-A70E-5743-49CC-54E905E81B4C}"/>
              </a:ext>
            </a:extLst>
          </p:cNvPr>
          <p:cNvSpPr txBox="1"/>
          <p:nvPr/>
        </p:nvSpPr>
        <p:spPr>
          <a:xfrm>
            <a:off x="4324349" y="1266825"/>
            <a:ext cx="7413628" cy="646331"/>
          </a:xfrm>
          <a:prstGeom prst="rect">
            <a:avLst/>
          </a:prstGeom>
          <a:noFill/>
        </p:spPr>
        <p:txBody>
          <a:bodyPr wrap="square">
            <a:spAutoFit/>
          </a:bodyPr>
          <a:lstStyle/>
          <a:p>
            <a:r>
              <a:rPr lang="en-US" sz="3600" b="1" dirty="0"/>
              <a:t>5- Customer Analysis</a:t>
            </a:r>
          </a:p>
        </p:txBody>
      </p:sp>
      <p:sp>
        <p:nvSpPr>
          <p:cNvPr id="13" name="TextBox 12">
            <a:extLst>
              <a:ext uri="{FF2B5EF4-FFF2-40B4-BE49-F238E27FC236}">
                <a16:creationId xmlns:a16="http://schemas.microsoft.com/office/drawing/2014/main" id="{13AA6CCB-AF8D-8689-A243-16FAE284BF69}"/>
              </a:ext>
            </a:extLst>
          </p:cNvPr>
          <p:cNvSpPr txBox="1"/>
          <p:nvPr/>
        </p:nvSpPr>
        <p:spPr>
          <a:xfrm>
            <a:off x="4425952" y="2158394"/>
            <a:ext cx="7464425" cy="328852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Segment: “Prefer not to say” </a:t>
            </a:r>
            <a:br>
              <a:rPr lang="en-US" sz="1600" b="1" kern="100" dirty="0">
                <a:effectLst/>
                <a:latin typeface="Aptos" panose="020B0004020202020204" pitchFamily="34" charset="0"/>
                <a:ea typeface="Aptos" panose="020B0004020202020204" pitchFamily="34" charset="0"/>
                <a:cs typeface="Arial" panose="020B0604020202020204" pitchFamily="34" charset="0"/>
              </a:rPr>
            </a:br>
            <a:r>
              <a:rPr lang="en-US" sz="1600" b="1" kern="100" dirty="0">
                <a:effectLst/>
                <a:latin typeface="Aptos" panose="020B0004020202020204" pitchFamily="34" charset="0"/>
                <a:ea typeface="Aptos" panose="020B0004020202020204" pitchFamily="34" charset="0"/>
                <a:cs typeface="Arial" panose="020B0604020202020204" pitchFamily="34" charset="0"/>
              </a:rPr>
              <a:t>		Revenue: $173.09K, Units: 15,211</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Next Best: Female customers – $161.51K, 12,801 units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Product Preference: Skincare leads overall | Haircare most popular with top segment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Key Insight: High-value segment lacks targeted marketing</a:t>
            </a:r>
          </a:p>
        </p:txBody>
      </p:sp>
      <p:pic>
        <p:nvPicPr>
          <p:cNvPr id="3" name="Picture 2">
            <a:extLst>
              <a:ext uri="{FF2B5EF4-FFF2-40B4-BE49-F238E27FC236}">
                <a16:creationId xmlns:a16="http://schemas.microsoft.com/office/drawing/2014/main" id="{8EAC4B66-957C-C72F-EA3D-51945EC287DA}"/>
              </a:ext>
            </a:extLst>
          </p:cNvPr>
          <p:cNvPicPr>
            <a:picLocks noChangeAspect="1"/>
          </p:cNvPicPr>
          <p:nvPr/>
        </p:nvPicPr>
        <p:blipFill>
          <a:blip r:embed="rId3"/>
          <a:stretch>
            <a:fillRect/>
          </a:stretch>
        </p:blipFill>
        <p:spPr>
          <a:xfrm>
            <a:off x="341364" y="1266825"/>
            <a:ext cx="3982986" cy="4943475"/>
          </a:xfrm>
          <a:prstGeom prst="rect">
            <a:avLst/>
          </a:prstGeom>
        </p:spPr>
      </p:pic>
    </p:spTree>
    <p:extLst>
      <p:ext uri="{BB962C8B-B14F-4D97-AF65-F5344CB8AC3E}">
        <p14:creationId xmlns:p14="http://schemas.microsoft.com/office/powerpoint/2010/main" val="185537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4E4F8-59FC-E94C-8695-46C307F0D85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F80535-C929-C77D-8464-2C27EE530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7" name="Google Shape;110;p1" title="download.png">
            <a:extLst>
              <a:ext uri="{FF2B5EF4-FFF2-40B4-BE49-F238E27FC236}">
                <a16:creationId xmlns:a16="http://schemas.microsoft.com/office/drawing/2014/main" id="{6F010E8E-7E44-CD46-29A9-F6FAFC1AB079}"/>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7D958977-7245-3115-2C30-728D86793F09}"/>
              </a:ext>
            </a:extLst>
          </p:cNvPr>
          <p:cNvSpPr txBox="1"/>
          <p:nvPr/>
        </p:nvSpPr>
        <p:spPr>
          <a:xfrm>
            <a:off x="4324349" y="1266825"/>
            <a:ext cx="7413628" cy="646331"/>
          </a:xfrm>
          <a:prstGeom prst="rect">
            <a:avLst/>
          </a:prstGeom>
          <a:noFill/>
        </p:spPr>
        <p:txBody>
          <a:bodyPr wrap="square">
            <a:spAutoFit/>
          </a:bodyPr>
          <a:lstStyle/>
          <a:p>
            <a:r>
              <a:rPr lang="en-US" sz="3600" b="1" dirty="0"/>
              <a:t>6- Shipping Analysis</a:t>
            </a:r>
          </a:p>
        </p:txBody>
      </p:sp>
      <p:sp>
        <p:nvSpPr>
          <p:cNvPr id="13" name="TextBox 12">
            <a:extLst>
              <a:ext uri="{FF2B5EF4-FFF2-40B4-BE49-F238E27FC236}">
                <a16:creationId xmlns:a16="http://schemas.microsoft.com/office/drawing/2014/main" id="{E23E44FD-E924-1A5D-09B9-AE349159A1BC}"/>
              </a:ext>
            </a:extLst>
          </p:cNvPr>
          <p:cNvSpPr txBox="1"/>
          <p:nvPr/>
        </p:nvSpPr>
        <p:spPr>
          <a:xfrm>
            <a:off x="4425952" y="2158394"/>
            <a:ext cx="7464425" cy="3493713"/>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Shipping Cost: $554.82</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Avg. Shipping Time: 5.75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Most Used Mode: Road – also highest total cost ($16.05K)</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Fastest Location: Bangalore (5.28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Slowest: Chennai (6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Costly Route: Route A – optimize or reroute</a:t>
            </a:r>
          </a:p>
        </p:txBody>
      </p:sp>
      <p:pic>
        <p:nvPicPr>
          <p:cNvPr id="6" name="Picture 5">
            <a:extLst>
              <a:ext uri="{FF2B5EF4-FFF2-40B4-BE49-F238E27FC236}">
                <a16:creationId xmlns:a16="http://schemas.microsoft.com/office/drawing/2014/main" id="{C2D1A6B6-9D52-B377-663D-D337C7FBB5CA}"/>
              </a:ext>
            </a:extLst>
          </p:cNvPr>
          <p:cNvPicPr>
            <a:picLocks noChangeAspect="1"/>
          </p:cNvPicPr>
          <p:nvPr/>
        </p:nvPicPr>
        <p:blipFill>
          <a:blip r:embed="rId3"/>
          <a:stretch>
            <a:fillRect/>
          </a:stretch>
        </p:blipFill>
        <p:spPr>
          <a:xfrm>
            <a:off x="454023" y="1205893"/>
            <a:ext cx="3870326" cy="4994882"/>
          </a:xfrm>
          <a:prstGeom prst="rect">
            <a:avLst/>
          </a:prstGeom>
        </p:spPr>
      </p:pic>
    </p:spTree>
    <p:extLst>
      <p:ext uri="{BB962C8B-B14F-4D97-AF65-F5344CB8AC3E}">
        <p14:creationId xmlns:p14="http://schemas.microsoft.com/office/powerpoint/2010/main" val="282208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A650C-5BFA-9E58-AB83-76D259CC404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7635C4-D1A1-92B8-D50E-A22751EA68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17" name="Google Shape;110;p1" title="download.png">
            <a:extLst>
              <a:ext uri="{FF2B5EF4-FFF2-40B4-BE49-F238E27FC236}">
                <a16:creationId xmlns:a16="http://schemas.microsoft.com/office/drawing/2014/main" id="{0172726B-240F-BCB6-6A55-68B3AA948AC8}"/>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71FB0A7D-DE87-954B-F4D6-B518099803D8}"/>
              </a:ext>
            </a:extLst>
          </p:cNvPr>
          <p:cNvSpPr txBox="1"/>
          <p:nvPr/>
        </p:nvSpPr>
        <p:spPr>
          <a:xfrm>
            <a:off x="593724" y="1231444"/>
            <a:ext cx="11004552" cy="646331"/>
          </a:xfrm>
          <a:prstGeom prst="rect">
            <a:avLst/>
          </a:prstGeom>
          <a:noFill/>
        </p:spPr>
        <p:txBody>
          <a:bodyPr wrap="square">
            <a:spAutoFit/>
          </a:bodyPr>
          <a:lstStyle/>
          <a:p>
            <a:r>
              <a:rPr lang="en-US" sz="3600" b="1" dirty="0"/>
              <a:t>Insights and Recommendations</a:t>
            </a:r>
          </a:p>
        </p:txBody>
      </p:sp>
      <p:sp>
        <p:nvSpPr>
          <p:cNvPr id="9" name="TextBox 8">
            <a:extLst>
              <a:ext uri="{FF2B5EF4-FFF2-40B4-BE49-F238E27FC236}">
                <a16:creationId xmlns:a16="http://schemas.microsoft.com/office/drawing/2014/main" id="{B70A2B83-5DF9-1E22-05D0-7995B0C354C4}"/>
              </a:ext>
            </a:extLst>
          </p:cNvPr>
          <p:cNvSpPr txBox="1"/>
          <p:nvPr/>
        </p:nvSpPr>
        <p:spPr>
          <a:xfrm>
            <a:off x="593723" y="2221788"/>
            <a:ext cx="5264151" cy="2099101"/>
          </a:xfrm>
          <a:prstGeom prst="rect">
            <a:avLst/>
          </a:prstGeom>
          <a:noFill/>
        </p:spPr>
        <p:txBody>
          <a:bodyPr wrap="square">
            <a:spAutoFit/>
          </a:bodyPr>
          <a:lstStyle/>
          <a:p>
            <a:pPr>
              <a:buNone/>
            </a:pPr>
            <a:r>
              <a:rPr lang="en-US" b="1" dirty="0"/>
              <a:t>1. Supplier Performance</a:t>
            </a:r>
          </a:p>
          <a:p>
            <a:pPr>
              <a:buNone/>
            </a:pPr>
            <a:endParaRPr lang="en-US" b="1" dirty="0"/>
          </a:p>
          <a:p>
            <a:pPr>
              <a:lnSpc>
                <a:spcPct val="150000"/>
              </a:lnSpc>
              <a:buNone/>
            </a:pPr>
            <a:r>
              <a:rPr lang="en-US" b="1" dirty="0"/>
              <a:t>•</a:t>
            </a:r>
            <a:r>
              <a:rPr lang="en-US" dirty="0"/>
              <a:t>Insight: Supplier 4 is unreliable with 0% inspection pass rate; Supplier 1 has high volume but poor reliability.</a:t>
            </a:r>
          </a:p>
          <a:p>
            <a:pPr>
              <a:lnSpc>
                <a:spcPct val="150000"/>
              </a:lnSpc>
              <a:buNone/>
            </a:pPr>
            <a:endParaRPr lang="en-US" dirty="0"/>
          </a:p>
          <a:p>
            <a:pPr>
              <a:lnSpc>
                <a:spcPct val="150000"/>
              </a:lnSpc>
              <a:buNone/>
            </a:pPr>
            <a:r>
              <a:rPr lang="en-US" dirty="0"/>
              <a:t>•Recommendation: Eliminate Supplier 4; renegotiate or monitor Supplier 1 closely; onboard higher-performing suppliers.</a:t>
            </a:r>
          </a:p>
        </p:txBody>
      </p:sp>
      <p:sp>
        <p:nvSpPr>
          <p:cNvPr id="13" name="TextBox 12">
            <a:extLst>
              <a:ext uri="{FF2B5EF4-FFF2-40B4-BE49-F238E27FC236}">
                <a16:creationId xmlns:a16="http://schemas.microsoft.com/office/drawing/2014/main" id="{BC0F2661-18EC-B7DB-81A5-679F70305A66}"/>
              </a:ext>
            </a:extLst>
          </p:cNvPr>
          <p:cNvSpPr txBox="1"/>
          <p:nvPr/>
        </p:nvSpPr>
        <p:spPr>
          <a:xfrm>
            <a:off x="6095999" y="2221788"/>
            <a:ext cx="5381625" cy="2099101"/>
          </a:xfrm>
          <a:prstGeom prst="rect">
            <a:avLst/>
          </a:prstGeom>
          <a:noFill/>
        </p:spPr>
        <p:txBody>
          <a:bodyPr wrap="square">
            <a:spAutoFit/>
          </a:bodyPr>
          <a:lstStyle/>
          <a:p>
            <a:pPr>
              <a:buNone/>
            </a:pPr>
            <a:r>
              <a:rPr lang="en-US" b="1" dirty="0"/>
              <a:t>2. Manufacturing Quality</a:t>
            </a:r>
          </a:p>
          <a:p>
            <a:pPr>
              <a:buNone/>
            </a:pPr>
            <a:endParaRPr lang="en-US" b="1" dirty="0"/>
          </a:p>
          <a:p>
            <a:pPr>
              <a:lnSpc>
                <a:spcPct val="150000"/>
              </a:lnSpc>
              <a:buNone/>
            </a:pPr>
            <a:r>
              <a:rPr lang="en-US" dirty="0"/>
              <a:t>•Insight: High defect rates in haircare and skincare; cosmetics have better performance.</a:t>
            </a:r>
          </a:p>
          <a:p>
            <a:pPr>
              <a:lnSpc>
                <a:spcPct val="150000"/>
              </a:lnSpc>
              <a:buNone/>
            </a:pPr>
            <a:endParaRPr lang="en-US" dirty="0"/>
          </a:p>
          <a:p>
            <a:pPr>
              <a:lnSpc>
                <a:spcPct val="150000"/>
              </a:lnSpc>
              <a:buNone/>
            </a:pPr>
            <a:r>
              <a:rPr lang="en-US" dirty="0"/>
              <a:t>•Recommendation: Improve quality control for haircare; shift production to better-performing categories.</a:t>
            </a:r>
          </a:p>
        </p:txBody>
      </p:sp>
      <p:pic>
        <p:nvPicPr>
          <p:cNvPr id="5122" name="Picture 2">
            <a:extLst>
              <a:ext uri="{FF2B5EF4-FFF2-40B4-BE49-F238E27FC236}">
                <a16:creationId xmlns:a16="http://schemas.microsoft.com/office/drawing/2014/main" id="{6BE4EFB3-07E3-4DD9-C54E-8A87046D0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 t="31111" r="-1901" b="50040"/>
          <a:stretch/>
        </p:blipFill>
        <p:spPr bwMode="auto">
          <a:xfrm>
            <a:off x="796926" y="5466436"/>
            <a:ext cx="10902951"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1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A4FC2-2AD3-43E7-5147-FCE4DD32C2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6EA06-101D-9BE2-EA19-3E98D3F4BB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17" name="Google Shape;110;p1" title="download.png">
            <a:extLst>
              <a:ext uri="{FF2B5EF4-FFF2-40B4-BE49-F238E27FC236}">
                <a16:creationId xmlns:a16="http://schemas.microsoft.com/office/drawing/2014/main" id="{06148FEA-3342-C026-6C4D-421D23A276C8}"/>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2CCD2980-72B4-B9F1-9933-30CD20CBB101}"/>
              </a:ext>
            </a:extLst>
          </p:cNvPr>
          <p:cNvSpPr txBox="1"/>
          <p:nvPr/>
        </p:nvSpPr>
        <p:spPr>
          <a:xfrm>
            <a:off x="593724" y="1231444"/>
            <a:ext cx="11004552" cy="646331"/>
          </a:xfrm>
          <a:prstGeom prst="rect">
            <a:avLst/>
          </a:prstGeom>
          <a:noFill/>
        </p:spPr>
        <p:txBody>
          <a:bodyPr wrap="square">
            <a:spAutoFit/>
          </a:bodyPr>
          <a:lstStyle/>
          <a:p>
            <a:r>
              <a:rPr lang="en-US" sz="3600" b="1" dirty="0"/>
              <a:t>Insights and Recommendations</a:t>
            </a:r>
          </a:p>
        </p:txBody>
      </p:sp>
      <p:sp>
        <p:nvSpPr>
          <p:cNvPr id="9" name="TextBox 8">
            <a:extLst>
              <a:ext uri="{FF2B5EF4-FFF2-40B4-BE49-F238E27FC236}">
                <a16:creationId xmlns:a16="http://schemas.microsoft.com/office/drawing/2014/main" id="{FBB2BDAE-D726-6794-AA42-2810C8A923F9}"/>
              </a:ext>
            </a:extLst>
          </p:cNvPr>
          <p:cNvSpPr txBox="1"/>
          <p:nvPr/>
        </p:nvSpPr>
        <p:spPr>
          <a:xfrm>
            <a:off x="593724" y="2221788"/>
            <a:ext cx="3730626" cy="2422266"/>
          </a:xfrm>
          <a:prstGeom prst="rect">
            <a:avLst/>
          </a:prstGeom>
          <a:noFill/>
        </p:spPr>
        <p:txBody>
          <a:bodyPr wrap="square">
            <a:spAutoFit/>
          </a:bodyPr>
          <a:lstStyle/>
          <a:p>
            <a:pPr>
              <a:buNone/>
            </a:pPr>
            <a:r>
              <a:rPr lang="en-US" b="1" dirty="0"/>
              <a:t>3. Inventory Management</a:t>
            </a:r>
          </a:p>
          <a:p>
            <a:pPr>
              <a:buNone/>
            </a:pPr>
            <a:endParaRPr lang="en-US" b="1" dirty="0"/>
          </a:p>
          <a:p>
            <a:pPr>
              <a:lnSpc>
                <a:spcPct val="150000"/>
              </a:lnSpc>
              <a:buNone/>
            </a:pPr>
            <a:r>
              <a:rPr lang="en-US" b="1" dirty="0"/>
              <a:t>•</a:t>
            </a:r>
            <a:r>
              <a:rPr lang="en-US" dirty="0"/>
              <a:t>Insight: Skincare is understocked despite high demand; cosmetics are overstocked.</a:t>
            </a:r>
          </a:p>
          <a:p>
            <a:pPr>
              <a:lnSpc>
                <a:spcPct val="150000"/>
              </a:lnSpc>
              <a:buNone/>
            </a:pPr>
            <a:endParaRPr lang="en-US" dirty="0"/>
          </a:p>
          <a:p>
            <a:pPr>
              <a:lnSpc>
                <a:spcPct val="150000"/>
              </a:lnSpc>
              <a:buNone/>
            </a:pPr>
            <a:r>
              <a:rPr lang="en-US" dirty="0"/>
              <a:t>•Recommendation: Adjust inventory based on turnover; increase skincare stock, reduce cosmetics.</a:t>
            </a:r>
          </a:p>
        </p:txBody>
      </p:sp>
      <p:pic>
        <p:nvPicPr>
          <p:cNvPr id="5122" name="Picture 2">
            <a:extLst>
              <a:ext uri="{FF2B5EF4-FFF2-40B4-BE49-F238E27FC236}">
                <a16:creationId xmlns:a16="http://schemas.microsoft.com/office/drawing/2014/main" id="{99644CF0-611A-FC0A-4AC5-7812BE860B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 t="31111" r="-1901" b="50040"/>
          <a:stretch/>
        </p:blipFill>
        <p:spPr bwMode="auto">
          <a:xfrm>
            <a:off x="796926" y="5466436"/>
            <a:ext cx="10902951" cy="6463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537DCF-EF00-0D3B-0022-7612CFF05841}"/>
              </a:ext>
            </a:extLst>
          </p:cNvPr>
          <p:cNvSpPr txBox="1"/>
          <p:nvPr/>
        </p:nvSpPr>
        <p:spPr>
          <a:xfrm>
            <a:off x="4324350" y="2217867"/>
            <a:ext cx="3730626" cy="2422266"/>
          </a:xfrm>
          <a:prstGeom prst="rect">
            <a:avLst/>
          </a:prstGeom>
          <a:noFill/>
        </p:spPr>
        <p:txBody>
          <a:bodyPr wrap="square">
            <a:spAutoFit/>
          </a:bodyPr>
          <a:lstStyle/>
          <a:p>
            <a:pPr>
              <a:buNone/>
            </a:pPr>
            <a:r>
              <a:rPr lang="en-US" b="1" dirty="0"/>
              <a:t>4. Customer Behavior</a:t>
            </a:r>
          </a:p>
          <a:p>
            <a:pPr>
              <a:buNone/>
            </a:pPr>
            <a:endParaRPr lang="en-US" b="1" dirty="0"/>
          </a:p>
          <a:p>
            <a:pPr>
              <a:lnSpc>
                <a:spcPct val="150000"/>
              </a:lnSpc>
              <a:buNone/>
            </a:pPr>
            <a:r>
              <a:rPr lang="en-US" b="1" dirty="0"/>
              <a:t>•</a:t>
            </a:r>
            <a:r>
              <a:rPr lang="en-US" dirty="0"/>
              <a:t>Insight: “Prefer not to say” group leads in revenue and volume; current marketing is too gender-targeted.</a:t>
            </a:r>
          </a:p>
          <a:p>
            <a:pPr>
              <a:lnSpc>
                <a:spcPct val="150000"/>
              </a:lnSpc>
              <a:buNone/>
            </a:pPr>
            <a:r>
              <a:rPr lang="en-US" dirty="0"/>
              <a:t>•Recommendation: Use inclusive, behavior-based segmentation for personalized marketing</a:t>
            </a:r>
            <a:r>
              <a:rPr lang="en-US" b="1" dirty="0"/>
              <a:t>.</a:t>
            </a:r>
          </a:p>
        </p:txBody>
      </p:sp>
      <p:sp>
        <p:nvSpPr>
          <p:cNvPr id="3" name="TextBox 2">
            <a:extLst>
              <a:ext uri="{FF2B5EF4-FFF2-40B4-BE49-F238E27FC236}">
                <a16:creationId xmlns:a16="http://schemas.microsoft.com/office/drawing/2014/main" id="{860BCFD9-B151-CB49-CFD4-420CA2860A81}"/>
              </a:ext>
            </a:extLst>
          </p:cNvPr>
          <p:cNvSpPr txBox="1"/>
          <p:nvPr/>
        </p:nvSpPr>
        <p:spPr>
          <a:xfrm>
            <a:off x="8054976" y="2221788"/>
            <a:ext cx="3730626" cy="2422266"/>
          </a:xfrm>
          <a:prstGeom prst="rect">
            <a:avLst/>
          </a:prstGeom>
          <a:noFill/>
        </p:spPr>
        <p:txBody>
          <a:bodyPr wrap="square">
            <a:spAutoFit/>
          </a:bodyPr>
          <a:lstStyle/>
          <a:p>
            <a:pPr>
              <a:buNone/>
            </a:pPr>
            <a:r>
              <a:rPr lang="en-US" b="1" dirty="0"/>
              <a:t>5. Logistics &amp; Shipping</a:t>
            </a:r>
          </a:p>
          <a:p>
            <a:pPr>
              <a:buNone/>
            </a:pPr>
            <a:endParaRPr lang="en-US" b="1" dirty="0"/>
          </a:p>
          <a:p>
            <a:pPr>
              <a:lnSpc>
                <a:spcPct val="150000"/>
              </a:lnSpc>
              <a:buNone/>
            </a:pPr>
            <a:r>
              <a:rPr lang="en-US" dirty="0"/>
              <a:t>•Insight: Route A and road transport drive high costs; Chennai has slowest delivery.</a:t>
            </a:r>
          </a:p>
          <a:p>
            <a:pPr>
              <a:lnSpc>
                <a:spcPct val="150000"/>
              </a:lnSpc>
              <a:buNone/>
            </a:pPr>
            <a:endParaRPr lang="en-US" dirty="0"/>
          </a:p>
          <a:p>
            <a:pPr>
              <a:lnSpc>
                <a:spcPct val="150000"/>
              </a:lnSpc>
              <a:buNone/>
            </a:pPr>
            <a:r>
              <a:rPr lang="en-US" dirty="0"/>
              <a:t>•Recommendation: Optimize route planning and evaluate alternative shipping modes and partners.</a:t>
            </a:r>
          </a:p>
        </p:txBody>
      </p:sp>
    </p:spTree>
    <p:extLst>
      <p:ext uri="{BB962C8B-B14F-4D97-AF65-F5344CB8AC3E}">
        <p14:creationId xmlns:p14="http://schemas.microsoft.com/office/powerpoint/2010/main" val="377760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0513F-B118-EAB1-718F-12F1401DDD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A3DF20-1C36-1DE6-ABD0-97FD293097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17" name="Google Shape;110;p1" title="download.png">
            <a:extLst>
              <a:ext uri="{FF2B5EF4-FFF2-40B4-BE49-F238E27FC236}">
                <a16:creationId xmlns:a16="http://schemas.microsoft.com/office/drawing/2014/main" id="{FE855C96-6D47-7C7A-F081-00FD0CAE219B}"/>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F0F5185B-3A8B-327D-CD2D-CF22D3DE5F56}"/>
              </a:ext>
            </a:extLst>
          </p:cNvPr>
          <p:cNvSpPr txBox="1"/>
          <p:nvPr/>
        </p:nvSpPr>
        <p:spPr>
          <a:xfrm>
            <a:off x="4679949" y="1231444"/>
            <a:ext cx="6188898" cy="646331"/>
          </a:xfrm>
          <a:prstGeom prst="rect">
            <a:avLst/>
          </a:prstGeom>
          <a:noFill/>
        </p:spPr>
        <p:txBody>
          <a:bodyPr wrap="square">
            <a:spAutoFit/>
          </a:bodyPr>
          <a:lstStyle/>
          <a:p>
            <a:r>
              <a:rPr lang="en-US" sz="3600" b="1" dirty="0"/>
              <a:t>Project Team and Roles</a:t>
            </a:r>
          </a:p>
        </p:txBody>
      </p:sp>
      <p:sp>
        <p:nvSpPr>
          <p:cNvPr id="9" name="TextBox 8">
            <a:extLst>
              <a:ext uri="{FF2B5EF4-FFF2-40B4-BE49-F238E27FC236}">
                <a16:creationId xmlns:a16="http://schemas.microsoft.com/office/drawing/2014/main" id="{6AECBB3E-7C9F-94EC-05E0-27CA73B711EC}"/>
              </a:ext>
            </a:extLst>
          </p:cNvPr>
          <p:cNvSpPr txBox="1"/>
          <p:nvPr/>
        </p:nvSpPr>
        <p:spPr>
          <a:xfrm>
            <a:off x="4679127" y="2336088"/>
            <a:ext cx="6188898" cy="3323987"/>
          </a:xfrm>
          <a:prstGeom prst="rect">
            <a:avLst/>
          </a:prstGeom>
          <a:noFill/>
        </p:spPr>
        <p:txBody>
          <a:bodyPr wrap="square">
            <a:spAutoFit/>
          </a:bodyPr>
          <a:lstStyle/>
          <a:p>
            <a:pPr>
              <a:buFont typeface="Arial" panose="020B0604020202020204" pitchFamily="34" charset="0"/>
              <a:buChar char="•"/>
            </a:pPr>
            <a:r>
              <a:rPr lang="en-US" b="1" dirty="0"/>
              <a:t>Data Cleaning and Preprocessing:</a:t>
            </a:r>
            <a:r>
              <a:rPr lang="en-US" dirty="0"/>
              <a:t> </a:t>
            </a:r>
            <a:r>
              <a:rPr lang="es-ES" dirty="0" err="1"/>
              <a:t>Ritage</a:t>
            </a:r>
            <a:r>
              <a:rPr lang="es-ES" dirty="0"/>
              <a:t> Hamada &amp; Nada El </a:t>
            </a:r>
            <a:r>
              <a:rPr lang="es-ES" dirty="0" err="1"/>
              <a:t>Sayed</a:t>
            </a:r>
            <a:r>
              <a:rPr lang="es-ES" dirty="0"/>
              <a:t>.</a:t>
            </a:r>
          </a:p>
          <a:p>
            <a:pPr>
              <a:buFont typeface="Arial" panose="020B0604020202020204" pitchFamily="34" charset="0"/>
              <a:buChar char="•"/>
            </a:pPr>
            <a:endParaRPr lang="es-ES" dirty="0"/>
          </a:p>
          <a:p>
            <a:pPr>
              <a:buFont typeface="Arial" panose="020B0604020202020204" pitchFamily="34" charset="0"/>
              <a:buChar char="•"/>
            </a:pPr>
            <a:endParaRPr lang="es-ES" dirty="0"/>
          </a:p>
          <a:p>
            <a:pPr>
              <a:buFont typeface="Arial" panose="020B0604020202020204" pitchFamily="34" charset="0"/>
              <a:buChar char="•"/>
            </a:pPr>
            <a:r>
              <a:rPr lang="en-US" b="1" dirty="0"/>
              <a:t>Data Modeling phase:</a:t>
            </a:r>
            <a:r>
              <a:rPr lang="es-ES" dirty="0"/>
              <a:t> </a:t>
            </a:r>
            <a:r>
              <a:rPr lang="es-ES" dirty="0" err="1"/>
              <a:t>Ritage</a:t>
            </a:r>
            <a:r>
              <a:rPr lang="es-ES" dirty="0"/>
              <a:t> Hamada &amp; Nada El </a:t>
            </a:r>
            <a:r>
              <a:rPr lang="es-ES" dirty="0" err="1"/>
              <a:t>Sayed</a:t>
            </a:r>
            <a:r>
              <a:rPr lang="es-ES" dirty="0"/>
              <a:t> &amp;</a:t>
            </a:r>
            <a:r>
              <a:rPr lang="en-US" dirty="0"/>
              <a:t> Mohammed Ayman</a:t>
            </a:r>
          </a:p>
          <a:p>
            <a:endParaRPr lang="en-US" dirty="0"/>
          </a:p>
          <a:p>
            <a:endParaRPr lang="en-US" dirty="0"/>
          </a:p>
          <a:p>
            <a:pPr>
              <a:buFont typeface="Arial" panose="020B0604020202020204" pitchFamily="34" charset="0"/>
              <a:buChar char="•"/>
            </a:pPr>
            <a:r>
              <a:rPr lang="en-US" b="1" dirty="0"/>
              <a:t>Analysis Questions and Calculation phase:</a:t>
            </a:r>
            <a:r>
              <a:rPr lang="en-US" dirty="0"/>
              <a:t> Mohammed Ayman.</a:t>
            </a:r>
          </a:p>
          <a:p>
            <a:endParaRPr lang="en-US" dirty="0"/>
          </a:p>
          <a:p>
            <a:endParaRPr lang="en-US" dirty="0"/>
          </a:p>
          <a:p>
            <a:pPr>
              <a:buFont typeface="Arial" panose="020B0604020202020204" pitchFamily="34" charset="0"/>
              <a:buChar char="•"/>
            </a:pPr>
            <a:r>
              <a:rPr lang="en-US" b="1" dirty="0"/>
              <a:t>Dashboard Phase:</a:t>
            </a:r>
            <a:r>
              <a:rPr lang="en-US" dirty="0"/>
              <a:t> Youssef Atef &amp; Mohammed </a:t>
            </a:r>
            <a:r>
              <a:rPr lang="en-US" dirty="0" err="1"/>
              <a:t>youssef</a:t>
            </a:r>
            <a:r>
              <a:rPr lang="en-US" dirty="0"/>
              <a:t> Fakhry &amp; </a:t>
            </a:r>
            <a:r>
              <a:rPr lang="es-ES" dirty="0" err="1"/>
              <a:t>Ritage</a:t>
            </a:r>
            <a:r>
              <a:rPr lang="es-ES" dirty="0"/>
              <a:t> Hamada &amp; Nada El </a:t>
            </a:r>
            <a:r>
              <a:rPr lang="es-ES" dirty="0" err="1"/>
              <a:t>Sayed</a:t>
            </a:r>
            <a:r>
              <a:rPr lang="es-ES" dirty="0"/>
              <a:t> &amp;</a:t>
            </a:r>
            <a:r>
              <a:rPr lang="en-US" dirty="0"/>
              <a:t> Mohammed Ayman</a:t>
            </a:r>
            <a:r>
              <a:rPr lang="es-ES" dirty="0"/>
              <a:t> </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Final Presentation: </a:t>
            </a:r>
            <a:r>
              <a:rPr lang="en-US" dirty="0"/>
              <a:t>Mohammed Ayman</a:t>
            </a:r>
          </a:p>
        </p:txBody>
      </p:sp>
      <p:pic>
        <p:nvPicPr>
          <p:cNvPr id="6146" name="Picture 2">
            <a:extLst>
              <a:ext uri="{FF2B5EF4-FFF2-40B4-BE49-F238E27FC236}">
                <a16:creationId xmlns:a16="http://schemas.microsoft.com/office/drawing/2014/main" id="{AB7E4A7E-7550-6912-C3F8-06599A633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64" y="1231444"/>
            <a:ext cx="4034736" cy="497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26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120" name="Google Shape;120;p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68A5813D-5D8E-B93E-3439-E3375EED5960}"/>
              </a:ext>
            </a:extLst>
          </p:cNvPr>
          <p:cNvSpPr txBox="1"/>
          <p:nvPr/>
        </p:nvSpPr>
        <p:spPr>
          <a:xfrm>
            <a:off x="4679949" y="1231444"/>
            <a:ext cx="6188898" cy="769441"/>
          </a:xfrm>
          <a:prstGeom prst="rect">
            <a:avLst/>
          </a:prstGeom>
          <a:noFill/>
        </p:spPr>
        <p:txBody>
          <a:bodyPr wrap="square">
            <a:spAutoFit/>
          </a:bodyPr>
          <a:lstStyle/>
          <a:p>
            <a:r>
              <a:rPr lang="en-US" sz="4400" b="1" dirty="0"/>
              <a:t>Thank You</a:t>
            </a:r>
          </a:p>
        </p:txBody>
      </p:sp>
      <p:sp>
        <p:nvSpPr>
          <p:cNvPr id="4" name="TextBox 3">
            <a:extLst>
              <a:ext uri="{FF2B5EF4-FFF2-40B4-BE49-F238E27FC236}">
                <a16:creationId xmlns:a16="http://schemas.microsoft.com/office/drawing/2014/main" id="{28CDF657-A21B-6548-2C0C-8FD678F29179}"/>
              </a:ext>
            </a:extLst>
          </p:cNvPr>
          <p:cNvSpPr txBox="1"/>
          <p:nvPr/>
        </p:nvSpPr>
        <p:spPr>
          <a:xfrm>
            <a:off x="4679949" y="2362735"/>
            <a:ext cx="6096000" cy="2031325"/>
          </a:xfrm>
          <a:prstGeom prst="rect">
            <a:avLst/>
          </a:prstGeom>
          <a:noFill/>
        </p:spPr>
        <p:txBody>
          <a:bodyPr wrap="square">
            <a:spAutoFit/>
          </a:bodyPr>
          <a:lstStyle/>
          <a:p>
            <a:pPr marL="285750" indent="-285750">
              <a:buFont typeface="Arial" panose="020B0604020202020204" pitchFamily="34" charset="0"/>
              <a:buChar char="•"/>
            </a:pPr>
            <a:r>
              <a:rPr lang="en-US" dirty="0"/>
              <a:t>We appreciate your time and attention throughout this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Looking forward to your feedback and next steps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Please reach out with any questions or further insights.</a:t>
            </a:r>
          </a:p>
        </p:txBody>
      </p:sp>
      <p:pic>
        <p:nvPicPr>
          <p:cNvPr id="7176" name="Picture 8">
            <a:extLst>
              <a:ext uri="{FF2B5EF4-FFF2-40B4-BE49-F238E27FC236}">
                <a16:creationId xmlns:a16="http://schemas.microsoft.com/office/drawing/2014/main" id="{4DA220A5-73FA-F217-4C8A-F570214D2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63" y="1231444"/>
            <a:ext cx="3897312" cy="4879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F4FF8-C969-7994-0D36-7CB8F4D4560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71F274-CC35-042B-5968-17145E88AE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7" name="Google Shape;110;p1" title="download.png">
            <a:extLst>
              <a:ext uri="{FF2B5EF4-FFF2-40B4-BE49-F238E27FC236}">
                <a16:creationId xmlns:a16="http://schemas.microsoft.com/office/drawing/2014/main" id="{6C971FC1-84C9-02F6-26DD-D5BB52C6AF21}"/>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3" name="TextBox 2">
            <a:extLst>
              <a:ext uri="{FF2B5EF4-FFF2-40B4-BE49-F238E27FC236}">
                <a16:creationId xmlns:a16="http://schemas.microsoft.com/office/drawing/2014/main" id="{FEAF0418-97F9-5E97-3E70-D3872E117ECB}"/>
              </a:ext>
            </a:extLst>
          </p:cNvPr>
          <p:cNvSpPr txBox="1"/>
          <p:nvPr/>
        </p:nvSpPr>
        <p:spPr>
          <a:xfrm>
            <a:off x="609599" y="1351062"/>
            <a:ext cx="9705976" cy="646331"/>
          </a:xfrm>
          <a:prstGeom prst="rect">
            <a:avLst/>
          </a:prstGeom>
          <a:noFill/>
        </p:spPr>
        <p:txBody>
          <a:bodyPr wrap="square">
            <a:spAutoFit/>
          </a:bodyPr>
          <a:lstStyle/>
          <a:p>
            <a:r>
              <a:rPr lang="en-US" sz="3600" b="1" dirty="0"/>
              <a:t>Project Background and Business Problem</a:t>
            </a:r>
          </a:p>
        </p:txBody>
      </p:sp>
      <p:sp>
        <p:nvSpPr>
          <p:cNvPr id="6" name="TextBox 5">
            <a:extLst>
              <a:ext uri="{FF2B5EF4-FFF2-40B4-BE49-F238E27FC236}">
                <a16:creationId xmlns:a16="http://schemas.microsoft.com/office/drawing/2014/main" id="{A3484726-26CF-DFBC-5D66-9DAFE7B60780}"/>
              </a:ext>
            </a:extLst>
          </p:cNvPr>
          <p:cNvSpPr txBox="1"/>
          <p:nvPr/>
        </p:nvSpPr>
        <p:spPr>
          <a:xfrm>
            <a:off x="1000126" y="2450066"/>
            <a:ext cx="5029200" cy="2154436"/>
          </a:xfrm>
          <a:prstGeom prst="rect">
            <a:avLst/>
          </a:prstGeom>
          <a:noFill/>
        </p:spPr>
        <p:txBody>
          <a:bodyPr wrap="square">
            <a:spAutoFit/>
          </a:bodyPr>
          <a:lstStyle/>
          <a:p>
            <a:pPr>
              <a:buNone/>
            </a:pPr>
            <a:r>
              <a:rPr lang="en-US" sz="1800" b="1" dirty="0"/>
              <a:t>Industry Context</a:t>
            </a:r>
          </a:p>
          <a:p>
            <a:pPr>
              <a:buNone/>
            </a:pPr>
            <a:endParaRPr lang="en-US" sz="1800" b="1" dirty="0"/>
          </a:p>
          <a:p>
            <a:pPr>
              <a:buNone/>
            </a:pPr>
            <a:r>
              <a:rPr lang="en-US" dirty="0"/>
              <a:t>In the beauty and personal care industry, operational efficiency, quality consistency, and customer personalization are key drivers of competitive advantage. Rapid demand shifts, inventory imbalances, and unreliable supply chains pose significant challenges.</a:t>
            </a:r>
          </a:p>
          <a:p>
            <a:pPr>
              <a:buNone/>
            </a:pPr>
            <a:endParaRPr lang="en-US" dirty="0"/>
          </a:p>
          <a:p>
            <a:endParaRPr lang="en-US" dirty="0"/>
          </a:p>
        </p:txBody>
      </p:sp>
      <p:sp>
        <p:nvSpPr>
          <p:cNvPr id="8" name="TextBox 7">
            <a:extLst>
              <a:ext uri="{FF2B5EF4-FFF2-40B4-BE49-F238E27FC236}">
                <a16:creationId xmlns:a16="http://schemas.microsoft.com/office/drawing/2014/main" id="{885C5459-14F5-952D-4D5E-69A64B984BCF}"/>
              </a:ext>
            </a:extLst>
          </p:cNvPr>
          <p:cNvSpPr txBox="1"/>
          <p:nvPr/>
        </p:nvSpPr>
        <p:spPr>
          <a:xfrm>
            <a:off x="6248400" y="2459275"/>
            <a:ext cx="5172075" cy="3493264"/>
          </a:xfrm>
          <a:prstGeom prst="rect">
            <a:avLst/>
          </a:prstGeom>
          <a:noFill/>
        </p:spPr>
        <p:txBody>
          <a:bodyPr wrap="square">
            <a:spAutoFit/>
          </a:bodyPr>
          <a:lstStyle/>
          <a:p>
            <a:pPr>
              <a:buNone/>
            </a:pPr>
            <a:r>
              <a:rPr lang="en-US" sz="1800" b="1" dirty="0"/>
              <a:t>Business Problem</a:t>
            </a:r>
            <a:endParaRPr lang="en-US" b="1" dirty="0"/>
          </a:p>
          <a:p>
            <a:pPr>
              <a:buNone/>
            </a:pPr>
            <a:endParaRPr lang="en-US" b="1" dirty="0"/>
          </a:p>
          <a:p>
            <a:pPr>
              <a:buNone/>
            </a:pPr>
            <a:r>
              <a:rPr lang="en-US" dirty="0"/>
              <a:t>Despite strong sales in skincare and high engagement from key customer segments, the business faces:</a:t>
            </a:r>
          </a:p>
          <a:p>
            <a:pPr>
              <a:lnSpc>
                <a:spcPct val="150000"/>
              </a:lnSpc>
              <a:buNone/>
            </a:pPr>
            <a:r>
              <a:rPr lang="en-US" dirty="0"/>
              <a:t>•Supplier unreliability affecting product quality and timelines</a:t>
            </a:r>
          </a:p>
          <a:p>
            <a:pPr>
              <a:lnSpc>
                <a:spcPct val="150000"/>
              </a:lnSpc>
              <a:buNone/>
            </a:pPr>
            <a:r>
              <a:rPr lang="en-US" dirty="0"/>
              <a:t>•High defect and inspection failure rates in manufacturing</a:t>
            </a:r>
          </a:p>
          <a:p>
            <a:pPr>
              <a:lnSpc>
                <a:spcPct val="150000"/>
              </a:lnSpc>
              <a:buNone/>
            </a:pPr>
            <a:r>
              <a:rPr lang="en-US" dirty="0"/>
              <a:t>•Inventory mismatch leading to overstocking/stockouts</a:t>
            </a:r>
          </a:p>
          <a:p>
            <a:pPr>
              <a:lnSpc>
                <a:spcPct val="150000"/>
              </a:lnSpc>
              <a:buNone/>
            </a:pPr>
            <a:r>
              <a:rPr lang="en-US" dirty="0"/>
              <a:t>•Missed personalization opportunities in marketing</a:t>
            </a:r>
          </a:p>
          <a:p>
            <a:pPr>
              <a:lnSpc>
                <a:spcPct val="150000"/>
              </a:lnSpc>
              <a:buNone/>
            </a:pPr>
            <a:r>
              <a:rPr lang="en-US" dirty="0"/>
              <a:t>•Rising transportation costs, especially on key routes</a:t>
            </a:r>
          </a:p>
          <a:p>
            <a:pPr>
              <a:buNone/>
            </a:pPr>
            <a:endParaRPr lang="en-US" dirty="0"/>
          </a:p>
          <a:p>
            <a:pPr>
              <a:buNone/>
            </a:pPr>
            <a:r>
              <a:rPr lang="en-US" dirty="0"/>
              <a:t>These issues reduce efficiency, increase costs, and risk customer satisfaction</a:t>
            </a:r>
          </a:p>
          <a:p>
            <a:pPr>
              <a:buNone/>
            </a:pPr>
            <a:r>
              <a:rPr lang="en-US" dirty="0"/>
              <a:t>.</a:t>
            </a:r>
          </a:p>
        </p:txBody>
      </p:sp>
    </p:spTree>
    <p:extLst>
      <p:ext uri="{BB962C8B-B14F-4D97-AF65-F5344CB8AC3E}">
        <p14:creationId xmlns:p14="http://schemas.microsoft.com/office/powerpoint/2010/main" val="96339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F0BD4-CE41-0FDB-44DB-6AF27013E6F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70BFB6-0CA3-5254-DB56-237F78698C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7" name="Google Shape;110;p1" title="download.png">
            <a:extLst>
              <a:ext uri="{FF2B5EF4-FFF2-40B4-BE49-F238E27FC236}">
                <a16:creationId xmlns:a16="http://schemas.microsoft.com/office/drawing/2014/main" id="{56C67933-4E41-F652-0C05-0C8D03F9DB76}"/>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pic>
        <p:nvPicPr>
          <p:cNvPr id="1026" name="Picture 2">
            <a:extLst>
              <a:ext uri="{FF2B5EF4-FFF2-40B4-BE49-F238E27FC236}">
                <a16:creationId xmlns:a16="http://schemas.microsoft.com/office/drawing/2014/main" id="{96712E17-9BC3-A6FF-3A7C-169D74FD5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1" y="1266825"/>
            <a:ext cx="35560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0167D6-2A3F-6AE3-75DC-EB312C1E6459}"/>
              </a:ext>
            </a:extLst>
          </p:cNvPr>
          <p:cNvSpPr txBox="1"/>
          <p:nvPr/>
        </p:nvSpPr>
        <p:spPr>
          <a:xfrm>
            <a:off x="4324349" y="1266825"/>
            <a:ext cx="6791325" cy="646331"/>
          </a:xfrm>
          <a:prstGeom prst="rect">
            <a:avLst/>
          </a:prstGeom>
          <a:noFill/>
        </p:spPr>
        <p:txBody>
          <a:bodyPr wrap="square">
            <a:spAutoFit/>
          </a:bodyPr>
          <a:lstStyle/>
          <a:p>
            <a:r>
              <a:rPr lang="en-US" sz="3600" b="1" dirty="0"/>
              <a:t>Project Objectives and Scope</a:t>
            </a:r>
          </a:p>
        </p:txBody>
      </p:sp>
      <p:sp>
        <p:nvSpPr>
          <p:cNvPr id="9" name="TextBox 8">
            <a:extLst>
              <a:ext uri="{FF2B5EF4-FFF2-40B4-BE49-F238E27FC236}">
                <a16:creationId xmlns:a16="http://schemas.microsoft.com/office/drawing/2014/main" id="{5834F524-9367-83CB-EF91-4EBECD9C0865}"/>
              </a:ext>
            </a:extLst>
          </p:cNvPr>
          <p:cNvSpPr txBox="1"/>
          <p:nvPr/>
        </p:nvSpPr>
        <p:spPr>
          <a:xfrm>
            <a:off x="4276726" y="2131993"/>
            <a:ext cx="7077074" cy="1169551"/>
          </a:xfrm>
          <a:prstGeom prst="rect">
            <a:avLst/>
          </a:prstGeom>
          <a:noFill/>
        </p:spPr>
        <p:txBody>
          <a:bodyPr wrap="square">
            <a:spAutoFit/>
          </a:bodyPr>
          <a:lstStyle/>
          <a:p>
            <a:pPr>
              <a:buNone/>
            </a:pPr>
            <a:r>
              <a:rPr lang="en-US" b="1" dirty="0"/>
              <a:t>Project Objectives:</a:t>
            </a:r>
          </a:p>
          <a:p>
            <a:pPr>
              <a:buNone/>
            </a:pPr>
            <a:endParaRPr lang="en-US" b="1" dirty="0"/>
          </a:p>
          <a:p>
            <a:r>
              <a:rPr lang="en-US" dirty="0"/>
              <a:t>To enhance operational performance and customer satisfaction by optimizing supplier selection, improving manufacturing quality, aligning inventory with demand trends, and reducing logistics costs through data-driven decision-making..</a:t>
            </a:r>
          </a:p>
        </p:txBody>
      </p:sp>
      <p:sp>
        <p:nvSpPr>
          <p:cNvPr id="13" name="TextBox 12">
            <a:extLst>
              <a:ext uri="{FF2B5EF4-FFF2-40B4-BE49-F238E27FC236}">
                <a16:creationId xmlns:a16="http://schemas.microsoft.com/office/drawing/2014/main" id="{A183DEF2-A116-6B19-C1DF-1797576ABFD3}"/>
              </a:ext>
            </a:extLst>
          </p:cNvPr>
          <p:cNvSpPr txBox="1"/>
          <p:nvPr/>
        </p:nvSpPr>
        <p:spPr>
          <a:xfrm>
            <a:off x="4276725" y="3370014"/>
            <a:ext cx="7077073" cy="2853153"/>
          </a:xfrm>
          <a:prstGeom prst="rect">
            <a:avLst/>
          </a:prstGeom>
          <a:noFill/>
        </p:spPr>
        <p:txBody>
          <a:bodyPr wrap="square">
            <a:spAutoFit/>
          </a:bodyPr>
          <a:lstStyle/>
          <a:p>
            <a:pPr>
              <a:buNone/>
            </a:pPr>
            <a:r>
              <a:rPr lang="en-US" b="1" dirty="0"/>
              <a:t>Project Scope</a:t>
            </a:r>
          </a:p>
          <a:p>
            <a:pPr>
              <a:lnSpc>
                <a:spcPct val="150000"/>
              </a:lnSpc>
            </a:pPr>
            <a:r>
              <a:rPr lang="en-US" dirty="0"/>
              <a:t>•Supplier Analysis: Evaluate supplier reliability, defect rates, and turnover efficiency</a:t>
            </a:r>
          </a:p>
          <a:p>
            <a:pPr>
              <a:lnSpc>
                <a:spcPct val="150000"/>
              </a:lnSpc>
            </a:pPr>
            <a:r>
              <a:rPr lang="en-US" dirty="0"/>
              <a:t>•Manufacturing Insights: Analyze defect rates, inspection failures, and production lead times across product categories</a:t>
            </a:r>
          </a:p>
          <a:p>
            <a:pPr>
              <a:lnSpc>
                <a:spcPct val="150000"/>
              </a:lnSpc>
            </a:pPr>
            <a:r>
              <a:rPr lang="en-US" dirty="0"/>
              <a:t>•Inventory Management: Assess stock levels, turnover rates, and demand-supply alignment</a:t>
            </a:r>
          </a:p>
          <a:p>
            <a:pPr>
              <a:lnSpc>
                <a:spcPct val="150000"/>
              </a:lnSpc>
            </a:pPr>
            <a:r>
              <a:rPr lang="en-US" dirty="0"/>
              <a:t>•Customer Analysis: Identify high-value segments and optimize personalization strategies</a:t>
            </a:r>
          </a:p>
          <a:p>
            <a:pPr>
              <a:lnSpc>
                <a:spcPct val="150000"/>
              </a:lnSpc>
            </a:pPr>
            <a:r>
              <a:rPr lang="en-US" dirty="0"/>
              <a:t>•Shipping &amp; Transportation: Examine cost and delivery time by route and mode</a:t>
            </a:r>
          </a:p>
        </p:txBody>
      </p:sp>
    </p:spTree>
    <p:extLst>
      <p:ext uri="{BB962C8B-B14F-4D97-AF65-F5344CB8AC3E}">
        <p14:creationId xmlns:p14="http://schemas.microsoft.com/office/powerpoint/2010/main" val="170624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0C1D7-4050-5FF4-37B1-E01167027D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98179-636A-E492-3431-E41309D0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7" name="Google Shape;110;p1" title="download.png">
            <a:extLst>
              <a:ext uri="{FF2B5EF4-FFF2-40B4-BE49-F238E27FC236}">
                <a16:creationId xmlns:a16="http://schemas.microsoft.com/office/drawing/2014/main" id="{1F8A47D0-DCF8-F4C2-B771-211D23F37C92}"/>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00B2662F-E2FE-12F9-D6A6-6AB97446D247}"/>
              </a:ext>
            </a:extLst>
          </p:cNvPr>
          <p:cNvSpPr txBox="1"/>
          <p:nvPr/>
        </p:nvSpPr>
        <p:spPr>
          <a:xfrm>
            <a:off x="4324349" y="1219200"/>
            <a:ext cx="7413628" cy="646331"/>
          </a:xfrm>
          <a:prstGeom prst="rect">
            <a:avLst/>
          </a:prstGeom>
          <a:noFill/>
        </p:spPr>
        <p:txBody>
          <a:bodyPr wrap="square">
            <a:spAutoFit/>
          </a:bodyPr>
          <a:lstStyle/>
          <a:p>
            <a:r>
              <a:rPr lang="en-US" sz="3600" b="1" dirty="0"/>
              <a:t>Dataset and Data Preparation</a:t>
            </a:r>
          </a:p>
        </p:txBody>
      </p:sp>
      <p:sp>
        <p:nvSpPr>
          <p:cNvPr id="11" name="TextBox 10">
            <a:extLst>
              <a:ext uri="{FF2B5EF4-FFF2-40B4-BE49-F238E27FC236}">
                <a16:creationId xmlns:a16="http://schemas.microsoft.com/office/drawing/2014/main" id="{9BD939FC-6289-0F78-6777-6049173DC742}"/>
              </a:ext>
            </a:extLst>
          </p:cNvPr>
          <p:cNvSpPr txBox="1"/>
          <p:nvPr/>
        </p:nvSpPr>
        <p:spPr>
          <a:xfrm>
            <a:off x="4310063" y="3389292"/>
            <a:ext cx="7413628" cy="2745432"/>
          </a:xfrm>
          <a:prstGeom prst="rect">
            <a:avLst/>
          </a:prstGeom>
          <a:noFill/>
        </p:spPr>
        <p:txBody>
          <a:bodyPr wrap="square">
            <a:spAutoFit/>
          </a:bodyPr>
          <a:lstStyle/>
          <a:p>
            <a:pPr>
              <a:buNone/>
            </a:pPr>
            <a:r>
              <a:rPr lang="en-US" b="1" dirty="0"/>
              <a:t>2- Data Cleaning</a:t>
            </a:r>
          </a:p>
          <a:p>
            <a:pPr>
              <a:buNone/>
            </a:pPr>
            <a:endParaRPr lang="en-US" b="1" dirty="0"/>
          </a:p>
          <a:p>
            <a:pPr marL="285750" indent="-285750">
              <a:lnSpc>
                <a:spcPct val="150000"/>
              </a:lnSpc>
              <a:buFont typeface="Arial" panose="020B0604020202020204" pitchFamily="34" charset="0"/>
              <a:buChar char="•"/>
            </a:pPr>
            <a:r>
              <a:rPr lang="en-US" dirty="0"/>
              <a:t>Edited Table and </a:t>
            </a:r>
            <a:r>
              <a:rPr lang="en-US" dirty="0" err="1"/>
              <a:t>coulmns</a:t>
            </a:r>
            <a:r>
              <a:rPr lang="en-US" dirty="0"/>
              <a:t> names to make it concise and clear</a:t>
            </a:r>
          </a:p>
          <a:p>
            <a:pPr marL="285750" indent="-285750">
              <a:lnSpc>
                <a:spcPct val="150000"/>
              </a:lnSpc>
              <a:buFont typeface="Arial" panose="020B0604020202020204" pitchFamily="34" charset="0"/>
              <a:buChar char="•"/>
            </a:pPr>
            <a:r>
              <a:rPr lang="en-US" dirty="0"/>
              <a:t>Replacing Values: In Power Query, we replaced "Unknown" with "Prefer not to say.“ to make data more respectful and clearer</a:t>
            </a:r>
          </a:p>
          <a:p>
            <a:pPr marL="285750" indent="-285750">
              <a:lnSpc>
                <a:spcPct val="150000"/>
              </a:lnSpc>
              <a:buFont typeface="Arial" panose="020B0604020202020204" pitchFamily="34" charset="0"/>
              <a:buChar char="•"/>
            </a:pPr>
            <a:r>
              <a:rPr lang="en-US" dirty="0"/>
              <a:t>noticed two columns with the same name, "Lead </a:t>
            </a:r>
            <a:r>
              <a:rPr lang="en-US" dirty="0" err="1"/>
              <a:t>Time.“we</a:t>
            </a:r>
            <a:r>
              <a:rPr lang="en-US" dirty="0"/>
              <a:t> renamed one column to "Supplier Lead Time" and the other to "Shipping Lead Time.“</a:t>
            </a:r>
          </a:p>
          <a:p>
            <a:pPr marL="285750" indent="-285750">
              <a:lnSpc>
                <a:spcPct val="150000"/>
              </a:lnSpc>
              <a:buFont typeface="Arial" panose="020B0604020202020204" pitchFamily="34" charset="0"/>
              <a:buChar char="•"/>
            </a:pPr>
            <a:r>
              <a:rPr lang="en-US" dirty="0"/>
              <a:t>Standardized number formats and corrected data types.</a:t>
            </a:r>
          </a:p>
          <a:p>
            <a:pPr marL="285750" indent="-285750">
              <a:lnSpc>
                <a:spcPct val="150000"/>
              </a:lnSpc>
              <a:buFont typeface="Arial" panose="020B0604020202020204" pitchFamily="34" charset="0"/>
              <a:buChar char="•"/>
            </a:pPr>
            <a:r>
              <a:rPr lang="en-US" dirty="0"/>
              <a:t>Ensured clean and analysis-ready dataset.</a:t>
            </a:r>
          </a:p>
        </p:txBody>
      </p:sp>
      <p:pic>
        <p:nvPicPr>
          <p:cNvPr id="2050" name="Picture 2">
            <a:extLst>
              <a:ext uri="{FF2B5EF4-FFF2-40B4-BE49-F238E27FC236}">
                <a16:creationId xmlns:a16="http://schemas.microsoft.com/office/drawing/2014/main" id="{6A23C493-9583-094B-241A-17C80FBDC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266826"/>
            <a:ext cx="3413126" cy="4857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8483B6-5D0A-0015-2CB4-4F824A8652E2}"/>
              </a:ext>
            </a:extLst>
          </p:cNvPr>
          <p:cNvSpPr txBox="1"/>
          <p:nvPr/>
        </p:nvSpPr>
        <p:spPr>
          <a:xfrm>
            <a:off x="4310062" y="2124491"/>
            <a:ext cx="5100637" cy="1169551"/>
          </a:xfrm>
          <a:prstGeom prst="rect">
            <a:avLst/>
          </a:prstGeom>
          <a:noFill/>
        </p:spPr>
        <p:txBody>
          <a:bodyPr wrap="square">
            <a:spAutoFit/>
          </a:bodyPr>
          <a:lstStyle/>
          <a:p>
            <a:pPr>
              <a:buNone/>
            </a:pPr>
            <a:r>
              <a:rPr lang="en-US" b="1" dirty="0"/>
              <a:t>1- Dataset Overview</a:t>
            </a:r>
          </a:p>
          <a:p>
            <a:pPr>
              <a:buNone/>
            </a:pPr>
            <a:endParaRPr lang="en-US" b="1" dirty="0"/>
          </a:p>
          <a:p>
            <a:pPr marL="285750" indent="-285750">
              <a:buFont typeface="Arial" panose="020B0604020202020204" pitchFamily="34" charset="0"/>
              <a:buChar char="•"/>
            </a:pPr>
            <a:r>
              <a:rPr lang="en-US" dirty="0"/>
              <a:t>Simulated data with 100 rows,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including SKU, revenue, and supplier info.</a:t>
            </a:r>
          </a:p>
        </p:txBody>
      </p:sp>
    </p:spTree>
    <p:extLst>
      <p:ext uri="{BB962C8B-B14F-4D97-AF65-F5344CB8AC3E}">
        <p14:creationId xmlns:p14="http://schemas.microsoft.com/office/powerpoint/2010/main" val="136815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47066-DF98-A048-568F-BE517449B96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DED103-FD74-DD9F-F74D-6905701B01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7" name="Google Shape;110;p1" title="download.png">
            <a:extLst>
              <a:ext uri="{FF2B5EF4-FFF2-40B4-BE49-F238E27FC236}">
                <a16:creationId xmlns:a16="http://schemas.microsoft.com/office/drawing/2014/main" id="{0D86E3C8-03C4-703E-BC35-39F97690DD34}"/>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A573538C-01FD-69FD-AF16-5E38D4A47DDE}"/>
              </a:ext>
            </a:extLst>
          </p:cNvPr>
          <p:cNvSpPr txBox="1"/>
          <p:nvPr/>
        </p:nvSpPr>
        <p:spPr>
          <a:xfrm>
            <a:off x="4324349" y="1266825"/>
            <a:ext cx="7413628" cy="646331"/>
          </a:xfrm>
          <a:prstGeom prst="rect">
            <a:avLst/>
          </a:prstGeom>
          <a:noFill/>
        </p:spPr>
        <p:txBody>
          <a:bodyPr wrap="square">
            <a:spAutoFit/>
          </a:bodyPr>
          <a:lstStyle/>
          <a:p>
            <a:r>
              <a:rPr lang="en-US" sz="3600" b="1" dirty="0"/>
              <a:t>Dataset and Data Preparation</a:t>
            </a:r>
          </a:p>
        </p:txBody>
      </p:sp>
      <p:sp>
        <p:nvSpPr>
          <p:cNvPr id="13" name="TextBox 12">
            <a:extLst>
              <a:ext uri="{FF2B5EF4-FFF2-40B4-BE49-F238E27FC236}">
                <a16:creationId xmlns:a16="http://schemas.microsoft.com/office/drawing/2014/main" id="{36D8E7DE-134F-476A-1D74-EDBE880C2F8F}"/>
              </a:ext>
            </a:extLst>
          </p:cNvPr>
          <p:cNvSpPr txBox="1"/>
          <p:nvPr/>
        </p:nvSpPr>
        <p:spPr>
          <a:xfrm>
            <a:off x="4273552" y="2158394"/>
            <a:ext cx="7464425" cy="2826223"/>
          </a:xfrm>
          <a:prstGeom prst="rect">
            <a:avLst/>
          </a:prstGeom>
          <a:noFill/>
        </p:spPr>
        <p:txBody>
          <a:bodyPr wrap="square">
            <a:spAutoFit/>
          </a:bodyPr>
          <a:lstStyle/>
          <a:p>
            <a:pPr>
              <a:buNone/>
            </a:pPr>
            <a:r>
              <a:rPr lang="en-US" b="1" dirty="0"/>
              <a:t>3- Data Modeling</a:t>
            </a:r>
          </a:p>
          <a:p>
            <a:pPr marL="285750" indent="-285750">
              <a:lnSpc>
                <a:spcPct val="200000"/>
              </a:lnSpc>
              <a:buFont typeface="Arial" panose="020B0604020202020204" pitchFamily="34" charset="0"/>
              <a:buChar char="•"/>
            </a:pPr>
            <a:endParaRPr lang="en-US" b="1" dirty="0"/>
          </a:p>
          <a:p>
            <a:pPr marL="285750" indent="-285750">
              <a:lnSpc>
                <a:spcPct val="200000"/>
              </a:lnSpc>
              <a:buFont typeface="Arial" panose="020B0604020202020204" pitchFamily="34" charset="0"/>
              <a:buChar char="•"/>
            </a:pPr>
            <a:r>
              <a:rPr lang="en-US" dirty="0"/>
              <a:t>Normalized the flat table into multiple logical tables :Product, Suppliers, Shipping, Sales, Manufacturing, Customer, and Inventory.</a:t>
            </a:r>
          </a:p>
          <a:p>
            <a:pPr marL="285750" indent="-285750">
              <a:lnSpc>
                <a:spcPct val="200000"/>
              </a:lnSpc>
              <a:buFont typeface="Arial" panose="020B0604020202020204" pitchFamily="34" charset="0"/>
              <a:buChar char="•"/>
            </a:pPr>
            <a:r>
              <a:rPr lang="en-US" dirty="0"/>
              <a:t>Defined clear relationships between tables using Primary and Foreign keys (e.g., SKU, Supplier ID).</a:t>
            </a:r>
          </a:p>
          <a:p>
            <a:pPr marL="285750" indent="-285750">
              <a:lnSpc>
                <a:spcPct val="200000"/>
              </a:lnSpc>
              <a:buFont typeface="Arial" panose="020B0604020202020204" pitchFamily="34" charset="0"/>
              <a:buChar char="•"/>
            </a:pPr>
            <a:r>
              <a:rPr lang="en-US" dirty="0"/>
              <a:t>Ensured referential integrity and removed redundancy.</a:t>
            </a:r>
          </a:p>
        </p:txBody>
      </p:sp>
      <p:pic>
        <p:nvPicPr>
          <p:cNvPr id="3" name="Picture 2">
            <a:extLst>
              <a:ext uri="{FF2B5EF4-FFF2-40B4-BE49-F238E27FC236}">
                <a16:creationId xmlns:a16="http://schemas.microsoft.com/office/drawing/2014/main" id="{3722E8D8-1B36-181E-8EDD-FD41472B4D2A}"/>
              </a:ext>
            </a:extLst>
          </p:cNvPr>
          <p:cNvPicPr>
            <a:picLocks noChangeAspect="1"/>
          </p:cNvPicPr>
          <p:nvPr/>
        </p:nvPicPr>
        <p:blipFill>
          <a:blip r:embed="rId3"/>
          <a:stretch>
            <a:fillRect/>
          </a:stretch>
        </p:blipFill>
        <p:spPr>
          <a:xfrm>
            <a:off x="247335" y="1266825"/>
            <a:ext cx="3943665" cy="4886325"/>
          </a:xfrm>
          <a:prstGeom prst="rect">
            <a:avLst/>
          </a:prstGeom>
        </p:spPr>
      </p:pic>
    </p:spTree>
    <p:extLst>
      <p:ext uri="{BB962C8B-B14F-4D97-AF65-F5344CB8AC3E}">
        <p14:creationId xmlns:p14="http://schemas.microsoft.com/office/powerpoint/2010/main" val="3288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4E8C6-5AD5-679D-0F6E-3AA5C12BCB5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8824C7-9957-BF9D-82F5-EF59F94FC6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17" name="Google Shape;110;p1" title="download.png">
            <a:extLst>
              <a:ext uri="{FF2B5EF4-FFF2-40B4-BE49-F238E27FC236}">
                <a16:creationId xmlns:a16="http://schemas.microsoft.com/office/drawing/2014/main" id="{F002312F-1A29-095A-4D0C-B970E3F124FA}"/>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B23B1E52-FDEC-3D90-ACEF-1AA957ED4A5D}"/>
              </a:ext>
            </a:extLst>
          </p:cNvPr>
          <p:cNvSpPr txBox="1"/>
          <p:nvPr/>
        </p:nvSpPr>
        <p:spPr>
          <a:xfrm>
            <a:off x="4152899" y="1114141"/>
            <a:ext cx="7413628" cy="646331"/>
          </a:xfrm>
          <a:prstGeom prst="rect">
            <a:avLst/>
          </a:prstGeom>
          <a:noFill/>
        </p:spPr>
        <p:txBody>
          <a:bodyPr wrap="square">
            <a:spAutoFit/>
          </a:bodyPr>
          <a:lstStyle/>
          <a:p>
            <a:r>
              <a:rPr lang="en-US" sz="3600" b="1" dirty="0"/>
              <a:t>Key KPIs and Measures</a:t>
            </a:r>
          </a:p>
        </p:txBody>
      </p:sp>
      <p:sp>
        <p:nvSpPr>
          <p:cNvPr id="9" name="TextBox 8">
            <a:extLst>
              <a:ext uri="{FF2B5EF4-FFF2-40B4-BE49-F238E27FC236}">
                <a16:creationId xmlns:a16="http://schemas.microsoft.com/office/drawing/2014/main" id="{16322108-48D4-873C-6B2E-024DD899C36A}"/>
              </a:ext>
            </a:extLst>
          </p:cNvPr>
          <p:cNvSpPr txBox="1"/>
          <p:nvPr/>
        </p:nvSpPr>
        <p:spPr>
          <a:xfrm>
            <a:off x="4152899" y="1841921"/>
            <a:ext cx="3752851" cy="39303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Manufacturing/Transportations Measures: </a:t>
            </a:r>
          </a:p>
          <a:p>
            <a:pPr marL="285750" indent="-285750">
              <a:lnSpc>
                <a:spcPct val="150000"/>
              </a:lnSpc>
              <a:buFontTx/>
              <a:buChar char="-"/>
            </a:pPr>
            <a:r>
              <a:rPr lang="en-US" dirty="0"/>
              <a:t>Avg. MLT, </a:t>
            </a:r>
          </a:p>
          <a:p>
            <a:pPr marL="285750" indent="-285750">
              <a:lnSpc>
                <a:spcPct val="150000"/>
              </a:lnSpc>
              <a:buFontTx/>
              <a:buChar char="-"/>
            </a:pPr>
            <a:r>
              <a:rPr lang="en-US" dirty="0"/>
              <a:t>Avg. </a:t>
            </a:r>
            <a:r>
              <a:rPr lang="en-US" dirty="0" err="1"/>
              <a:t>Trans.Cost</a:t>
            </a:r>
            <a:r>
              <a:rPr lang="en-US" dirty="0"/>
              <a:t>, </a:t>
            </a:r>
          </a:p>
          <a:p>
            <a:pPr marL="285750" indent="-285750">
              <a:lnSpc>
                <a:spcPct val="150000"/>
              </a:lnSpc>
              <a:buFontTx/>
              <a:buChar char="-"/>
            </a:pPr>
            <a:r>
              <a:rPr lang="en-US" dirty="0"/>
              <a:t>MFG Cost/units, </a:t>
            </a:r>
          </a:p>
          <a:p>
            <a:pPr marL="285750" indent="-285750">
              <a:lnSpc>
                <a:spcPct val="150000"/>
              </a:lnSpc>
              <a:buFontTx/>
              <a:buChar char="-"/>
            </a:pPr>
            <a:r>
              <a:rPr lang="en-US" dirty="0"/>
              <a:t>Stock turnover ratio, </a:t>
            </a:r>
          </a:p>
          <a:p>
            <a:pPr marL="285750" indent="-285750">
              <a:lnSpc>
                <a:spcPct val="150000"/>
              </a:lnSpc>
              <a:buFontTx/>
              <a:buChar char="-"/>
            </a:pPr>
            <a:r>
              <a:rPr lang="en-US" dirty="0"/>
              <a:t>Trans. Cost,</a:t>
            </a:r>
          </a:p>
          <a:p>
            <a:pPr marL="285750" indent="-285750">
              <a:lnSpc>
                <a:spcPct val="150000"/>
              </a:lnSpc>
              <a:buFontTx/>
              <a:buChar char="-"/>
            </a:pPr>
            <a:r>
              <a:rPr lang="en-US" dirty="0"/>
              <a:t>Most </a:t>
            </a:r>
            <a:r>
              <a:rPr lang="en-US" dirty="0" err="1"/>
              <a:t>CommonTrans</a:t>
            </a:r>
            <a:r>
              <a:rPr lang="en-US" dirty="0"/>
              <a:t>. Mode, </a:t>
            </a:r>
          </a:p>
          <a:p>
            <a:pPr marL="285750" indent="-285750">
              <a:lnSpc>
                <a:spcPct val="150000"/>
              </a:lnSpc>
              <a:buFontTx/>
              <a:buChar char="-"/>
            </a:pPr>
            <a:r>
              <a:rPr lang="en-US" dirty="0"/>
              <a:t>max Defect rates by supplier.</a:t>
            </a:r>
          </a:p>
          <a:p>
            <a:pPr marL="285750" indent="-285750">
              <a:lnSpc>
                <a:spcPct val="150000"/>
              </a:lnSpc>
              <a:buFont typeface="Arial" panose="020B0604020202020204" pitchFamily="34" charset="0"/>
              <a:buChar char="•"/>
            </a:pPr>
            <a:r>
              <a:rPr lang="en-US" dirty="0"/>
              <a:t>Integrated data model linking product, supplier, customer, shipping</a:t>
            </a:r>
          </a:p>
          <a:p>
            <a:pPr>
              <a:lnSpc>
                <a:spcPct val="150000"/>
              </a:lnSpc>
            </a:pPr>
            <a:endParaRPr lang="en-US" dirty="0"/>
          </a:p>
        </p:txBody>
      </p:sp>
      <p:sp>
        <p:nvSpPr>
          <p:cNvPr id="11" name="TextBox 10">
            <a:extLst>
              <a:ext uri="{FF2B5EF4-FFF2-40B4-BE49-F238E27FC236}">
                <a16:creationId xmlns:a16="http://schemas.microsoft.com/office/drawing/2014/main" id="{B2103D6D-0879-EC89-17C6-FB7BA8400521}"/>
              </a:ext>
            </a:extLst>
          </p:cNvPr>
          <p:cNvSpPr txBox="1"/>
          <p:nvPr/>
        </p:nvSpPr>
        <p:spPr>
          <a:xfrm>
            <a:off x="7905751" y="1841921"/>
            <a:ext cx="3660776" cy="296087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Supplier Measures:</a:t>
            </a:r>
          </a:p>
          <a:p>
            <a:pPr marL="285750" indent="-285750">
              <a:lnSpc>
                <a:spcPct val="150000"/>
              </a:lnSpc>
              <a:buFontTx/>
              <a:buChar char="-"/>
            </a:pPr>
            <a:r>
              <a:rPr lang="en-US" dirty="0"/>
              <a:t>Avg. Stock level</a:t>
            </a:r>
          </a:p>
          <a:p>
            <a:pPr marL="285750" indent="-285750">
              <a:lnSpc>
                <a:spcPct val="150000"/>
              </a:lnSpc>
              <a:buFontTx/>
              <a:buChar char="-"/>
            </a:pPr>
            <a:r>
              <a:rPr lang="en-US" dirty="0"/>
              <a:t>Avg. Supplier LT</a:t>
            </a:r>
          </a:p>
          <a:p>
            <a:pPr marL="285750" indent="-285750">
              <a:lnSpc>
                <a:spcPct val="150000"/>
              </a:lnSpc>
              <a:buFontTx/>
              <a:buChar char="-"/>
            </a:pPr>
            <a:r>
              <a:rPr lang="en-US" dirty="0"/>
              <a:t>Supplier Performance variability</a:t>
            </a:r>
          </a:p>
          <a:p>
            <a:pPr marL="285750" indent="-285750">
              <a:lnSpc>
                <a:spcPct val="150000"/>
              </a:lnSpc>
              <a:buFontTx/>
              <a:buChar char="-"/>
            </a:pPr>
            <a:r>
              <a:rPr lang="en-US" dirty="0"/>
              <a:t>Supplier Reliability Score </a:t>
            </a:r>
          </a:p>
          <a:p>
            <a:pPr marL="285750" indent="-285750">
              <a:lnSpc>
                <a:spcPct val="150000"/>
              </a:lnSpc>
              <a:buFontTx/>
              <a:buChar char="-"/>
            </a:pPr>
            <a:r>
              <a:rPr lang="en-US" dirty="0"/>
              <a:t>Inspection Faliure Rate</a:t>
            </a:r>
          </a:p>
          <a:p>
            <a:pPr marL="285750" indent="-285750">
              <a:lnSpc>
                <a:spcPct val="150000"/>
              </a:lnSpc>
              <a:buFont typeface="Arial" panose="020B0604020202020204" pitchFamily="34" charset="0"/>
              <a:buChar char="•"/>
            </a:pPr>
            <a:r>
              <a:rPr lang="en-US" dirty="0"/>
              <a:t> Total Revenue</a:t>
            </a:r>
          </a:p>
          <a:p>
            <a:pPr marL="285750" indent="-285750">
              <a:lnSpc>
                <a:spcPct val="150000"/>
              </a:lnSpc>
              <a:buFont typeface="Arial" panose="020B0604020202020204" pitchFamily="34" charset="0"/>
              <a:buChar char="•"/>
            </a:pPr>
            <a:r>
              <a:rPr lang="en-US" dirty="0"/>
              <a:t> Sales Statistical Calculations</a:t>
            </a:r>
          </a:p>
          <a:p>
            <a:pPr marL="285750" indent="-285750">
              <a:lnSpc>
                <a:spcPct val="150000"/>
              </a:lnSpc>
              <a:buFont typeface="Arial" panose="020B0604020202020204" pitchFamily="34" charset="0"/>
              <a:buChar char="•"/>
            </a:pPr>
            <a:r>
              <a:rPr lang="en-US" dirty="0"/>
              <a:t>Revenue Statistical Calculations</a:t>
            </a:r>
          </a:p>
        </p:txBody>
      </p:sp>
      <p:pic>
        <p:nvPicPr>
          <p:cNvPr id="3" name="Picture 2">
            <a:extLst>
              <a:ext uri="{FF2B5EF4-FFF2-40B4-BE49-F238E27FC236}">
                <a16:creationId xmlns:a16="http://schemas.microsoft.com/office/drawing/2014/main" id="{6DC7BE5C-DA04-A572-AF7E-99C0E04D049C}"/>
              </a:ext>
            </a:extLst>
          </p:cNvPr>
          <p:cNvPicPr>
            <a:picLocks noChangeAspect="1"/>
          </p:cNvPicPr>
          <p:nvPr/>
        </p:nvPicPr>
        <p:blipFill>
          <a:blip r:embed="rId3"/>
          <a:stretch>
            <a:fillRect/>
          </a:stretch>
        </p:blipFill>
        <p:spPr>
          <a:xfrm>
            <a:off x="485775" y="1406806"/>
            <a:ext cx="3486149" cy="4800600"/>
          </a:xfrm>
          <a:prstGeom prst="rect">
            <a:avLst/>
          </a:prstGeom>
        </p:spPr>
      </p:pic>
    </p:spTree>
    <p:extLst>
      <p:ext uri="{BB962C8B-B14F-4D97-AF65-F5344CB8AC3E}">
        <p14:creationId xmlns:p14="http://schemas.microsoft.com/office/powerpoint/2010/main" val="260740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21C7F-8C68-9B8F-394C-049C982D14C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866C8-017C-14ED-E8D0-21FC138820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7" name="Google Shape;110;p1" title="download.png">
            <a:extLst>
              <a:ext uri="{FF2B5EF4-FFF2-40B4-BE49-F238E27FC236}">
                <a16:creationId xmlns:a16="http://schemas.microsoft.com/office/drawing/2014/main" id="{3EA8D0C9-4DBE-F006-2219-FF35B6D41C95}"/>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21724D45-B6AA-67AF-0D5A-E80F323ECED4}"/>
              </a:ext>
            </a:extLst>
          </p:cNvPr>
          <p:cNvSpPr txBox="1"/>
          <p:nvPr/>
        </p:nvSpPr>
        <p:spPr>
          <a:xfrm>
            <a:off x="593724" y="1231444"/>
            <a:ext cx="11004552" cy="646331"/>
          </a:xfrm>
          <a:prstGeom prst="rect">
            <a:avLst/>
          </a:prstGeom>
          <a:noFill/>
        </p:spPr>
        <p:txBody>
          <a:bodyPr wrap="square">
            <a:spAutoFit/>
          </a:bodyPr>
          <a:lstStyle/>
          <a:p>
            <a:r>
              <a:rPr lang="en-US" sz="3600" b="1" dirty="0"/>
              <a:t>Dashboards and Visualizations in Power BI</a:t>
            </a:r>
          </a:p>
        </p:txBody>
      </p:sp>
      <p:sp>
        <p:nvSpPr>
          <p:cNvPr id="9" name="TextBox 8">
            <a:extLst>
              <a:ext uri="{FF2B5EF4-FFF2-40B4-BE49-F238E27FC236}">
                <a16:creationId xmlns:a16="http://schemas.microsoft.com/office/drawing/2014/main" id="{E459D1BA-DD53-5ED3-6081-6B1D8E02E073}"/>
              </a:ext>
            </a:extLst>
          </p:cNvPr>
          <p:cNvSpPr txBox="1"/>
          <p:nvPr/>
        </p:nvSpPr>
        <p:spPr>
          <a:xfrm>
            <a:off x="1023687" y="2221529"/>
            <a:ext cx="1674048" cy="1169551"/>
          </a:xfrm>
          <a:prstGeom prst="rect">
            <a:avLst/>
          </a:prstGeom>
          <a:noFill/>
        </p:spPr>
        <p:txBody>
          <a:bodyPr wrap="square">
            <a:spAutoFit/>
          </a:bodyPr>
          <a:lstStyle/>
          <a:p>
            <a:pPr>
              <a:buNone/>
            </a:pPr>
            <a:r>
              <a:rPr lang="en-US" b="1" dirty="0"/>
              <a:t>Overview</a:t>
            </a:r>
          </a:p>
          <a:p>
            <a:pPr>
              <a:buNone/>
            </a:pPr>
            <a:endParaRPr lang="en-US" b="1" dirty="0"/>
          </a:p>
          <a:p>
            <a:r>
              <a:rPr lang="en-US" dirty="0"/>
              <a:t>Revenue, and top products metrics visualized.</a:t>
            </a:r>
          </a:p>
        </p:txBody>
      </p:sp>
      <p:pic>
        <p:nvPicPr>
          <p:cNvPr id="7" name="Picture 6">
            <a:extLst>
              <a:ext uri="{FF2B5EF4-FFF2-40B4-BE49-F238E27FC236}">
                <a16:creationId xmlns:a16="http://schemas.microsoft.com/office/drawing/2014/main" id="{D97516FE-D579-80AB-D904-D5C94481C115}"/>
              </a:ext>
            </a:extLst>
          </p:cNvPr>
          <p:cNvPicPr>
            <a:picLocks noChangeAspect="1"/>
          </p:cNvPicPr>
          <p:nvPr/>
        </p:nvPicPr>
        <p:blipFill>
          <a:blip r:embed="rId3"/>
          <a:stretch>
            <a:fillRect/>
          </a:stretch>
        </p:blipFill>
        <p:spPr>
          <a:xfrm>
            <a:off x="698499" y="2263419"/>
            <a:ext cx="276225" cy="276225"/>
          </a:xfrm>
          <a:prstGeom prst="rect">
            <a:avLst/>
          </a:prstGeom>
        </p:spPr>
      </p:pic>
      <p:sp>
        <p:nvSpPr>
          <p:cNvPr id="8" name="TextBox 7">
            <a:extLst>
              <a:ext uri="{FF2B5EF4-FFF2-40B4-BE49-F238E27FC236}">
                <a16:creationId xmlns:a16="http://schemas.microsoft.com/office/drawing/2014/main" id="{3363E15A-FB2C-C240-E16C-004886E3A6D7}"/>
              </a:ext>
            </a:extLst>
          </p:cNvPr>
          <p:cNvSpPr txBox="1"/>
          <p:nvPr/>
        </p:nvSpPr>
        <p:spPr>
          <a:xfrm>
            <a:off x="2955564" y="2263419"/>
            <a:ext cx="1674048" cy="1384995"/>
          </a:xfrm>
          <a:prstGeom prst="rect">
            <a:avLst/>
          </a:prstGeom>
          <a:noFill/>
        </p:spPr>
        <p:txBody>
          <a:bodyPr wrap="square">
            <a:spAutoFit/>
          </a:bodyPr>
          <a:lstStyle/>
          <a:p>
            <a:pPr>
              <a:buNone/>
            </a:pPr>
            <a:r>
              <a:rPr lang="en-US" b="1" dirty="0"/>
              <a:t>Supplier Analysis</a:t>
            </a:r>
          </a:p>
          <a:p>
            <a:pPr>
              <a:buNone/>
            </a:pPr>
            <a:endParaRPr lang="en-US" b="1" dirty="0"/>
          </a:p>
          <a:p>
            <a:r>
              <a:rPr lang="en-US" dirty="0"/>
              <a:t>Defect rates and lead time insights for supplier evaluation.</a:t>
            </a:r>
          </a:p>
        </p:txBody>
      </p:sp>
      <p:pic>
        <p:nvPicPr>
          <p:cNvPr id="12" name="Picture 11">
            <a:extLst>
              <a:ext uri="{FF2B5EF4-FFF2-40B4-BE49-F238E27FC236}">
                <a16:creationId xmlns:a16="http://schemas.microsoft.com/office/drawing/2014/main" id="{A0C1D044-2E71-0273-92B9-97E112BA526A}"/>
              </a:ext>
            </a:extLst>
          </p:cNvPr>
          <p:cNvPicPr>
            <a:picLocks noChangeAspect="1"/>
          </p:cNvPicPr>
          <p:nvPr/>
        </p:nvPicPr>
        <p:blipFill>
          <a:blip r:embed="rId4"/>
          <a:stretch>
            <a:fillRect/>
          </a:stretch>
        </p:blipFill>
        <p:spPr>
          <a:xfrm>
            <a:off x="2526657" y="2227859"/>
            <a:ext cx="369976" cy="295909"/>
          </a:xfrm>
          <a:prstGeom prst="rect">
            <a:avLst/>
          </a:prstGeom>
        </p:spPr>
      </p:pic>
      <p:sp>
        <p:nvSpPr>
          <p:cNvPr id="13" name="TextBox 12">
            <a:extLst>
              <a:ext uri="{FF2B5EF4-FFF2-40B4-BE49-F238E27FC236}">
                <a16:creationId xmlns:a16="http://schemas.microsoft.com/office/drawing/2014/main" id="{75EBE6BD-40DC-30F7-6236-C139AE359704}"/>
              </a:ext>
            </a:extLst>
          </p:cNvPr>
          <p:cNvSpPr txBox="1"/>
          <p:nvPr/>
        </p:nvSpPr>
        <p:spPr>
          <a:xfrm>
            <a:off x="5221277" y="2155697"/>
            <a:ext cx="1674048" cy="1600438"/>
          </a:xfrm>
          <a:prstGeom prst="rect">
            <a:avLst/>
          </a:prstGeom>
          <a:noFill/>
        </p:spPr>
        <p:txBody>
          <a:bodyPr wrap="square">
            <a:spAutoFit/>
          </a:bodyPr>
          <a:lstStyle/>
          <a:p>
            <a:pPr>
              <a:buNone/>
            </a:pPr>
            <a:r>
              <a:rPr lang="en-US" b="1" dirty="0"/>
              <a:t>Inventory Management</a:t>
            </a:r>
          </a:p>
          <a:p>
            <a:pPr>
              <a:buNone/>
            </a:pPr>
            <a:endParaRPr lang="en-US" b="1" dirty="0"/>
          </a:p>
          <a:p>
            <a:r>
              <a:rPr lang="en-US" dirty="0"/>
              <a:t>Stock versus demand highlights overstocking issues.</a:t>
            </a:r>
          </a:p>
        </p:txBody>
      </p:sp>
      <p:sp>
        <p:nvSpPr>
          <p:cNvPr id="14" name="TextBox 13">
            <a:extLst>
              <a:ext uri="{FF2B5EF4-FFF2-40B4-BE49-F238E27FC236}">
                <a16:creationId xmlns:a16="http://schemas.microsoft.com/office/drawing/2014/main" id="{E0FF8B07-02FE-26BD-0EE8-1C2C6B73659A}"/>
              </a:ext>
            </a:extLst>
          </p:cNvPr>
          <p:cNvSpPr txBox="1"/>
          <p:nvPr/>
        </p:nvSpPr>
        <p:spPr>
          <a:xfrm>
            <a:off x="7084095" y="2246492"/>
            <a:ext cx="1927792" cy="1169551"/>
          </a:xfrm>
          <a:prstGeom prst="rect">
            <a:avLst/>
          </a:prstGeom>
          <a:noFill/>
        </p:spPr>
        <p:txBody>
          <a:bodyPr wrap="square">
            <a:spAutoFit/>
          </a:bodyPr>
          <a:lstStyle/>
          <a:p>
            <a:pPr>
              <a:buNone/>
            </a:pPr>
            <a:r>
              <a:rPr lang="en-US" b="1" dirty="0"/>
              <a:t>Customer Analysis</a:t>
            </a:r>
          </a:p>
          <a:p>
            <a:pPr>
              <a:buNone/>
            </a:pPr>
            <a:endParaRPr lang="en-US" b="1" dirty="0"/>
          </a:p>
          <a:p>
            <a:r>
              <a:rPr lang="en-US" dirty="0"/>
              <a:t>Sales by gender and buying behavior trends.</a:t>
            </a:r>
          </a:p>
        </p:txBody>
      </p:sp>
      <p:pic>
        <p:nvPicPr>
          <p:cNvPr id="16" name="Picture 15">
            <a:extLst>
              <a:ext uri="{FF2B5EF4-FFF2-40B4-BE49-F238E27FC236}">
                <a16:creationId xmlns:a16="http://schemas.microsoft.com/office/drawing/2014/main" id="{37E25772-2199-967D-0408-43D7DB4ECFF1}"/>
              </a:ext>
            </a:extLst>
          </p:cNvPr>
          <p:cNvPicPr>
            <a:picLocks noChangeAspect="1"/>
          </p:cNvPicPr>
          <p:nvPr/>
        </p:nvPicPr>
        <p:blipFill>
          <a:blip r:embed="rId5"/>
          <a:stretch>
            <a:fillRect/>
          </a:stretch>
        </p:blipFill>
        <p:spPr>
          <a:xfrm>
            <a:off x="4764470" y="2224881"/>
            <a:ext cx="321949" cy="286107"/>
          </a:xfrm>
          <a:prstGeom prst="rect">
            <a:avLst/>
          </a:prstGeom>
        </p:spPr>
      </p:pic>
      <p:pic>
        <p:nvPicPr>
          <p:cNvPr id="21" name="Picture 20">
            <a:extLst>
              <a:ext uri="{FF2B5EF4-FFF2-40B4-BE49-F238E27FC236}">
                <a16:creationId xmlns:a16="http://schemas.microsoft.com/office/drawing/2014/main" id="{526109A8-AB0C-0481-248E-3F2489C0CF35}"/>
              </a:ext>
            </a:extLst>
          </p:cNvPr>
          <p:cNvPicPr>
            <a:picLocks noChangeAspect="1"/>
          </p:cNvPicPr>
          <p:nvPr/>
        </p:nvPicPr>
        <p:blipFill>
          <a:blip r:embed="rId6"/>
          <a:stretch>
            <a:fillRect/>
          </a:stretch>
        </p:blipFill>
        <p:spPr>
          <a:xfrm>
            <a:off x="6731017" y="2263419"/>
            <a:ext cx="257828" cy="276225"/>
          </a:xfrm>
          <a:prstGeom prst="rect">
            <a:avLst/>
          </a:prstGeom>
        </p:spPr>
      </p:pic>
      <p:pic>
        <p:nvPicPr>
          <p:cNvPr id="4098" name="Picture 2">
            <a:extLst>
              <a:ext uri="{FF2B5EF4-FFF2-40B4-BE49-F238E27FC236}">
                <a16:creationId xmlns:a16="http://schemas.microsoft.com/office/drawing/2014/main" id="{AB2D7515-5649-72F0-B0CB-156DE312284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817" b="36528"/>
          <a:stretch/>
        </p:blipFill>
        <p:spPr bwMode="auto">
          <a:xfrm>
            <a:off x="593724" y="3942280"/>
            <a:ext cx="10683875" cy="22402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C89120E-4FAF-8C91-B399-B361FC762438}"/>
              </a:ext>
            </a:extLst>
          </p:cNvPr>
          <p:cNvPicPr>
            <a:picLocks noChangeAspect="1"/>
          </p:cNvPicPr>
          <p:nvPr/>
        </p:nvPicPr>
        <p:blipFill>
          <a:blip r:embed="rId4"/>
          <a:stretch>
            <a:fillRect/>
          </a:stretch>
        </p:blipFill>
        <p:spPr>
          <a:xfrm>
            <a:off x="8953500" y="2219979"/>
            <a:ext cx="369976" cy="295909"/>
          </a:xfrm>
          <a:prstGeom prst="rect">
            <a:avLst/>
          </a:prstGeom>
        </p:spPr>
      </p:pic>
      <p:sp>
        <p:nvSpPr>
          <p:cNvPr id="3" name="TextBox 2">
            <a:extLst>
              <a:ext uri="{FF2B5EF4-FFF2-40B4-BE49-F238E27FC236}">
                <a16:creationId xmlns:a16="http://schemas.microsoft.com/office/drawing/2014/main" id="{2F6BD9EF-80BA-5E44-9646-4C80B967294E}"/>
              </a:ext>
            </a:extLst>
          </p:cNvPr>
          <p:cNvSpPr txBox="1"/>
          <p:nvPr/>
        </p:nvSpPr>
        <p:spPr>
          <a:xfrm>
            <a:off x="9387247" y="2219979"/>
            <a:ext cx="1927792" cy="1169551"/>
          </a:xfrm>
          <a:prstGeom prst="rect">
            <a:avLst/>
          </a:prstGeom>
          <a:noFill/>
        </p:spPr>
        <p:txBody>
          <a:bodyPr wrap="square">
            <a:spAutoFit/>
          </a:bodyPr>
          <a:lstStyle/>
          <a:p>
            <a:pPr>
              <a:buNone/>
            </a:pPr>
            <a:r>
              <a:rPr lang="en-US" b="1" dirty="0"/>
              <a:t>Shipping Analysis</a:t>
            </a:r>
          </a:p>
          <a:p>
            <a:pPr>
              <a:buNone/>
            </a:pPr>
            <a:endParaRPr lang="en-US" b="1" dirty="0"/>
          </a:p>
          <a:p>
            <a:r>
              <a:rPr lang="en-US" dirty="0"/>
              <a:t>Transportations and shipping costs by Routes and modes.</a:t>
            </a:r>
          </a:p>
        </p:txBody>
      </p:sp>
    </p:spTree>
    <p:extLst>
      <p:ext uri="{BB962C8B-B14F-4D97-AF65-F5344CB8AC3E}">
        <p14:creationId xmlns:p14="http://schemas.microsoft.com/office/powerpoint/2010/main" val="217500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C6A9E-391F-84BB-CCA0-3CBCA7F343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7BE197-2247-4CAE-4FF5-ACB845819E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7" name="Google Shape;110;p1" title="download.png">
            <a:extLst>
              <a:ext uri="{FF2B5EF4-FFF2-40B4-BE49-F238E27FC236}">
                <a16:creationId xmlns:a16="http://schemas.microsoft.com/office/drawing/2014/main" id="{98C5FF96-B41D-5A11-B100-4AEA7C11BC7C}"/>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68028361-638E-020A-5DC9-95E531DD6322}"/>
              </a:ext>
            </a:extLst>
          </p:cNvPr>
          <p:cNvSpPr txBox="1"/>
          <p:nvPr/>
        </p:nvSpPr>
        <p:spPr>
          <a:xfrm>
            <a:off x="4324349" y="1266825"/>
            <a:ext cx="7413628" cy="646331"/>
          </a:xfrm>
          <a:prstGeom prst="rect">
            <a:avLst/>
          </a:prstGeom>
          <a:noFill/>
        </p:spPr>
        <p:txBody>
          <a:bodyPr wrap="square">
            <a:spAutoFit/>
          </a:bodyPr>
          <a:lstStyle/>
          <a:p>
            <a:r>
              <a:rPr lang="en-US" sz="3600" b="1" dirty="0"/>
              <a:t>1- Overview</a:t>
            </a:r>
          </a:p>
        </p:txBody>
      </p:sp>
      <p:sp>
        <p:nvSpPr>
          <p:cNvPr id="13" name="TextBox 12">
            <a:extLst>
              <a:ext uri="{FF2B5EF4-FFF2-40B4-BE49-F238E27FC236}">
                <a16:creationId xmlns:a16="http://schemas.microsoft.com/office/drawing/2014/main" id="{C790DE6D-24F1-4A4F-03D4-6631A7AE3C1A}"/>
              </a:ext>
            </a:extLst>
          </p:cNvPr>
          <p:cNvSpPr txBox="1"/>
          <p:nvPr/>
        </p:nvSpPr>
        <p:spPr>
          <a:xfrm>
            <a:off x="4273552" y="2158394"/>
            <a:ext cx="7464425" cy="3422925"/>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Suppliers:</a:t>
            </a:r>
            <a:r>
              <a:rPr lang="en-US" sz="1600" kern="100" dirty="0">
                <a:effectLst/>
                <a:latin typeface="Aptos" panose="020B0004020202020204" pitchFamily="34" charset="0"/>
                <a:ea typeface="Aptos" panose="020B0004020202020204" pitchFamily="34" charset="0"/>
                <a:cs typeface="Arial" panose="020B0604020202020204" pitchFamily="34" charset="0"/>
              </a:rPr>
              <a:t> 4 analyzed | Supplier 1: Highest revenue, </a:t>
            </a:r>
            <a:r>
              <a:rPr lang="en-US" sz="1600" b="1" kern="100" dirty="0">
                <a:effectLst/>
                <a:latin typeface="Aptos" panose="020B0004020202020204" pitchFamily="34" charset="0"/>
                <a:ea typeface="Aptos" panose="020B0004020202020204" pitchFamily="34" charset="0"/>
                <a:cs typeface="Arial" panose="020B0604020202020204" pitchFamily="34" charset="0"/>
              </a:rPr>
              <a:t>48.1% reliability</a:t>
            </a:r>
            <a:r>
              <a:rPr lang="en-US" sz="1600" kern="100" dirty="0">
                <a:effectLst/>
                <a:latin typeface="Aptos" panose="020B0004020202020204" pitchFamily="34" charset="0"/>
                <a:ea typeface="Aptos" panose="020B0004020202020204" pitchFamily="34" charset="0"/>
                <a:cs typeface="Arial" panose="020B0604020202020204" pitchFamily="34" charset="0"/>
              </a:rPr>
              <a:t> | Supplier 4: </a:t>
            </a:r>
            <a:r>
              <a:rPr lang="en-US" sz="1600" b="1" kern="100" dirty="0">
                <a:effectLst/>
                <a:latin typeface="Aptos" panose="020B0004020202020204" pitchFamily="34" charset="0"/>
                <a:ea typeface="Aptos" panose="020B0004020202020204" pitchFamily="34" charset="0"/>
                <a:cs typeface="Arial" panose="020B0604020202020204" pitchFamily="34" charset="0"/>
              </a:rPr>
              <a:t>0% reliability</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Category:</a:t>
            </a:r>
            <a:r>
              <a:rPr lang="en-US" sz="1600" kern="100" dirty="0">
                <a:effectLst/>
                <a:latin typeface="Aptos" panose="020B0004020202020204" pitchFamily="34" charset="0"/>
                <a:ea typeface="Aptos" panose="020B0004020202020204" pitchFamily="34" charset="0"/>
                <a:cs typeface="Arial" panose="020B0604020202020204" pitchFamily="34" charset="0"/>
              </a:rPr>
              <a:t> Skincare – </a:t>
            </a:r>
            <a:r>
              <a:rPr lang="en-US" sz="1600" b="1" kern="100" dirty="0">
                <a:effectLst/>
                <a:latin typeface="Aptos" panose="020B0004020202020204" pitchFamily="34" charset="0"/>
                <a:ea typeface="Aptos" panose="020B0004020202020204" pitchFamily="34" charset="0"/>
                <a:cs typeface="Arial" panose="020B0604020202020204" pitchFamily="34" charset="0"/>
              </a:rPr>
              <a:t>24,366 units</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2.33 defect rate</a:t>
            </a:r>
            <a:r>
              <a:rPr lang="en-US" sz="1600" kern="100" dirty="0">
                <a:effectLst/>
                <a:latin typeface="Aptos" panose="020B0004020202020204" pitchFamily="34" charset="0"/>
                <a:ea typeface="Aptos" panose="020B0004020202020204" pitchFamily="34" charset="0"/>
                <a:cs typeface="Arial" panose="020B0604020202020204" pitchFamily="34" charset="0"/>
              </a:rPr>
              <a:t>, fastest stock turnover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Category:</a:t>
            </a:r>
            <a:r>
              <a:rPr lang="en-US" sz="1600" kern="100" dirty="0">
                <a:effectLst/>
                <a:latin typeface="Aptos" panose="020B0004020202020204" pitchFamily="34" charset="0"/>
                <a:ea typeface="Aptos" panose="020B0004020202020204" pitchFamily="34" charset="0"/>
                <a:cs typeface="Arial" panose="020B0604020202020204" pitchFamily="34" charset="0"/>
              </a:rPr>
              <a:t> Haircare – </a:t>
            </a:r>
            <a:r>
              <a:rPr lang="en-US" sz="1600" b="1" kern="100" dirty="0">
                <a:effectLst/>
                <a:latin typeface="Aptos" panose="020B0004020202020204" pitchFamily="34" charset="0"/>
                <a:ea typeface="Aptos" panose="020B0004020202020204" pitchFamily="34" charset="0"/>
                <a:cs typeface="Arial" panose="020B0604020202020204" pitchFamily="34" charset="0"/>
              </a:rPr>
              <a:t>2.48 defect rate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17.07 days</a:t>
            </a:r>
            <a:r>
              <a:rPr lang="en-US" sz="1600" kern="100" dirty="0">
                <a:effectLst/>
                <a:latin typeface="Aptos" panose="020B0004020202020204" pitchFamily="34" charset="0"/>
                <a:ea typeface="Aptos" panose="020B0004020202020204" pitchFamily="34" charset="0"/>
                <a:cs typeface="Arial" panose="020B0604020202020204" pitchFamily="34" charset="0"/>
              </a:rPr>
              <a:t> avg. lead time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Inventory:</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5,000 total units</a:t>
            </a:r>
            <a:r>
              <a:rPr lang="en-US" sz="1600" kern="100" dirty="0">
                <a:effectLst/>
                <a:latin typeface="Aptos" panose="020B0004020202020204" pitchFamily="34" charset="0"/>
                <a:ea typeface="Aptos" panose="020B0004020202020204" pitchFamily="34" charset="0"/>
                <a:cs typeface="Arial" panose="020B0604020202020204" pitchFamily="34" charset="0"/>
              </a:rPr>
              <a:t> | Cosmetics = slowest turnover | Skincare = understocked but fastest-moving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Customer Segment Leader:</a:t>
            </a:r>
            <a:r>
              <a:rPr lang="en-US" sz="1600" kern="100" dirty="0">
                <a:effectLst/>
                <a:latin typeface="Aptos" panose="020B0004020202020204" pitchFamily="34" charset="0"/>
                <a:ea typeface="Aptos" panose="020B0004020202020204" pitchFamily="34" charset="0"/>
                <a:cs typeface="Arial" panose="020B0604020202020204" pitchFamily="34" charset="0"/>
              </a:rPr>
              <a:t> “Prefer not to say” – </a:t>
            </a:r>
            <a:r>
              <a:rPr lang="en-US" sz="1600" b="1" kern="100" dirty="0">
                <a:effectLst/>
                <a:latin typeface="Aptos" panose="020B0004020202020204" pitchFamily="34" charset="0"/>
                <a:ea typeface="Aptos" panose="020B0004020202020204" pitchFamily="34" charset="0"/>
                <a:cs typeface="Arial" panose="020B0604020202020204" pitchFamily="34" charset="0"/>
              </a:rPr>
              <a:t>$173.09K revenue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15,211 units sold</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Shipping:</a:t>
            </a:r>
            <a:r>
              <a:rPr lang="en-US" sz="1600" kern="100" dirty="0">
                <a:effectLst/>
                <a:latin typeface="Aptos" panose="020B0004020202020204" pitchFamily="34" charset="0"/>
                <a:ea typeface="Aptos" panose="020B0004020202020204" pitchFamily="34" charset="0"/>
                <a:cs typeface="Arial" panose="020B0604020202020204" pitchFamily="34" charset="0"/>
              </a:rPr>
              <a:t> Avg. time = </a:t>
            </a:r>
            <a:r>
              <a:rPr lang="en-US" sz="1600" b="1" kern="100" dirty="0">
                <a:effectLst/>
                <a:latin typeface="Aptos" panose="020B0004020202020204" pitchFamily="34" charset="0"/>
                <a:ea typeface="Aptos" panose="020B0004020202020204" pitchFamily="34" charset="0"/>
                <a:cs typeface="Arial" panose="020B0604020202020204" pitchFamily="34" charset="0"/>
              </a:rPr>
              <a:t>5.75 days</a:t>
            </a:r>
            <a:r>
              <a:rPr lang="en-US" sz="1600" kern="100" dirty="0">
                <a:effectLst/>
                <a:latin typeface="Aptos" panose="020B0004020202020204" pitchFamily="34" charset="0"/>
                <a:ea typeface="Aptos" panose="020B0004020202020204" pitchFamily="34" charset="0"/>
                <a:cs typeface="Arial" panose="020B0604020202020204" pitchFamily="34" charset="0"/>
              </a:rPr>
              <a:t> | Total cost = </a:t>
            </a:r>
            <a:r>
              <a:rPr lang="en-US" sz="1600" b="1" kern="100" dirty="0">
                <a:effectLst/>
                <a:latin typeface="Aptos" panose="020B0004020202020204" pitchFamily="34" charset="0"/>
                <a:ea typeface="Aptos" panose="020B0004020202020204" pitchFamily="34" charset="0"/>
                <a:cs typeface="Arial" panose="020B0604020202020204" pitchFamily="34" charset="0"/>
              </a:rPr>
              <a:t>$554.82</a:t>
            </a:r>
            <a:r>
              <a:rPr lang="en-US" sz="1600" kern="100" dirty="0">
                <a:effectLst/>
                <a:latin typeface="Aptos" panose="020B0004020202020204" pitchFamily="34" charset="0"/>
                <a:ea typeface="Aptos" panose="020B0004020202020204" pitchFamily="34" charset="0"/>
                <a:cs typeface="Arial" panose="020B0604020202020204" pitchFamily="34" charset="0"/>
              </a:rPr>
              <a:t> | Costliest route = </a:t>
            </a:r>
            <a:r>
              <a:rPr lang="en-US" sz="1600" b="1" kern="100" dirty="0">
                <a:effectLst/>
                <a:latin typeface="Aptos" panose="020B0004020202020204" pitchFamily="34" charset="0"/>
                <a:ea typeface="Aptos" panose="020B0004020202020204" pitchFamily="34" charset="0"/>
                <a:cs typeface="Arial" panose="020B0604020202020204" pitchFamily="34" charset="0"/>
              </a:rPr>
              <a:t>Route A</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3F7D891-AAF2-00F6-0461-5005FF1A61F9}"/>
              </a:ext>
            </a:extLst>
          </p:cNvPr>
          <p:cNvPicPr>
            <a:picLocks noChangeAspect="1"/>
          </p:cNvPicPr>
          <p:nvPr/>
        </p:nvPicPr>
        <p:blipFill>
          <a:blip r:embed="rId3"/>
          <a:stretch>
            <a:fillRect/>
          </a:stretch>
        </p:blipFill>
        <p:spPr>
          <a:xfrm>
            <a:off x="242627" y="1266825"/>
            <a:ext cx="3724795" cy="4981895"/>
          </a:xfrm>
          <a:prstGeom prst="rect">
            <a:avLst/>
          </a:prstGeom>
        </p:spPr>
      </p:pic>
    </p:spTree>
    <p:extLst>
      <p:ext uri="{BB962C8B-B14F-4D97-AF65-F5344CB8AC3E}">
        <p14:creationId xmlns:p14="http://schemas.microsoft.com/office/powerpoint/2010/main" val="89246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01F7C-B3E0-BB4F-BDF8-F73014AF9F5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3DC914-C010-3E5F-5768-C05E0102C9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7" name="Google Shape;110;p1" title="download.png">
            <a:extLst>
              <a:ext uri="{FF2B5EF4-FFF2-40B4-BE49-F238E27FC236}">
                <a16:creationId xmlns:a16="http://schemas.microsoft.com/office/drawing/2014/main" id="{838187E5-3BF2-7D86-BF00-ED855FB35D80}"/>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9E0853ED-6BA3-39CE-066B-74654E22E44A}"/>
              </a:ext>
            </a:extLst>
          </p:cNvPr>
          <p:cNvSpPr txBox="1"/>
          <p:nvPr/>
        </p:nvSpPr>
        <p:spPr>
          <a:xfrm>
            <a:off x="4324349" y="1266825"/>
            <a:ext cx="7413628" cy="646331"/>
          </a:xfrm>
          <a:prstGeom prst="rect">
            <a:avLst/>
          </a:prstGeom>
          <a:noFill/>
        </p:spPr>
        <p:txBody>
          <a:bodyPr wrap="square">
            <a:spAutoFit/>
          </a:bodyPr>
          <a:lstStyle/>
          <a:p>
            <a:r>
              <a:rPr lang="en-US" sz="3600" b="1" dirty="0"/>
              <a:t>2- Supplier Analysis</a:t>
            </a:r>
          </a:p>
        </p:txBody>
      </p:sp>
      <p:sp>
        <p:nvSpPr>
          <p:cNvPr id="13" name="TextBox 12">
            <a:extLst>
              <a:ext uri="{FF2B5EF4-FFF2-40B4-BE49-F238E27FC236}">
                <a16:creationId xmlns:a16="http://schemas.microsoft.com/office/drawing/2014/main" id="{F60F7755-3C6E-9E1D-9898-795CF2B651A3}"/>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Suppliers: 4</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Performer: Supplier 1 – Highest sales, 48.1% reliability</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Supplier 4 – 0% reliability, 100% inspection failure</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Issues: Supplier 2 &amp; 3 – Long lead times, high variability</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Transport Cost Hotspot: Route A = consistently highest cost</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A98CD3F-B84B-8B76-112E-FA2698E17CC8}"/>
              </a:ext>
            </a:extLst>
          </p:cNvPr>
          <p:cNvPicPr>
            <a:picLocks noChangeAspect="1"/>
          </p:cNvPicPr>
          <p:nvPr/>
        </p:nvPicPr>
        <p:blipFill>
          <a:blip r:embed="rId3"/>
          <a:stretch>
            <a:fillRect/>
          </a:stretch>
        </p:blipFill>
        <p:spPr>
          <a:xfrm>
            <a:off x="454023" y="1266825"/>
            <a:ext cx="3870325" cy="4781550"/>
          </a:xfrm>
          <a:prstGeom prst="rect">
            <a:avLst/>
          </a:prstGeom>
        </p:spPr>
      </p:pic>
    </p:spTree>
    <p:extLst>
      <p:ext uri="{BB962C8B-B14F-4D97-AF65-F5344CB8AC3E}">
        <p14:creationId xmlns:p14="http://schemas.microsoft.com/office/powerpoint/2010/main" val="39979925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1258</Words>
  <Application>Microsoft Office PowerPoint</Application>
  <PresentationFormat>Widescreen</PresentationFormat>
  <Paragraphs>192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Symbol</vt:lpstr>
      <vt:lpstr>Arial</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محمد ايمن محمد بيومي غازي</cp:lastModifiedBy>
  <cp:revision>5</cp:revision>
  <dcterms:created xsi:type="dcterms:W3CDTF">2024-03-14T10:03:54Z</dcterms:created>
  <dcterms:modified xsi:type="dcterms:W3CDTF">2025-05-08T13:01:17Z</dcterms:modified>
</cp:coreProperties>
</file>