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IBM Plex Serif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5127D5-5B95-4863-B8D7-1CDB40C4AC98}">
  <a:tblStyle styleId="{AD5127D5-5B95-4863-B8D7-1CDB40C4AC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IBMPlexSerif-bold.fntdata"/><Relationship Id="rId27" Type="http://schemas.openxmlformats.org/officeDocument/2006/relationships/font" Target="fonts/IBMPlexSerif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IBMPlexSerif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IBMPlexSerif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44a8068e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44a8068e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44a8068ea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44a8068ea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44a8068e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44a8068e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d1b067b0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d1b067b0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44a8068e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44a8068e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e22e73d6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e22e73d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44a8068e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944a8068e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(34, 1), (56, 0 ), </a:t>
            </a:r>
            <a:r>
              <a:rPr lang="zh-TW">
                <a:solidFill>
                  <a:schemeClr val="dk1"/>
                </a:solidFill>
              </a:rPr>
              <a:t>(34, 1), (34, 1), (34, 1),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44a8068e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944a8068e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44a8068e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44a8068e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44a8068e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44a8068e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44a8068ea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44a8068e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44a8068ea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44a8068ea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44a8068ea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44a8068ea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44a8068e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44a8068e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44a8068e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44a8068e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63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500">
                <a:latin typeface="IBM Plex Serif"/>
                <a:ea typeface="IBM Plex Serif"/>
                <a:cs typeface="IBM Plex Serif"/>
                <a:sym typeface="IBM Plex Serif"/>
              </a:rPr>
              <a:t>Amusement Park optimal ratio of fastpass buyers</a:t>
            </a:r>
            <a:endParaRPr sz="6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53125"/>
            <a:ext cx="8520600" cy="18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CSE561: Modeling &amp; Simulation Theory and Application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Nov 1, 2023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Jisoo Lee, Ying Yu Wu</a:t>
            </a:r>
            <a:endParaRPr sz="37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22100"/>
            <a:ext cx="2899325" cy="6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390475"/>
            <a:ext cx="8520600" cy="6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initialize(){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phase = "active";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sigma = period;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super.initialize();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deltint( ){	   holdIn("active",period);   }			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Out( ){ 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List&lt;Visitors&gt; visitorGroup = new ArrayList&lt;&gt;();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groupSize = (int) (Math.random() * 20) + 50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zh-TW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groupSize; i++)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Visitors visitor = new Visitors();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visitorGroup.add(visitor);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visitorGroup; 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Attraction model</a:t>
            </a:r>
            <a:endParaRPr/>
          </a:p>
        </p:txBody>
      </p:sp>
      <p:sp>
        <p:nvSpPr>
          <p:cNvPr id="126" name="Google Shape;126;p23"/>
          <p:cNvSpPr/>
          <p:nvPr/>
        </p:nvSpPr>
        <p:spPr>
          <a:xfrm>
            <a:off x="3170450" y="3019725"/>
            <a:ext cx="2232300" cy="116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attraction</a:t>
            </a:r>
            <a:endParaRPr/>
          </a:p>
        </p:txBody>
      </p:sp>
      <p:cxnSp>
        <p:nvCxnSpPr>
          <p:cNvPr id="127" name="Google Shape;127;p23"/>
          <p:cNvCxnSpPr>
            <a:stCxn id="126" idx="3"/>
          </p:cNvCxnSpPr>
          <p:nvPr/>
        </p:nvCxnSpPr>
        <p:spPr>
          <a:xfrm flipH="1" rot="10800000">
            <a:off x="5402750" y="3590625"/>
            <a:ext cx="6417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3"/>
          <p:cNvCxnSpPr/>
          <p:nvPr/>
        </p:nvCxnSpPr>
        <p:spPr>
          <a:xfrm flipH="1" rot="10800000">
            <a:off x="2528750" y="3595425"/>
            <a:ext cx="6417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3"/>
          <p:cNvSpPr txBox="1"/>
          <p:nvPr/>
        </p:nvSpPr>
        <p:spPr>
          <a:xfrm>
            <a:off x="2561300" y="3200025"/>
            <a:ext cx="57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input</a:t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5435300" y="3200025"/>
            <a:ext cx="85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</a:t>
            </a:r>
            <a:r>
              <a:rPr lang="zh-TW"/>
              <a:t>put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3">
            <a:alphaModFix/>
          </a:blip>
          <a:srcRect b="12953" l="31607" r="30952" t="12983"/>
          <a:stretch/>
        </p:blipFill>
        <p:spPr>
          <a:xfrm>
            <a:off x="533525" y="3143550"/>
            <a:ext cx="456841" cy="9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 b="12953" l="31607" r="30952" t="12983"/>
          <a:stretch/>
        </p:blipFill>
        <p:spPr>
          <a:xfrm>
            <a:off x="1120775" y="3143550"/>
            <a:ext cx="456841" cy="9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12953" l="31607" r="30952" t="12983"/>
          <a:stretch/>
        </p:blipFill>
        <p:spPr>
          <a:xfrm>
            <a:off x="1708025" y="3143550"/>
            <a:ext cx="456841" cy="9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/>
          <p:nvPr/>
        </p:nvSpPr>
        <p:spPr>
          <a:xfrm>
            <a:off x="1430125" y="1500600"/>
            <a:ext cx="3690900" cy="1071300"/>
          </a:xfrm>
          <a:prstGeom prst="wedgeRoundRectCallout">
            <a:avLst>
              <a:gd fmla="val -33334" name="adj1"/>
              <a:gd fmla="val 8738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Visitor Example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isFastPass: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priority queue: [4, 5, 2, 1, 3, -1, 7, 8, 6, 3]</a:t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6175250" y="3372675"/>
            <a:ext cx="23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 list of waiting time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/>
        </p:nvSpPr>
        <p:spPr>
          <a:xfrm>
            <a:off x="5158500" y="3455400"/>
            <a:ext cx="256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fastpass visitors queue</a:t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5170975" y="4333475"/>
            <a:ext cx="23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normal </a:t>
            </a:r>
            <a:r>
              <a:rPr lang="zh-TW"/>
              <a:t>visitors queue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1575" y="3055350"/>
            <a:ext cx="52578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1575" y="3933425"/>
            <a:ext cx="525780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External function</a:t>
            </a:r>
            <a:endParaRPr/>
          </a:p>
        </p:txBody>
      </p:sp>
      <p:sp>
        <p:nvSpPr>
          <p:cNvPr id="145" name="Google Shape;145;p24"/>
          <p:cNvSpPr txBox="1"/>
          <p:nvPr/>
        </p:nvSpPr>
        <p:spPr>
          <a:xfrm>
            <a:off x="311700" y="1248000"/>
            <a:ext cx="6165900" cy="2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latin typeface="Courier New"/>
                <a:ea typeface="Courier New"/>
                <a:cs typeface="Courier New"/>
                <a:sym typeface="Courier New"/>
              </a:rPr>
              <a:t>public void Deltext(Visitor input){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latin typeface="Courier New"/>
                <a:ea typeface="Courier New"/>
                <a:cs typeface="Courier New"/>
                <a:sym typeface="Courier New"/>
              </a:rPr>
              <a:t>Continue(e);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latin typeface="Courier New"/>
                <a:ea typeface="Courier New"/>
                <a:cs typeface="Courier New"/>
                <a:sym typeface="Courier New"/>
              </a:rPr>
              <a:t>if (input.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isFastpass</a:t>
            </a:r>
            <a:r>
              <a:rPr lang="zh-TW" sz="1200">
                <a:latin typeface="Courier New"/>
                <a:ea typeface="Courier New"/>
                <a:cs typeface="Courier New"/>
                <a:sym typeface="Courier New"/>
              </a:rPr>
              <a:t> == 1){ // fastpass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latin typeface="Courier New"/>
                <a:ea typeface="Courier New"/>
                <a:cs typeface="Courier New"/>
                <a:sym typeface="Courier New"/>
              </a:rPr>
              <a:t>FastPassQ.add(</a:t>
            </a:r>
            <a:r>
              <a:rPr lang="zh-TW" sz="1200">
                <a:solidFill>
                  <a:srgbClr val="0C0D0E"/>
                </a:solidFill>
                <a:latin typeface="Courier New"/>
                <a:ea typeface="Courier New"/>
                <a:cs typeface="Courier New"/>
                <a:sym typeface="Courier New"/>
              </a:rPr>
              <a:t>java.time.LocalDateTime.now()</a:t>
            </a:r>
            <a:r>
              <a:rPr lang="zh-TW" sz="1200">
                <a:latin typeface="Courier New"/>
                <a:ea typeface="Courier New"/>
                <a:cs typeface="Courier New"/>
                <a:sym typeface="Courier New"/>
              </a:rPr>
              <a:t>,input);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ourier New"/>
                <a:ea typeface="Courier New"/>
                <a:cs typeface="Courier New"/>
                <a:sym typeface="Courier New"/>
              </a:rPr>
              <a:t>if(input.</a:t>
            </a: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isFastpass == 0</a:t>
            </a:r>
            <a:r>
              <a:rPr lang="zh-TW" sz="1200">
                <a:latin typeface="Courier New"/>
                <a:ea typeface="Courier New"/>
                <a:cs typeface="Courier New"/>
                <a:sym typeface="Courier New"/>
              </a:rPr>
              <a:t> ){ // normal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ourier New"/>
                <a:ea typeface="Courier New"/>
                <a:cs typeface="Courier New"/>
                <a:sym typeface="Courier New"/>
              </a:rPr>
              <a:t>	NormalQ.add(</a:t>
            </a:r>
            <a:r>
              <a:rPr lang="zh-TW" sz="1200">
                <a:solidFill>
                  <a:srgbClr val="0C0D0E"/>
                </a:solidFill>
                <a:latin typeface="Courier New"/>
                <a:ea typeface="Courier New"/>
                <a:cs typeface="Courier New"/>
                <a:sym typeface="Courier New"/>
              </a:rPr>
              <a:t>java.time.LocalDateTime.now(),input</a:t>
            </a:r>
            <a:r>
              <a:rPr lang="zh-TW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6366500" y="4724125"/>
            <a:ext cx="30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980000"/>
                </a:solidFill>
              </a:rPr>
              <a:t>Will be replaced by Transducer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3463700" y="2847100"/>
            <a:ext cx="5608200" cy="19146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Internal function</a:t>
            </a:r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311700" y="993600"/>
            <a:ext cx="9991800" cy="44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Deltint(){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(phase == “load”){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count = 0;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for(int i=0;i&lt;</a:t>
            </a: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FastPassQ.size();i++){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Queue&lt;Pair&lt;</a:t>
            </a:r>
            <a:r>
              <a:rPr lang="zh-TW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LocalDateTime</a:t>
            </a: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Visitor&gt;&gt; Fq = FastPassQ.remove();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FinishFastPassQ.add(Duration.between(</a:t>
            </a:r>
            <a:r>
              <a:rPr lang="zh-TW" sz="1000">
                <a:solidFill>
                  <a:srgbClr val="0C0D0E"/>
                </a:solidFill>
                <a:latin typeface="Courier New"/>
                <a:ea typeface="Courier New"/>
                <a:cs typeface="Courier New"/>
                <a:sym typeface="Courier New"/>
              </a:rPr>
              <a:t>java.time.LocalDateTime.now()</a:t>
            </a: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,Fq.getKey())</a:t>
            </a:r>
            <a:r>
              <a:rPr lang="zh-TW" sz="1000">
                <a:solidFill>
                  <a:srgbClr val="0C0D0E"/>
                </a:solidFill>
                <a:latin typeface="Courier New"/>
                <a:ea typeface="Courier New"/>
                <a:cs typeface="Courier New"/>
                <a:sym typeface="Courier New"/>
              </a:rPr>
              <a:t>+duration,</a:t>
            </a:r>
            <a:endParaRPr sz="1000">
              <a:solidFill>
                <a:srgbClr val="0C0D0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C0D0E"/>
                </a:solidFill>
                <a:latin typeface="Courier New"/>
                <a:ea typeface="Courier New"/>
                <a:cs typeface="Courier New"/>
                <a:sym typeface="Courier New"/>
              </a:rPr>
              <a:t>Fq.getValue().</a:t>
            </a: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isFastpass);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count++;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if(count&gt;capacity){phase = “run”;Break;}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if(count&lt;capacity){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for(int i=0;i&lt;NormalQ.size();i++){	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Queue&lt;Pair&lt;</a:t>
            </a:r>
            <a:r>
              <a:rPr lang="zh-TW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LocalDateTime</a:t>
            </a: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Visitor&gt;&gt; Nq = NormalQ.remove();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FinishNormalQ.add(Duration.between(</a:t>
            </a:r>
            <a:r>
              <a:rPr lang="zh-TW" sz="1000">
                <a:solidFill>
                  <a:srgbClr val="0C0D0E"/>
                </a:solidFill>
                <a:latin typeface="Courier New"/>
                <a:ea typeface="Courier New"/>
                <a:cs typeface="Courier New"/>
                <a:sym typeface="Courier New"/>
              </a:rPr>
              <a:t>java.time.LocalDateTime.now()</a:t>
            </a: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,Nq.getKey())</a:t>
            </a:r>
            <a:r>
              <a:rPr lang="zh-TW" sz="1000">
                <a:solidFill>
                  <a:srgbClr val="0C0D0E"/>
                </a:solidFill>
                <a:latin typeface="Courier New"/>
                <a:ea typeface="Courier New"/>
                <a:cs typeface="Courier New"/>
                <a:sym typeface="Courier New"/>
              </a:rPr>
              <a:t>+duration,</a:t>
            </a:r>
            <a:endParaRPr sz="1000">
              <a:solidFill>
                <a:srgbClr val="0C0D0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0C0D0E"/>
                </a:solidFill>
                <a:latin typeface="Courier New"/>
                <a:ea typeface="Courier New"/>
                <a:cs typeface="Courier New"/>
                <a:sym typeface="Courier New"/>
              </a:rPr>
              <a:t>Nq.getValue().</a:t>
            </a: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isFastpass);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count++;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if(count&gt;capacity){phase = “run”;Break;}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holdIn(“run”,duration);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phase = load;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5967750" y="233200"/>
            <a:ext cx="318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parameter: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duration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capacity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Internal function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300" y="2376311"/>
            <a:ext cx="6236206" cy="50343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/>
        </p:nvSpPr>
        <p:spPr>
          <a:xfrm>
            <a:off x="4174588" y="2879742"/>
            <a:ext cx="42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finish fastpass queue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300" y="3492750"/>
            <a:ext cx="6236206" cy="50343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 txBox="1"/>
          <p:nvPr/>
        </p:nvSpPr>
        <p:spPr>
          <a:xfrm>
            <a:off x="4174588" y="3996180"/>
            <a:ext cx="42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finish normal queue</a:t>
            </a:r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2801099" y="1661875"/>
            <a:ext cx="60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waiting time = current time - arrive time + duration</a:t>
            </a: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2163675" y="2100550"/>
            <a:ext cx="6603300" cy="24327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6214100" y="4495525"/>
            <a:ext cx="30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980000"/>
                </a:solidFill>
              </a:rPr>
              <a:t>Will be replaced by Transducer</a:t>
            </a:r>
            <a:endParaRPr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Output function</a:t>
            </a:r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1620300" y="2227150"/>
            <a:ext cx="63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311700" y="1069800"/>
            <a:ext cx="89682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Output(){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List&lt;Pair&lt;Integer, Boolean&gt;&gt; combinedList = new ArrayList&lt;&gt;();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if(phase == “run” &amp;&amp; FinishFastPassQ.isEmpty()!=0){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for(int i=0;i&lt;FinishFastPassQ.size();i++){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combinedList.add(</a:t>
            </a: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FinishFastPassQ.getKey(),1);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if(phase == “run” &amp;&amp; FinishNormalQ.isEmpty()!=0){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for(int i=0;i&lt;FinishNormalQ.size();i++){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combinedList.add(FinishNormalQ.getKey(),0);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combinedList;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1816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620"/>
              <a:t>Thank You</a:t>
            </a:r>
            <a:endParaRPr b="1" sz="36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620"/>
              <a:t>Q&amp;A</a:t>
            </a:r>
            <a:endParaRPr b="1" sz="36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Does a Fast Pass at an amusement park really reduce wait time?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200"/>
              <a:t>In this project, our goal is to determine the ideal ratio of FastPass ticket users to achieve a specific waiting time gap between two lines: Fast line and normal line. These results will assist amusement parks in setting appropriate FastPass ticket prices. </a:t>
            </a:r>
            <a:endParaRPr sz="22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466" y="4063398"/>
            <a:ext cx="2643884" cy="7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3475" y="3911000"/>
            <a:ext cx="2028243" cy="10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75" y="1142126"/>
            <a:ext cx="5579900" cy="38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Amusement park map and visitor flaw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626675" y="3622350"/>
            <a:ext cx="45720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entrance: visitors enter at regular interval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nodes: attractions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distance: travel time between places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Google Shape;76;p16"/>
          <p:cNvGraphicFramePr/>
          <p:nvPr/>
        </p:nvGraphicFramePr>
        <p:xfrm>
          <a:off x="7620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{AD5127D5-5B95-4863-B8D7-1CDB40C4AC98}</a:tableStyleId>
              </a:tblPr>
              <a:tblGrid>
                <a:gridCol w="2686050"/>
                <a:gridCol w="3028950"/>
              </a:tblGrid>
              <a:tr h="25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Variables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definition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D966"/>
                    </a:solidFill>
                  </a:tcPr>
                </a:tc>
              </a:tr>
              <a:tr h="25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</a:t>
                      </a:r>
                      <a:r>
                        <a:rPr lang="zh-TW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amusement park attractions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visitors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2000-3000 (50-70 per group)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Park opening time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8:00 am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Park last entrance time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2:59 pm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3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Entrance time for each tourist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People group will enter the park at 10-minute intervals.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759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Distance (time) between attractions (mins)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 assume that people walk at a certain rate and it takes a specific time between two attractions. The time between attractions will be set to different constant numbers mentioned in Figure 1.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Configurations and Variables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Google Shape;82;p17"/>
          <p:cNvGraphicFramePr/>
          <p:nvPr/>
        </p:nvGraphicFramePr>
        <p:xfrm>
          <a:off x="762000" y="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{AD5127D5-5B95-4863-B8D7-1CDB40C4AC98}</a:tableStyleId>
              </a:tblPr>
              <a:tblGrid>
                <a:gridCol w="2686050"/>
                <a:gridCol w="3028950"/>
              </a:tblGrid>
              <a:tr h="30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Variables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definition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1826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Priority order list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Each tourist will have a priority order list for attractions. Here is an example.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range of the number of attractions in the queue is between 0 and 10. The value of -1 in the queue is used to represent the scenario where a visitor will ride fewer than 10 attractions. When a node is assigned the value -1, the visitor proceeds to the next ride in the queue.This priority list will be set randomly. Visitors can revisit attractions.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99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Duration for each attraction (mins)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Each amusement ride operates for a specific duration. The machines operate with a high degree of precision, and with each attempt, they run for the exact same duration of time.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21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Capacity of each attraction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Each attraction has their own capacity.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5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Ratio of FastPast Buyer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(Input)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[10,20,30] (%)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5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Waiting time for each attraction (mins)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(Output)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Waiting time for each attraction will be different depending on the ratio of FastPass ticket buyers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013" y="1627150"/>
            <a:ext cx="6561975" cy="3516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Amusement park system abstraction</a:t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1814850" y="1017725"/>
            <a:ext cx="11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/>
              <a:t>Transducer</a:t>
            </a:r>
            <a:endParaRPr sz="1300"/>
          </a:p>
        </p:txBody>
      </p:sp>
      <p:cxnSp>
        <p:nvCxnSpPr>
          <p:cNvPr id="90" name="Google Shape;90;p18"/>
          <p:cNvCxnSpPr>
            <a:endCxn id="89" idx="2"/>
          </p:cNvCxnSpPr>
          <p:nvPr/>
        </p:nvCxnSpPr>
        <p:spPr>
          <a:xfrm rot="-5400000">
            <a:off x="1422450" y="2215775"/>
            <a:ext cx="1604100" cy="353400"/>
          </a:xfrm>
          <a:prstGeom prst="bentConnector3">
            <a:avLst>
              <a:gd fmla="val 7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8"/>
          <p:cNvCxnSpPr/>
          <p:nvPr/>
        </p:nvCxnSpPr>
        <p:spPr>
          <a:xfrm flipH="1" rot="-5400000">
            <a:off x="1894200" y="2397425"/>
            <a:ext cx="3447900" cy="1261200"/>
          </a:xfrm>
          <a:prstGeom prst="bentConnector3">
            <a:avLst>
              <a:gd fmla="val -4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Experiments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600" y="1325150"/>
            <a:ext cx="6403451" cy="34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83100" y="4484675"/>
            <a:ext cx="3522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0000"/>
                </a:solidFill>
              </a:rPr>
              <a:t>Ratio of Fastpass buyer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0000"/>
                </a:solidFill>
              </a:rPr>
              <a:t>: 10, 20, 30 (%)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7016000" y="4484675"/>
            <a:ext cx="3522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0000"/>
                </a:solidFill>
              </a:rPr>
              <a:t>Wait time difference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2525900" y="706750"/>
            <a:ext cx="11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/>
              <a:t>Transducer</a:t>
            </a:r>
            <a:endParaRPr sz="1300"/>
          </a:p>
        </p:txBody>
      </p:sp>
      <p:cxnSp>
        <p:nvCxnSpPr>
          <p:cNvPr id="101" name="Google Shape;101;p19"/>
          <p:cNvCxnSpPr/>
          <p:nvPr/>
        </p:nvCxnSpPr>
        <p:spPr>
          <a:xfrm rot="-5400000">
            <a:off x="1727250" y="1910975"/>
            <a:ext cx="1604100" cy="353400"/>
          </a:xfrm>
          <a:prstGeom prst="bentConnector3">
            <a:avLst>
              <a:gd fmla="val 7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9"/>
          <p:cNvCxnSpPr>
            <a:stCxn id="100" idx="3"/>
          </p:cNvCxnSpPr>
          <p:nvPr/>
        </p:nvCxnSpPr>
        <p:spPr>
          <a:xfrm>
            <a:off x="3698600" y="993100"/>
            <a:ext cx="795000" cy="3424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Generator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components of every visitor’s entity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status: {fastpass,normal}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priority queue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Generator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6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Visitor{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boolean isFastpass;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	Queue&lt;Integer&gt; priority_queue= new LinkedList&lt;&gt;();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double ratio = 0.25;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public Visitor(){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	for(int i=0;i&lt;10;i++){  	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priority_queue.offer((int) (Math.random() * 11) - 1)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isFastpass = Math.random() &lt; ratio? true : false;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generator extends siso{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protected int period;			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generator(String name,int Period){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super(name);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period = Period;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4430800" y="371175"/>
            <a:ext cx="70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