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9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4" r:id="rId3"/>
    <p:sldId id="265" r:id="rId4"/>
    <p:sldId id="267" r:id="rId5"/>
    <p:sldId id="269" r:id="rId6"/>
    <p:sldId id="268" r:id="rId7"/>
    <p:sldId id="270" r:id="rId8"/>
    <p:sldId id="271" r:id="rId9"/>
    <p:sldId id="272" r:id="rId10"/>
    <p:sldId id="273" r:id="rId11"/>
    <p:sldId id="274" r:id="rId12"/>
    <p:sldId id="276" r:id="rId13"/>
    <p:sldId id="275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</p:sldIdLst>
  <p:sldSz cx="9144000" cy="5143500" type="screen16x9"/>
  <p:notesSz cx="6858000" cy="9144000"/>
  <p:embeddedFontLst>
    <p:embeddedFont>
      <p:font typeface="B Titr" panose="00000700000000000000" pitchFamily="2" charset="-78"/>
      <p:bold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Eras Demi ITC" panose="020B0805030504020804" pitchFamily="34" charset="0"/>
      <p:regular r:id="rId30"/>
    </p:embeddedFont>
    <p:embeddedFont>
      <p:font typeface="F_teknik" pitchFamily="2" charset="0"/>
      <p:regular r:id="rId31"/>
    </p:embeddedFont>
    <p:embeddedFont>
      <p:font typeface="Lalezar" panose="00000500000000000000" pitchFamily="2" charset="-78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E50D895-3825-4F5E-88EC-EADF1FD8E363}">
  <a:tblStyle styleId="{5E50D895-3825-4F5E-88EC-EADF1FD8E3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3145" autoAdjust="0"/>
  </p:normalViewPr>
  <p:slideViewPr>
    <p:cSldViewPr snapToGrid="0">
      <p:cViewPr>
        <p:scale>
          <a:sx n="75" d="100"/>
          <a:sy n="75" d="100"/>
        </p:scale>
        <p:origin x="1156" y="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6" d="100"/>
          <a:sy n="46" d="100"/>
        </p:scale>
        <p:origin x="2800" y="2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1286504-B491-E2F9-7249-65E06418EBC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939756-7BE4-B159-F472-B3BF66808DF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31247-82BB-4E17-AA1D-A400F3586F4B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E5EF06-292A-5694-918C-FFEB6FD0A0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643E4E-8356-6E1C-55B5-39D4C8E6DA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273216-17C8-4656-9FF7-0003D9909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72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7" name="Google Shape;1877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userDrawn="1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2"/>
          <p:cNvGrpSpPr/>
          <p:nvPr/>
        </p:nvGrpSpPr>
        <p:grpSpPr>
          <a:xfrm>
            <a:off x="26" y="8"/>
            <a:ext cx="9143984" cy="5143520"/>
            <a:chOff x="26" y="8"/>
            <a:chExt cx="9143984" cy="5143520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26" y="8"/>
              <a:ext cx="9143984" cy="5143520"/>
              <a:chOff x="26" y="8"/>
              <a:chExt cx="9143984" cy="514352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7773661" y="3460451"/>
                <a:ext cx="1370349" cy="1683077"/>
              </a:xfrm>
              <a:custGeom>
                <a:avLst/>
                <a:gdLst/>
                <a:ahLst/>
                <a:cxnLst/>
                <a:rect l="l" t="t" r="r" b="b"/>
                <a:pathLst>
                  <a:path w="31116" h="38217" extrusionOk="0">
                    <a:moveTo>
                      <a:pt x="31115" y="1"/>
                    </a:moveTo>
                    <a:lnTo>
                      <a:pt x="1" y="38217"/>
                    </a:lnTo>
                    <a:lnTo>
                      <a:pt x="10899" y="38217"/>
                    </a:lnTo>
                    <a:lnTo>
                      <a:pt x="31115" y="13405"/>
                    </a:lnTo>
                    <a:lnTo>
                      <a:pt x="31115" y="1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50000">
                    <a:srgbClr val="87D2E4">
                      <a:alpha val="0"/>
                    </a:srgbClr>
                  </a:gs>
                  <a:gs pos="100000">
                    <a:srgbClr val="87D2E4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6754575" y="2209363"/>
                <a:ext cx="2389434" cy="2934165"/>
              </a:xfrm>
              <a:custGeom>
                <a:avLst/>
                <a:gdLst/>
                <a:ahLst/>
                <a:cxnLst/>
                <a:rect l="l" t="t" r="r" b="b"/>
                <a:pathLst>
                  <a:path w="54256" h="66625" extrusionOk="0">
                    <a:moveTo>
                      <a:pt x="54255" y="1"/>
                    </a:moveTo>
                    <a:lnTo>
                      <a:pt x="0" y="66625"/>
                    </a:lnTo>
                    <a:lnTo>
                      <a:pt x="10917" y="66625"/>
                    </a:lnTo>
                    <a:lnTo>
                      <a:pt x="54255" y="13387"/>
                    </a:lnTo>
                    <a:lnTo>
                      <a:pt x="54255" y="1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50000">
                    <a:srgbClr val="87D2E4">
                      <a:alpha val="0"/>
                    </a:srgbClr>
                  </a:gs>
                  <a:gs pos="100000">
                    <a:srgbClr val="87D2E4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5735490" y="957482"/>
                <a:ext cx="3408520" cy="4186046"/>
              </a:xfrm>
              <a:custGeom>
                <a:avLst/>
                <a:gdLst/>
                <a:ahLst/>
                <a:cxnLst/>
                <a:rect l="l" t="t" r="r" b="b"/>
                <a:pathLst>
                  <a:path w="77396" h="95051" extrusionOk="0">
                    <a:moveTo>
                      <a:pt x="77395" y="1"/>
                    </a:moveTo>
                    <a:lnTo>
                      <a:pt x="0" y="95051"/>
                    </a:lnTo>
                    <a:lnTo>
                      <a:pt x="10916" y="95051"/>
                    </a:lnTo>
                    <a:lnTo>
                      <a:pt x="77395" y="13406"/>
                    </a:lnTo>
                    <a:lnTo>
                      <a:pt x="77395" y="1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50000">
                    <a:srgbClr val="87D2E4">
                      <a:alpha val="0"/>
                    </a:srgbClr>
                  </a:gs>
                  <a:gs pos="100000">
                    <a:srgbClr val="87D2E4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4717153" y="8"/>
                <a:ext cx="4426857" cy="5143520"/>
              </a:xfrm>
              <a:custGeom>
                <a:avLst/>
                <a:gdLst/>
                <a:ahLst/>
                <a:cxnLst/>
                <a:rect l="l" t="t" r="r" b="b"/>
                <a:pathLst>
                  <a:path w="100519" h="116792" extrusionOk="0">
                    <a:moveTo>
                      <a:pt x="95087" y="0"/>
                    </a:moveTo>
                    <a:lnTo>
                      <a:pt x="1" y="116792"/>
                    </a:lnTo>
                    <a:lnTo>
                      <a:pt x="10899" y="116792"/>
                    </a:lnTo>
                    <a:lnTo>
                      <a:pt x="100518" y="6721"/>
                    </a:lnTo>
                    <a:lnTo>
                      <a:pt x="10051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50000">
                    <a:srgbClr val="87D2E4">
                      <a:alpha val="0"/>
                    </a:srgbClr>
                  </a:gs>
                  <a:gs pos="100000">
                    <a:srgbClr val="87D2E4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26" y="8"/>
                <a:ext cx="1403907" cy="1723858"/>
              </a:xfrm>
              <a:custGeom>
                <a:avLst/>
                <a:gdLst/>
                <a:ahLst/>
                <a:cxnLst/>
                <a:rect l="l" t="t" r="r" b="b"/>
                <a:pathLst>
                  <a:path w="31878" h="39143" extrusionOk="0">
                    <a:moveTo>
                      <a:pt x="20961" y="0"/>
                    </a:moveTo>
                    <a:lnTo>
                      <a:pt x="0" y="25756"/>
                    </a:lnTo>
                    <a:lnTo>
                      <a:pt x="0" y="39142"/>
                    </a:lnTo>
                    <a:lnTo>
                      <a:pt x="31878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50000">
                    <a:srgbClr val="87D2E4">
                      <a:alpha val="0"/>
                    </a:srgbClr>
                  </a:gs>
                  <a:gs pos="100000">
                    <a:srgbClr val="87D2E4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3747005" y="8"/>
                <a:ext cx="4668416" cy="5143520"/>
              </a:xfrm>
              <a:custGeom>
                <a:avLst/>
                <a:gdLst/>
                <a:ahLst/>
                <a:cxnLst/>
                <a:rect l="l" t="t" r="r" b="b"/>
                <a:pathLst>
                  <a:path w="106004" h="116792" extrusionOk="0">
                    <a:moveTo>
                      <a:pt x="95087" y="0"/>
                    </a:moveTo>
                    <a:lnTo>
                      <a:pt x="0" y="116792"/>
                    </a:lnTo>
                    <a:lnTo>
                      <a:pt x="10898" y="116792"/>
                    </a:lnTo>
                    <a:lnTo>
                      <a:pt x="1060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87D2E4">
                      <a:alpha val="18431"/>
                    </a:srgbClr>
                  </a:gs>
                  <a:gs pos="50000">
                    <a:srgbClr val="87D2E4">
                      <a:alpha val="0"/>
                    </a:srgbClr>
                  </a:gs>
                  <a:gs pos="100000">
                    <a:srgbClr val="87D2E4">
                      <a:alpha val="1843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" name="Google Shape;19;p2"/>
            <p:cNvSpPr/>
            <p:nvPr/>
          </p:nvSpPr>
          <p:spPr>
            <a:xfrm>
              <a:off x="4989251" y="8"/>
              <a:ext cx="2422993" cy="2974946"/>
            </a:xfrm>
            <a:custGeom>
              <a:avLst/>
              <a:gdLst/>
              <a:ahLst/>
              <a:cxnLst/>
              <a:rect l="l" t="t" r="r" b="b"/>
              <a:pathLst>
                <a:path w="55018" h="67551" extrusionOk="0">
                  <a:moveTo>
                    <a:pt x="44102" y="0"/>
                  </a:moveTo>
                  <a:lnTo>
                    <a:pt x="0" y="54164"/>
                  </a:lnTo>
                  <a:lnTo>
                    <a:pt x="0" y="67550"/>
                  </a:lnTo>
                  <a:lnTo>
                    <a:pt x="55018" y="0"/>
                  </a:lnTo>
                  <a:close/>
                </a:path>
              </a:pathLst>
            </a:custGeom>
            <a:gradFill>
              <a:gsLst>
                <a:gs pos="0">
                  <a:srgbClr val="87D2E4">
                    <a:alpha val="18431"/>
                  </a:srgbClr>
                </a:gs>
                <a:gs pos="68000">
                  <a:srgbClr val="87D2E4">
                    <a:alpha val="0"/>
                  </a:srgbClr>
                </a:gs>
                <a:gs pos="100000">
                  <a:srgbClr val="87D2E4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AEF66-D3CA-43A1-E9BE-7803DDB783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EF79FB-8E6B-40A1-A5AE-FA51721A016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A99A77-74BE-3939-3346-EC3EFFD22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11874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rtan"/>
              <a:buNone/>
              <a:defRPr sz="28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Spartan"/>
              <a:buChar char="●"/>
              <a:defRPr sz="15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Char char="○"/>
              <a:defRPr sz="15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Char char="■"/>
              <a:defRPr sz="15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Char char="●"/>
              <a:defRPr sz="15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Char char="○"/>
              <a:defRPr sz="15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Char char="■"/>
              <a:defRPr sz="15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Char char="●"/>
              <a:defRPr sz="15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Char char="○"/>
              <a:defRPr sz="15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Spartan"/>
              <a:buChar char="■"/>
              <a:defRPr sz="1500">
                <a:solidFill>
                  <a:schemeClr val="lt1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43300" y="4728207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F79FB-8E6B-40A1-A5AE-FA51721A016E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allex.ir/" TargetMode="External"/><Relationship Id="rId2" Type="http://schemas.openxmlformats.org/officeDocument/2006/relationships/hyperlink" Target="https://blog.faradars.org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fa.wikipedia.org/" TargetMode="External"/><Relationship Id="rId4" Type="http://schemas.openxmlformats.org/officeDocument/2006/relationships/hyperlink" Target="https://blog.nobitex.ir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Google Shape;1879;p34"/>
          <p:cNvSpPr txBox="1">
            <a:spLocks noGrp="1"/>
          </p:cNvSpPr>
          <p:nvPr>
            <p:ph type="ctrTitle"/>
          </p:nvPr>
        </p:nvSpPr>
        <p:spPr>
          <a:xfrm>
            <a:off x="-656756" y="3444910"/>
            <a:ext cx="5228756" cy="15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ar-SA" sz="2800" b="1" dirty="0">
                <a:effectLst/>
                <a:latin typeface="Lalezar" panose="00000500000000000000" pitchFamily="2" charset="-78"/>
                <a:ea typeface="Calibri" panose="020F0502020204030204" pitchFamily="34" charset="0"/>
                <a:cs typeface="B Elham" panose="00000400000000000000" pitchFamily="2" charset="-78"/>
              </a:rPr>
              <a:t>گردآورنده : معین آعلی</a:t>
            </a:r>
            <a:br>
              <a:rPr lang="en-US" sz="2800" b="1" dirty="0">
                <a:effectLst/>
                <a:latin typeface="Lalezar" panose="00000500000000000000" pitchFamily="2" charset="-78"/>
                <a:ea typeface="Calibri" panose="020F0502020204030204" pitchFamily="34" charset="0"/>
                <a:cs typeface="B Elham" panose="00000400000000000000" pitchFamily="2" charset="-78"/>
              </a:rPr>
            </a:br>
            <a:r>
              <a:rPr lang="fa-IR" sz="2800" b="1" dirty="0">
                <a:effectLst/>
                <a:latin typeface="Lalezar" panose="00000500000000000000" pitchFamily="2" charset="-78"/>
                <a:ea typeface="Calibri" panose="020F0502020204030204" pitchFamily="34" charset="0"/>
                <a:cs typeface="B Elham" panose="00000400000000000000" pitchFamily="2" charset="-78"/>
              </a:rPr>
              <a:t>شماره دانشجویی : 401105561</a:t>
            </a:r>
            <a:br>
              <a:rPr lang="fa-IR" sz="2800" b="1" dirty="0">
                <a:effectLst/>
                <a:latin typeface="Lalezar" panose="00000500000000000000" pitchFamily="2" charset="-78"/>
                <a:ea typeface="Calibri" panose="020F0502020204030204" pitchFamily="34" charset="0"/>
                <a:cs typeface="B Elham" panose="00000400000000000000" pitchFamily="2" charset="-78"/>
              </a:rPr>
            </a:br>
            <a:r>
              <a:rPr lang="fa-IR" sz="2800" b="1" dirty="0">
                <a:effectLst/>
                <a:latin typeface="Lalezar" panose="00000500000000000000" pitchFamily="2" charset="-78"/>
                <a:ea typeface="Calibri" panose="020F0502020204030204" pitchFamily="34" charset="0"/>
                <a:cs typeface="B Elham" panose="00000400000000000000" pitchFamily="2" charset="-78"/>
              </a:rPr>
              <a:t>آبان ماه 1401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881" name="Google Shape;1881;p34"/>
          <p:cNvSpPr txBox="1">
            <a:spLocks noGrp="1"/>
          </p:cNvSpPr>
          <p:nvPr>
            <p:ph type="ctrTitle"/>
          </p:nvPr>
        </p:nvSpPr>
        <p:spPr>
          <a:xfrm>
            <a:off x="414082" y="-158197"/>
            <a:ext cx="6394187" cy="146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ar-SA" sz="6000" b="1" dirty="0">
                <a:effectLst/>
                <a:latin typeface="Lalezar" panose="00000500000000000000" pitchFamily="2" charset="-78"/>
                <a:ea typeface="Calibri" panose="020F0502020204030204" pitchFamily="34" charset="0"/>
                <a:cs typeface="B Elham" panose="00000400000000000000" pitchFamily="2" charset="-78"/>
              </a:rPr>
              <a:t>بلاکچین و رمزارزها</a:t>
            </a:r>
            <a:endParaRPr lang="en-US" sz="6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83D265-F523-B85E-A9C8-A9DCBB2C412E}"/>
              </a:ext>
            </a:extLst>
          </p:cNvPr>
          <p:cNvSpPr txBox="1"/>
          <p:nvPr/>
        </p:nvSpPr>
        <p:spPr>
          <a:xfrm>
            <a:off x="327357" y="1006751"/>
            <a:ext cx="65676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ar-SA" sz="2200" b="1" dirty="0">
                <a:solidFill>
                  <a:srgbClr val="F9F9F9"/>
                </a:solidFill>
                <a:effectLst/>
                <a:latin typeface="Lalezar" panose="00000500000000000000" pitchFamily="2" charset="-78"/>
                <a:ea typeface="Calibri" panose="020F0502020204030204" pitchFamily="34" charset="0"/>
                <a:cs typeface="B Elham" panose="00000400000000000000" pitchFamily="2" charset="-78"/>
              </a:rPr>
              <a:t>دانشکده مهندسی کامپیوتر دانشگاه صنعتی شریف </a:t>
            </a:r>
            <a:endParaRPr lang="en-US" sz="2200" dirty="0">
              <a:solidFill>
                <a:srgbClr val="F9F9F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ar-SA" sz="2200" b="1" dirty="0">
                <a:solidFill>
                  <a:srgbClr val="F9F9F9"/>
                </a:solidFill>
                <a:effectLst/>
                <a:latin typeface="Lalezar" panose="00000500000000000000" pitchFamily="2" charset="-78"/>
                <a:ea typeface="Calibri" panose="020F0502020204030204" pitchFamily="34" charset="0"/>
                <a:cs typeface="B Elham" panose="00000400000000000000" pitchFamily="2" charset="-78"/>
              </a:rPr>
              <a:t>نام درس : کارگاه کامپیوتر </a:t>
            </a:r>
            <a:endParaRPr lang="en-US" sz="2200" dirty="0">
              <a:solidFill>
                <a:srgbClr val="F9F9F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EA2930-8CF9-32CE-229C-6C31BB903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690" y="156117"/>
            <a:ext cx="1701268" cy="170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CC40641-081B-7675-A6B0-2416E66C02D5}"/>
              </a:ext>
            </a:extLst>
          </p:cNvPr>
          <p:cNvSpPr txBox="1"/>
          <p:nvPr/>
        </p:nvSpPr>
        <p:spPr>
          <a:xfrm>
            <a:off x="8833449" y="4819457"/>
            <a:ext cx="310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8D40D0A-05C0-4726-82C6-A22FCE60F2FD}" type="slidenum">
              <a:rPr lang="fa-IR" sz="1800" smtClean="0">
                <a:solidFill>
                  <a:srgbClr val="F9F9F9"/>
                </a:solidFill>
                <a:cs typeface="Mj_Ramollah" panose="00000400000000000000" pitchFamily="2" charset="-78"/>
              </a:rPr>
              <a:t>1</a:t>
            </a:fld>
            <a:endParaRPr lang="fa-IR" sz="1800" dirty="0">
              <a:solidFill>
                <a:srgbClr val="F9F9F9"/>
              </a:solidFill>
              <a:cs typeface="Mj_Ramollah" panose="00000400000000000000" pitchFamily="2" charset="-7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6990D0-0CED-0CF3-AB5D-3A28D2F23D22}"/>
              </a:ext>
            </a:extLst>
          </p:cNvPr>
          <p:cNvSpPr txBox="1"/>
          <p:nvPr/>
        </p:nvSpPr>
        <p:spPr>
          <a:xfrm>
            <a:off x="8833449" y="4819457"/>
            <a:ext cx="310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8D40D0A-05C0-4726-82C6-A22FCE60F2FD}" type="slidenum">
              <a:rPr lang="fa-IR" sz="1800" smtClean="0">
                <a:solidFill>
                  <a:srgbClr val="F9F9F9"/>
                </a:solidFill>
                <a:cs typeface="Mj_Ramollah" panose="00000400000000000000" pitchFamily="2" charset="-78"/>
              </a:rPr>
              <a:t>10</a:t>
            </a:fld>
            <a:endParaRPr lang="fa-IR" sz="1800" dirty="0">
              <a:solidFill>
                <a:srgbClr val="F9F9F9"/>
              </a:solidFill>
              <a:cs typeface="Mj_Ramollah" panose="00000400000000000000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056805-1E67-A291-BC51-CA5C431C75EF}"/>
              </a:ext>
            </a:extLst>
          </p:cNvPr>
          <p:cNvSpPr txBox="1"/>
          <p:nvPr/>
        </p:nvSpPr>
        <p:spPr>
          <a:xfrm>
            <a:off x="0" y="4815144"/>
            <a:ext cx="3217653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1600" dirty="0">
                <a:solidFill>
                  <a:srgbClr val="F9F9F9"/>
                </a:solidFill>
                <a:latin typeface="F_teknik" pitchFamily="2" charset="0"/>
                <a:cs typeface="Mj_Ramollah" panose="00000400000000000000" pitchFamily="2" charset="-78"/>
              </a:rPr>
              <a:t>معین آعلی - 401105561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2FF1CE-EF3E-5F93-062A-930FC61FB2DE}"/>
              </a:ext>
            </a:extLst>
          </p:cNvPr>
          <p:cNvSpPr txBox="1"/>
          <p:nvPr/>
        </p:nvSpPr>
        <p:spPr>
          <a:xfrm>
            <a:off x="1915066" y="4784366"/>
            <a:ext cx="175978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fa-IR" sz="2000" dirty="0">
                <a:solidFill>
                  <a:srgbClr val="F9F9F9"/>
                </a:solidFill>
                <a:latin typeface="F_teknik" pitchFamily="2" charset="0"/>
                <a:cs typeface="B Elham" panose="00000400000000000000" pitchFamily="2" charset="-78"/>
              </a:rPr>
              <a:t>بلاکچین و رمزارزها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5EC19C-0636-D29E-3AB9-2A338F2B1133}"/>
              </a:ext>
            </a:extLst>
          </p:cNvPr>
          <p:cNvSpPr txBox="1"/>
          <p:nvPr/>
        </p:nvSpPr>
        <p:spPr>
          <a:xfrm>
            <a:off x="3691754" y="777962"/>
            <a:ext cx="2148345" cy="171970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  <a:defRPr sz="2000" b="1">
                <a:ln>
                  <a:solidFill>
                    <a:schemeClr val="bg1"/>
                  </a:solidFill>
                </a:ln>
                <a:solidFill>
                  <a:srgbClr val="F9F9F9"/>
                </a:solidFill>
                <a:cs typeface="B Nazanin" panose="00000400000000000000" pitchFamily="2" charset="-78"/>
              </a:defRPr>
            </a:lvl1pPr>
          </a:lstStyle>
          <a:p>
            <a:r>
              <a:rPr lang="ar-SA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رمزنگاری در بلاکچین</a:t>
            </a:r>
            <a:endParaRPr lang="fa-I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fa-IR" sz="1800" dirty="0">
                <a:latin typeface="Calibri" panose="020F0502020204030204" pitchFamily="34" charset="0"/>
                <a:ea typeface="Calibri" panose="020F0502020204030204" pitchFamily="34" charset="0"/>
              </a:rPr>
              <a:t>وظیفه کاربران</a:t>
            </a:r>
          </a:p>
          <a:p>
            <a:endParaRPr lang="fa-IR" sz="18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fa-IR" sz="18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AA8DED-FFFE-DEBE-8C96-05B79F3B140E}"/>
              </a:ext>
            </a:extLst>
          </p:cNvPr>
          <p:cNvSpPr txBox="1"/>
          <p:nvPr/>
        </p:nvSpPr>
        <p:spPr>
          <a:xfrm>
            <a:off x="2624667" y="118533"/>
            <a:ext cx="6364057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800" dirty="0">
                <a:solidFill>
                  <a:srgbClr val="F9F9F9"/>
                </a:solidFill>
                <a:cs typeface="B Titr" panose="00000700000000000000" pitchFamily="2" charset="-78"/>
              </a:rPr>
              <a:t>مالکیت در فضای بلاکچین چطوری تامین میشود ؟</a:t>
            </a:r>
          </a:p>
        </p:txBody>
      </p:sp>
      <p:pic>
        <p:nvPicPr>
          <p:cNvPr id="2" name="Picture 1" descr="مالکیت در بلاک چین">
            <a:extLst>
              <a:ext uri="{FF2B5EF4-FFF2-40B4-BE49-F238E27FC236}">
                <a16:creationId xmlns:a16="http://schemas.microsoft.com/office/drawing/2014/main" id="{1DFDA523-37B8-F876-89C0-4ED786E38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46" y="2127452"/>
            <a:ext cx="4287154" cy="2432259"/>
          </a:xfrm>
          <a:prstGeom prst="rect">
            <a:avLst/>
          </a:prstGeom>
          <a:noFill/>
          <a:ln w="28575">
            <a:solidFill>
              <a:srgbClr val="F9F9F9"/>
            </a:solidFill>
          </a:ln>
        </p:spPr>
      </p:pic>
    </p:spTree>
    <p:extLst>
      <p:ext uri="{BB962C8B-B14F-4D97-AF65-F5344CB8AC3E}">
        <p14:creationId xmlns:p14="http://schemas.microsoft.com/office/powerpoint/2010/main" val="3867845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6990D0-0CED-0CF3-AB5D-3A28D2F23D22}"/>
              </a:ext>
            </a:extLst>
          </p:cNvPr>
          <p:cNvSpPr txBox="1"/>
          <p:nvPr/>
        </p:nvSpPr>
        <p:spPr>
          <a:xfrm>
            <a:off x="8833449" y="4819457"/>
            <a:ext cx="310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8D40D0A-05C0-4726-82C6-A22FCE60F2FD}" type="slidenum">
              <a:rPr lang="fa-IR" sz="1800" smtClean="0">
                <a:solidFill>
                  <a:srgbClr val="F9F9F9"/>
                </a:solidFill>
                <a:cs typeface="Mj_Ramollah" panose="00000400000000000000" pitchFamily="2" charset="-78"/>
              </a:rPr>
              <a:t>11</a:t>
            </a:fld>
            <a:endParaRPr lang="fa-IR" sz="1800" dirty="0">
              <a:solidFill>
                <a:srgbClr val="F9F9F9"/>
              </a:solidFill>
              <a:cs typeface="Mj_Ramollah" panose="00000400000000000000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056805-1E67-A291-BC51-CA5C431C75EF}"/>
              </a:ext>
            </a:extLst>
          </p:cNvPr>
          <p:cNvSpPr txBox="1"/>
          <p:nvPr/>
        </p:nvSpPr>
        <p:spPr>
          <a:xfrm>
            <a:off x="0" y="4815144"/>
            <a:ext cx="3217653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1600" dirty="0">
                <a:solidFill>
                  <a:srgbClr val="F9F9F9"/>
                </a:solidFill>
                <a:latin typeface="F_teknik" pitchFamily="2" charset="0"/>
                <a:cs typeface="Mj_Ramollah" panose="00000400000000000000" pitchFamily="2" charset="-78"/>
              </a:rPr>
              <a:t>معین آعلی - 401105561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2FF1CE-EF3E-5F93-062A-930FC61FB2DE}"/>
              </a:ext>
            </a:extLst>
          </p:cNvPr>
          <p:cNvSpPr txBox="1"/>
          <p:nvPr/>
        </p:nvSpPr>
        <p:spPr>
          <a:xfrm>
            <a:off x="1915066" y="4784366"/>
            <a:ext cx="175978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fa-IR" sz="2000" dirty="0">
                <a:solidFill>
                  <a:srgbClr val="F9F9F9"/>
                </a:solidFill>
                <a:latin typeface="F_teknik" pitchFamily="2" charset="0"/>
                <a:cs typeface="B Elham" panose="00000400000000000000" pitchFamily="2" charset="-78"/>
              </a:rPr>
              <a:t>بلاکچین و رمزارزها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5EC19C-0636-D29E-3AB9-2A338F2B1133}"/>
              </a:ext>
            </a:extLst>
          </p:cNvPr>
          <p:cNvSpPr txBox="1"/>
          <p:nvPr/>
        </p:nvSpPr>
        <p:spPr>
          <a:xfrm>
            <a:off x="2701098" y="777962"/>
            <a:ext cx="3139001" cy="171970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  <a:defRPr sz="2000" b="1">
                <a:ln>
                  <a:solidFill>
                    <a:schemeClr val="bg1"/>
                  </a:solidFill>
                </a:ln>
                <a:solidFill>
                  <a:srgbClr val="F9F9F9"/>
                </a:solidFill>
                <a:cs typeface="B Nazanin" panose="00000400000000000000" pitchFamily="2" charset="-78"/>
              </a:defRPr>
            </a:lvl1pPr>
          </a:lstStyle>
          <a:p>
            <a:r>
              <a:rPr lang="ar-SA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اجماع و تغییرناپذیری </a:t>
            </a:r>
            <a:endParaRPr lang="fa-I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ar-SA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نقش رمزنگاری در امنیت بلاکچین </a:t>
            </a:r>
            <a:endParaRPr lang="fa-IR" sz="18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ar-SA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اقتصاد رمزنگاری </a:t>
            </a:r>
            <a:endParaRPr lang="fa-I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fa-IR" sz="18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AA8DED-FFFE-DEBE-8C96-05B79F3B140E}"/>
              </a:ext>
            </a:extLst>
          </p:cNvPr>
          <p:cNvSpPr txBox="1"/>
          <p:nvPr/>
        </p:nvSpPr>
        <p:spPr>
          <a:xfrm>
            <a:off x="2624667" y="118533"/>
            <a:ext cx="6364057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800" dirty="0">
                <a:solidFill>
                  <a:srgbClr val="F9F9F9"/>
                </a:solidFill>
                <a:cs typeface="B Titr" panose="00000700000000000000" pitchFamily="2" charset="-78"/>
              </a:rPr>
              <a:t>امنیت در فضای بلاکچین چطوری تامین میشود</a:t>
            </a:r>
          </a:p>
        </p:txBody>
      </p:sp>
      <p:pic>
        <p:nvPicPr>
          <p:cNvPr id="2" name="Picture 1" descr="امنیت بلاک چین">
            <a:extLst>
              <a:ext uri="{FF2B5EF4-FFF2-40B4-BE49-F238E27FC236}">
                <a16:creationId xmlns:a16="http://schemas.microsoft.com/office/drawing/2014/main" id="{EF8869FB-5A56-A645-9718-1009C5989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18" y="2138303"/>
            <a:ext cx="3807294" cy="2514932"/>
          </a:xfrm>
          <a:prstGeom prst="rect">
            <a:avLst/>
          </a:prstGeom>
          <a:noFill/>
          <a:ln w="28575">
            <a:solidFill>
              <a:srgbClr val="F9F9F9"/>
            </a:solidFill>
          </a:ln>
        </p:spPr>
      </p:pic>
    </p:spTree>
    <p:extLst>
      <p:ext uri="{BB962C8B-B14F-4D97-AF65-F5344CB8AC3E}">
        <p14:creationId xmlns:p14="http://schemas.microsoft.com/office/powerpoint/2010/main" val="12842945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056805-1E67-A291-BC51-CA5C431C75EF}"/>
              </a:ext>
            </a:extLst>
          </p:cNvPr>
          <p:cNvSpPr txBox="1"/>
          <p:nvPr/>
        </p:nvSpPr>
        <p:spPr>
          <a:xfrm>
            <a:off x="0" y="4815144"/>
            <a:ext cx="3217653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1600" dirty="0">
                <a:solidFill>
                  <a:srgbClr val="F9F9F9"/>
                </a:solidFill>
                <a:latin typeface="F_teknik" pitchFamily="2" charset="0"/>
                <a:cs typeface="Mj_Ramollah" panose="00000400000000000000" pitchFamily="2" charset="-78"/>
              </a:rPr>
              <a:t>معین آعلی - 401105561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2FF1CE-EF3E-5F93-062A-930FC61FB2DE}"/>
              </a:ext>
            </a:extLst>
          </p:cNvPr>
          <p:cNvSpPr txBox="1"/>
          <p:nvPr/>
        </p:nvSpPr>
        <p:spPr>
          <a:xfrm>
            <a:off x="1915066" y="4784366"/>
            <a:ext cx="175978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fa-IR" sz="2000" dirty="0">
                <a:solidFill>
                  <a:srgbClr val="F9F9F9"/>
                </a:solidFill>
                <a:latin typeface="F_teknik" pitchFamily="2" charset="0"/>
                <a:cs typeface="B Elham" panose="00000400000000000000" pitchFamily="2" charset="-78"/>
              </a:rPr>
              <a:t>بلاکچین و رمزارزها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5EC19C-0636-D29E-3AB9-2A338F2B1133}"/>
              </a:ext>
            </a:extLst>
          </p:cNvPr>
          <p:cNvSpPr txBox="1"/>
          <p:nvPr/>
        </p:nvSpPr>
        <p:spPr>
          <a:xfrm>
            <a:off x="3667708" y="777962"/>
            <a:ext cx="2172391" cy="171970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  <a:defRPr sz="2000" b="1">
                <a:ln>
                  <a:solidFill>
                    <a:schemeClr val="bg1"/>
                  </a:solidFill>
                </a:ln>
                <a:solidFill>
                  <a:srgbClr val="F9F9F9"/>
                </a:solidFill>
                <a:cs typeface="B Nazanin" panose="00000400000000000000" pitchFamily="2" charset="-78"/>
              </a:defRPr>
            </a:lvl1pPr>
          </a:lstStyle>
          <a:p>
            <a:r>
              <a:rPr lang="ar-SA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تعریف مقیاس پذیری</a:t>
            </a:r>
            <a:endParaRPr lang="fa-I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ar-SA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یک سوال اساسی</a:t>
            </a:r>
            <a:endParaRPr lang="fa-IR" sz="18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ar-SA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مزایای مقیاس پذیری </a:t>
            </a:r>
            <a:endParaRPr lang="fa-I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fa-IR" sz="18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AA8DED-FFFE-DEBE-8C96-05B79F3B140E}"/>
              </a:ext>
            </a:extLst>
          </p:cNvPr>
          <p:cNvSpPr txBox="1"/>
          <p:nvPr/>
        </p:nvSpPr>
        <p:spPr>
          <a:xfrm>
            <a:off x="2624667" y="118533"/>
            <a:ext cx="6364057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800" dirty="0">
                <a:solidFill>
                  <a:srgbClr val="F9F9F9"/>
                </a:solidFill>
                <a:cs typeface="B Titr" panose="00000700000000000000" pitchFamily="2" charset="-78"/>
              </a:rPr>
              <a:t>مقیاس پذیری در بلاکچین چیست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64FBA6-4699-B8E7-0D07-DC825ABBE1F7}"/>
              </a:ext>
            </a:extLst>
          </p:cNvPr>
          <p:cNvSpPr txBox="1"/>
          <p:nvPr/>
        </p:nvSpPr>
        <p:spPr>
          <a:xfrm>
            <a:off x="8758989" y="4819457"/>
            <a:ext cx="48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8D40D0A-05C0-4726-82C6-A22FCE60F2FD}" type="slidenum">
              <a:rPr lang="fa-IR" sz="1800" smtClean="0">
                <a:solidFill>
                  <a:srgbClr val="F9F9F9"/>
                </a:solidFill>
                <a:cs typeface="Mj_Ramollah" panose="00000400000000000000" pitchFamily="2" charset="-78"/>
              </a:rPr>
              <a:t>12</a:t>
            </a:fld>
            <a:endParaRPr lang="fa-IR" sz="1800" dirty="0">
              <a:solidFill>
                <a:srgbClr val="F9F9F9"/>
              </a:solidFill>
              <a:cs typeface="Mj_Ramollah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755360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056805-1E67-A291-BC51-CA5C431C75EF}"/>
              </a:ext>
            </a:extLst>
          </p:cNvPr>
          <p:cNvSpPr txBox="1"/>
          <p:nvPr/>
        </p:nvSpPr>
        <p:spPr>
          <a:xfrm>
            <a:off x="0" y="4815144"/>
            <a:ext cx="3217653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1600" dirty="0">
                <a:solidFill>
                  <a:srgbClr val="F9F9F9"/>
                </a:solidFill>
                <a:latin typeface="F_teknik" pitchFamily="2" charset="0"/>
                <a:cs typeface="Mj_Ramollah" panose="00000400000000000000" pitchFamily="2" charset="-78"/>
              </a:rPr>
              <a:t>معین آعلی - 401105561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2FF1CE-EF3E-5F93-062A-930FC61FB2DE}"/>
              </a:ext>
            </a:extLst>
          </p:cNvPr>
          <p:cNvSpPr txBox="1"/>
          <p:nvPr/>
        </p:nvSpPr>
        <p:spPr>
          <a:xfrm>
            <a:off x="1915066" y="4784366"/>
            <a:ext cx="175978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fa-IR" sz="2000" dirty="0">
                <a:solidFill>
                  <a:srgbClr val="F9F9F9"/>
                </a:solidFill>
                <a:latin typeface="F_teknik" pitchFamily="2" charset="0"/>
                <a:cs typeface="B Elham" panose="00000400000000000000" pitchFamily="2" charset="-78"/>
              </a:rPr>
              <a:t>بلاکچین و رمزارزها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5EC19C-0636-D29E-3AB9-2A338F2B1133}"/>
              </a:ext>
            </a:extLst>
          </p:cNvPr>
          <p:cNvSpPr txBox="1"/>
          <p:nvPr/>
        </p:nvSpPr>
        <p:spPr>
          <a:xfrm>
            <a:off x="4134183" y="777962"/>
            <a:ext cx="1705916" cy="130420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  <a:defRPr sz="2000" b="1">
                <a:ln>
                  <a:solidFill>
                    <a:schemeClr val="bg1"/>
                  </a:solidFill>
                </a:ln>
                <a:solidFill>
                  <a:srgbClr val="F9F9F9"/>
                </a:solidFill>
                <a:cs typeface="B Nazanin" panose="00000400000000000000" pitchFamily="2" charset="-78"/>
              </a:defRPr>
            </a:lvl1pPr>
          </a:lstStyle>
          <a:p>
            <a:r>
              <a:rPr lang="ar-SA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مزایای بلاکچین</a:t>
            </a:r>
            <a:endParaRPr lang="fa-I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ar-SA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معایب بلاکچین </a:t>
            </a:r>
            <a:endParaRPr lang="fa-IR" sz="18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fa-IR" sz="18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AA8DED-FFFE-DEBE-8C96-05B79F3B140E}"/>
              </a:ext>
            </a:extLst>
          </p:cNvPr>
          <p:cNvSpPr txBox="1"/>
          <p:nvPr/>
        </p:nvSpPr>
        <p:spPr>
          <a:xfrm>
            <a:off x="2624667" y="118533"/>
            <a:ext cx="6364057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800" dirty="0">
                <a:solidFill>
                  <a:srgbClr val="F9F9F9"/>
                </a:solidFill>
                <a:cs typeface="B Titr" panose="00000700000000000000" pitchFamily="2" charset="-78"/>
              </a:rPr>
              <a:t>مزایا و معایب بلاکچین </a:t>
            </a:r>
          </a:p>
        </p:txBody>
      </p:sp>
      <p:pic>
        <p:nvPicPr>
          <p:cNvPr id="6146" name="Picture 2" descr="مزایا و معایب بلاک چین">
            <a:extLst>
              <a:ext uri="{FF2B5EF4-FFF2-40B4-BE49-F238E27FC236}">
                <a16:creationId xmlns:a16="http://schemas.microsoft.com/office/drawing/2014/main" id="{1D7E5C01-B60B-AA1C-22F9-27E5E365C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19" y="2065494"/>
            <a:ext cx="4576320" cy="2577994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4FB5833-0F65-30DB-56FD-5B444F37E753}"/>
              </a:ext>
            </a:extLst>
          </p:cNvPr>
          <p:cNvSpPr txBox="1"/>
          <p:nvPr/>
        </p:nvSpPr>
        <p:spPr>
          <a:xfrm>
            <a:off x="8758989" y="4819457"/>
            <a:ext cx="48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8D40D0A-05C0-4726-82C6-A22FCE60F2FD}" type="slidenum">
              <a:rPr lang="fa-IR" sz="1800" smtClean="0">
                <a:solidFill>
                  <a:srgbClr val="F9F9F9"/>
                </a:solidFill>
                <a:cs typeface="Mj_Ramollah" panose="00000400000000000000" pitchFamily="2" charset="-78"/>
              </a:rPr>
              <a:t>13</a:t>
            </a:fld>
            <a:endParaRPr lang="fa-IR" sz="1800" dirty="0">
              <a:solidFill>
                <a:srgbClr val="F9F9F9"/>
              </a:solidFill>
              <a:cs typeface="Mj_Ramollah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07922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056805-1E67-A291-BC51-CA5C431C75EF}"/>
              </a:ext>
            </a:extLst>
          </p:cNvPr>
          <p:cNvSpPr txBox="1"/>
          <p:nvPr/>
        </p:nvSpPr>
        <p:spPr>
          <a:xfrm>
            <a:off x="0" y="4815144"/>
            <a:ext cx="3217653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1600" dirty="0">
                <a:solidFill>
                  <a:srgbClr val="F9F9F9"/>
                </a:solidFill>
                <a:latin typeface="F_teknik" pitchFamily="2" charset="0"/>
                <a:cs typeface="Mj_Ramollah" panose="00000400000000000000" pitchFamily="2" charset="-78"/>
              </a:rPr>
              <a:t>معین آعلی - 401105561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2FF1CE-EF3E-5F93-062A-930FC61FB2DE}"/>
              </a:ext>
            </a:extLst>
          </p:cNvPr>
          <p:cNvSpPr txBox="1"/>
          <p:nvPr/>
        </p:nvSpPr>
        <p:spPr>
          <a:xfrm>
            <a:off x="1915066" y="4784366"/>
            <a:ext cx="175978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fa-IR" sz="2000" dirty="0">
                <a:solidFill>
                  <a:srgbClr val="F9F9F9"/>
                </a:solidFill>
                <a:latin typeface="F_teknik" pitchFamily="2" charset="0"/>
                <a:cs typeface="B Elham" panose="00000400000000000000" pitchFamily="2" charset="-78"/>
              </a:rPr>
              <a:t>بلاکچین و رمزارزها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5EC19C-0636-D29E-3AB9-2A338F2B1133}"/>
              </a:ext>
            </a:extLst>
          </p:cNvPr>
          <p:cNvSpPr txBox="1"/>
          <p:nvPr/>
        </p:nvSpPr>
        <p:spPr>
          <a:xfrm>
            <a:off x="3731830" y="777962"/>
            <a:ext cx="2108269" cy="213520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  <a:defRPr sz="2000" b="1">
                <a:ln>
                  <a:solidFill>
                    <a:schemeClr val="bg1"/>
                  </a:solidFill>
                </a:ln>
                <a:solidFill>
                  <a:srgbClr val="F9F9F9"/>
                </a:solidFill>
                <a:cs typeface="B Nazanin" panose="00000400000000000000" pitchFamily="2" charset="-78"/>
              </a:defRPr>
            </a:lvl1pPr>
          </a:lstStyle>
          <a:p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تعریف</a:t>
            </a:r>
          </a:p>
          <a:p>
            <a:r>
              <a:rPr lang="fa-IR" sz="1800" dirty="0">
                <a:latin typeface="Calibri" panose="020F0502020204030204" pitchFamily="34" charset="0"/>
                <a:ea typeface="Calibri" panose="020F0502020204030204" pitchFamily="34" charset="0"/>
              </a:rPr>
              <a:t>هارد فورک</a:t>
            </a:r>
          </a:p>
          <a:p>
            <a:r>
              <a:rPr lang="fa-IR" sz="1800" dirty="0">
                <a:latin typeface="Calibri" panose="020F0502020204030204" pitchFamily="34" charset="0"/>
                <a:ea typeface="Calibri" panose="020F0502020204030204" pitchFamily="34" charset="0"/>
              </a:rPr>
              <a:t>مثالی از هارد فورک</a:t>
            </a:r>
          </a:p>
          <a:p>
            <a:r>
              <a:rPr lang="fa-IR" sz="1800" dirty="0">
                <a:latin typeface="Calibri" panose="020F0502020204030204" pitchFamily="34" charset="0"/>
                <a:ea typeface="Calibri" panose="020F0502020204030204" pitchFamily="34" charset="0"/>
              </a:rPr>
              <a:t>سافت فورک</a:t>
            </a:r>
          </a:p>
          <a:p>
            <a:r>
              <a:rPr lang="fa-IR" sz="1800" dirty="0">
                <a:latin typeface="Calibri" panose="020F0502020204030204" pitchFamily="34" charset="0"/>
                <a:ea typeface="Calibri" panose="020F0502020204030204" pitchFamily="34" charset="0"/>
              </a:rPr>
              <a:t>مثالی از سافت فورک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AA8DED-FFFE-DEBE-8C96-05B79F3B140E}"/>
              </a:ext>
            </a:extLst>
          </p:cNvPr>
          <p:cNvSpPr txBox="1"/>
          <p:nvPr/>
        </p:nvSpPr>
        <p:spPr>
          <a:xfrm>
            <a:off x="2624667" y="118533"/>
            <a:ext cx="6364057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800" dirty="0">
                <a:solidFill>
                  <a:srgbClr val="F9F9F9"/>
                </a:solidFill>
                <a:cs typeface="B Titr" panose="00000700000000000000" pitchFamily="2" charset="-78"/>
              </a:rPr>
              <a:t>فورک چیست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4E6DF5-AACA-FA9E-4210-0054C0F194E9}"/>
              </a:ext>
            </a:extLst>
          </p:cNvPr>
          <p:cNvSpPr txBox="1"/>
          <p:nvPr/>
        </p:nvSpPr>
        <p:spPr>
          <a:xfrm>
            <a:off x="8758989" y="4819457"/>
            <a:ext cx="385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8D40D0A-05C0-4726-82C6-A22FCE60F2FD}" type="slidenum">
              <a:rPr lang="fa-IR" sz="1800" smtClean="0">
                <a:solidFill>
                  <a:srgbClr val="F9F9F9"/>
                </a:solidFill>
                <a:cs typeface="Mj_Ramollah" panose="00000400000000000000" pitchFamily="2" charset="-78"/>
              </a:rPr>
              <a:t>14</a:t>
            </a:fld>
            <a:endParaRPr lang="fa-IR" sz="1800" dirty="0">
              <a:solidFill>
                <a:srgbClr val="F9F9F9"/>
              </a:solidFill>
              <a:cs typeface="Mj_Ramollah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17438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056805-1E67-A291-BC51-CA5C431C75EF}"/>
              </a:ext>
            </a:extLst>
          </p:cNvPr>
          <p:cNvSpPr txBox="1"/>
          <p:nvPr/>
        </p:nvSpPr>
        <p:spPr>
          <a:xfrm>
            <a:off x="0" y="4815144"/>
            <a:ext cx="3217653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1600" dirty="0">
                <a:solidFill>
                  <a:srgbClr val="F9F9F9"/>
                </a:solidFill>
                <a:latin typeface="F_teknik" pitchFamily="2" charset="0"/>
                <a:cs typeface="Mj_Ramollah" panose="00000400000000000000" pitchFamily="2" charset="-78"/>
              </a:rPr>
              <a:t>معین آعلی - 401105561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2FF1CE-EF3E-5F93-062A-930FC61FB2DE}"/>
              </a:ext>
            </a:extLst>
          </p:cNvPr>
          <p:cNvSpPr txBox="1"/>
          <p:nvPr/>
        </p:nvSpPr>
        <p:spPr>
          <a:xfrm>
            <a:off x="1915066" y="4784366"/>
            <a:ext cx="175978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fa-IR" sz="2000" dirty="0">
                <a:solidFill>
                  <a:srgbClr val="F9F9F9"/>
                </a:solidFill>
                <a:latin typeface="F_teknik" pitchFamily="2" charset="0"/>
                <a:cs typeface="B Elham" panose="00000400000000000000" pitchFamily="2" charset="-78"/>
              </a:rPr>
              <a:t>بلاکچین و رمزارزها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5EC19C-0636-D29E-3AB9-2A338F2B1133}"/>
              </a:ext>
            </a:extLst>
          </p:cNvPr>
          <p:cNvSpPr txBox="1"/>
          <p:nvPr/>
        </p:nvSpPr>
        <p:spPr>
          <a:xfrm>
            <a:off x="4813792" y="777962"/>
            <a:ext cx="1026307" cy="130420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  <a:defRPr sz="2000" b="1">
                <a:ln>
                  <a:solidFill>
                    <a:schemeClr val="bg1"/>
                  </a:solidFill>
                </a:ln>
                <a:solidFill>
                  <a:srgbClr val="F9F9F9"/>
                </a:solidFill>
                <a:cs typeface="B Nazanin" panose="00000400000000000000" pitchFamily="2" charset="-78"/>
              </a:defRPr>
            </a:lvl1pPr>
          </a:lstStyle>
          <a:p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تعریف</a:t>
            </a:r>
          </a:p>
          <a:p>
            <a:r>
              <a:rPr lang="fa-IR" sz="1800" dirty="0">
                <a:latin typeface="Calibri" panose="020F0502020204030204" pitchFamily="34" charset="0"/>
                <a:ea typeface="Calibri" panose="020F0502020204030204" pitchFamily="34" charset="0"/>
              </a:rPr>
              <a:t>طراحی</a:t>
            </a:r>
          </a:p>
          <a:p>
            <a:pPr marL="0" indent="0">
              <a:buNone/>
            </a:pPr>
            <a:endParaRPr lang="fa-IR" sz="18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AA8DED-FFFE-DEBE-8C96-05B79F3B140E}"/>
              </a:ext>
            </a:extLst>
          </p:cNvPr>
          <p:cNvSpPr txBox="1"/>
          <p:nvPr/>
        </p:nvSpPr>
        <p:spPr>
          <a:xfrm>
            <a:off x="2624667" y="118533"/>
            <a:ext cx="6364057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800" dirty="0">
                <a:solidFill>
                  <a:srgbClr val="F9F9F9"/>
                </a:solidFill>
                <a:cs typeface="B Titr" panose="00000700000000000000" pitchFamily="2" charset="-78"/>
              </a:rPr>
              <a:t>اجماع در بلاکچین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5A9F10-1658-0EBB-ABC4-F927671B88AC}"/>
              </a:ext>
            </a:extLst>
          </p:cNvPr>
          <p:cNvSpPr txBox="1"/>
          <p:nvPr/>
        </p:nvSpPr>
        <p:spPr>
          <a:xfrm>
            <a:off x="8758989" y="4819457"/>
            <a:ext cx="385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8D40D0A-05C0-4726-82C6-A22FCE60F2FD}" type="slidenum">
              <a:rPr lang="fa-IR" sz="1800" smtClean="0">
                <a:solidFill>
                  <a:srgbClr val="F9F9F9"/>
                </a:solidFill>
                <a:cs typeface="Mj_Ramollah" panose="00000400000000000000" pitchFamily="2" charset="-78"/>
              </a:rPr>
              <a:t>15</a:t>
            </a:fld>
            <a:endParaRPr lang="fa-IR" sz="1800" dirty="0">
              <a:solidFill>
                <a:srgbClr val="F9F9F9"/>
              </a:solidFill>
              <a:cs typeface="Mj_Ramollah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80007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056805-1E67-A291-BC51-CA5C431C75EF}"/>
              </a:ext>
            </a:extLst>
          </p:cNvPr>
          <p:cNvSpPr txBox="1"/>
          <p:nvPr/>
        </p:nvSpPr>
        <p:spPr>
          <a:xfrm>
            <a:off x="0" y="4815144"/>
            <a:ext cx="3217653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1600" dirty="0">
                <a:solidFill>
                  <a:srgbClr val="F9F9F9"/>
                </a:solidFill>
                <a:latin typeface="F_teknik" pitchFamily="2" charset="0"/>
                <a:cs typeface="Mj_Ramollah" panose="00000400000000000000" pitchFamily="2" charset="-78"/>
              </a:rPr>
              <a:t>معین آعلی - 401105561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2FF1CE-EF3E-5F93-062A-930FC61FB2DE}"/>
              </a:ext>
            </a:extLst>
          </p:cNvPr>
          <p:cNvSpPr txBox="1"/>
          <p:nvPr/>
        </p:nvSpPr>
        <p:spPr>
          <a:xfrm>
            <a:off x="1915066" y="4784366"/>
            <a:ext cx="175978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fa-IR" sz="2000" dirty="0">
                <a:solidFill>
                  <a:srgbClr val="F9F9F9"/>
                </a:solidFill>
                <a:latin typeface="F_teknik" pitchFamily="2" charset="0"/>
                <a:cs typeface="B Elham" panose="00000400000000000000" pitchFamily="2" charset="-78"/>
              </a:rPr>
              <a:t>بلاکچین و رمزارزها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5EC19C-0636-D29E-3AB9-2A338F2B1133}"/>
              </a:ext>
            </a:extLst>
          </p:cNvPr>
          <p:cNvSpPr txBox="1"/>
          <p:nvPr/>
        </p:nvSpPr>
        <p:spPr>
          <a:xfrm>
            <a:off x="2880634" y="777962"/>
            <a:ext cx="2959465" cy="213520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  <a:defRPr sz="2000" b="1">
                <a:ln>
                  <a:solidFill>
                    <a:schemeClr val="bg1"/>
                  </a:solidFill>
                </a:ln>
                <a:solidFill>
                  <a:srgbClr val="F9F9F9"/>
                </a:solidFill>
                <a:cs typeface="B Nazanin" panose="00000400000000000000" pitchFamily="2" charset="-78"/>
              </a:defRPr>
            </a:lvl1pPr>
          </a:lstStyle>
          <a:p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تعریف</a:t>
            </a:r>
          </a:p>
          <a:p>
            <a:r>
              <a:rPr lang="fa-IR" sz="1800" dirty="0">
                <a:latin typeface="Calibri" panose="020F0502020204030204" pitchFamily="34" charset="0"/>
                <a:ea typeface="Calibri" panose="020F0502020204030204" pitchFamily="34" charset="0"/>
              </a:rPr>
              <a:t>یک مشکل</a:t>
            </a:r>
          </a:p>
          <a:p>
            <a:r>
              <a:rPr lang="fa-IR" sz="1800" dirty="0">
                <a:latin typeface="Calibri" panose="020F0502020204030204" pitchFamily="34" charset="0"/>
                <a:ea typeface="Calibri" panose="020F0502020204030204" pitchFamily="34" charset="0"/>
              </a:rPr>
              <a:t>حل یک مشکل</a:t>
            </a:r>
          </a:p>
          <a:p>
            <a:r>
              <a:rPr lang="fa-IR" sz="1800" dirty="0">
                <a:latin typeface="Calibri" panose="020F0502020204030204" pitchFamily="34" charset="0"/>
                <a:ea typeface="Calibri" panose="020F0502020204030204" pitchFamily="34" charset="0"/>
              </a:rPr>
              <a:t>معایب الگوریتم اجماع اثبات کار</a:t>
            </a:r>
          </a:p>
          <a:p>
            <a:endParaRPr lang="fa-IR" sz="18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AA8DED-FFFE-DEBE-8C96-05B79F3B140E}"/>
              </a:ext>
            </a:extLst>
          </p:cNvPr>
          <p:cNvSpPr txBox="1"/>
          <p:nvPr/>
        </p:nvSpPr>
        <p:spPr>
          <a:xfrm>
            <a:off x="2624667" y="118533"/>
            <a:ext cx="6364057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800" dirty="0">
                <a:solidFill>
                  <a:srgbClr val="F9F9F9"/>
                </a:solidFill>
                <a:cs typeface="B Titr" panose="00000700000000000000" pitchFamily="2" charset="-78"/>
              </a:rPr>
              <a:t>ماینینگ</a:t>
            </a:r>
          </a:p>
        </p:txBody>
      </p:sp>
      <p:pic>
        <p:nvPicPr>
          <p:cNvPr id="10242" name="Picture 2" descr="ماینینگ در بلاک چین">
            <a:extLst>
              <a:ext uri="{FF2B5EF4-FFF2-40B4-BE49-F238E27FC236}">
                <a16:creationId xmlns:a16="http://schemas.microsoft.com/office/drawing/2014/main" id="{4F4A4B5D-ED24-EC3E-D847-1DF883F34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10" y="2571750"/>
            <a:ext cx="3678182" cy="2065912"/>
          </a:xfrm>
          <a:prstGeom prst="rect">
            <a:avLst/>
          </a:prstGeom>
          <a:noFill/>
          <a:ln w="28575">
            <a:solidFill>
              <a:srgbClr val="F9F9F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055741-4247-EA92-1DE2-7724B9AA8061}"/>
              </a:ext>
            </a:extLst>
          </p:cNvPr>
          <p:cNvSpPr txBox="1"/>
          <p:nvPr/>
        </p:nvSpPr>
        <p:spPr>
          <a:xfrm>
            <a:off x="8758989" y="4819457"/>
            <a:ext cx="385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8D40D0A-05C0-4726-82C6-A22FCE60F2FD}" type="slidenum">
              <a:rPr lang="fa-IR" sz="1800" smtClean="0">
                <a:solidFill>
                  <a:srgbClr val="F9F9F9"/>
                </a:solidFill>
                <a:cs typeface="Mj_Ramollah" panose="00000400000000000000" pitchFamily="2" charset="-78"/>
              </a:rPr>
              <a:t>16</a:t>
            </a:fld>
            <a:endParaRPr lang="fa-IR" sz="1800" dirty="0">
              <a:solidFill>
                <a:srgbClr val="F9F9F9"/>
              </a:solidFill>
              <a:cs typeface="Mj_Ramollah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77491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056805-1E67-A291-BC51-CA5C431C75EF}"/>
              </a:ext>
            </a:extLst>
          </p:cNvPr>
          <p:cNvSpPr txBox="1"/>
          <p:nvPr/>
        </p:nvSpPr>
        <p:spPr>
          <a:xfrm>
            <a:off x="0" y="4815144"/>
            <a:ext cx="3217653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1600" dirty="0">
                <a:solidFill>
                  <a:srgbClr val="F9F9F9"/>
                </a:solidFill>
                <a:latin typeface="F_teknik" pitchFamily="2" charset="0"/>
                <a:cs typeface="Mj_Ramollah" panose="00000400000000000000" pitchFamily="2" charset="-78"/>
              </a:rPr>
              <a:t>معین آعلی - 401105561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2FF1CE-EF3E-5F93-062A-930FC61FB2DE}"/>
              </a:ext>
            </a:extLst>
          </p:cNvPr>
          <p:cNvSpPr txBox="1"/>
          <p:nvPr/>
        </p:nvSpPr>
        <p:spPr>
          <a:xfrm>
            <a:off x="1915066" y="4784366"/>
            <a:ext cx="175978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fa-IR" sz="2000" dirty="0">
                <a:solidFill>
                  <a:srgbClr val="F9F9F9"/>
                </a:solidFill>
                <a:latin typeface="F_teknik" pitchFamily="2" charset="0"/>
                <a:cs typeface="B Elham" panose="00000400000000000000" pitchFamily="2" charset="-78"/>
              </a:rPr>
              <a:t>بلاکچین و رمزارزها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5EC19C-0636-D29E-3AB9-2A338F2B1133}"/>
              </a:ext>
            </a:extLst>
          </p:cNvPr>
          <p:cNvSpPr txBox="1"/>
          <p:nvPr/>
        </p:nvSpPr>
        <p:spPr>
          <a:xfrm>
            <a:off x="2625758" y="777962"/>
            <a:ext cx="3214341" cy="130420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  <a:defRPr sz="2000" b="1">
                <a:ln>
                  <a:solidFill>
                    <a:schemeClr val="bg1"/>
                  </a:solidFill>
                </a:ln>
                <a:solidFill>
                  <a:srgbClr val="F9F9F9"/>
                </a:solidFill>
                <a:cs typeface="B Nazanin" panose="00000400000000000000" pitchFamily="2" charset="-78"/>
              </a:defRPr>
            </a:lvl1pPr>
          </a:lstStyle>
          <a:p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تعریف</a:t>
            </a:r>
          </a:p>
          <a:p>
            <a:r>
              <a:rPr lang="ar-SA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مزایای الگوریتم اجماع اثبات سهام </a:t>
            </a:r>
            <a:endParaRPr lang="fa-IR" sz="18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معایب</a:t>
            </a:r>
            <a:r>
              <a:rPr lang="ar-SA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الگوریتم اجماع اثبات سهام </a:t>
            </a:r>
            <a:endParaRPr lang="fa-IR" sz="18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AA8DED-FFFE-DEBE-8C96-05B79F3B140E}"/>
              </a:ext>
            </a:extLst>
          </p:cNvPr>
          <p:cNvSpPr txBox="1"/>
          <p:nvPr/>
        </p:nvSpPr>
        <p:spPr>
          <a:xfrm>
            <a:off x="2624667" y="118533"/>
            <a:ext cx="6364057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800" dirty="0">
                <a:solidFill>
                  <a:srgbClr val="F9F9F9"/>
                </a:solidFill>
                <a:cs typeface="B Titr" panose="00000700000000000000" pitchFamily="2" charset="-78"/>
              </a:rPr>
              <a:t>الگوریتم اجماع اثبات سهام </a:t>
            </a:r>
          </a:p>
        </p:txBody>
      </p:sp>
      <p:pic>
        <p:nvPicPr>
          <p:cNvPr id="9218" name="Picture 2" descr="بلاک چین و الگوریتم PoW">
            <a:extLst>
              <a:ext uri="{FF2B5EF4-FFF2-40B4-BE49-F238E27FC236}">
                <a16:creationId xmlns:a16="http://schemas.microsoft.com/office/drawing/2014/main" id="{41D163AF-77B8-BBC1-A508-1B7A66CA0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85" y="2201703"/>
            <a:ext cx="4368369" cy="2533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FE379FB-654B-D5B5-40E7-0DE435E7E051}"/>
              </a:ext>
            </a:extLst>
          </p:cNvPr>
          <p:cNvSpPr txBox="1"/>
          <p:nvPr/>
        </p:nvSpPr>
        <p:spPr>
          <a:xfrm>
            <a:off x="8758989" y="4819457"/>
            <a:ext cx="385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8D40D0A-05C0-4726-82C6-A22FCE60F2FD}" type="slidenum">
              <a:rPr lang="fa-IR" sz="1800" smtClean="0">
                <a:solidFill>
                  <a:srgbClr val="F9F9F9"/>
                </a:solidFill>
                <a:cs typeface="Mj_Ramollah" panose="00000400000000000000" pitchFamily="2" charset="-78"/>
              </a:rPr>
              <a:t>17</a:t>
            </a:fld>
            <a:endParaRPr lang="fa-IR" sz="1800" dirty="0">
              <a:solidFill>
                <a:srgbClr val="F9F9F9"/>
              </a:solidFill>
              <a:cs typeface="Mj_Ramollah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425622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6990D0-0CED-0CF3-AB5D-3A28D2F23D22}"/>
              </a:ext>
            </a:extLst>
          </p:cNvPr>
          <p:cNvSpPr txBox="1"/>
          <p:nvPr/>
        </p:nvSpPr>
        <p:spPr>
          <a:xfrm>
            <a:off x="8758989" y="4819457"/>
            <a:ext cx="385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8D40D0A-05C0-4726-82C6-A22FCE60F2FD}" type="slidenum">
              <a:rPr lang="fa-IR" sz="1800" smtClean="0">
                <a:solidFill>
                  <a:srgbClr val="F9F9F9"/>
                </a:solidFill>
                <a:cs typeface="Mj_Ramollah" panose="00000400000000000000" pitchFamily="2" charset="-78"/>
              </a:rPr>
              <a:t>18</a:t>
            </a:fld>
            <a:endParaRPr lang="fa-IR" sz="1800" dirty="0">
              <a:solidFill>
                <a:srgbClr val="F9F9F9"/>
              </a:solidFill>
              <a:cs typeface="Mj_Ramollah" panose="00000400000000000000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056805-1E67-A291-BC51-CA5C431C75EF}"/>
              </a:ext>
            </a:extLst>
          </p:cNvPr>
          <p:cNvSpPr txBox="1"/>
          <p:nvPr/>
        </p:nvSpPr>
        <p:spPr>
          <a:xfrm>
            <a:off x="0" y="4815144"/>
            <a:ext cx="3217653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1600" dirty="0">
                <a:solidFill>
                  <a:srgbClr val="F9F9F9"/>
                </a:solidFill>
                <a:latin typeface="F_teknik" pitchFamily="2" charset="0"/>
                <a:cs typeface="Mj_Ramollah" panose="00000400000000000000" pitchFamily="2" charset="-78"/>
              </a:rPr>
              <a:t>معین آعلی - 401105561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2FF1CE-EF3E-5F93-062A-930FC61FB2DE}"/>
              </a:ext>
            </a:extLst>
          </p:cNvPr>
          <p:cNvSpPr txBox="1"/>
          <p:nvPr/>
        </p:nvSpPr>
        <p:spPr>
          <a:xfrm>
            <a:off x="1915066" y="4784366"/>
            <a:ext cx="175978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fa-IR" sz="2000" dirty="0">
                <a:solidFill>
                  <a:srgbClr val="F9F9F9"/>
                </a:solidFill>
                <a:latin typeface="F_teknik" pitchFamily="2" charset="0"/>
                <a:cs typeface="B Elham" panose="00000400000000000000" pitchFamily="2" charset="-78"/>
              </a:rPr>
              <a:t>بلاکچین و رمزارزها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AA8DED-FFFE-DEBE-8C96-05B79F3B140E}"/>
              </a:ext>
            </a:extLst>
          </p:cNvPr>
          <p:cNvSpPr txBox="1"/>
          <p:nvPr/>
        </p:nvSpPr>
        <p:spPr>
          <a:xfrm>
            <a:off x="2624667" y="118533"/>
            <a:ext cx="6364057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800" dirty="0">
                <a:solidFill>
                  <a:srgbClr val="F9F9F9"/>
                </a:solidFill>
                <a:cs typeface="B Titr" panose="00000700000000000000" pitchFamily="2" charset="-78"/>
              </a:rPr>
              <a:t>بلاکچین عمومی و خصوصی </a:t>
            </a:r>
          </a:p>
        </p:txBody>
      </p:sp>
      <p:pic>
        <p:nvPicPr>
          <p:cNvPr id="14338" name="Picture 2" descr="بلاک چین عمومی و بلاک چین خصوصی">
            <a:extLst>
              <a:ext uri="{FF2B5EF4-FFF2-40B4-BE49-F238E27FC236}">
                <a16:creationId xmlns:a16="http://schemas.microsoft.com/office/drawing/2014/main" id="{9C1C59FA-5561-9239-A116-4061D810E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84" y="2119876"/>
            <a:ext cx="4898056" cy="2563316"/>
          </a:xfrm>
          <a:prstGeom prst="rect">
            <a:avLst/>
          </a:prstGeom>
          <a:noFill/>
          <a:ln w="38100">
            <a:solidFill>
              <a:srgbClr val="F9F9F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923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056805-1E67-A291-BC51-CA5C431C75EF}"/>
              </a:ext>
            </a:extLst>
          </p:cNvPr>
          <p:cNvSpPr txBox="1"/>
          <p:nvPr/>
        </p:nvSpPr>
        <p:spPr>
          <a:xfrm>
            <a:off x="0" y="4815144"/>
            <a:ext cx="3217653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1600" dirty="0">
                <a:solidFill>
                  <a:srgbClr val="F9F9F9"/>
                </a:solidFill>
                <a:latin typeface="F_teknik" pitchFamily="2" charset="0"/>
                <a:cs typeface="Mj_Ramollah" panose="00000400000000000000" pitchFamily="2" charset="-78"/>
              </a:rPr>
              <a:t>معین آعلی - 401105561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2FF1CE-EF3E-5F93-062A-930FC61FB2DE}"/>
              </a:ext>
            </a:extLst>
          </p:cNvPr>
          <p:cNvSpPr txBox="1"/>
          <p:nvPr/>
        </p:nvSpPr>
        <p:spPr>
          <a:xfrm>
            <a:off x="1915066" y="4784366"/>
            <a:ext cx="175978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fa-IR" sz="2000" dirty="0">
                <a:solidFill>
                  <a:srgbClr val="F9F9F9"/>
                </a:solidFill>
                <a:latin typeface="F_teknik" pitchFamily="2" charset="0"/>
                <a:cs typeface="B Elham" panose="00000400000000000000" pitchFamily="2" charset="-78"/>
              </a:rPr>
              <a:t>بلاکچین و رمزارزها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5EC19C-0636-D29E-3AB9-2A338F2B1133}"/>
              </a:ext>
            </a:extLst>
          </p:cNvPr>
          <p:cNvSpPr txBox="1"/>
          <p:nvPr/>
        </p:nvSpPr>
        <p:spPr>
          <a:xfrm>
            <a:off x="2345232" y="777962"/>
            <a:ext cx="3494867" cy="255069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  <a:defRPr sz="2000" b="1">
                <a:ln>
                  <a:solidFill>
                    <a:schemeClr val="bg1"/>
                  </a:solidFill>
                </a:ln>
                <a:solidFill>
                  <a:srgbClr val="F9F9F9"/>
                </a:solidFill>
                <a:cs typeface="B Nazanin" panose="00000400000000000000" pitchFamily="2" charset="-78"/>
              </a:defRPr>
            </a:lvl1pPr>
          </a:lstStyle>
          <a:p>
            <a:r>
              <a:rPr lang="ar-SA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کاربرد بلاکچین در چرخه زنجیره تامین</a:t>
            </a:r>
            <a:endParaRPr lang="fa-I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ar-SA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بازی های کامپیوتری </a:t>
            </a:r>
            <a:endParaRPr lang="fa-IR" sz="18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ar-SA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سیستم بهداشت و درمان</a:t>
            </a:r>
            <a:endParaRPr lang="fa-I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ar-SA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انجام پرداخت های بین المللی </a:t>
            </a:r>
            <a:endParaRPr lang="fa-IR" sz="18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ar-SA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ایجاد شناسنامه دیجیتال </a:t>
            </a:r>
            <a:endParaRPr lang="fa-I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fa-IR" sz="18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AA8DED-FFFE-DEBE-8C96-05B79F3B140E}"/>
              </a:ext>
            </a:extLst>
          </p:cNvPr>
          <p:cNvSpPr txBox="1"/>
          <p:nvPr/>
        </p:nvSpPr>
        <p:spPr>
          <a:xfrm>
            <a:off x="2624667" y="118533"/>
            <a:ext cx="6364057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800" dirty="0">
                <a:solidFill>
                  <a:srgbClr val="F9F9F9"/>
                </a:solidFill>
                <a:cs typeface="B Titr" panose="00000700000000000000" pitchFamily="2" charset="-78"/>
              </a:rPr>
              <a:t>کاربرد های بلاکچین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E379FB-654B-D5B5-40E7-0DE435E7E051}"/>
              </a:ext>
            </a:extLst>
          </p:cNvPr>
          <p:cNvSpPr txBox="1"/>
          <p:nvPr/>
        </p:nvSpPr>
        <p:spPr>
          <a:xfrm>
            <a:off x="8758989" y="4819457"/>
            <a:ext cx="385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8D40D0A-05C0-4726-82C6-A22FCE60F2FD}" type="slidenum">
              <a:rPr lang="fa-IR" sz="1800" smtClean="0">
                <a:solidFill>
                  <a:srgbClr val="F9F9F9"/>
                </a:solidFill>
                <a:cs typeface="Mj_Ramollah" panose="00000400000000000000" pitchFamily="2" charset="-78"/>
              </a:rPr>
              <a:t>19</a:t>
            </a:fld>
            <a:endParaRPr lang="fa-IR" sz="1800" dirty="0">
              <a:solidFill>
                <a:srgbClr val="F9F9F9"/>
              </a:solidFill>
              <a:cs typeface="Mj_Ramollah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066699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1B2211-8AA0-266F-E93C-544979CFDA1C}"/>
              </a:ext>
            </a:extLst>
          </p:cNvPr>
          <p:cNvSpPr txBox="1"/>
          <p:nvPr/>
        </p:nvSpPr>
        <p:spPr>
          <a:xfrm>
            <a:off x="8833449" y="4819457"/>
            <a:ext cx="310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8D40D0A-05C0-4726-82C6-A22FCE60F2FD}" type="slidenum">
              <a:rPr lang="fa-IR" sz="1800" smtClean="0">
                <a:solidFill>
                  <a:srgbClr val="F9F9F9"/>
                </a:solidFill>
                <a:cs typeface="Mj_Ramollah" panose="00000400000000000000" pitchFamily="2" charset="-78"/>
              </a:rPr>
              <a:t>2</a:t>
            </a:fld>
            <a:endParaRPr lang="fa-IR" sz="1800" dirty="0">
              <a:solidFill>
                <a:srgbClr val="F9F9F9"/>
              </a:solidFill>
              <a:cs typeface="Mj_Ramollah" panose="00000400000000000000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7403A4-0414-8B1E-D6C5-D0255A91B075}"/>
              </a:ext>
            </a:extLst>
          </p:cNvPr>
          <p:cNvSpPr txBox="1"/>
          <p:nvPr/>
        </p:nvSpPr>
        <p:spPr>
          <a:xfrm>
            <a:off x="0" y="4815144"/>
            <a:ext cx="3217653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1600" dirty="0">
                <a:solidFill>
                  <a:srgbClr val="F9F9F9"/>
                </a:solidFill>
                <a:latin typeface="F_teknik" pitchFamily="2" charset="0"/>
                <a:cs typeface="Mj_Ramollah" panose="00000400000000000000" pitchFamily="2" charset="-78"/>
              </a:rPr>
              <a:t>معین آعلی - 401105561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D4EEDC-03D4-3D61-6122-BA38B4F7B34A}"/>
              </a:ext>
            </a:extLst>
          </p:cNvPr>
          <p:cNvSpPr txBox="1"/>
          <p:nvPr/>
        </p:nvSpPr>
        <p:spPr>
          <a:xfrm>
            <a:off x="1915066" y="4784366"/>
            <a:ext cx="175978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fa-IR" sz="2000" dirty="0">
                <a:solidFill>
                  <a:srgbClr val="F9F9F9"/>
                </a:solidFill>
                <a:latin typeface="F_teknik" pitchFamily="2" charset="0"/>
                <a:cs typeface="B Elham" panose="00000400000000000000" pitchFamily="2" charset="-78"/>
              </a:rPr>
              <a:t>بلاکچین و رمزارزها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334EE3-C914-B8A4-793A-D4D283485182}"/>
              </a:ext>
            </a:extLst>
          </p:cNvPr>
          <p:cNvSpPr txBox="1"/>
          <p:nvPr/>
        </p:nvSpPr>
        <p:spPr>
          <a:xfrm>
            <a:off x="6374920" y="77638"/>
            <a:ext cx="2613803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3200" dirty="0">
                <a:solidFill>
                  <a:srgbClr val="F9F9F9"/>
                </a:solidFill>
                <a:cs typeface="B Titr" panose="00000700000000000000" pitchFamily="2" charset="-78"/>
              </a:rPr>
              <a:t>فهرست مطالب 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69FD6D-8F20-4D2A-51BE-CA92AFD96CEA}"/>
              </a:ext>
            </a:extLst>
          </p:cNvPr>
          <p:cNvSpPr txBox="1"/>
          <p:nvPr/>
        </p:nvSpPr>
        <p:spPr>
          <a:xfrm>
            <a:off x="-294894" y="264364"/>
            <a:ext cx="4589252" cy="473975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 algn="r" rtl="1">
              <a:buFont typeface="+mj-lt"/>
              <a:buAutoNum type="arabicPeriod"/>
            </a:pPr>
            <a:r>
              <a:rPr lang="fa-IR" sz="16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B Titr" panose="00000700000000000000" pitchFamily="2" charset="-78"/>
                <a:cs typeface="B Nazanin" panose="00000400000000000000" pitchFamily="2" charset="-78"/>
              </a:rPr>
              <a:t>بلاکچین چیست ؟ </a:t>
            </a:r>
          </a:p>
          <a:p>
            <a:pPr marL="342900" indent="-342900" algn="r" rtl="1">
              <a:buFont typeface="+mj-lt"/>
              <a:buAutoNum type="arabicPeriod"/>
            </a:pPr>
            <a:r>
              <a:rPr lang="fa-IR" sz="16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B Titr" panose="00000700000000000000" pitchFamily="2" charset="-78"/>
                <a:cs typeface="B Nazanin" panose="00000400000000000000" pitchFamily="2" charset="-78"/>
              </a:rPr>
              <a:t>تابع هش در بلاکچین</a:t>
            </a:r>
          </a:p>
          <a:p>
            <a:pPr marL="342900" indent="-342900" algn="r" rtl="1">
              <a:buFont typeface="+mj-lt"/>
              <a:buAutoNum type="arabicPeriod"/>
            </a:pPr>
            <a:r>
              <a:rPr lang="fa-IR" sz="16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B Titr" panose="00000700000000000000" pitchFamily="2" charset="-78"/>
                <a:cs typeface="B Nazanin" panose="00000400000000000000" pitchFamily="2" charset="-78"/>
              </a:rPr>
              <a:t>نگاهی دقیق تر به ساختار بلاکچین</a:t>
            </a:r>
          </a:p>
          <a:p>
            <a:pPr marL="342900" indent="-342900" algn="r" rtl="1">
              <a:buFont typeface="+mj-lt"/>
              <a:buAutoNum type="arabicPeriod"/>
            </a:pPr>
            <a:r>
              <a:rPr lang="fa-IR" sz="16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B Titr" panose="00000700000000000000" pitchFamily="2" charset="-78"/>
                <a:cs typeface="B Nazanin" panose="00000400000000000000" pitchFamily="2" charset="-78"/>
              </a:rPr>
              <a:t>مسئله فرماندهان بیزانسی در بلاکچین</a:t>
            </a:r>
            <a:endParaRPr lang="en-US" sz="16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B Titr" panose="00000700000000000000" pitchFamily="2" charset="-78"/>
              <a:cs typeface="B Nazanin" panose="00000400000000000000" pitchFamily="2" charset="-78"/>
            </a:endParaRPr>
          </a:p>
          <a:p>
            <a:pPr marL="342900" indent="-342900" algn="r" rtl="1">
              <a:buFont typeface="+mj-lt"/>
              <a:buAutoNum type="arabicPeriod"/>
            </a:pPr>
            <a:r>
              <a:rPr lang="fa-IR" sz="16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B Titr" panose="00000700000000000000" pitchFamily="2" charset="-78"/>
                <a:cs typeface="B Nazanin" panose="00000400000000000000" pitchFamily="2" charset="-78"/>
              </a:rPr>
              <a:t>گره یا  نود (</a:t>
            </a:r>
            <a:r>
              <a:rPr lang="en-US" sz="16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Eras Demi ITC" panose="020B0805030504020804" pitchFamily="34" charset="0"/>
                <a:cs typeface="B Nazanin" panose="00000400000000000000" pitchFamily="2" charset="-78"/>
              </a:rPr>
              <a:t>NODE</a:t>
            </a:r>
            <a:r>
              <a:rPr lang="fa-IR" sz="16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B Titr" panose="00000700000000000000" pitchFamily="2" charset="-78"/>
                <a:cs typeface="B Nazanin" panose="00000400000000000000" pitchFamily="2" charset="-78"/>
              </a:rPr>
              <a:t>) </a:t>
            </a:r>
            <a:endParaRPr lang="en-US" sz="16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B Titr" panose="00000700000000000000" pitchFamily="2" charset="-78"/>
              <a:cs typeface="B Nazanin" panose="00000400000000000000" pitchFamily="2" charset="-78"/>
            </a:endParaRPr>
          </a:p>
          <a:p>
            <a:pPr marL="342900" indent="-342900" algn="r" rtl="1">
              <a:buFont typeface="+mj-lt"/>
              <a:buAutoNum type="arabicPeriod"/>
            </a:pPr>
            <a:r>
              <a:rPr lang="fa-IR" sz="16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B Titr" panose="00000700000000000000" pitchFamily="2" charset="-78"/>
                <a:cs typeface="B Nazanin" panose="00000400000000000000" pitchFamily="2" charset="-78"/>
              </a:rPr>
              <a:t>بلاکچین چطور کار میکند ؟ </a:t>
            </a:r>
            <a:endParaRPr lang="en-US" sz="16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B Titr" panose="00000700000000000000" pitchFamily="2" charset="-78"/>
              <a:cs typeface="B Nazanin" panose="00000400000000000000" pitchFamily="2" charset="-78"/>
            </a:endParaRPr>
          </a:p>
          <a:p>
            <a:pPr marL="342900" indent="-342900" algn="r" rtl="1">
              <a:buFont typeface="+mj-lt"/>
              <a:buAutoNum type="arabicPeriod"/>
            </a:pPr>
            <a:r>
              <a:rPr lang="fa-IR" sz="16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B Titr" panose="00000700000000000000" pitchFamily="2" charset="-78"/>
                <a:cs typeface="B Nazanin" panose="00000400000000000000" pitchFamily="2" charset="-78"/>
              </a:rPr>
              <a:t>مالکیت در فضای بلاکچین چطوری تامین میشود ؟</a:t>
            </a:r>
            <a:endParaRPr lang="en-US" sz="16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B Titr" panose="00000700000000000000" pitchFamily="2" charset="-78"/>
              <a:cs typeface="B Nazanin" panose="00000400000000000000" pitchFamily="2" charset="-78"/>
            </a:endParaRPr>
          </a:p>
          <a:p>
            <a:pPr marL="342900" indent="-342900" algn="r" rtl="1">
              <a:buFont typeface="+mj-lt"/>
              <a:buAutoNum type="arabicPeriod"/>
            </a:pPr>
            <a:r>
              <a:rPr lang="fa-IR" sz="16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B Titr" panose="00000700000000000000" pitchFamily="2" charset="-78"/>
                <a:cs typeface="B Nazanin" panose="00000400000000000000" pitchFamily="2" charset="-78"/>
              </a:rPr>
              <a:t>امنیت در فضای بلاکچین چطوری تامین میشود ؟</a:t>
            </a:r>
            <a:endParaRPr lang="en-US" sz="16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B Titr" panose="00000700000000000000" pitchFamily="2" charset="-78"/>
              <a:cs typeface="B Nazanin" panose="00000400000000000000" pitchFamily="2" charset="-78"/>
            </a:endParaRPr>
          </a:p>
          <a:p>
            <a:pPr marL="342900" indent="-342900" algn="r" rtl="1">
              <a:buFont typeface="+mj-lt"/>
              <a:buAutoNum type="arabicPeriod"/>
            </a:pPr>
            <a:r>
              <a:rPr lang="fa-IR" sz="16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B Titr" panose="00000700000000000000" pitchFamily="2" charset="-78"/>
                <a:cs typeface="B Nazanin" panose="00000400000000000000" pitchFamily="2" charset="-78"/>
              </a:rPr>
              <a:t>مقیاس پذیری در بلاکچین چیست ؟</a:t>
            </a:r>
            <a:endParaRPr lang="en-US" sz="16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B Titr" panose="00000700000000000000" pitchFamily="2" charset="-78"/>
              <a:cs typeface="B Nazanin" panose="00000400000000000000" pitchFamily="2" charset="-78"/>
            </a:endParaRPr>
          </a:p>
          <a:p>
            <a:pPr marL="342900" indent="-342900" algn="r" rtl="1">
              <a:buFont typeface="+mj-lt"/>
              <a:buAutoNum type="arabicPeriod"/>
            </a:pPr>
            <a:r>
              <a:rPr lang="fa-IR" sz="16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B Titr" panose="00000700000000000000" pitchFamily="2" charset="-78"/>
                <a:cs typeface="B Nazanin" panose="00000400000000000000" pitchFamily="2" charset="-78"/>
              </a:rPr>
              <a:t>مزایا و معایب بلاکچین </a:t>
            </a:r>
            <a:endParaRPr lang="en-US" sz="16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B Titr" panose="00000700000000000000" pitchFamily="2" charset="-78"/>
              <a:cs typeface="B Nazanin" panose="00000400000000000000" pitchFamily="2" charset="-78"/>
            </a:endParaRPr>
          </a:p>
          <a:p>
            <a:pPr marL="342900" indent="-342900" algn="r" rtl="1">
              <a:buFont typeface="+mj-lt"/>
              <a:buAutoNum type="arabicPeriod"/>
            </a:pPr>
            <a:r>
              <a:rPr lang="fa-IR" sz="16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B Titr" panose="00000700000000000000" pitchFamily="2" charset="-78"/>
                <a:cs typeface="B Nazanin" panose="00000400000000000000" pitchFamily="2" charset="-78"/>
              </a:rPr>
              <a:t>فورک چیست ؟</a:t>
            </a:r>
            <a:endParaRPr lang="en-US" sz="16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B Titr" panose="00000700000000000000" pitchFamily="2" charset="-78"/>
              <a:cs typeface="B Nazanin" panose="00000400000000000000" pitchFamily="2" charset="-78"/>
            </a:endParaRPr>
          </a:p>
          <a:p>
            <a:pPr marL="342900" indent="-342900" algn="r" rtl="1">
              <a:buFont typeface="+mj-lt"/>
              <a:buAutoNum type="arabicPeriod"/>
            </a:pPr>
            <a:r>
              <a:rPr lang="fa-IR" sz="16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B Titr" panose="00000700000000000000" pitchFamily="2" charset="-78"/>
                <a:cs typeface="B Nazanin" panose="00000400000000000000" pitchFamily="2" charset="-78"/>
              </a:rPr>
              <a:t>اجماع در بلاکچین </a:t>
            </a:r>
            <a:endParaRPr lang="en-US" sz="16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B Titr" panose="00000700000000000000" pitchFamily="2" charset="-78"/>
              <a:cs typeface="B Nazanin" panose="00000400000000000000" pitchFamily="2" charset="-78"/>
            </a:endParaRPr>
          </a:p>
          <a:p>
            <a:pPr marL="342900" indent="-342900" algn="r" rtl="1">
              <a:buFont typeface="+mj-lt"/>
              <a:buAutoNum type="arabicPeriod"/>
            </a:pPr>
            <a:r>
              <a:rPr lang="fa-IR" sz="16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B Titr" panose="00000700000000000000" pitchFamily="2" charset="-78"/>
                <a:cs typeface="B Nazanin" panose="00000400000000000000" pitchFamily="2" charset="-78"/>
              </a:rPr>
              <a:t>ماینینگ </a:t>
            </a:r>
          </a:p>
          <a:p>
            <a:pPr marL="342900" indent="-342900" algn="r" rtl="1">
              <a:buFont typeface="+mj-lt"/>
              <a:buAutoNum type="arabicPeriod"/>
            </a:pPr>
            <a:r>
              <a:rPr lang="fa-IR" sz="16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B Titr" panose="00000700000000000000" pitchFamily="2" charset="-78"/>
                <a:cs typeface="B Nazanin" panose="00000400000000000000" pitchFamily="2" charset="-78"/>
              </a:rPr>
              <a:t>الگوریتم اجماع اثبات سهام  </a:t>
            </a:r>
            <a:endParaRPr lang="en-US" sz="16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B Titr" panose="00000700000000000000" pitchFamily="2" charset="-78"/>
              <a:cs typeface="B Nazanin" panose="00000400000000000000" pitchFamily="2" charset="-78"/>
            </a:endParaRPr>
          </a:p>
          <a:p>
            <a:pPr marL="342900" indent="-342900" algn="r" rtl="1">
              <a:buFont typeface="+mj-lt"/>
              <a:buAutoNum type="arabicPeriod"/>
            </a:pPr>
            <a:r>
              <a:rPr lang="fa-IR" sz="16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B Titr" panose="00000700000000000000" pitchFamily="2" charset="-78"/>
                <a:cs typeface="B Nazanin" panose="00000400000000000000" pitchFamily="2" charset="-78"/>
              </a:rPr>
              <a:t>بلاکچین عمومی و خصوصی </a:t>
            </a:r>
            <a:endParaRPr lang="en-US" sz="16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B Titr" panose="00000700000000000000" pitchFamily="2" charset="-78"/>
              <a:cs typeface="B Nazanin" panose="00000400000000000000" pitchFamily="2" charset="-78"/>
            </a:endParaRPr>
          </a:p>
          <a:p>
            <a:pPr marL="342900" indent="-342900" algn="r" rtl="1">
              <a:buFont typeface="+mj-lt"/>
              <a:buAutoNum type="arabicPeriod"/>
            </a:pPr>
            <a:r>
              <a:rPr lang="fa-IR" sz="16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B Titr" panose="00000700000000000000" pitchFamily="2" charset="-78"/>
                <a:cs typeface="B Nazanin" panose="00000400000000000000" pitchFamily="2" charset="-78"/>
              </a:rPr>
              <a:t>کاربرد های بلاکچین </a:t>
            </a:r>
            <a:endParaRPr lang="en-US" sz="16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B Titr" panose="00000700000000000000" pitchFamily="2" charset="-78"/>
              <a:cs typeface="B Nazanin" panose="00000400000000000000" pitchFamily="2" charset="-78"/>
            </a:endParaRPr>
          </a:p>
          <a:p>
            <a:pPr marL="342900" indent="-342900" algn="r" rtl="1">
              <a:buFont typeface="+mj-lt"/>
              <a:buAutoNum type="arabicPeriod"/>
            </a:pPr>
            <a:r>
              <a:rPr lang="fa-IR" sz="16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B Titr" panose="00000700000000000000" pitchFamily="2" charset="-78"/>
                <a:cs typeface="B Nazanin" panose="00000400000000000000" pitchFamily="2" charset="-78"/>
              </a:rPr>
              <a:t>نتیجه گیری</a:t>
            </a:r>
            <a:endParaRPr lang="en-US" sz="16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B Titr" panose="00000700000000000000" pitchFamily="2" charset="-78"/>
              <a:cs typeface="B Nazanin" panose="00000400000000000000" pitchFamily="2" charset="-78"/>
            </a:endParaRPr>
          </a:p>
          <a:p>
            <a:pPr algn="r" rtl="1"/>
            <a:endParaRPr lang="en-US" sz="1600" b="1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B Titr" panose="00000700000000000000" pitchFamily="2" charset="-78"/>
              <a:cs typeface="B Nazanin" panose="00000400000000000000" pitchFamily="2" charset="-78"/>
            </a:endParaRPr>
          </a:p>
          <a:p>
            <a:pPr marL="342900" indent="-342900" algn="r" rtl="1">
              <a:buFont typeface="+mj-lt"/>
              <a:buAutoNum type="arabicPeriod"/>
            </a:pPr>
            <a:endParaRPr lang="fa-IR" sz="1200" dirty="0">
              <a:ln>
                <a:solidFill>
                  <a:schemeClr val="bg1"/>
                </a:solidFill>
              </a:ln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528438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056805-1E67-A291-BC51-CA5C431C75EF}"/>
              </a:ext>
            </a:extLst>
          </p:cNvPr>
          <p:cNvSpPr txBox="1"/>
          <p:nvPr/>
        </p:nvSpPr>
        <p:spPr>
          <a:xfrm>
            <a:off x="0" y="4815144"/>
            <a:ext cx="3217653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1600" dirty="0">
                <a:solidFill>
                  <a:srgbClr val="F9F9F9"/>
                </a:solidFill>
                <a:latin typeface="F_teknik" pitchFamily="2" charset="0"/>
                <a:cs typeface="Mj_Ramollah" panose="00000400000000000000" pitchFamily="2" charset="-78"/>
              </a:rPr>
              <a:t>معین آعلی - 401105561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2FF1CE-EF3E-5F93-062A-930FC61FB2DE}"/>
              </a:ext>
            </a:extLst>
          </p:cNvPr>
          <p:cNvSpPr txBox="1"/>
          <p:nvPr/>
        </p:nvSpPr>
        <p:spPr>
          <a:xfrm>
            <a:off x="1915066" y="4784366"/>
            <a:ext cx="175978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fa-IR" sz="2000" dirty="0">
                <a:solidFill>
                  <a:srgbClr val="F9F9F9"/>
                </a:solidFill>
                <a:latin typeface="F_teknik" pitchFamily="2" charset="0"/>
                <a:cs typeface="B Elham" panose="00000400000000000000" pitchFamily="2" charset="-78"/>
              </a:rPr>
              <a:t>بلاکچین و رمزارزها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AA8DED-FFFE-DEBE-8C96-05B79F3B140E}"/>
              </a:ext>
            </a:extLst>
          </p:cNvPr>
          <p:cNvSpPr txBox="1"/>
          <p:nvPr/>
        </p:nvSpPr>
        <p:spPr>
          <a:xfrm>
            <a:off x="2624667" y="118533"/>
            <a:ext cx="6364057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800" dirty="0">
                <a:solidFill>
                  <a:srgbClr val="F9F9F9"/>
                </a:solidFill>
                <a:cs typeface="B Titr" panose="00000700000000000000" pitchFamily="2" charset="-78"/>
              </a:rPr>
              <a:t>نتیجه گیری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E379FB-654B-D5B5-40E7-0DE435E7E051}"/>
              </a:ext>
            </a:extLst>
          </p:cNvPr>
          <p:cNvSpPr txBox="1"/>
          <p:nvPr/>
        </p:nvSpPr>
        <p:spPr>
          <a:xfrm>
            <a:off x="8758989" y="4819457"/>
            <a:ext cx="385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8D40D0A-05C0-4726-82C6-A22FCE60F2FD}" type="slidenum">
              <a:rPr lang="fa-IR" sz="1800" smtClean="0">
                <a:solidFill>
                  <a:srgbClr val="F9F9F9"/>
                </a:solidFill>
                <a:cs typeface="Mj_Ramollah" panose="00000400000000000000" pitchFamily="2" charset="-78"/>
              </a:rPr>
              <a:t>20</a:t>
            </a:fld>
            <a:endParaRPr lang="fa-IR" sz="1800" dirty="0">
              <a:solidFill>
                <a:srgbClr val="F9F9F9"/>
              </a:solidFill>
              <a:cs typeface="Mj_Ramollah" panose="00000400000000000000" pitchFamily="2" charset="-78"/>
            </a:endParaRPr>
          </a:p>
        </p:txBody>
      </p:sp>
      <p:pic>
        <p:nvPicPr>
          <p:cNvPr id="15362" name="Picture 2" descr="بلاک چین و فضای ذخیره سازی">
            <a:extLst>
              <a:ext uri="{FF2B5EF4-FFF2-40B4-BE49-F238E27FC236}">
                <a16:creationId xmlns:a16="http://schemas.microsoft.com/office/drawing/2014/main" id="{CC62C3BC-F69D-1A13-A633-1536E0E79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53" y="1395037"/>
            <a:ext cx="4875990" cy="3226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858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056805-1E67-A291-BC51-CA5C431C75EF}"/>
              </a:ext>
            </a:extLst>
          </p:cNvPr>
          <p:cNvSpPr txBox="1"/>
          <p:nvPr/>
        </p:nvSpPr>
        <p:spPr>
          <a:xfrm>
            <a:off x="0" y="4815144"/>
            <a:ext cx="3217653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1600" dirty="0">
                <a:solidFill>
                  <a:srgbClr val="F9F9F9"/>
                </a:solidFill>
                <a:latin typeface="F_teknik" pitchFamily="2" charset="0"/>
                <a:cs typeface="Mj_Ramollah" panose="00000400000000000000" pitchFamily="2" charset="-78"/>
              </a:rPr>
              <a:t>معین آعلی - 401105561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2FF1CE-EF3E-5F93-062A-930FC61FB2DE}"/>
              </a:ext>
            </a:extLst>
          </p:cNvPr>
          <p:cNvSpPr txBox="1"/>
          <p:nvPr/>
        </p:nvSpPr>
        <p:spPr>
          <a:xfrm>
            <a:off x="1915066" y="4784366"/>
            <a:ext cx="175978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fa-IR" sz="2000" dirty="0">
                <a:solidFill>
                  <a:srgbClr val="F9F9F9"/>
                </a:solidFill>
                <a:latin typeface="F_teknik" pitchFamily="2" charset="0"/>
                <a:cs typeface="B Elham" panose="00000400000000000000" pitchFamily="2" charset="-78"/>
              </a:rPr>
              <a:t>بلاکچین و رمزارزها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AA8DED-FFFE-DEBE-8C96-05B79F3B140E}"/>
              </a:ext>
            </a:extLst>
          </p:cNvPr>
          <p:cNvSpPr txBox="1"/>
          <p:nvPr/>
        </p:nvSpPr>
        <p:spPr>
          <a:xfrm>
            <a:off x="2624667" y="118533"/>
            <a:ext cx="6364057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800" dirty="0">
                <a:solidFill>
                  <a:srgbClr val="F9F9F9"/>
                </a:solidFill>
                <a:cs typeface="B Titr" panose="00000700000000000000" pitchFamily="2" charset="-78"/>
              </a:rPr>
              <a:t>منابع 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E379FB-654B-D5B5-40E7-0DE435E7E051}"/>
              </a:ext>
            </a:extLst>
          </p:cNvPr>
          <p:cNvSpPr txBox="1"/>
          <p:nvPr/>
        </p:nvSpPr>
        <p:spPr>
          <a:xfrm>
            <a:off x="8758989" y="4819457"/>
            <a:ext cx="385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8D40D0A-05C0-4726-82C6-A22FCE60F2FD}" type="slidenum">
              <a:rPr lang="fa-IR" sz="1800" smtClean="0">
                <a:solidFill>
                  <a:srgbClr val="F9F9F9"/>
                </a:solidFill>
                <a:cs typeface="Mj_Ramollah" panose="00000400000000000000" pitchFamily="2" charset="-78"/>
              </a:rPr>
              <a:t>21</a:t>
            </a:fld>
            <a:endParaRPr lang="fa-IR" sz="1800" dirty="0">
              <a:solidFill>
                <a:srgbClr val="F9F9F9"/>
              </a:solidFill>
              <a:cs typeface="Mj_Ramollah" panose="00000400000000000000" pitchFamily="2" charset="-7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CDA0DE-43CE-C224-C25C-45DFBB12C97E}"/>
              </a:ext>
            </a:extLst>
          </p:cNvPr>
          <p:cNvSpPr txBox="1"/>
          <p:nvPr/>
        </p:nvSpPr>
        <p:spPr>
          <a:xfrm>
            <a:off x="2906284" y="777962"/>
            <a:ext cx="2933815" cy="171136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  <a:defRPr sz="2000" b="1">
                <a:ln>
                  <a:solidFill>
                    <a:schemeClr val="bg1"/>
                  </a:solidFill>
                </a:ln>
                <a:solidFill>
                  <a:srgbClr val="F9F9F9"/>
                </a:solidFill>
                <a:cs typeface="B Nazanin" panose="00000400000000000000" pitchFamily="2" charset="-78"/>
              </a:defRPr>
            </a:lvl1pPr>
          </a:lstStyle>
          <a:p>
            <a:pPr marL="342900" marR="0" lvl="0" indent="-342900" algn="r" rtl="1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Titr" panose="00000700000000000000" pitchFamily="2" charset="-78"/>
                <a:hlinkClick r:id="rId2"/>
              </a:rPr>
              <a:t>https://blog.faradars.org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Titr" panose="00000700000000000000" pitchFamily="2" charset="-78"/>
                <a:hlinkClick r:id="rId3"/>
              </a:rPr>
              <a:t>https://wallex.ir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Titr" panose="00000700000000000000" pitchFamily="2" charset="-78"/>
                <a:hlinkClick r:id="rId4"/>
              </a:rPr>
              <a:t>https://blog.nobitex.ir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Titr" panose="00000700000000000000" pitchFamily="2" charset="-78"/>
                <a:hlinkClick r:id="rId5"/>
              </a:rPr>
              <a:t>https://fa.wikipedia.org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347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6990D0-0CED-0CF3-AB5D-3A28D2F23D22}"/>
              </a:ext>
            </a:extLst>
          </p:cNvPr>
          <p:cNvSpPr txBox="1"/>
          <p:nvPr/>
        </p:nvSpPr>
        <p:spPr>
          <a:xfrm>
            <a:off x="8833449" y="4819457"/>
            <a:ext cx="310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8D40D0A-05C0-4726-82C6-A22FCE60F2FD}" type="slidenum">
              <a:rPr lang="fa-IR" sz="1800" smtClean="0">
                <a:solidFill>
                  <a:srgbClr val="F9F9F9"/>
                </a:solidFill>
                <a:cs typeface="Mj_Ramollah" panose="00000400000000000000" pitchFamily="2" charset="-78"/>
              </a:rPr>
              <a:t>3</a:t>
            </a:fld>
            <a:endParaRPr lang="fa-IR" sz="1800" dirty="0">
              <a:solidFill>
                <a:srgbClr val="F9F9F9"/>
              </a:solidFill>
              <a:cs typeface="Mj_Ramollah" panose="00000400000000000000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056805-1E67-A291-BC51-CA5C431C75EF}"/>
              </a:ext>
            </a:extLst>
          </p:cNvPr>
          <p:cNvSpPr txBox="1"/>
          <p:nvPr/>
        </p:nvSpPr>
        <p:spPr>
          <a:xfrm>
            <a:off x="0" y="4815144"/>
            <a:ext cx="3217653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1600" dirty="0">
                <a:solidFill>
                  <a:srgbClr val="F9F9F9"/>
                </a:solidFill>
                <a:latin typeface="F_teknik" pitchFamily="2" charset="0"/>
                <a:cs typeface="Mj_Ramollah" panose="00000400000000000000" pitchFamily="2" charset="-78"/>
              </a:rPr>
              <a:t>معین آعلی - 401105561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2FF1CE-EF3E-5F93-062A-930FC61FB2DE}"/>
              </a:ext>
            </a:extLst>
          </p:cNvPr>
          <p:cNvSpPr txBox="1"/>
          <p:nvPr/>
        </p:nvSpPr>
        <p:spPr>
          <a:xfrm>
            <a:off x="1915066" y="4784366"/>
            <a:ext cx="175978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fa-IR" sz="2000" dirty="0">
                <a:solidFill>
                  <a:srgbClr val="F9F9F9"/>
                </a:solidFill>
                <a:latin typeface="F_teknik" pitchFamily="2" charset="0"/>
                <a:cs typeface="B Elham" panose="00000400000000000000" pitchFamily="2" charset="-78"/>
              </a:rPr>
              <a:t>بلاکچین و رمزارزها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D2B223-54C9-01C9-A764-C946C125DCB1}"/>
              </a:ext>
            </a:extLst>
          </p:cNvPr>
          <p:cNvSpPr txBox="1"/>
          <p:nvPr/>
        </p:nvSpPr>
        <p:spPr>
          <a:xfrm>
            <a:off x="6643458" y="118533"/>
            <a:ext cx="234526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800" dirty="0">
                <a:solidFill>
                  <a:srgbClr val="F9F9F9"/>
                </a:solidFill>
                <a:cs typeface="B Titr" panose="00000700000000000000" pitchFamily="2" charset="-78"/>
              </a:rPr>
              <a:t>بلاکچین چیست ؟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2AB5E1-9D1D-55BB-F905-99252CE9C177}"/>
              </a:ext>
            </a:extLst>
          </p:cNvPr>
          <p:cNvSpPr txBox="1"/>
          <p:nvPr/>
        </p:nvSpPr>
        <p:spPr>
          <a:xfrm>
            <a:off x="3912969" y="734886"/>
            <a:ext cx="1927130" cy="142962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000" b="1" dirty="0">
                <a:ln>
                  <a:solidFill>
                    <a:schemeClr val="bg1"/>
                  </a:solidFill>
                </a:ln>
                <a:solidFill>
                  <a:srgbClr val="F9F9F9"/>
                </a:solidFill>
                <a:cs typeface="B Nazanin" panose="00000400000000000000" pitchFamily="2" charset="-78"/>
              </a:rPr>
              <a:t>تعریف بلاکچین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000" b="1" dirty="0">
                <a:ln>
                  <a:solidFill>
                    <a:schemeClr val="bg1"/>
                  </a:solidFill>
                </a:ln>
                <a:solidFill>
                  <a:srgbClr val="F9F9F9"/>
                </a:solidFill>
                <a:effectLst/>
                <a:latin typeface="Calibri" panose="020F0502020204030204" pitchFamily="34" charset="0"/>
                <a:cs typeface="B Nazanin" panose="00000400000000000000" pitchFamily="2" charset="-78"/>
              </a:rPr>
              <a:t>ساختار بلاکچین 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>
              <a:ln>
                <a:solidFill>
                  <a:schemeClr val="bg1"/>
                </a:solidFill>
              </a:ln>
              <a:solidFill>
                <a:srgbClr val="F9F9F9"/>
              </a:solidFill>
              <a:effectLst/>
              <a:latin typeface="Calibri" panose="020F0502020204030204" pitchFamily="34" charset="0"/>
              <a:cs typeface="B Nazanin" panose="00000400000000000000" pitchFamily="2" charset="-78"/>
            </a:endParaRPr>
          </a:p>
        </p:txBody>
      </p:sp>
      <p:pic>
        <p:nvPicPr>
          <p:cNvPr id="11" name="Picture 10" descr="مثال بلاک چین">
            <a:extLst>
              <a:ext uri="{FF2B5EF4-FFF2-40B4-BE49-F238E27FC236}">
                <a16:creationId xmlns:a16="http://schemas.microsoft.com/office/drawing/2014/main" id="{D830A3E6-1BC8-CABE-5DA6-A074155096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0"/>
          <a:stretch/>
        </p:blipFill>
        <p:spPr bwMode="auto">
          <a:xfrm>
            <a:off x="213266" y="1962845"/>
            <a:ext cx="4104734" cy="2278606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516304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6990D0-0CED-0CF3-AB5D-3A28D2F23D22}"/>
              </a:ext>
            </a:extLst>
          </p:cNvPr>
          <p:cNvSpPr txBox="1"/>
          <p:nvPr/>
        </p:nvSpPr>
        <p:spPr>
          <a:xfrm>
            <a:off x="8833449" y="4819457"/>
            <a:ext cx="310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8D40D0A-05C0-4726-82C6-A22FCE60F2FD}" type="slidenum">
              <a:rPr lang="fa-IR" sz="1800" smtClean="0">
                <a:solidFill>
                  <a:srgbClr val="F9F9F9"/>
                </a:solidFill>
                <a:cs typeface="Mj_Ramollah" panose="00000400000000000000" pitchFamily="2" charset="-78"/>
              </a:rPr>
              <a:t>4</a:t>
            </a:fld>
            <a:endParaRPr lang="fa-IR" sz="1800" dirty="0">
              <a:solidFill>
                <a:srgbClr val="F9F9F9"/>
              </a:solidFill>
              <a:cs typeface="Mj_Ramollah" panose="00000400000000000000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056805-1E67-A291-BC51-CA5C431C75EF}"/>
              </a:ext>
            </a:extLst>
          </p:cNvPr>
          <p:cNvSpPr txBox="1"/>
          <p:nvPr/>
        </p:nvSpPr>
        <p:spPr>
          <a:xfrm>
            <a:off x="0" y="4815144"/>
            <a:ext cx="3217653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1600" dirty="0">
                <a:solidFill>
                  <a:srgbClr val="F9F9F9"/>
                </a:solidFill>
                <a:latin typeface="F_teknik" pitchFamily="2" charset="0"/>
                <a:cs typeface="Mj_Ramollah" panose="00000400000000000000" pitchFamily="2" charset="-78"/>
              </a:rPr>
              <a:t>معین آعلی - 401105561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2FF1CE-EF3E-5F93-062A-930FC61FB2DE}"/>
              </a:ext>
            </a:extLst>
          </p:cNvPr>
          <p:cNvSpPr txBox="1"/>
          <p:nvPr/>
        </p:nvSpPr>
        <p:spPr>
          <a:xfrm>
            <a:off x="1915066" y="4784366"/>
            <a:ext cx="175978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fa-IR" sz="2000" dirty="0">
                <a:solidFill>
                  <a:srgbClr val="F9F9F9"/>
                </a:solidFill>
                <a:latin typeface="F_teknik" pitchFamily="2" charset="0"/>
                <a:cs typeface="B Elham" panose="00000400000000000000" pitchFamily="2" charset="-78"/>
              </a:rPr>
              <a:t>بلاکچین و رمزارزها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D2B223-54C9-01C9-A764-C946C125DCB1}"/>
              </a:ext>
            </a:extLst>
          </p:cNvPr>
          <p:cNvSpPr txBox="1"/>
          <p:nvPr/>
        </p:nvSpPr>
        <p:spPr>
          <a:xfrm>
            <a:off x="5698067" y="118533"/>
            <a:ext cx="3290657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800" dirty="0">
                <a:solidFill>
                  <a:srgbClr val="F9F9F9"/>
                </a:solidFill>
                <a:cs typeface="B Titr" panose="00000700000000000000" pitchFamily="2" charset="-78"/>
              </a:rPr>
              <a:t>کاربرد هش در بلاکچین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6EF3FF-FAB2-2DD4-E5D1-A31ABC1BF232}"/>
              </a:ext>
            </a:extLst>
          </p:cNvPr>
          <p:cNvSpPr txBox="1"/>
          <p:nvPr/>
        </p:nvSpPr>
        <p:spPr>
          <a:xfrm>
            <a:off x="3861672" y="734886"/>
            <a:ext cx="1978427" cy="142962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  <a:defRPr sz="2000" b="1">
                <a:ln>
                  <a:solidFill>
                    <a:schemeClr val="bg1"/>
                  </a:solidFill>
                </a:ln>
                <a:solidFill>
                  <a:srgbClr val="F9F9F9"/>
                </a:solidFill>
                <a:cs typeface="B Nazanin" panose="00000400000000000000" pitchFamily="2" charset="-78"/>
              </a:defRPr>
            </a:lvl1pPr>
          </a:lstStyle>
          <a:p>
            <a:r>
              <a:rPr lang="ar-SA" dirty="0"/>
              <a:t>مفهوم هش کردن</a:t>
            </a:r>
            <a:endParaRPr lang="fa-IR" dirty="0"/>
          </a:p>
          <a:p>
            <a:r>
              <a:rPr lang="ar-SA" dirty="0"/>
              <a:t>ویژگی های هش</a:t>
            </a:r>
            <a:endParaRPr lang="fa-I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961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6990D0-0CED-0CF3-AB5D-3A28D2F23D22}"/>
              </a:ext>
            </a:extLst>
          </p:cNvPr>
          <p:cNvSpPr txBox="1"/>
          <p:nvPr/>
        </p:nvSpPr>
        <p:spPr>
          <a:xfrm>
            <a:off x="8833449" y="4819457"/>
            <a:ext cx="310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8D40D0A-05C0-4726-82C6-A22FCE60F2FD}" type="slidenum">
              <a:rPr lang="fa-IR" sz="1800" smtClean="0">
                <a:solidFill>
                  <a:srgbClr val="F9F9F9"/>
                </a:solidFill>
                <a:cs typeface="Mj_Ramollah" panose="00000400000000000000" pitchFamily="2" charset="-78"/>
              </a:rPr>
              <a:t>5</a:t>
            </a:fld>
            <a:endParaRPr lang="fa-IR" sz="1800" dirty="0">
              <a:solidFill>
                <a:srgbClr val="F9F9F9"/>
              </a:solidFill>
              <a:cs typeface="Mj_Ramollah" panose="00000400000000000000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056805-1E67-A291-BC51-CA5C431C75EF}"/>
              </a:ext>
            </a:extLst>
          </p:cNvPr>
          <p:cNvSpPr txBox="1"/>
          <p:nvPr/>
        </p:nvSpPr>
        <p:spPr>
          <a:xfrm>
            <a:off x="0" y="4815144"/>
            <a:ext cx="3217653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1600" dirty="0">
                <a:solidFill>
                  <a:srgbClr val="F9F9F9"/>
                </a:solidFill>
                <a:latin typeface="F_teknik" pitchFamily="2" charset="0"/>
                <a:cs typeface="Mj_Ramollah" panose="00000400000000000000" pitchFamily="2" charset="-78"/>
              </a:rPr>
              <a:t>معین آعلی - 401105561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2FF1CE-EF3E-5F93-062A-930FC61FB2DE}"/>
              </a:ext>
            </a:extLst>
          </p:cNvPr>
          <p:cNvSpPr txBox="1"/>
          <p:nvPr/>
        </p:nvSpPr>
        <p:spPr>
          <a:xfrm>
            <a:off x="1915066" y="4784366"/>
            <a:ext cx="175978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fa-IR" sz="2000" dirty="0">
                <a:solidFill>
                  <a:srgbClr val="F9F9F9"/>
                </a:solidFill>
                <a:latin typeface="F_teknik" pitchFamily="2" charset="0"/>
                <a:cs typeface="B Elham" panose="00000400000000000000" pitchFamily="2" charset="-78"/>
              </a:rPr>
              <a:t>بلاکچین و رمزارزها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D2B223-54C9-01C9-A764-C946C125DCB1}"/>
              </a:ext>
            </a:extLst>
          </p:cNvPr>
          <p:cNvSpPr txBox="1"/>
          <p:nvPr/>
        </p:nvSpPr>
        <p:spPr>
          <a:xfrm>
            <a:off x="4047067" y="118533"/>
            <a:ext cx="4941657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800" dirty="0">
                <a:solidFill>
                  <a:srgbClr val="F9F9F9"/>
                </a:solidFill>
                <a:cs typeface="B Titr" panose="00000700000000000000" pitchFamily="2" charset="-78"/>
              </a:rPr>
              <a:t>نگاهی دقیق تر به ساختار بلاکچین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B5FAE2-F7DE-7CBA-59BB-4C61E2E674B3}"/>
              </a:ext>
            </a:extLst>
          </p:cNvPr>
          <p:cNvSpPr txBox="1"/>
          <p:nvPr/>
        </p:nvSpPr>
        <p:spPr>
          <a:xfrm>
            <a:off x="1901200" y="777962"/>
            <a:ext cx="3938899" cy="132799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  <a:defRPr sz="2000" b="1">
                <a:ln>
                  <a:solidFill>
                    <a:schemeClr val="bg1"/>
                  </a:solidFill>
                </a:ln>
                <a:solidFill>
                  <a:srgbClr val="F9F9F9"/>
                </a:solidFill>
                <a:cs typeface="B Nazanin" panose="00000400000000000000" pitchFamily="2" charset="-78"/>
              </a:defRPr>
            </a:lvl1pPr>
          </a:lstStyle>
          <a:p>
            <a:r>
              <a:rPr lang="ar-SA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ساختار غیر متمرکز بلاکچین</a:t>
            </a:r>
            <a:endParaRPr lang="fa-I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ar-SA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مثالی برای درک ساختار غیرمتمرکز بلاکچین</a:t>
            </a:r>
            <a:endParaRPr lang="fa-IR" sz="18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  <p:pic>
        <p:nvPicPr>
          <p:cNvPr id="1027" name="Picture 3" descr="ساختار غیرمتمرکز بلاک چین">
            <a:extLst>
              <a:ext uri="{FF2B5EF4-FFF2-40B4-BE49-F238E27FC236}">
                <a16:creationId xmlns:a16="http://schemas.microsoft.com/office/drawing/2014/main" id="{0B8D87C4-0E17-7CC1-E44C-E90647F8E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" y="1995028"/>
            <a:ext cx="4513045" cy="2504740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2766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6990D0-0CED-0CF3-AB5D-3A28D2F23D22}"/>
              </a:ext>
            </a:extLst>
          </p:cNvPr>
          <p:cNvSpPr txBox="1"/>
          <p:nvPr/>
        </p:nvSpPr>
        <p:spPr>
          <a:xfrm>
            <a:off x="8833449" y="4819457"/>
            <a:ext cx="310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8D40D0A-05C0-4726-82C6-A22FCE60F2FD}" type="slidenum">
              <a:rPr lang="fa-IR" sz="1800" smtClean="0">
                <a:solidFill>
                  <a:srgbClr val="F9F9F9"/>
                </a:solidFill>
                <a:cs typeface="Mj_Ramollah" panose="00000400000000000000" pitchFamily="2" charset="-78"/>
              </a:rPr>
              <a:t>6</a:t>
            </a:fld>
            <a:endParaRPr lang="fa-IR" sz="1800" dirty="0">
              <a:solidFill>
                <a:srgbClr val="F9F9F9"/>
              </a:solidFill>
              <a:cs typeface="Mj_Ramollah" panose="00000400000000000000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056805-1E67-A291-BC51-CA5C431C75EF}"/>
              </a:ext>
            </a:extLst>
          </p:cNvPr>
          <p:cNvSpPr txBox="1"/>
          <p:nvPr/>
        </p:nvSpPr>
        <p:spPr>
          <a:xfrm>
            <a:off x="0" y="4815144"/>
            <a:ext cx="3217653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1600" dirty="0">
                <a:solidFill>
                  <a:srgbClr val="F9F9F9"/>
                </a:solidFill>
                <a:latin typeface="F_teknik" pitchFamily="2" charset="0"/>
                <a:cs typeface="Mj_Ramollah" panose="00000400000000000000" pitchFamily="2" charset="-78"/>
              </a:rPr>
              <a:t>معین آعلی - 401105561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2FF1CE-EF3E-5F93-062A-930FC61FB2DE}"/>
              </a:ext>
            </a:extLst>
          </p:cNvPr>
          <p:cNvSpPr txBox="1"/>
          <p:nvPr/>
        </p:nvSpPr>
        <p:spPr>
          <a:xfrm>
            <a:off x="1915066" y="4784366"/>
            <a:ext cx="175978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fa-IR" sz="2000" dirty="0">
                <a:solidFill>
                  <a:srgbClr val="F9F9F9"/>
                </a:solidFill>
                <a:latin typeface="F_teknik" pitchFamily="2" charset="0"/>
                <a:cs typeface="B Elham" panose="00000400000000000000" pitchFamily="2" charset="-78"/>
              </a:rPr>
              <a:t>بلاکچین و رمزارزها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D2B223-54C9-01C9-A764-C946C125DCB1}"/>
              </a:ext>
            </a:extLst>
          </p:cNvPr>
          <p:cNvSpPr txBox="1"/>
          <p:nvPr/>
        </p:nvSpPr>
        <p:spPr>
          <a:xfrm>
            <a:off x="2624667" y="118533"/>
            <a:ext cx="6364057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800" dirty="0">
                <a:solidFill>
                  <a:srgbClr val="F9F9F9"/>
                </a:solidFill>
                <a:cs typeface="B Titr" panose="00000700000000000000" pitchFamily="2" charset="-78"/>
              </a:rPr>
              <a:t>مسئله فرماندهان بیزانسی در بلاکچین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5EC19C-0636-D29E-3AB9-2A338F2B1133}"/>
              </a:ext>
            </a:extLst>
          </p:cNvPr>
          <p:cNvSpPr txBox="1"/>
          <p:nvPr/>
        </p:nvSpPr>
        <p:spPr>
          <a:xfrm>
            <a:off x="4360206" y="777962"/>
            <a:ext cx="1479893" cy="88870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  <a:defRPr sz="2000" b="1">
                <a:ln>
                  <a:solidFill>
                    <a:schemeClr val="bg1"/>
                  </a:solidFill>
                </a:ln>
                <a:solidFill>
                  <a:srgbClr val="F9F9F9"/>
                </a:solidFill>
                <a:cs typeface="B Nazanin" panose="00000400000000000000" pitchFamily="2" charset="-78"/>
              </a:defRPr>
            </a:lvl1pPr>
          </a:lstStyle>
          <a:p>
            <a:r>
              <a:rPr lang="ar-SA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شرح مسئله</a:t>
            </a:r>
            <a:endParaRPr lang="fa-I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ar-SA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نتیجه مسئله</a:t>
            </a:r>
            <a:endParaRPr lang="fa-IR" sz="18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9091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6990D0-0CED-0CF3-AB5D-3A28D2F23D22}"/>
              </a:ext>
            </a:extLst>
          </p:cNvPr>
          <p:cNvSpPr txBox="1"/>
          <p:nvPr/>
        </p:nvSpPr>
        <p:spPr>
          <a:xfrm>
            <a:off x="8833449" y="4819457"/>
            <a:ext cx="310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8D40D0A-05C0-4726-82C6-A22FCE60F2FD}" type="slidenum">
              <a:rPr lang="fa-IR" sz="1800" smtClean="0">
                <a:solidFill>
                  <a:srgbClr val="F9F9F9"/>
                </a:solidFill>
                <a:cs typeface="Mj_Ramollah" panose="00000400000000000000" pitchFamily="2" charset="-78"/>
              </a:rPr>
              <a:t>7</a:t>
            </a:fld>
            <a:endParaRPr lang="fa-IR" sz="1800" dirty="0">
              <a:solidFill>
                <a:srgbClr val="F9F9F9"/>
              </a:solidFill>
              <a:cs typeface="Mj_Ramollah" panose="00000400000000000000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056805-1E67-A291-BC51-CA5C431C75EF}"/>
              </a:ext>
            </a:extLst>
          </p:cNvPr>
          <p:cNvSpPr txBox="1"/>
          <p:nvPr/>
        </p:nvSpPr>
        <p:spPr>
          <a:xfrm>
            <a:off x="0" y="4815144"/>
            <a:ext cx="3217653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1600" dirty="0">
                <a:solidFill>
                  <a:srgbClr val="F9F9F9"/>
                </a:solidFill>
                <a:latin typeface="F_teknik" pitchFamily="2" charset="0"/>
                <a:cs typeface="Mj_Ramollah" panose="00000400000000000000" pitchFamily="2" charset="-78"/>
              </a:rPr>
              <a:t>معین آعلی - 401105561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2FF1CE-EF3E-5F93-062A-930FC61FB2DE}"/>
              </a:ext>
            </a:extLst>
          </p:cNvPr>
          <p:cNvSpPr txBox="1"/>
          <p:nvPr/>
        </p:nvSpPr>
        <p:spPr>
          <a:xfrm>
            <a:off x="1915066" y="4784366"/>
            <a:ext cx="175978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fa-IR" sz="2000" dirty="0">
                <a:solidFill>
                  <a:srgbClr val="F9F9F9"/>
                </a:solidFill>
                <a:latin typeface="F_teknik" pitchFamily="2" charset="0"/>
                <a:cs typeface="B Elham" panose="00000400000000000000" pitchFamily="2" charset="-78"/>
              </a:rPr>
              <a:t>بلاکچین و رمزارزها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D2B223-54C9-01C9-A764-C946C125DCB1}"/>
              </a:ext>
            </a:extLst>
          </p:cNvPr>
          <p:cNvSpPr txBox="1"/>
          <p:nvPr/>
        </p:nvSpPr>
        <p:spPr>
          <a:xfrm>
            <a:off x="2624667" y="118533"/>
            <a:ext cx="6364057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800" dirty="0">
                <a:solidFill>
                  <a:srgbClr val="F9F9F9"/>
                </a:solidFill>
                <a:cs typeface="B Titr" panose="00000700000000000000" pitchFamily="2" charset="-78"/>
              </a:rPr>
              <a:t>شبکه همتا به همتا چیست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5EC19C-0636-D29E-3AB9-2A338F2B1133}"/>
              </a:ext>
            </a:extLst>
          </p:cNvPr>
          <p:cNvSpPr txBox="1"/>
          <p:nvPr/>
        </p:nvSpPr>
        <p:spPr>
          <a:xfrm>
            <a:off x="4411502" y="777962"/>
            <a:ext cx="1428597" cy="130420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  <a:defRPr sz="2000" b="1">
                <a:ln>
                  <a:solidFill>
                    <a:schemeClr val="bg1"/>
                  </a:solidFill>
                </a:ln>
                <a:solidFill>
                  <a:srgbClr val="F9F9F9"/>
                </a:solidFill>
                <a:cs typeface="B Nazanin" panose="00000400000000000000" pitchFamily="2" charset="-78"/>
              </a:defRPr>
            </a:lvl1pPr>
          </a:lstStyle>
          <a:p>
            <a:r>
              <a:rPr lang="ar-SA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تعریف </a:t>
            </a:r>
            <a:endParaRPr lang="fa-I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ar-SA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مفهوم اصلی</a:t>
            </a:r>
            <a:endParaRPr lang="fa-IR" sz="18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fa-IR" sz="18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3074" name="Picture 2" descr="ارتباط همتا به همتا در بلاک چین">
            <a:extLst>
              <a:ext uri="{FF2B5EF4-FFF2-40B4-BE49-F238E27FC236}">
                <a16:creationId xmlns:a16="http://schemas.microsoft.com/office/drawing/2014/main" id="{9C370298-AC26-696F-0906-3900C17E08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" t="2964" r="990" b="3666"/>
          <a:stretch/>
        </p:blipFill>
        <p:spPr bwMode="auto">
          <a:xfrm>
            <a:off x="283108" y="1982804"/>
            <a:ext cx="4683117" cy="2560320"/>
          </a:xfrm>
          <a:prstGeom prst="rect">
            <a:avLst/>
          </a:prstGeom>
          <a:noFill/>
          <a:ln w="28575">
            <a:solidFill>
              <a:srgbClr val="F9F9F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1494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6990D0-0CED-0CF3-AB5D-3A28D2F23D22}"/>
              </a:ext>
            </a:extLst>
          </p:cNvPr>
          <p:cNvSpPr txBox="1"/>
          <p:nvPr/>
        </p:nvSpPr>
        <p:spPr>
          <a:xfrm>
            <a:off x="8833449" y="4819457"/>
            <a:ext cx="310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8D40D0A-05C0-4726-82C6-A22FCE60F2FD}" type="slidenum">
              <a:rPr lang="fa-IR" sz="1800" smtClean="0">
                <a:solidFill>
                  <a:srgbClr val="F9F9F9"/>
                </a:solidFill>
                <a:cs typeface="Mj_Ramollah" panose="00000400000000000000" pitchFamily="2" charset="-78"/>
              </a:rPr>
              <a:t>8</a:t>
            </a:fld>
            <a:endParaRPr lang="fa-IR" sz="1800" dirty="0">
              <a:solidFill>
                <a:srgbClr val="F9F9F9"/>
              </a:solidFill>
              <a:cs typeface="Mj_Ramollah" panose="00000400000000000000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056805-1E67-A291-BC51-CA5C431C75EF}"/>
              </a:ext>
            </a:extLst>
          </p:cNvPr>
          <p:cNvSpPr txBox="1"/>
          <p:nvPr/>
        </p:nvSpPr>
        <p:spPr>
          <a:xfrm>
            <a:off x="0" y="4815144"/>
            <a:ext cx="3217653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1600" dirty="0">
                <a:solidFill>
                  <a:srgbClr val="F9F9F9"/>
                </a:solidFill>
                <a:latin typeface="F_teknik" pitchFamily="2" charset="0"/>
                <a:cs typeface="Mj_Ramollah" panose="00000400000000000000" pitchFamily="2" charset="-78"/>
              </a:rPr>
              <a:t>معین آعلی - 401105561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2FF1CE-EF3E-5F93-062A-930FC61FB2DE}"/>
              </a:ext>
            </a:extLst>
          </p:cNvPr>
          <p:cNvSpPr txBox="1"/>
          <p:nvPr/>
        </p:nvSpPr>
        <p:spPr>
          <a:xfrm>
            <a:off x="1915066" y="4784366"/>
            <a:ext cx="175978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fa-IR" sz="2000" dirty="0">
                <a:solidFill>
                  <a:srgbClr val="F9F9F9"/>
                </a:solidFill>
                <a:latin typeface="F_teknik" pitchFamily="2" charset="0"/>
                <a:cs typeface="B Elham" panose="00000400000000000000" pitchFamily="2" charset="-78"/>
              </a:rPr>
              <a:t>بلاکچین و رمزارزها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5EC19C-0636-D29E-3AB9-2A338F2B1133}"/>
              </a:ext>
            </a:extLst>
          </p:cNvPr>
          <p:cNvSpPr txBox="1"/>
          <p:nvPr/>
        </p:nvSpPr>
        <p:spPr>
          <a:xfrm>
            <a:off x="4536536" y="777962"/>
            <a:ext cx="1303563" cy="47320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  <a:defRPr sz="2000" b="1">
                <a:ln>
                  <a:solidFill>
                    <a:schemeClr val="bg1"/>
                  </a:solidFill>
                </a:ln>
                <a:solidFill>
                  <a:srgbClr val="F9F9F9"/>
                </a:solidFill>
                <a:cs typeface="B Nazanin" panose="00000400000000000000" pitchFamily="2" charset="-78"/>
              </a:defRPr>
            </a:lvl1pPr>
          </a:lstStyle>
          <a:p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تعریف گره</a:t>
            </a:r>
            <a:endParaRPr lang="fa-IR" sz="18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AA8DED-FFFE-DEBE-8C96-05B79F3B140E}"/>
              </a:ext>
            </a:extLst>
          </p:cNvPr>
          <p:cNvSpPr txBox="1"/>
          <p:nvPr/>
        </p:nvSpPr>
        <p:spPr>
          <a:xfrm>
            <a:off x="2624667" y="118533"/>
            <a:ext cx="6364057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800" dirty="0">
                <a:solidFill>
                  <a:srgbClr val="F9F9F9"/>
                </a:solidFill>
                <a:cs typeface="B Titr" panose="00000700000000000000" pitchFamily="2" charset="-78"/>
              </a:rPr>
              <a:t>گره یا نود(</a:t>
            </a:r>
            <a:r>
              <a:rPr lang="en-US" sz="2800" dirty="0">
                <a:solidFill>
                  <a:srgbClr val="F9F9F9"/>
                </a:solidFill>
                <a:cs typeface="B Titr" panose="00000700000000000000" pitchFamily="2" charset="-78"/>
              </a:rPr>
              <a:t>Node</a:t>
            </a:r>
            <a:r>
              <a:rPr lang="fa-IR" sz="2800" dirty="0">
                <a:solidFill>
                  <a:srgbClr val="F9F9F9"/>
                </a:solidFill>
                <a:cs typeface="B Titr" panose="00000700000000000000" pitchFamily="2" charset="-7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172729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6990D0-0CED-0CF3-AB5D-3A28D2F23D22}"/>
              </a:ext>
            </a:extLst>
          </p:cNvPr>
          <p:cNvSpPr txBox="1"/>
          <p:nvPr/>
        </p:nvSpPr>
        <p:spPr>
          <a:xfrm>
            <a:off x="8833449" y="4819457"/>
            <a:ext cx="310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8D40D0A-05C0-4726-82C6-A22FCE60F2FD}" type="slidenum">
              <a:rPr lang="fa-IR" sz="1800" smtClean="0">
                <a:solidFill>
                  <a:srgbClr val="F9F9F9"/>
                </a:solidFill>
                <a:cs typeface="Mj_Ramollah" panose="00000400000000000000" pitchFamily="2" charset="-78"/>
              </a:rPr>
              <a:t>9</a:t>
            </a:fld>
            <a:endParaRPr lang="fa-IR" sz="1800" dirty="0">
              <a:solidFill>
                <a:srgbClr val="F9F9F9"/>
              </a:solidFill>
              <a:cs typeface="Mj_Ramollah" panose="00000400000000000000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056805-1E67-A291-BC51-CA5C431C75EF}"/>
              </a:ext>
            </a:extLst>
          </p:cNvPr>
          <p:cNvSpPr txBox="1"/>
          <p:nvPr/>
        </p:nvSpPr>
        <p:spPr>
          <a:xfrm>
            <a:off x="0" y="4815144"/>
            <a:ext cx="3217653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a-IR" sz="1600" dirty="0">
                <a:solidFill>
                  <a:srgbClr val="F9F9F9"/>
                </a:solidFill>
                <a:latin typeface="F_teknik" pitchFamily="2" charset="0"/>
                <a:cs typeface="Mj_Ramollah" panose="00000400000000000000" pitchFamily="2" charset="-78"/>
              </a:rPr>
              <a:t>معین آعلی - 401105561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2FF1CE-EF3E-5F93-062A-930FC61FB2DE}"/>
              </a:ext>
            </a:extLst>
          </p:cNvPr>
          <p:cNvSpPr txBox="1"/>
          <p:nvPr/>
        </p:nvSpPr>
        <p:spPr>
          <a:xfrm>
            <a:off x="1915066" y="4784366"/>
            <a:ext cx="175978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/>
            <a:r>
              <a:rPr lang="fa-IR" sz="2000" dirty="0">
                <a:solidFill>
                  <a:srgbClr val="F9F9F9"/>
                </a:solidFill>
                <a:latin typeface="F_teknik" pitchFamily="2" charset="0"/>
                <a:cs typeface="B Elham" panose="00000400000000000000" pitchFamily="2" charset="-78"/>
              </a:rPr>
              <a:t>بلاکچین و رمزارزها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5EC19C-0636-D29E-3AB9-2A338F2B1133}"/>
              </a:ext>
            </a:extLst>
          </p:cNvPr>
          <p:cNvSpPr txBox="1"/>
          <p:nvPr/>
        </p:nvSpPr>
        <p:spPr>
          <a:xfrm>
            <a:off x="2231418" y="777962"/>
            <a:ext cx="3608681" cy="213520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  <a:defRPr sz="2000" b="1">
                <a:ln>
                  <a:solidFill>
                    <a:schemeClr val="bg1"/>
                  </a:solidFill>
                </a:ln>
                <a:solidFill>
                  <a:srgbClr val="F9F9F9"/>
                </a:solidFill>
                <a:cs typeface="B Nazanin" panose="00000400000000000000" pitchFamily="2" charset="-78"/>
              </a:defRPr>
            </a:lvl1pPr>
          </a:lstStyle>
          <a:p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طریقه کار</a:t>
            </a:r>
          </a:p>
          <a:p>
            <a:r>
              <a:rPr lang="fa-IR" sz="1800" dirty="0">
                <a:latin typeface="Calibri" panose="020F0502020204030204" pitchFamily="34" charset="0"/>
                <a:ea typeface="Calibri" panose="020F0502020204030204" pitchFamily="34" charset="0"/>
              </a:rPr>
              <a:t>بخش اصلی</a:t>
            </a:r>
          </a:p>
          <a:p>
            <a:r>
              <a:rPr lang="ar-SA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مثالی برای نحوه کار سیستم مالی سنتی </a:t>
            </a:r>
            <a:endParaRPr lang="fa-I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ar-SA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مثالی برای نحوه کار سیستم بلاکچین </a:t>
            </a:r>
            <a:endParaRPr lang="fa-IR" sz="18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fa-IR" sz="18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AA8DED-FFFE-DEBE-8C96-05B79F3B140E}"/>
              </a:ext>
            </a:extLst>
          </p:cNvPr>
          <p:cNvSpPr txBox="1"/>
          <p:nvPr/>
        </p:nvSpPr>
        <p:spPr>
          <a:xfrm>
            <a:off x="2624667" y="118533"/>
            <a:ext cx="6364057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sz="2800" dirty="0">
                <a:solidFill>
                  <a:srgbClr val="F9F9F9"/>
                </a:solidFill>
                <a:cs typeface="B Titr" panose="00000700000000000000" pitchFamily="2" charset="-78"/>
              </a:rPr>
              <a:t>بلاکچین چطور کار میکند</a:t>
            </a:r>
          </a:p>
        </p:txBody>
      </p:sp>
      <p:pic>
        <p:nvPicPr>
          <p:cNvPr id="5122" name="Picture 2" descr="بلاک چین چگونه کار می‌کند ">
            <a:extLst>
              <a:ext uri="{FF2B5EF4-FFF2-40B4-BE49-F238E27FC236}">
                <a16:creationId xmlns:a16="http://schemas.microsoft.com/office/drawing/2014/main" id="{0456DAD6-5DF0-42DE-EBFA-6DFC927EA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12" y="2635059"/>
            <a:ext cx="5021755" cy="2042180"/>
          </a:xfrm>
          <a:prstGeom prst="rect">
            <a:avLst/>
          </a:prstGeom>
          <a:noFill/>
          <a:ln w="28575">
            <a:solidFill>
              <a:srgbClr val="F9F9F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00308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DNA: The Human Body Recipe by Slidesgo">
  <a:themeElements>
    <a:clrScheme name="Simple Light">
      <a:dk1>
        <a:srgbClr val="334860"/>
      </a:dk1>
      <a:lt1>
        <a:srgbClr val="F9F9F9"/>
      </a:lt1>
      <a:dk2>
        <a:srgbClr val="261E23"/>
      </a:dk2>
      <a:lt2>
        <a:srgbClr val="F75F4F"/>
      </a:lt2>
      <a:accent1>
        <a:srgbClr val="ED8962"/>
      </a:accent1>
      <a:accent2>
        <a:srgbClr val="EFB94B"/>
      </a:accent2>
      <a:accent3>
        <a:srgbClr val="D39C2C"/>
      </a:accent3>
      <a:accent4>
        <a:srgbClr val="C2D7D0"/>
      </a:accent4>
      <a:accent5>
        <a:srgbClr val="AA437E"/>
      </a:accent5>
      <a:accent6>
        <a:srgbClr val="C65490"/>
      </a:accent6>
      <a:hlink>
        <a:srgbClr val="F9F9F9"/>
      </a:hlink>
      <a:folHlink>
        <a:srgbClr val="0097A7"/>
      </a:folHlink>
    </a:clrScheme>
    <a:fontScheme name="Custom 1">
      <a:majorFont>
        <a:latin typeface="Arial"/>
        <a:ea typeface=""/>
        <a:cs typeface="B Badr"/>
      </a:majorFont>
      <a:minorFont>
        <a:latin typeface="Arial"/>
        <a:ea typeface=""/>
        <a:cs typeface="B Bad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972</TotalTime>
  <Words>502</Words>
  <Application>Microsoft Office PowerPoint</Application>
  <PresentationFormat>On-screen Show (16:9)</PresentationFormat>
  <Paragraphs>150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Calibri</vt:lpstr>
      <vt:lpstr>F_teknik</vt:lpstr>
      <vt:lpstr>B Titr</vt:lpstr>
      <vt:lpstr>Spartan</vt:lpstr>
      <vt:lpstr>Eras Demi ITC</vt:lpstr>
      <vt:lpstr>Lalezar</vt:lpstr>
      <vt:lpstr>Symbol</vt:lpstr>
      <vt:lpstr>Arial</vt:lpstr>
      <vt:lpstr>DNA: The Human Body Recipe by Slidesgo</vt:lpstr>
      <vt:lpstr>گردآورنده : معین آعلی شماره دانشجویی : 401105561 آبان ماه 1401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Moeein Aali-401105561</dc:title>
  <dc:creator>moeein</dc:creator>
  <cp:lastModifiedBy>moeein</cp:lastModifiedBy>
  <cp:revision>40</cp:revision>
  <dcterms:created xsi:type="dcterms:W3CDTF">2022-09-03T15:12:15Z</dcterms:created>
  <dcterms:modified xsi:type="dcterms:W3CDTF">2022-11-11T15:11:09Z</dcterms:modified>
</cp:coreProperties>
</file>