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5" r:id="rId6"/>
    <p:sldId id="264" r:id="rId7"/>
    <p:sldId id="260" r:id="rId8"/>
    <p:sldId id="262"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p:scale>
          <a:sx n="66" d="100"/>
          <a:sy n="66" d="100"/>
        </p:scale>
        <p:origin x="16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1:48.114"/>
    </inkml:context>
    <inkml:brush xml:id="br0">
      <inkml:brushProperty name="width" value="0.05" units="cm"/>
      <inkml:brushProperty name="height" value="0.05" units="cm"/>
    </inkml:brush>
  </inkml:definitions>
  <inkml:trace contextRef="#ctx0" brushRef="#br0">3 1043 24575,'-2'-163'0,"5"-175"0,-2 327 0,1 0 0,0 0 0,1 0 0,0 1 0,0-1 0,1 1 0,1 0 0,0 0 0,0 0 0,1 1 0,0 0 0,1 0 0,0 0 0,0 1 0,1 0 0,0 0 0,10-7 0,15-9 0,1 1 0,0 2 0,49-22 0,-57 31 0,77-34 0,196-59 0,-145 56 0,-90 22-1365,-40 16-5461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12:56.531"/>
    </inkml:context>
    <inkml:brush xml:id="br0">
      <inkml:brushProperty name="width" value="0.05" units="cm"/>
      <inkml:brushProperty name="height" value="0.05" units="cm"/>
      <inkml:brushProperty name="color" value="#FFFFFF"/>
    </inkml:brush>
  </inkml:definitions>
  <inkml:trace contextRef="#ctx0" brushRef="#br0">1 1 24575,'0'6'0,"0"9"0,0 8 0,0 7 0,0 4 0,0 4 0,0 1 0,0 0 0,0 1 0,0-1 0,0 0 0,0 0 0,0-1 0,0 0 0,0 0 0,0-7-8191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13:00.651"/>
    </inkml:context>
    <inkml:brush xml:id="br0">
      <inkml:brushProperty name="width" value="0.05" units="cm"/>
      <inkml:brushProperty name="height" value="0.05" units="cm"/>
      <inkml:brushProperty name="color" value="#FFFFFF"/>
    </inkml:brush>
  </inkml:definitions>
  <inkml:trace contextRef="#ctx0" brushRef="#br0">0 39 24575,'4'1'0,"-1"-1"0,0 1 0,1 0 0,-1 0 0,0 1 0,0-1 0,0 0 0,0 1 0,0 0 0,0 0 0,0 0 0,4 4 0,35 36 0,-27-26 0,-7-7 0,0 1 0,0 0 0,-1 1 0,-1-1 0,0 1 0,8 19 0,23 77 0,-28-79 0,0 4 0,-6-21 0,0 0 0,0 1 0,1-2 0,1 1 0,0 0 0,7 10 0,-10-18 0,0-1 0,0 1 0,1-1 0,-1 1 0,1-1 0,0 0 0,-1 0 0,1 0 0,0-1 0,0 1 0,0-1 0,0 1 0,1-1 0,-1 0 0,0 0 0,0-1 0,1 1 0,-1-1 0,1 1 0,-1-1 0,0 0 0,1 0 0,-1-1 0,1 1 0,5-2 0,-2 0 0,1 0 0,-1-1 0,0 1 0,0-1 0,-1-1 0,1 1 0,-1-1 0,0-1 0,0 1 0,0-1 0,0 0 0,-1 0 0,0 0 0,0-1 0,0 0 0,6-10 0,5-12 0,0 0 0,18-50 0,-2 7 0,-19 47-227,-2 1-1,0-1 1,-2-1-1,0 0 1,5-29-1,-10 22-6598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21:38.326"/>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21:39.090"/>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2:14.09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2:15.401"/>
    </inkml:context>
    <inkml:brush xml:id="br0">
      <inkml:brushProperty name="width" value="0.05" units="cm"/>
      <inkml:brushProperty name="height" value="0.05" units="cm"/>
      <inkml:brushProperty name="color" value="#FFFFFF"/>
    </inkml:brush>
  </inkml:definitions>
  <inkml:trace contextRef="#ctx0" brushRef="#br0">2 1013 24575,'0'-8'0,"-1"-26"0,1 0 0,2 0 0,1 0 0,15-59 0,-5 48 0,3 0 0,2 1 0,1 1 0,50-80 0,-49 92 0,2 0 0,2 2 0,0 0 0,2 2 0,1 1 0,1 1 0,43-29 0,-20 20-195,0 3 0,3 2 0,0 2 0,1 3 0,2 2 0,107-26 0,-123 40-6631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2:17.398"/>
    </inkml:context>
    <inkml:brush xml:id="br0">
      <inkml:brushProperty name="width" value="0.05" units="cm"/>
      <inkml:brushProperty name="height" value="0.05" units="cm"/>
      <inkml:brushProperty name="color" value="#FFFFFF"/>
    </inkml:brush>
  </inkml:definitions>
  <inkml:trace contextRef="#ctx0" brushRef="#br0">0 6 24575,'61'-2'0,"-42"0"0,0 1 0,0 1 0,0 0 0,-1 2 0,1 0 0,31 7 0,-47-7 0,1 0 0,0 0 0,-1 1 0,0-1 0,1 0 0,-1 1 0,0 0 0,0 0 0,0 0 0,-1 0 0,1 1 0,-1-1 0,0 0 0,0 1 0,0 0 0,0 0 0,0-1 0,-1 1 0,0 0 0,0 0 0,0 0 0,0 0 0,0 5 0,1 13 0,-1 0 0,-1 0 0,-3 26 0,2-20 0,1-18-114,-1 0 1,1 0-1,-2 0 0,1 0 0,-2 0 1,1 0-1,-1 0 0,-1-1 0,1 1 1,-2-1-1,-7 13 0,-4-4-6712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4:00.238"/>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4:03.148"/>
    </inkml:context>
    <inkml:brush xml:id="br0">
      <inkml:brushProperty name="width" value="0.05" units="cm"/>
      <inkml:brushProperty name="height" value="0.05" units="cm"/>
      <inkml:brushProperty name="color" value="#FFFFFF"/>
    </inkml:brush>
  </inkml:definitions>
  <inkml:trace contextRef="#ctx0" brushRef="#br0">798 549 24575,'1'-9'0,"0"1"0,1-1 0,0 0 0,0 1 0,5-13 0,8-27 0,-12 28 0,-1 0 0,0-1 0,-1 1 0,-3-23 0,1 35 0,0 0 0,-1-1 0,0 1 0,-1 0 0,1 0 0,-2 0 0,1 1 0,-1-1 0,0 1 0,-1 0 0,1 0 0,-10-11 0,-9-4 0,-2 0 0,0 1 0,0 1 0,-2 2 0,-1 1 0,-51-25 0,60 35 0,0 0 0,0 1 0,0 0 0,-1 2 0,0 0 0,-23 0 0,-122 2 0,106 4 0,47-2-105,1 1 0,0 0 0,0 0 0,0 2 0,0-1 0,1 1 0,-1 1 0,1 0 0,-1 0 0,1 1 0,0 0 0,-10 9 0,0-1-6721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4:05.647"/>
    </inkml:context>
    <inkml:brush xml:id="br0">
      <inkml:brushProperty name="width" value="0.05" units="cm"/>
      <inkml:brushProperty name="height" value="0.05" units="cm"/>
      <inkml:brushProperty name="color" value="#FFFFFF"/>
    </inkml:brush>
  </inkml:definitions>
  <inkml:trace contextRef="#ctx0" brushRef="#br0">85 1 24575,'-2'0'0,"0"1"0,0 0 0,0 0 0,0-1 0,1 1 0,-1 1 0,0-1 0,1 0 0,-1 0 0,1 0 0,-1 1 0,1-1 0,0 1 0,-1-1 0,1 1 0,0 0 0,-1 1 0,-19 34 0,20-35 0,-5 12 0,0 0 0,1 1 0,1-1 0,0 1 0,1 0 0,1 1 0,-1 20 0,4 116 0,3-73 0,-5-72 0,1 0 0,1 0 0,0 0 0,0 1 0,0-1 0,1 0 0,0 0 0,5 12 0,-5-16 0,0 0 0,0 0 0,0 0 0,1 0 0,-1-1 0,1 1 0,0-1 0,-1 0 0,1 1 0,0-1 0,0 0 0,1-1 0,-1 1 0,0-1 0,1 1 0,-1-1 0,0 0 0,1 0 0,6 0 0,14 2-455,-1-1 0,42-3 0,-30-1-6371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4:09.543"/>
    </inkml:context>
    <inkml:brush xml:id="br0">
      <inkml:brushProperty name="width" value="0.05" units="cm"/>
      <inkml:brushProperty name="height" value="0.05" units="cm"/>
      <inkml:brushProperty name="color" value="#FFFFFF"/>
    </inkml:brush>
  </inkml:definitions>
  <inkml:trace contextRef="#ctx0" brushRef="#br0">0 479 24575,'1'-3'0,"0"0"0,0 0 0,0 0 0,1 1 0,-1-1 0,1 0 0,-1 1 0,1-1 0,0 1 0,0-1 0,0 1 0,3-3 0,5-6 0,161-224 0,-152 207 0,0 1 0,39-42 0,-51 62 0,0 1 0,1-1 0,-1 1 0,1 1 0,0-1 0,1 1 0,-1 1 0,1 0 0,0 0 0,0 0 0,0 1 0,1 1 0,18-4 0,-8 5 0,0 0 0,1 1 0,-1 1 0,0 0 0,0 2 0,0 1 0,0 0 0,0 1 0,-1 2 0,0 0 0,0 0 0,-1 2 0,20 12 0,-2-1-44,46 18 0,-43-21-1233,-16-7-5549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2T06:04:11.332"/>
    </inkml:context>
    <inkml:brush xml:id="br0">
      <inkml:brushProperty name="width" value="0.05" units="cm"/>
      <inkml:brushProperty name="height" value="0.05" units="cm"/>
      <inkml:brushProperty name="color" value="#FFFFFF"/>
    </inkml:brush>
  </inkml:definitions>
  <inkml:trace contextRef="#ctx0" brushRef="#br0">108 1 24575,'17'1'0,"1"2"0,0 1 0,-1 0 0,0 1 0,0 0 0,0 2 0,-1 0 0,0 1 0,28 18 0,-5-5 0,-34-18 0,1 0 0,-1 0 0,0 1 0,0 0 0,-1 0 0,1 0 0,-1 1 0,0-1 0,0 1 0,0 0 0,-1 0 0,1 0 0,-1 1 0,2 5 0,-4-8 0,0 0 0,0 0 0,0 0 0,-1 1 0,1-1 0,-1 0 0,0 0 0,1 1 0,-2-1 0,1 0 0,0 1 0,-1-1 0,1 0 0,-1 0 0,0 0 0,0 0 0,-1 0 0,1 0 0,0 0 0,-1 0 0,0 0 0,0 0 0,1-1 0,-2 1 0,1-1 0,0 1 0,-3 1 0,-8 6 0,-1 0 0,1-1 0,-2-1 0,1 0 0,-1-1 0,-27 9 0,26-11 0,1 2 0,-1-1 0,1 2 0,0 0 0,0 1 0,-17 14 0,12-5-227,2 0-1,0 1 1,1 1-1,1 1 1,-20 33-1,24-31-6598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6458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84357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996494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9255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974973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2B07E4-CDF9-4C88-A2F3-04620E58224D}" type="datetimeFigureOut">
              <a:rPr lang="en-US" smtClean="0"/>
              <a:pPr/>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975539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2B07E4-CDF9-4C88-A2F3-04620E58224D}" type="datetimeFigureOut">
              <a:rPr lang="en-US" smtClean="0"/>
              <a:pPr/>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306347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4497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1702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7918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99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0838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104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584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317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2B07E4-CDF9-4C88-A2F3-04620E58224D}" type="datetimeFigureOut">
              <a:rPr lang="en-US" smtClean="0"/>
              <a:t>12/22/2022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0665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9276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2B07E4-CDF9-4C88-A2F3-04620E58224D}" type="datetimeFigureOut">
              <a:rPr lang="en-US" smtClean="0"/>
              <a:pPr/>
              <a:t>12/22/2022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43464085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15.png"/><Relationship Id="rId3" Type="http://schemas.openxmlformats.org/officeDocument/2006/relationships/image" Target="../media/image8.png"/><Relationship Id="rId21" Type="http://schemas.openxmlformats.org/officeDocument/2006/relationships/customXml" Target="../ink/ink10.xml"/><Relationship Id="rId7" Type="http://schemas.openxmlformats.org/officeDocument/2006/relationships/image" Target="../media/image10.png"/><Relationship Id="rId12" Type="http://schemas.openxmlformats.org/officeDocument/2006/relationships/customXml" Target="../ink/ink5.xml"/><Relationship Id="rId17" Type="http://schemas.openxmlformats.org/officeDocument/2006/relationships/customXml" Target="../ink/ink8.xml"/><Relationship Id="rId2" Type="http://schemas.openxmlformats.org/officeDocument/2006/relationships/image" Target="../media/image7.png"/><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24"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image" Target="../media/image13.png"/><Relationship Id="rId2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customXml" Target="../ink/ink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descr="A bus is stopped at a bus stop&#10;&#10;Description automatically generated with low confidence">
            <a:extLst>
              <a:ext uri="{FF2B5EF4-FFF2-40B4-BE49-F238E27FC236}">
                <a16:creationId xmlns:a16="http://schemas.microsoft.com/office/drawing/2014/main" id="{3DB73003-1C5D-1E09-995F-0B43832C5DBE}"/>
              </a:ext>
            </a:extLst>
          </p:cNvPr>
          <p:cNvPicPr>
            <a:picLocks noChangeAspect="1"/>
          </p:cNvPicPr>
          <p:nvPr/>
        </p:nvPicPr>
        <p:blipFill rotWithShape="1">
          <a:blip r:embed="rId3">
            <a:extLst>
              <a:ext uri="{28A0092B-C50C-407E-A947-70E740481C1C}">
                <a14:useLocalDpi xmlns:a14="http://schemas.microsoft.com/office/drawing/2010/main" val="0"/>
              </a:ext>
            </a:extLst>
          </a:blip>
          <a:srcRect t="8775" b="6638"/>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8E2E05E2-4118-2B4F-B5CF-36C7FE96D398}"/>
              </a:ext>
            </a:extLst>
          </p:cNvPr>
          <p:cNvSpPr>
            <a:spLocks noGrp="1"/>
          </p:cNvSpPr>
          <p:nvPr>
            <p:ph type="subTitle" idx="1"/>
          </p:nvPr>
        </p:nvSpPr>
        <p:spPr>
          <a:xfrm>
            <a:off x="9103057" y="-757970"/>
            <a:ext cx="3088923" cy="1740609"/>
          </a:xfrm>
        </p:spPr>
        <p:txBody>
          <a:bodyPr vert="horz" lIns="91440" tIns="45720" rIns="91440" bIns="45720" rtlCol="0">
            <a:normAutofit fontScale="92500" lnSpcReduction="20000"/>
          </a:bodyPr>
          <a:lstStyle/>
          <a:p>
            <a:pPr marL="57150"/>
            <a:endParaRPr lang="en-US" sz="1800" dirty="0">
              <a:solidFill>
                <a:schemeClr val="tx1"/>
              </a:solidFill>
            </a:endParaRPr>
          </a:p>
          <a:p>
            <a:pPr marL="57150"/>
            <a:endParaRPr lang="en-US" sz="1800" b="1" dirty="0">
              <a:solidFill>
                <a:schemeClr val="tx1"/>
              </a:solidFill>
            </a:endParaRPr>
          </a:p>
          <a:p>
            <a:pPr marL="57150"/>
            <a:endParaRPr lang="en-US" sz="1800" dirty="0">
              <a:solidFill>
                <a:schemeClr val="tx1"/>
              </a:solidFill>
            </a:endParaRPr>
          </a:p>
          <a:p>
            <a:pPr marL="57150"/>
            <a:r>
              <a:rPr lang="en-US" sz="1800" b="1" dirty="0">
                <a:solidFill>
                  <a:schemeClr val="bg1"/>
                </a:solidFill>
              </a:rPr>
              <a:t>Mustafa Faysal 25231</a:t>
            </a:r>
            <a:endParaRPr lang="en-US" sz="1800" b="1" dirty="0">
              <a:solidFill>
                <a:schemeClr val="bg1"/>
              </a:solidFill>
              <a:effectLst/>
            </a:endParaRPr>
          </a:p>
          <a:p>
            <a:pPr marL="57150"/>
            <a:r>
              <a:rPr lang="en-US" sz="1800" b="1" dirty="0">
                <a:solidFill>
                  <a:schemeClr val="bg1"/>
                </a:solidFill>
                <a:effectLst/>
              </a:rPr>
              <a:t>Moeen </a:t>
            </a:r>
            <a:r>
              <a:rPr lang="en-US" sz="1800" b="1" dirty="0" err="1">
                <a:solidFill>
                  <a:schemeClr val="bg1"/>
                </a:solidFill>
                <a:effectLst/>
              </a:rPr>
              <a:t>haider</a:t>
            </a:r>
            <a:r>
              <a:rPr lang="en-US" sz="1800" b="1" dirty="0">
                <a:solidFill>
                  <a:schemeClr val="bg1"/>
                </a:solidFill>
                <a:effectLst/>
              </a:rPr>
              <a:t> 24505</a:t>
            </a:r>
          </a:p>
          <a:p>
            <a:pPr marL="57150">
              <a:buFont typeface="Wingdings 3" charset="2"/>
              <a:buChar char=""/>
            </a:pPr>
            <a:endParaRPr lang="en-US" sz="1800" b="1" dirty="0">
              <a:solidFill>
                <a:schemeClr val="bg1"/>
              </a:solidFill>
              <a:effectLst/>
            </a:endParaRPr>
          </a:p>
          <a:p>
            <a:pPr marL="285750" indent="-228600">
              <a:buFont typeface="Wingdings 3" charset="2"/>
              <a:buChar char=""/>
            </a:pPr>
            <a:endParaRPr lang="en-US" sz="1800" dirty="0">
              <a:solidFill>
                <a:schemeClr val="tx1"/>
              </a:solidFill>
            </a:endParaRPr>
          </a:p>
          <a:p>
            <a:pPr marL="285750" indent="-228600">
              <a:buFont typeface="Wingdings 3" charset="2"/>
              <a:buChar char=""/>
            </a:pPr>
            <a:endParaRPr lang="en-US" sz="1800" dirty="0">
              <a:solidFill>
                <a:schemeClr val="tx1"/>
              </a:solidFill>
            </a:endParaRPr>
          </a:p>
        </p:txBody>
      </p:sp>
      <p:sp>
        <p:nvSpPr>
          <p:cNvPr id="6" name="TextBox 5">
            <a:extLst>
              <a:ext uri="{FF2B5EF4-FFF2-40B4-BE49-F238E27FC236}">
                <a16:creationId xmlns:a16="http://schemas.microsoft.com/office/drawing/2014/main" id="{5F6C2C17-0B63-A998-DDEA-7DE411DBA293}"/>
              </a:ext>
            </a:extLst>
          </p:cNvPr>
          <p:cNvSpPr txBox="1"/>
          <p:nvPr/>
        </p:nvSpPr>
        <p:spPr>
          <a:xfrm>
            <a:off x="120904" y="4153141"/>
            <a:ext cx="2469275" cy="369332"/>
          </a:xfrm>
          <a:prstGeom prst="rect">
            <a:avLst/>
          </a:prstGeom>
          <a:noFill/>
        </p:spPr>
        <p:txBody>
          <a:bodyPr wrap="square" rtlCol="0">
            <a:spAutoFit/>
          </a:bodyPr>
          <a:lstStyle/>
          <a:p>
            <a:pPr algn="ctr">
              <a:spcAft>
                <a:spcPts val="600"/>
              </a:spcAft>
            </a:pPr>
            <a:endParaRPr lang="en-US" b="1" dirty="0">
              <a:highlight>
                <a:srgbClr val="800080"/>
              </a:highlight>
            </a:endParaRPr>
          </a:p>
        </p:txBody>
      </p:sp>
      <p:sp>
        <p:nvSpPr>
          <p:cNvPr id="14" name="Title 13">
            <a:extLst>
              <a:ext uri="{FF2B5EF4-FFF2-40B4-BE49-F238E27FC236}">
                <a16:creationId xmlns:a16="http://schemas.microsoft.com/office/drawing/2014/main" id="{65628714-531C-CA3F-6F16-2C3A5F10D2CA}"/>
              </a:ext>
            </a:extLst>
          </p:cNvPr>
          <p:cNvSpPr>
            <a:spLocks noGrp="1"/>
          </p:cNvSpPr>
          <p:nvPr>
            <p:ph type="ctrTitle"/>
          </p:nvPr>
        </p:nvSpPr>
        <p:spPr>
          <a:xfrm flipH="1">
            <a:off x="1109236" y="4708478"/>
            <a:ext cx="45719" cy="68903"/>
          </a:xfrm>
        </p:spPr>
        <p:txBody>
          <a:bodyPr/>
          <a:lstStyle/>
          <a:p>
            <a:endParaRPr lang="LID4096" i="1" dirty="0"/>
          </a:p>
        </p:txBody>
      </p:sp>
      <p:sp>
        <p:nvSpPr>
          <p:cNvPr id="16" name="Rectangle 15">
            <a:extLst>
              <a:ext uri="{FF2B5EF4-FFF2-40B4-BE49-F238E27FC236}">
                <a16:creationId xmlns:a16="http://schemas.microsoft.com/office/drawing/2014/main" id="{EB2F19ED-F200-CE12-8EAC-9D2EC7007ED3}"/>
              </a:ext>
            </a:extLst>
          </p:cNvPr>
          <p:cNvSpPr/>
          <p:nvPr/>
        </p:nvSpPr>
        <p:spPr>
          <a:xfrm>
            <a:off x="4896360" y="2367171"/>
            <a:ext cx="2349924" cy="2123658"/>
          </a:xfrm>
          <a:prstGeom prst="rect">
            <a:avLst/>
          </a:prstGeom>
          <a:noFill/>
        </p:spPr>
        <p:txBody>
          <a:bodyPr wrap="square" lIns="91440" tIns="45720" rIns="91440" bIns="45720">
            <a:spAutoFit/>
          </a:bodyPr>
          <a:lstStyle/>
          <a:p>
            <a:pPr algn="ctr"/>
            <a:r>
              <a:rPr lang="en-US" sz="4400" b="1" cap="none" spc="50" dirty="0">
                <a:ln w="0"/>
                <a:solidFill>
                  <a:schemeClr val="bg2"/>
                </a:solidFill>
                <a:effectLst>
                  <a:innerShdw blurRad="63500" dist="50800" dir="13500000">
                    <a:srgbClr val="000000">
                      <a:alpha val="50000"/>
                    </a:srgbClr>
                  </a:innerShdw>
                </a:effectLst>
              </a:rPr>
              <a:t>Bus</a:t>
            </a:r>
          </a:p>
          <a:p>
            <a:pPr algn="ctr"/>
            <a:r>
              <a:rPr lang="en-US" sz="4400" b="1" spc="50" dirty="0">
                <a:ln w="0"/>
                <a:solidFill>
                  <a:schemeClr val="bg2"/>
                </a:solidFill>
                <a:effectLst>
                  <a:innerShdw blurRad="63500" dist="50800" dir="13500000">
                    <a:srgbClr val="000000">
                      <a:alpha val="50000"/>
                    </a:srgbClr>
                  </a:innerShdw>
                </a:effectLst>
              </a:rPr>
              <a:t>Stop</a:t>
            </a:r>
          </a:p>
          <a:p>
            <a:pPr algn="ctr"/>
            <a:r>
              <a:rPr lang="en-US" sz="4400" b="1" cap="none" spc="50" dirty="0">
                <a:ln w="0"/>
                <a:solidFill>
                  <a:schemeClr val="bg2"/>
                </a:solidFill>
                <a:effectLst>
                  <a:innerShdw blurRad="63500" dist="50800" dir="13500000">
                    <a:srgbClr val="000000">
                      <a:alpha val="50000"/>
                    </a:srgbClr>
                  </a:innerShdw>
                </a:effectLst>
              </a:rPr>
              <a:t>Service</a:t>
            </a:r>
          </a:p>
        </p:txBody>
      </p:sp>
    </p:spTree>
    <p:extLst>
      <p:ext uri="{BB962C8B-B14F-4D97-AF65-F5344CB8AC3E}">
        <p14:creationId xmlns:p14="http://schemas.microsoft.com/office/powerpoint/2010/main" val="366896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84ECB1-4141-2BAB-48BA-97689B57CD34}"/>
              </a:ext>
            </a:extLst>
          </p:cNvPr>
          <p:cNvPicPr>
            <a:picLocks noChangeAspect="1"/>
          </p:cNvPicPr>
          <p:nvPr/>
        </p:nvPicPr>
        <p:blipFill rotWithShape="1">
          <a:blip r:embed="rId2"/>
          <a:srcRect l="4287" t="10582" r="64047" b="10476"/>
          <a:stretch/>
        </p:blipFill>
        <p:spPr>
          <a:xfrm>
            <a:off x="501052" y="722085"/>
            <a:ext cx="3860800" cy="5413829"/>
          </a:xfrm>
          <a:prstGeom prst="rect">
            <a:avLst/>
          </a:prstGeom>
        </p:spPr>
      </p:pic>
      <p:pic>
        <p:nvPicPr>
          <p:cNvPr id="5" name="Picture 4">
            <a:extLst>
              <a:ext uri="{FF2B5EF4-FFF2-40B4-BE49-F238E27FC236}">
                <a16:creationId xmlns:a16="http://schemas.microsoft.com/office/drawing/2014/main" id="{D76E1A8C-DC16-3BA2-9A82-D17C3A8934AF}"/>
              </a:ext>
            </a:extLst>
          </p:cNvPr>
          <p:cNvPicPr>
            <a:picLocks noChangeAspect="1"/>
          </p:cNvPicPr>
          <p:nvPr/>
        </p:nvPicPr>
        <p:blipFill rotWithShape="1">
          <a:blip r:embed="rId3"/>
          <a:srcRect l="4762" t="12645" r="46548" b="46243"/>
          <a:stretch/>
        </p:blipFill>
        <p:spPr>
          <a:xfrm>
            <a:off x="4612404" y="1592942"/>
            <a:ext cx="6578111" cy="3124201"/>
          </a:xfrm>
          <a:prstGeom prst="rect">
            <a:avLst/>
          </a:prstGeom>
        </p:spPr>
      </p:pic>
    </p:spTree>
    <p:extLst>
      <p:ext uri="{BB962C8B-B14F-4D97-AF65-F5344CB8AC3E}">
        <p14:creationId xmlns:p14="http://schemas.microsoft.com/office/powerpoint/2010/main" val="423126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389-62E8-68B0-C0D0-1627DD1FC83E}"/>
              </a:ext>
            </a:extLst>
          </p:cNvPr>
          <p:cNvSpPr>
            <a:spLocks noGrp="1"/>
          </p:cNvSpPr>
          <p:nvPr>
            <p:ph type="title"/>
          </p:nvPr>
        </p:nvSpPr>
        <p:spPr>
          <a:xfrm>
            <a:off x="711723" y="278535"/>
            <a:ext cx="9895951" cy="1033669"/>
          </a:xfrm>
        </p:spPr>
        <p:txBody>
          <a:bodyPr>
            <a:normAutofit/>
          </a:bodyPr>
          <a:lstStyle/>
          <a:p>
            <a:pPr algn="ctr"/>
            <a:r>
              <a:rPr lang="en-US" sz="4000" dirty="0">
                <a:solidFill>
                  <a:srgbClr val="FFFFFF"/>
                </a:solidFill>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0C1891DB-6F19-3CFA-8C62-99DFCFE092A0}"/>
              </a:ext>
            </a:extLst>
          </p:cNvPr>
          <p:cNvSpPr>
            <a:spLocks noGrp="1"/>
          </p:cNvSpPr>
          <p:nvPr>
            <p:ph idx="1"/>
          </p:nvPr>
        </p:nvSpPr>
        <p:spPr>
          <a:xfrm>
            <a:off x="630666" y="3898694"/>
            <a:ext cx="9724031" cy="469827"/>
          </a:xfrm>
        </p:spPr>
        <p:txBody>
          <a:bodyPr anchor="ctr">
            <a:noAutofit/>
          </a:bodyPr>
          <a:lstStyle/>
          <a:p>
            <a:pPr>
              <a:buFont typeface="Wingdings" panose="05000000000000000000" pitchFamily="2" charset="2"/>
              <a:buChar char="v"/>
            </a:pPr>
            <a:r>
              <a:rPr lang="en-US" sz="2000" dirty="0"/>
              <a:t>The project consists of a search engine that utilizes three Data Structures, namely: Binary Trees, Linked List &amp; Array.</a:t>
            </a:r>
          </a:p>
          <a:p>
            <a:pPr>
              <a:buFont typeface="Wingdings" panose="05000000000000000000" pitchFamily="2" charset="2"/>
              <a:buChar char="v"/>
            </a:pPr>
            <a:r>
              <a:rPr lang="en-US" sz="2000" dirty="0"/>
              <a:t>The user can access the Bus Stop lists sorted according to the distance from KU in ascending order.</a:t>
            </a:r>
          </a:p>
          <a:p>
            <a:pPr>
              <a:buFont typeface="Wingdings" panose="05000000000000000000" pitchFamily="2" charset="2"/>
              <a:buChar char="v"/>
            </a:pPr>
            <a:r>
              <a:rPr lang="en-US" sz="2000" dirty="0"/>
              <a:t>Another feature would be the option to view all the routes of a particular </a:t>
            </a:r>
            <a:r>
              <a:rPr lang="en-US" dirty="0"/>
              <a:t>Bus stop</a:t>
            </a:r>
            <a:r>
              <a:rPr lang="en-US" sz="2000" dirty="0"/>
              <a:t> by entering it’s name via user input at run-time.</a:t>
            </a:r>
          </a:p>
          <a:p>
            <a:pPr>
              <a:buFont typeface="Wingdings" panose="05000000000000000000" pitchFamily="2" charset="2"/>
              <a:buChar char="v"/>
            </a:pPr>
            <a:r>
              <a:rPr lang="en-US" sz="2000" dirty="0"/>
              <a:t>The name, location, distance, &amp;it’s routes are all stored accordingly. </a:t>
            </a:r>
          </a:p>
          <a:p>
            <a:pPr>
              <a:buFont typeface="Wingdings" panose="05000000000000000000" pitchFamily="2" charset="2"/>
              <a:buChar char="v"/>
            </a:pPr>
            <a:r>
              <a:rPr lang="en-US" sz="2000" dirty="0"/>
              <a:t>Arrays are used in order to ensure that the user can access </a:t>
            </a:r>
            <a:r>
              <a:rPr lang="en-US" dirty="0"/>
              <a:t>the routes of each bus stop </a:t>
            </a:r>
            <a:r>
              <a:rPr lang="en-US" sz="2000" dirty="0"/>
              <a:t>via user input.</a:t>
            </a:r>
          </a:p>
          <a:p>
            <a:pPr marL="0" indent="0">
              <a:buNone/>
            </a:pPr>
            <a:endParaRPr lang="en-US" sz="2000" dirty="0"/>
          </a:p>
        </p:txBody>
      </p:sp>
    </p:spTree>
    <p:extLst>
      <p:ext uri="{BB962C8B-B14F-4D97-AF65-F5344CB8AC3E}">
        <p14:creationId xmlns:p14="http://schemas.microsoft.com/office/powerpoint/2010/main" val="19951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8173F3-8C8F-DADC-F6A8-F6F3162951D7}"/>
              </a:ext>
            </a:extLst>
          </p:cNvPr>
          <p:cNvSpPr>
            <a:spLocks noGrp="1"/>
          </p:cNvSpPr>
          <p:nvPr>
            <p:ph type="title"/>
          </p:nvPr>
        </p:nvSpPr>
        <p:spPr/>
        <p:txBody>
          <a:bodyPr/>
          <a:lstStyle/>
          <a:p>
            <a:r>
              <a:rPr lang="en-US" dirty="0"/>
              <a:t>Why a Bus Stop Service</a:t>
            </a:r>
            <a:endParaRPr lang="LID4096" dirty="0"/>
          </a:p>
        </p:txBody>
      </p:sp>
      <p:sp>
        <p:nvSpPr>
          <p:cNvPr id="5" name="TextBox 4">
            <a:extLst>
              <a:ext uri="{FF2B5EF4-FFF2-40B4-BE49-F238E27FC236}">
                <a16:creationId xmlns:a16="http://schemas.microsoft.com/office/drawing/2014/main" id="{F2AE2455-66B5-4495-407E-87951A2DEE41}"/>
              </a:ext>
            </a:extLst>
          </p:cNvPr>
          <p:cNvSpPr txBox="1"/>
          <p:nvPr/>
        </p:nvSpPr>
        <p:spPr>
          <a:xfrm>
            <a:off x="955343" y="1692322"/>
            <a:ext cx="1059054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Daily office commute has become a worldwide problem. While technology has brought the world closer, people still find it a challenge to travel to and from work on an everyday basis.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Providing shuttle services have some very practical benefits. Typically, they start from easy to access landmarks like bus stops where students are likely to gather for pickup. they are picked up from the specified landmark and dropped back after work at the same 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project helps students identify what bus stops are nearest to them and the routes they offer throughout the day, ensuring productivity as well as the efficiency.</a:t>
            </a:r>
          </a:p>
        </p:txBody>
      </p:sp>
    </p:spTree>
    <p:extLst>
      <p:ext uri="{BB962C8B-B14F-4D97-AF65-F5344CB8AC3E}">
        <p14:creationId xmlns:p14="http://schemas.microsoft.com/office/powerpoint/2010/main" val="197416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8D8835-842A-4007-E6E3-0751390EAAC1}"/>
              </a:ext>
            </a:extLst>
          </p:cNvPr>
          <p:cNvSpPr>
            <a:spLocks noGrp="1"/>
          </p:cNvSpPr>
          <p:nvPr>
            <p:ph type="title"/>
          </p:nvPr>
        </p:nvSpPr>
        <p:spPr/>
        <p:txBody>
          <a:bodyPr/>
          <a:lstStyle/>
          <a:p>
            <a:r>
              <a:rPr lang="en-US" dirty="0"/>
              <a:t>Methods Used</a:t>
            </a:r>
            <a:endParaRPr lang="LID4096" dirty="0"/>
          </a:p>
        </p:txBody>
      </p:sp>
      <p:pic>
        <p:nvPicPr>
          <p:cNvPr id="8" name="Picture 7">
            <a:extLst>
              <a:ext uri="{FF2B5EF4-FFF2-40B4-BE49-F238E27FC236}">
                <a16:creationId xmlns:a16="http://schemas.microsoft.com/office/drawing/2014/main" id="{55312AA3-519E-D4DA-EA72-A15CAFF060BE}"/>
              </a:ext>
            </a:extLst>
          </p:cNvPr>
          <p:cNvPicPr>
            <a:picLocks noChangeAspect="1"/>
          </p:cNvPicPr>
          <p:nvPr/>
        </p:nvPicPr>
        <p:blipFill>
          <a:blip r:embed="rId2"/>
          <a:stretch>
            <a:fillRect/>
          </a:stretch>
        </p:blipFill>
        <p:spPr>
          <a:xfrm>
            <a:off x="295701" y="2478773"/>
            <a:ext cx="4599856" cy="3449892"/>
          </a:xfrm>
          <a:prstGeom prst="rect">
            <a:avLst/>
          </a:prstGeom>
        </p:spPr>
      </p:pic>
      <p:pic>
        <p:nvPicPr>
          <p:cNvPr id="10" name="Picture 9">
            <a:extLst>
              <a:ext uri="{FF2B5EF4-FFF2-40B4-BE49-F238E27FC236}">
                <a16:creationId xmlns:a16="http://schemas.microsoft.com/office/drawing/2014/main" id="{702C7DB4-6AE7-AF65-3A4F-874E6F2A033A}"/>
              </a:ext>
            </a:extLst>
          </p:cNvPr>
          <p:cNvPicPr>
            <a:picLocks noChangeAspect="1"/>
          </p:cNvPicPr>
          <p:nvPr/>
        </p:nvPicPr>
        <p:blipFill>
          <a:blip r:embed="rId3"/>
          <a:stretch>
            <a:fillRect/>
          </a:stretch>
        </p:blipFill>
        <p:spPr>
          <a:xfrm>
            <a:off x="5787697" y="2478773"/>
            <a:ext cx="6108602" cy="95022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B65B25D-B4A7-4152-94E0-C5CCEE5EC875}"/>
                  </a:ext>
                </a:extLst>
              </p14:cNvPr>
              <p14:cNvContentPartPr/>
              <p14:nvPr/>
            </p14:nvContentPartPr>
            <p14:xfrm>
              <a:off x="2727692" y="2465529"/>
              <a:ext cx="344880" cy="375840"/>
            </p14:xfrm>
          </p:contentPart>
        </mc:Choice>
        <mc:Fallback xmlns="">
          <p:pic>
            <p:nvPicPr>
              <p:cNvPr id="11" name="Ink 10">
                <a:extLst>
                  <a:ext uri="{FF2B5EF4-FFF2-40B4-BE49-F238E27FC236}">
                    <a16:creationId xmlns:a16="http://schemas.microsoft.com/office/drawing/2014/main" id="{AB65B25D-B4A7-4152-94E0-C5CCEE5EC875}"/>
                  </a:ext>
                </a:extLst>
              </p:cNvPr>
              <p:cNvPicPr/>
              <p:nvPr/>
            </p:nvPicPr>
            <p:blipFill>
              <a:blip r:embed="rId5"/>
              <a:stretch>
                <a:fillRect/>
              </a:stretch>
            </p:blipFill>
            <p:spPr>
              <a:xfrm>
                <a:off x="2719052" y="2456889"/>
                <a:ext cx="362520" cy="393480"/>
              </a:xfrm>
              <a:prstGeom prst="rect">
                <a:avLst/>
              </a:prstGeom>
            </p:spPr>
          </p:pic>
        </mc:Fallback>
      </mc:AlternateContent>
      <p:grpSp>
        <p:nvGrpSpPr>
          <p:cNvPr id="23" name="Group 22">
            <a:extLst>
              <a:ext uri="{FF2B5EF4-FFF2-40B4-BE49-F238E27FC236}">
                <a16:creationId xmlns:a16="http://schemas.microsoft.com/office/drawing/2014/main" id="{98039870-C55C-29F3-9CEC-7E06E078E804}"/>
              </a:ext>
            </a:extLst>
          </p:cNvPr>
          <p:cNvGrpSpPr/>
          <p:nvPr/>
        </p:nvGrpSpPr>
        <p:grpSpPr>
          <a:xfrm>
            <a:off x="2559572" y="2332689"/>
            <a:ext cx="412200" cy="466560"/>
            <a:chOff x="2559572" y="2332689"/>
            <a:chExt cx="412200" cy="466560"/>
          </a:xfrm>
        </p:grpSpPr>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EF35D3D-52C3-FF7A-7B7C-38EBB26C54FD}"/>
                    </a:ext>
                  </a:extLst>
                </p14:cNvPr>
                <p14:cNvContentPartPr/>
                <p14:nvPr/>
              </p14:nvContentPartPr>
              <p14:xfrm>
                <a:off x="2559932" y="2785209"/>
                <a:ext cx="360" cy="360"/>
              </p14:xfrm>
            </p:contentPart>
          </mc:Choice>
          <mc:Fallback xmlns="">
            <p:pic>
              <p:nvPicPr>
                <p:cNvPr id="18" name="Ink 17">
                  <a:extLst>
                    <a:ext uri="{FF2B5EF4-FFF2-40B4-BE49-F238E27FC236}">
                      <a16:creationId xmlns:a16="http://schemas.microsoft.com/office/drawing/2014/main" id="{0EF35D3D-52C3-FF7A-7B7C-38EBB26C54FD}"/>
                    </a:ext>
                  </a:extLst>
                </p:cNvPr>
                <p:cNvPicPr/>
                <p:nvPr/>
              </p:nvPicPr>
              <p:blipFill>
                <a:blip r:embed="rId7"/>
                <a:stretch>
                  <a:fillRect/>
                </a:stretch>
              </p:blipFill>
              <p:spPr>
                <a:xfrm>
                  <a:off x="2551292" y="27762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8E7E8568-E689-9B0D-48EF-FC1C710D66A0}"/>
                    </a:ext>
                  </a:extLst>
                </p14:cNvPr>
                <p14:cNvContentPartPr/>
                <p14:nvPr/>
              </p14:nvContentPartPr>
              <p14:xfrm>
                <a:off x="2559572" y="2434569"/>
                <a:ext cx="334080" cy="364680"/>
              </p14:xfrm>
            </p:contentPart>
          </mc:Choice>
          <mc:Fallback xmlns="">
            <p:pic>
              <p:nvPicPr>
                <p:cNvPr id="19" name="Ink 18">
                  <a:extLst>
                    <a:ext uri="{FF2B5EF4-FFF2-40B4-BE49-F238E27FC236}">
                      <a16:creationId xmlns:a16="http://schemas.microsoft.com/office/drawing/2014/main" id="{8E7E8568-E689-9B0D-48EF-FC1C710D66A0}"/>
                    </a:ext>
                  </a:extLst>
                </p:cNvPr>
                <p:cNvPicPr/>
                <p:nvPr/>
              </p:nvPicPr>
              <p:blipFill>
                <a:blip r:embed="rId9"/>
                <a:stretch>
                  <a:fillRect/>
                </a:stretch>
              </p:blipFill>
              <p:spPr>
                <a:xfrm>
                  <a:off x="2550932" y="2425929"/>
                  <a:ext cx="35172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EB95C419-FE8D-3BF5-CE91-E64FA8731811}"/>
                    </a:ext>
                  </a:extLst>
                </p14:cNvPr>
                <p14:cNvContentPartPr/>
                <p14:nvPr/>
              </p14:nvContentPartPr>
              <p14:xfrm>
                <a:off x="2869532" y="2332689"/>
                <a:ext cx="102240" cy="139320"/>
              </p14:xfrm>
            </p:contentPart>
          </mc:Choice>
          <mc:Fallback xmlns="">
            <p:pic>
              <p:nvPicPr>
                <p:cNvPr id="22" name="Ink 21">
                  <a:extLst>
                    <a:ext uri="{FF2B5EF4-FFF2-40B4-BE49-F238E27FC236}">
                      <a16:creationId xmlns:a16="http://schemas.microsoft.com/office/drawing/2014/main" id="{EB95C419-FE8D-3BF5-CE91-E64FA8731811}"/>
                    </a:ext>
                  </a:extLst>
                </p:cNvPr>
                <p:cNvPicPr/>
                <p:nvPr/>
              </p:nvPicPr>
              <p:blipFill>
                <a:blip r:embed="rId11"/>
                <a:stretch>
                  <a:fillRect/>
                </a:stretch>
              </p:blipFill>
              <p:spPr>
                <a:xfrm>
                  <a:off x="2860532" y="2324049"/>
                  <a:ext cx="119880" cy="156960"/>
                </a:xfrm>
                <a:prstGeom prst="rect">
                  <a:avLst/>
                </a:prstGeom>
              </p:spPr>
            </p:pic>
          </mc:Fallback>
        </mc:AlternateContent>
      </p:grpSp>
      <p:sp>
        <p:nvSpPr>
          <p:cNvPr id="24" name="TextBox 23">
            <a:extLst>
              <a:ext uri="{FF2B5EF4-FFF2-40B4-BE49-F238E27FC236}">
                <a16:creationId xmlns:a16="http://schemas.microsoft.com/office/drawing/2014/main" id="{487C8D2B-9BF3-6EE4-8406-111991FD5975}"/>
              </a:ext>
            </a:extLst>
          </p:cNvPr>
          <p:cNvSpPr txBox="1"/>
          <p:nvPr/>
        </p:nvSpPr>
        <p:spPr>
          <a:xfrm>
            <a:off x="0" y="1904041"/>
            <a:ext cx="5787697" cy="2031325"/>
          </a:xfrm>
          <a:prstGeom prst="rect">
            <a:avLst/>
          </a:prstGeom>
          <a:noFill/>
        </p:spPr>
        <p:txBody>
          <a:bodyPr wrap="square" rtlCol="0">
            <a:spAutoFit/>
          </a:bodyPr>
          <a:lstStyle/>
          <a:p>
            <a:r>
              <a:rPr lang="en-US" dirty="0"/>
              <a:t>                                            </a:t>
            </a:r>
          </a:p>
          <a:p>
            <a:r>
              <a:rPr lang="en-US" dirty="0"/>
              <a:t>                                               Bus stop #1</a:t>
            </a:r>
          </a:p>
          <a:p>
            <a:endParaRPr lang="en-US" dirty="0"/>
          </a:p>
          <a:p>
            <a:endParaRPr lang="en-US" dirty="0"/>
          </a:p>
          <a:p>
            <a:endParaRPr lang="en-US" dirty="0"/>
          </a:p>
          <a:p>
            <a:endParaRPr lang="en-US" dirty="0"/>
          </a:p>
          <a:p>
            <a:r>
              <a:rPr lang="en-US" dirty="0"/>
              <a:t>  Bus Stop #2                                     Bus Stop #3</a:t>
            </a:r>
            <a:endParaRPr lang="LID4096" dirty="0"/>
          </a:p>
        </p:txBody>
      </p:sp>
      <p:grpSp>
        <p:nvGrpSpPr>
          <p:cNvPr id="28" name="Group 27">
            <a:extLst>
              <a:ext uri="{FF2B5EF4-FFF2-40B4-BE49-F238E27FC236}">
                <a16:creationId xmlns:a16="http://schemas.microsoft.com/office/drawing/2014/main" id="{19331854-D7C2-D11E-2151-6C0AD06C5D65}"/>
              </a:ext>
            </a:extLst>
          </p:cNvPr>
          <p:cNvGrpSpPr/>
          <p:nvPr/>
        </p:nvGrpSpPr>
        <p:grpSpPr>
          <a:xfrm>
            <a:off x="1643372" y="3502329"/>
            <a:ext cx="340200" cy="309960"/>
            <a:chOff x="1643372" y="3502329"/>
            <a:chExt cx="340200" cy="309960"/>
          </a:xfrm>
        </p:grpSpPr>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2EB05919-5D5A-2DA5-4234-C21C31DC2FE8}"/>
                    </a:ext>
                  </a:extLst>
                </p14:cNvPr>
                <p14:cNvContentPartPr/>
                <p14:nvPr/>
              </p14:nvContentPartPr>
              <p14:xfrm>
                <a:off x="1983212" y="3769809"/>
                <a:ext cx="360" cy="360"/>
              </p14:xfrm>
            </p:contentPart>
          </mc:Choice>
          <mc:Fallback xmlns="">
            <p:pic>
              <p:nvPicPr>
                <p:cNvPr id="25" name="Ink 24">
                  <a:extLst>
                    <a:ext uri="{FF2B5EF4-FFF2-40B4-BE49-F238E27FC236}">
                      <a16:creationId xmlns:a16="http://schemas.microsoft.com/office/drawing/2014/main" id="{2EB05919-5D5A-2DA5-4234-C21C31DC2FE8}"/>
                    </a:ext>
                  </a:extLst>
                </p:cNvPr>
                <p:cNvPicPr/>
                <p:nvPr/>
              </p:nvPicPr>
              <p:blipFill>
                <a:blip r:embed="rId7"/>
                <a:stretch>
                  <a:fillRect/>
                </a:stretch>
              </p:blipFill>
              <p:spPr>
                <a:xfrm>
                  <a:off x="1974212" y="37611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F9DFFE21-56BD-B0C4-9450-7CA78FAAEA64}"/>
                    </a:ext>
                  </a:extLst>
                </p14:cNvPr>
                <p14:cNvContentPartPr/>
                <p14:nvPr/>
              </p14:nvContentPartPr>
              <p14:xfrm>
                <a:off x="1682252" y="3614289"/>
                <a:ext cx="300960" cy="198000"/>
              </p14:xfrm>
            </p:contentPart>
          </mc:Choice>
          <mc:Fallback xmlns="">
            <p:pic>
              <p:nvPicPr>
                <p:cNvPr id="26" name="Ink 25">
                  <a:extLst>
                    <a:ext uri="{FF2B5EF4-FFF2-40B4-BE49-F238E27FC236}">
                      <a16:creationId xmlns:a16="http://schemas.microsoft.com/office/drawing/2014/main" id="{F9DFFE21-56BD-B0C4-9450-7CA78FAAEA64}"/>
                    </a:ext>
                  </a:extLst>
                </p:cNvPr>
                <p:cNvPicPr/>
                <p:nvPr/>
              </p:nvPicPr>
              <p:blipFill>
                <a:blip r:embed="rId14"/>
                <a:stretch>
                  <a:fillRect/>
                </a:stretch>
              </p:blipFill>
              <p:spPr>
                <a:xfrm>
                  <a:off x="1673612" y="3605289"/>
                  <a:ext cx="3186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A2E122D4-0D83-8AD9-9772-6D1A64718381}"/>
                    </a:ext>
                  </a:extLst>
                </p14:cNvPr>
                <p14:cNvContentPartPr/>
                <p14:nvPr/>
              </p14:nvContentPartPr>
              <p14:xfrm>
                <a:off x="1643372" y="3502329"/>
                <a:ext cx="83520" cy="199800"/>
              </p14:xfrm>
            </p:contentPart>
          </mc:Choice>
          <mc:Fallback xmlns="">
            <p:pic>
              <p:nvPicPr>
                <p:cNvPr id="27" name="Ink 26">
                  <a:extLst>
                    <a:ext uri="{FF2B5EF4-FFF2-40B4-BE49-F238E27FC236}">
                      <a16:creationId xmlns:a16="http://schemas.microsoft.com/office/drawing/2014/main" id="{A2E122D4-0D83-8AD9-9772-6D1A64718381}"/>
                    </a:ext>
                  </a:extLst>
                </p:cNvPr>
                <p:cNvPicPr/>
                <p:nvPr/>
              </p:nvPicPr>
              <p:blipFill>
                <a:blip r:embed="rId16"/>
                <a:stretch>
                  <a:fillRect/>
                </a:stretch>
              </p:blipFill>
              <p:spPr>
                <a:xfrm>
                  <a:off x="1634732" y="3493689"/>
                  <a:ext cx="101160" cy="217440"/>
                </a:xfrm>
                <a:prstGeom prst="rect">
                  <a:avLst/>
                </a:prstGeom>
              </p:spPr>
            </p:pic>
          </mc:Fallback>
        </mc:AlternateContent>
      </p:grpSp>
      <p:grpSp>
        <p:nvGrpSpPr>
          <p:cNvPr id="31" name="Group 30">
            <a:extLst>
              <a:ext uri="{FF2B5EF4-FFF2-40B4-BE49-F238E27FC236}">
                <a16:creationId xmlns:a16="http://schemas.microsoft.com/office/drawing/2014/main" id="{9674045E-C603-60DA-7AD8-2120C3D5380A}"/>
              </a:ext>
            </a:extLst>
          </p:cNvPr>
          <p:cNvGrpSpPr/>
          <p:nvPr/>
        </p:nvGrpSpPr>
        <p:grpSpPr>
          <a:xfrm>
            <a:off x="3305492" y="3586929"/>
            <a:ext cx="434880" cy="239400"/>
            <a:chOff x="3305492" y="3586929"/>
            <a:chExt cx="434880" cy="239400"/>
          </a:xfrm>
        </p:grpSpPr>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9E91E35E-01A4-0C40-F0A1-F30DED08135E}"/>
                    </a:ext>
                  </a:extLst>
                </p14:cNvPr>
                <p14:cNvContentPartPr/>
                <p14:nvPr/>
              </p14:nvContentPartPr>
              <p14:xfrm>
                <a:off x="3305492" y="3653889"/>
                <a:ext cx="327960" cy="172440"/>
              </p14:xfrm>
            </p:contentPart>
          </mc:Choice>
          <mc:Fallback xmlns="">
            <p:pic>
              <p:nvPicPr>
                <p:cNvPr id="29" name="Ink 28">
                  <a:extLst>
                    <a:ext uri="{FF2B5EF4-FFF2-40B4-BE49-F238E27FC236}">
                      <a16:creationId xmlns:a16="http://schemas.microsoft.com/office/drawing/2014/main" id="{9E91E35E-01A4-0C40-F0A1-F30DED08135E}"/>
                    </a:ext>
                  </a:extLst>
                </p:cNvPr>
                <p:cNvPicPr/>
                <p:nvPr/>
              </p:nvPicPr>
              <p:blipFill>
                <a:blip r:embed="rId18"/>
                <a:stretch>
                  <a:fillRect/>
                </a:stretch>
              </p:blipFill>
              <p:spPr>
                <a:xfrm>
                  <a:off x="3296492" y="3645249"/>
                  <a:ext cx="3456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369C4A21-51B8-D6C3-083A-C06614735ECE}"/>
                    </a:ext>
                  </a:extLst>
                </p14:cNvPr>
                <p14:cNvContentPartPr/>
                <p14:nvPr/>
              </p14:nvContentPartPr>
              <p14:xfrm>
                <a:off x="3590612" y="3586929"/>
                <a:ext cx="149760" cy="200160"/>
              </p14:xfrm>
            </p:contentPart>
          </mc:Choice>
          <mc:Fallback xmlns="">
            <p:pic>
              <p:nvPicPr>
                <p:cNvPr id="30" name="Ink 29">
                  <a:extLst>
                    <a:ext uri="{FF2B5EF4-FFF2-40B4-BE49-F238E27FC236}">
                      <a16:creationId xmlns:a16="http://schemas.microsoft.com/office/drawing/2014/main" id="{369C4A21-51B8-D6C3-083A-C06614735ECE}"/>
                    </a:ext>
                  </a:extLst>
                </p:cNvPr>
                <p:cNvPicPr/>
                <p:nvPr/>
              </p:nvPicPr>
              <p:blipFill>
                <a:blip r:embed="rId20"/>
                <a:stretch>
                  <a:fillRect/>
                </a:stretch>
              </p:blipFill>
              <p:spPr>
                <a:xfrm>
                  <a:off x="3581972" y="3578289"/>
                  <a:ext cx="167400" cy="217800"/>
                </a:xfrm>
                <a:prstGeom prst="rect">
                  <a:avLst/>
                </a:prstGeom>
              </p:spPr>
            </p:pic>
          </mc:Fallback>
        </mc:AlternateContent>
      </p:grpSp>
      <p:sp>
        <p:nvSpPr>
          <p:cNvPr id="38" name="TextBox 37">
            <a:extLst>
              <a:ext uri="{FF2B5EF4-FFF2-40B4-BE49-F238E27FC236}">
                <a16:creationId xmlns:a16="http://schemas.microsoft.com/office/drawing/2014/main" id="{25E0878E-5195-5349-ACDC-F968BB7E4883}"/>
              </a:ext>
            </a:extLst>
          </p:cNvPr>
          <p:cNvSpPr txBox="1"/>
          <p:nvPr/>
        </p:nvSpPr>
        <p:spPr>
          <a:xfrm>
            <a:off x="8797488" y="3740109"/>
            <a:ext cx="2304880" cy="923330"/>
          </a:xfrm>
          <a:prstGeom prst="rect">
            <a:avLst/>
          </a:prstGeom>
          <a:noFill/>
        </p:spPr>
        <p:txBody>
          <a:bodyPr wrap="square" rtlCol="0">
            <a:spAutoFit/>
          </a:bodyPr>
          <a:lstStyle/>
          <a:p>
            <a:r>
              <a:rPr lang="en-US" dirty="0"/>
              <a:t>To display the routes inside each bus stop</a:t>
            </a:r>
            <a:endParaRPr lang="LID4096" dirty="0"/>
          </a:p>
        </p:txBody>
      </p:sp>
      <mc:AlternateContent xmlns:mc="http://schemas.openxmlformats.org/markup-compatibility/2006" xmlns:p14="http://schemas.microsoft.com/office/powerpoint/2010/main">
        <mc:Choice Requires="p14">
          <p:contentPart p14:bwMode="auto" r:id="rId21">
            <p14:nvContentPartPr>
              <p14:cNvPr id="60" name="Ink 59">
                <a:extLst>
                  <a:ext uri="{FF2B5EF4-FFF2-40B4-BE49-F238E27FC236}">
                    <a16:creationId xmlns:a16="http://schemas.microsoft.com/office/drawing/2014/main" id="{3B87558D-2523-9784-2944-FD93EAC6E226}"/>
                  </a:ext>
                </a:extLst>
              </p14:cNvPr>
              <p14:cNvContentPartPr/>
              <p14:nvPr/>
            </p14:nvContentPartPr>
            <p14:xfrm>
              <a:off x="9047885" y="3315922"/>
              <a:ext cx="360" cy="190080"/>
            </p14:xfrm>
          </p:contentPart>
        </mc:Choice>
        <mc:Fallback xmlns="">
          <p:pic>
            <p:nvPicPr>
              <p:cNvPr id="60" name="Ink 59">
                <a:extLst>
                  <a:ext uri="{FF2B5EF4-FFF2-40B4-BE49-F238E27FC236}">
                    <a16:creationId xmlns:a16="http://schemas.microsoft.com/office/drawing/2014/main" id="{3B87558D-2523-9784-2944-FD93EAC6E226}"/>
                  </a:ext>
                </a:extLst>
              </p:cNvPr>
              <p:cNvPicPr/>
              <p:nvPr/>
            </p:nvPicPr>
            <p:blipFill>
              <a:blip r:embed="rId22"/>
              <a:stretch>
                <a:fillRect/>
              </a:stretch>
            </p:blipFill>
            <p:spPr>
              <a:xfrm>
                <a:off x="9039245" y="3307282"/>
                <a:ext cx="180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1" name="Ink 70">
                <a:extLst>
                  <a:ext uri="{FF2B5EF4-FFF2-40B4-BE49-F238E27FC236}">
                    <a16:creationId xmlns:a16="http://schemas.microsoft.com/office/drawing/2014/main" id="{EEA7AE80-0554-8814-2C47-7FD9C2C4A330}"/>
                  </a:ext>
                </a:extLst>
              </p14:cNvPr>
              <p14:cNvContentPartPr/>
              <p14:nvPr/>
            </p14:nvContentPartPr>
            <p14:xfrm>
              <a:off x="8911445" y="3438682"/>
              <a:ext cx="220680" cy="178560"/>
            </p14:xfrm>
          </p:contentPart>
        </mc:Choice>
        <mc:Fallback xmlns="">
          <p:pic>
            <p:nvPicPr>
              <p:cNvPr id="71" name="Ink 70">
                <a:extLst>
                  <a:ext uri="{FF2B5EF4-FFF2-40B4-BE49-F238E27FC236}">
                    <a16:creationId xmlns:a16="http://schemas.microsoft.com/office/drawing/2014/main" id="{EEA7AE80-0554-8814-2C47-7FD9C2C4A330}"/>
                  </a:ext>
                </a:extLst>
              </p:cNvPr>
              <p:cNvPicPr/>
              <p:nvPr/>
            </p:nvPicPr>
            <p:blipFill>
              <a:blip r:embed="rId24"/>
              <a:stretch>
                <a:fillRect/>
              </a:stretch>
            </p:blipFill>
            <p:spPr>
              <a:xfrm>
                <a:off x="8902445" y="3430042"/>
                <a:ext cx="238320" cy="196200"/>
              </a:xfrm>
              <a:prstGeom prst="rect">
                <a:avLst/>
              </a:prstGeom>
            </p:spPr>
          </p:pic>
        </mc:Fallback>
      </mc:AlternateContent>
    </p:spTree>
    <p:extLst>
      <p:ext uri="{BB962C8B-B14F-4D97-AF65-F5344CB8AC3E}">
        <p14:creationId xmlns:p14="http://schemas.microsoft.com/office/powerpoint/2010/main" val="414965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AD8C-2239-8C61-21FC-A8F24D878872}"/>
              </a:ext>
            </a:extLst>
          </p:cNvPr>
          <p:cNvSpPr>
            <a:spLocks noGrp="1"/>
          </p:cNvSpPr>
          <p:nvPr>
            <p:ph type="title"/>
          </p:nvPr>
        </p:nvSpPr>
        <p:spPr/>
        <p:txBody>
          <a:bodyPr/>
          <a:lstStyle/>
          <a:p>
            <a:r>
              <a:rPr lang="en-US" dirty="0" err="1"/>
              <a:t>BusNode</a:t>
            </a:r>
            <a:r>
              <a:rPr lang="en-US" dirty="0"/>
              <a:t> – What it contains ?</a:t>
            </a:r>
            <a:endParaRPr lang="LID4096" dirty="0"/>
          </a:p>
        </p:txBody>
      </p:sp>
      <p:sp>
        <p:nvSpPr>
          <p:cNvPr id="3" name="Content Placeholder 2">
            <a:extLst>
              <a:ext uri="{FF2B5EF4-FFF2-40B4-BE49-F238E27FC236}">
                <a16:creationId xmlns:a16="http://schemas.microsoft.com/office/drawing/2014/main" id="{A8D15C08-5D10-1538-50FF-F576DB73DA63}"/>
              </a:ext>
            </a:extLst>
          </p:cNvPr>
          <p:cNvSpPr>
            <a:spLocks noGrp="1"/>
          </p:cNvSpPr>
          <p:nvPr>
            <p:ph idx="1"/>
          </p:nvPr>
        </p:nvSpPr>
        <p:spPr/>
        <p:txBody>
          <a:bodyPr/>
          <a:lstStyle/>
          <a:p>
            <a:endParaRPr lang="en-US" dirty="0"/>
          </a:p>
          <a:p>
            <a:r>
              <a:rPr lang="en-US" dirty="0"/>
              <a:t>LEFT</a:t>
            </a:r>
          </a:p>
          <a:p>
            <a:r>
              <a:rPr lang="en-US" dirty="0"/>
              <a:t>RIGHT</a:t>
            </a:r>
          </a:p>
          <a:p>
            <a:r>
              <a:rPr lang="en-US" dirty="0"/>
              <a:t>NAME</a:t>
            </a:r>
          </a:p>
          <a:p>
            <a:r>
              <a:rPr lang="en-US" dirty="0"/>
              <a:t>LOCATION</a:t>
            </a:r>
          </a:p>
          <a:p>
            <a:r>
              <a:rPr lang="en-US" dirty="0"/>
              <a:t>DISTANCE</a:t>
            </a:r>
          </a:p>
          <a:p>
            <a:r>
              <a:rPr lang="en-US" dirty="0"/>
              <a:t>Link List of Routes</a:t>
            </a:r>
          </a:p>
          <a:p>
            <a:endParaRPr lang="en-US" dirty="0"/>
          </a:p>
          <a:p>
            <a:endParaRPr lang="en-US" dirty="0"/>
          </a:p>
          <a:p>
            <a:endParaRPr lang="LID4096" dirty="0"/>
          </a:p>
        </p:txBody>
      </p:sp>
    </p:spTree>
    <p:extLst>
      <p:ext uri="{BB962C8B-B14F-4D97-AF65-F5344CB8AC3E}">
        <p14:creationId xmlns:p14="http://schemas.microsoft.com/office/powerpoint/2010/main" val="127852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3219-2EEB-2ACB-D81D-C5D65F4556FD}"/>
              </a:ext>
            </a:extLst>
          </p:cNvPr>
          <p:cNvSpPr>
            <a:spLocks noGrp="1"/>
          </p:cNvSpPr>
          <p:nvPr>
            <p:ph type="title"/>
          </p:nvPr>
        </p:nvSpPr>
        <p:spPr/>
        <p:txBody>
          <a:bodyPr/>
          <a:lstStyle/>
          <a:p>
            <a:r>
              <a:rPr lang="en-US" dirty="0">
                <a:latin typeface="Baskerville Old Face" panose="02020602080505020303" pitchFamily="18" charset="0"/>
              </a:rPr>
              <a:t>Array</a:t>
            </a:r>
          </a:p>
        </p:txBody>
      </p:sp>
      <p:sp>
        <p:nvSpPr>
          <p:cNvPr id="3" name="Content Placeholder 2">
            <a:extLst>
              <a:ext uri="{FF2B5EF4-FFF2-40B4-BE49-F238E27FC236}">
                <a16:creationId xmlns:a16="http://schemas.microsoft.com/office/drawing/2014/main" id="{5CB5224E-F858-C120-E797-01ADBE170019}"/>
              </a:ext>
            </a:extLst>
          </p:cNvPr>
          <p:cNvSpPr>
            <a:spLocks noGrp="1"/>
          </p:cNvSpPr>
          <p:nvPr>
            <p:ph idx="1"/>
          </p:nvPr>
        </p:nvSpPr>
        <p:spPr/>
        <p:txBody>
          <a:bodyPr/>
          <a:lstStyle/>
          <a:p>
            <a:r>
              <a:rPr lang="en-US" dirty="0"/>
              <a:t>After the InOrder traversal that prints out every single Bus Stop’s information, we have the option to access one of these to view it’s routes. </a:t>
            </a:r>
          </a:p>
          <a:p>
            <a:r>
              <a:rPr lang="en-US" dirty="0"/>
              <a:t>In order to ensure that the information is available even after the traversal is done, we place these Bus nodes within an array. We then take user input of any one number, and whatever number is entered, the bus stop corresponding to that number has it’s information displayed.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597A140-08A1-D871-39DB-935C698103CE}"/>
                  </a:ext>
                </a:extLst>
              </p14:cNvPr>
              <p14:cNvContentPartPr/>
              <p14:nvPr/>
            </p14:nvContentPartPr>
            <p14:xfrm>
              <a:off x="6564245" y="3111082"/>
              <a:ext cx="360" cy="360"/>
            </p14:xfrm>
          </p:contentPart>
        </mc:Choice>
        <mc:Fallback xmlns="">
          <p:pic>
            <p:nvPicPr>
              <p:cNvPr id="4" name="Ink 3">
                <a:extLst>
                  <a:ext uri="{FF2B5EF4-FFF2-40B4-BE49-F238E27FC236}">
                    <a16:creationId xmlns:a16="http://schemas.microsoft.com/office/drawing/2014/main" id="{1597A140-08A1-D871-39DB-935C698103CE}"/>
                  </a:ext>
                </a:extLst>
              </p:cNvPr>
              <p:cNvPicPr/>
              <p:nvPr/>
            </p:nvPicPr>
            <p:blipFill>
              <a:blip r:embed="rId3"/>
              <a:stretch>
                <a:fillRect/>
              </a:stretch>
            </p:blipFill>
            <p:spPr>
              <a:xfrm>
                <a:off x="6555605" y="31024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4409E8C-36C8-C0E0-1262-2D2660590B53}"/>
                  </a:ext>
                </a:extLst>
              </p14:cNvPr>
              <p14:cNvContentPartPr/>
              <p14:nvPr/>
            </p14:nvContentPartPr>
            <p14:xfrm>
              <a:off x="7547045" y="3288562"/>
              <a:ext cx="360" cy="360"/>
            </p14:xfrm>
          </p:contentPart>
        </mc:Choice>
        <mc:Fallback xmlns="">
          <p:pic>
            <p:nvPicPr>
              <p:cNvPr id="5" name="Ink 4">
                <a:extLst>
                  <a:ext uri="{FF2B5EF4-FFF2-40B4-BE49-F238E27FC236}">
                    <a16:creationId xmlns:a16="http://schemas.microsoft.com/office/drawing/2014/main" id="{54409E8C-36C8-C0E0-1262-2D2660590B53}"/>
                  </a:ext>
                </a:extLst>
              </p:cNvPr>
              <p:cNvPicPr/>
              <p:nvPr/>
            </p:nvPicPr>
            <p:blipFill>
              <a:blip r:embed="rId3"/>
              <a:stretch>
                <a:fillRect/>
              </a:stretch>
            </p:blipFill>
            <p:spPr>
              <a:xfrm>
                <a:off x="7538045" y="3279922"/>
                <a:ext cx="18000" cy="18000"/>
              </a:xfrm>
              <a:prstGeom prst="rect">
                <a:avLst/>
              </a:prstGeom>
            </p:spPr>
          </p:pic>
        </mc:Fallback>
      </mc:AlternateContent>
    </p:spTree>
    <p:extLst>
      <p:ext uri="{BB962C8B-B14F-4D97-AF65-F5344CB8AC3E}">
        <p14:creationId xmlns:p14="http://schemas.microsoft.com/office/powerpoint/2010/main" val="118514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2266-7904-9640-CE1C-E82A38C3FE3C}"/>
              </a:ext>
            </a:extLst>
          </p:cNvPr>
          <p:cNvSpPr>
            <a:spLocks noGrp="1"/>
          </p:cNvSpPr>
          <p:nvPr>
            <p:ph type="title"/>
          </p:nvPr>
        </p:nvSpPr>
        <p:spPr>
          <a:xfrm>
            <a:off x="1103312" y="425255"/>
            <a:ext cx="7358300" cy="1200390"/>
          </a:xfrm>
        </p:spPr>
        <p:txBody>
          <a:bodyPr vert="horz" lIns="91440" tIns="45720" rIns="91440" bIns="45720" rtlCol="0" anchor="t">
            <a:normAutofit/>
          </a:bodyPr>
          <a:lstStyle/>
          <a:p>
            <a:r>
              <a:rPr lang="en-US" sz="4000" dirty="0">
                <a:solidFill>
                  <a:srgbClr val="FFFFFF"/>
                </a:solidFill>
                <a:latin typeface="Baskerville Old Face" panose="02020602080505020303" pitchFamily="18" charset="0"/>
              </a:rPr>
              <a:t>Reasoning </a:t>
            </a:r>
          </a:p>
        </p:txBody>
      </p:sp>
      <p:sp>
        <p:nvSpPr>
          <p:cNvPr id="28" name="TextBox 27">
            <a:extLst>
              <a:ext uri="{FF2B5EF4-FFF2-40B4-BE49-F238E27FC236}">
                <a16:creationId xmlns:a16="http://schemas.microsoft.com/office/drawing/2014/main" id="{7D37EDF3-4E4C-63B3-4621-8BF8878E7E3D}"/>
              </a:ext>
            </a:extLst>
          </p:cNvPr>
          <p:cNvSpPr txBox="1"/>
          <p:nvPr/>
        </p:nvSpPr>
        <p:spPr>
          <a:xfrm>
            <a:off x="4731980" y="1025450"/>
            <a:ext cx="2253362" cy="276999"/>
          </a:xfrm>
          <a:prstGeom prst="rect">
            <a:avLst/>
          </a:prstGeom>
          <a:noFill/>
        </p:spPr>
        <p:txBody>
          <a:bodyPr wrap="square" rtlCol="0">
            <a:spAutoFit/>
          </a:bodyPr>
          <a:lstStyle/>
          <a:p>
            <a:endParaRPr lang="en-US" sz="1200" dirty="0">
              <a:solidFill>
                <a:srgbClr val="FF0000"/>
              </a:solidFill>
            </a:endParaRPr>
          </a:p>
        </p:txBody>
      </p:sp>
      <p:sp>
        <p:nvSpPr>
          <p:cNvPr id="31" name="TextBox 30">
            <a:extLst>
              <a:ext uri="{FF2B5EF4-FFF2-40B4-BE49-F238E27FC236}">
                <a16:creationId xmlns:a16="http://schemas.microsoft.com/office/drawing/2014/main" id="{622F025B-D1D3-FDF3-308C-9AA8A2BAF4EF}"/>
              </a:ext>
            </a:extLst>
          </p:cNvPr>
          <p:cNvSpPr txBox="1"/>
          <p:nvPr/>
        </p:nvSpPr>
        <p:spPr>
          <a:xfrm>
            <a:off x="9412941" y="4276622"/>
            <a:ext cx="2244586" cy="292388"/>
          </a:xfrm>
          <a:prstGeom prst="rect">
            <a:avLst/>
          </a:prstGeom>
          <a:noFill/>
        </p:spPr>
        <p:txBody>
          <a:bodyPr wrap="square" rtlCol="0">
            <a:spAutoFit/>
          </a:bodyPr>
          <a:lstStyle/>
          <a:p>
            <a:endParaRPr lang="en-US" sz="1300" dirty="0">
              <a:solidFill>
                <a:srgbClr val="FF0000"/>
              </a:solidFill>
            </a:endParaRPr>
          </a:p>
        </p:txBody>
      </p:sp>
      <p:sp>
        <p:nvSpPr>
          <p:cNvPr id="7" name="Content Placeholder 6">
            <a:extLst>
              <a:ext uri="{FF2B5EF4-FFF2-40B4-BE49-F238E27FC236}">
                <a16:creationId xmlns:a16="http://schemas.microsoft.com/office/drawing/2014/main" id="{81FC54B0-0FB0-1635-9839-5EB3FDA9F66E}"/>
              </a:ext>
            </a:extLst>
          </p:cNvPr>
          <p:cNvSpPr>
            <a:spLocks noGrp="1"/>
          </p:cNvSpPr>
          <p:nvPr>
            <p:ph idx="1"/>
          </p:nvPr>
        </p:nvSpPr>
        <p:spPr/>
        <p:txBody>
          <a:bodyPr>
            <a:normAutofit/>
          </a:bodyPr>
          <a:lstStyle/>
          <a:p>
            <a:r>
              <a:rPr lang="en-US" sz="2000" dirty="0"/>
              <a:t>The insertion &amp; </a:t>
            </a:r>
            <a:r>
              <a:rPr lang="en-US" dirty="0"/>
              <a:t>search </a:t>
            </a:r>
            <a:r>
              <a:rPr lang="en-US" sz="2000" dirty="0"/>
              <a:t>of the binary tree yields more than satisfactory time complexity. </a:t>
            </a:r>
          </a:p>
          <a:p>
            <a:r>
              <a:rPr lang="en-US" sz="2000" dirty="0"/>
              <a:t>A Binary Tree would’ve worked for the route as well, but for the ease of implementation &amp; because we knew the number of routes wouldn’t be particularly high, we used a LinkedList.</a:t>
            </a:r>
          </a:p>
          <a:p>
            <a:r>
              <a:rPr lang="en-US" sz="2000" dirty="0"/>
              <a:t>We use a Binary Tree in order to store the </a:t>
            </a:r>
            <a:r>
              <a:rPr lang="en-US" dirty="0"/>
              <a:t>Bus</a:t>
            </a:r>
            <a:r>
              <a:rPr lang="en-US" sz="2000" dirty="0"/>
              <a:t> Nodes. A hashing table would’ve made it impossible to implement any sorting algorithms. A LinkedList’s time complexity would’ve been a major drawback.</a:t>
            </a:r>
          </a:p>
          <a:p>
            <a:r>
              <a:rPr lang="en-US" sz="2000" dirty="0"/>
              <a:t>We utilize a LinkedList to store the </a:t>
            </a:r>
            <a:r>
              <a:rPr lang="en-US" dirty="0"/>
              <a:t>routes</a:t>
            </a:r>
            <a:r>
              <a:rPr lang="en-US" sz="2000" dirty="0"/>
              <a:t>. An array would’ve wasted memory since the number of </a:t>
            </a:r>
            <a:r>
              <a:rPr lang="en-US" dirty="0"/>
              <a:t>routes</a:t>
            </a:r>
            <a:r>
              <a:rPr lang="en-US" sz="2000" dirty="0"/>
              <a:t> is not pre-defined. </a:t>
            </a:r>
          </a:p>
          <a:p>
            <a:endParaRPr lang="en-US" sz="2000" dirty="0"/>
          </a:p>
          <a:p>
            <a:endParaRPr lang="en-US" sz="2000" dirty="0"/>
          </a:p>
          <a:p>
            <a:endParaRPr lang="en-US" sz="2000" dirty="0"/>
          </a:p>
          <a:p>
            <a:endParaRPr lang="LID4096" dirty="0"/>
          </a:p>
        </p:txBody>
      </p:sp>
    </p:spTree>
    <p:extLst>
      <p:ext uri="{BB962C8B-B14F-4D97-AF65-F5344CB8AC3E}">
        <p14:creationId xmlns:p14="http://schemas.microsoft.com/office/powerpoint/2010/main" val="151459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676A-DC8E-7334-B77B-119A46759930}"/>
              </a:ext>
            </a:extLst>
          </p:cNvPr>
          <p:cNvSpPr>
            <a:spLocks noGrp="1"/>
          </p:cNvSpPr>
          <p:nvPr>
            <p:ph type="title"/>
          </p:nvPr>
        </p:nvSpPr>
        <p:spPr>
          <a:xfrm>
            <a:off x="-932330" y="-1351646"/>
            <a:ext cx="9144000" cy="2900518"/>
          </a:xfrm>
        </p:spPr>
        <p:txBody>
          <a:bodyPr vert="horz" lIns="91440" tIns="45720" rIns="91440" bIns="45720" rtlCol="0" anchor="b">
            <a:normAutofit/>
          </a:bodyPr>
          <a:lstStyle/>
          <a:p>
            <a:pPr algn="ctr"/>
            <a:r>
              <a:rPr lang="en-US" sz="4000" dirty="0">
                <a:solidFill>
                  <a:srgbClr val="FFFFFF"/>
                </a:solidFill>
                <a:latin typeface="Bahnschrift" panose="020B0502040204020203" pitchFamily="34" charset="0"/>
              </a:rPr>
              <a:t>Complexity Analysis</a:t>
            </a:r>
          </a:p>
        </p:txBody>
      </p:sp>
      <p:graphicFrame>
        <p:nvGraphicFramePr>
          <p:cNvPr id="4" name="Table 5">
            <a:extLst>
              <a:ext uri="{FF2B5EF4-FFF2-40B4-BE49-F238E27FC236}">
                <a16:creationId xmlns:a16="http://schemas.microsoft.com/office/drawing/2014/main" id="{05A8F0D7-4992-E36E-959A-7298D4B55AE7}"/>
              </a:ext>
            </a:extLst>
          </p:cNvPr>
          <p:cNvGraphicFramePr>
            <a:graphicFrameLocks noGrp="1"/>
          </p:cNvGraphicFramePr>
          <p:nvPr>
            <p:extLst>
              <p:ext uri="{D42A27DB-BD31-4B8C-83A1-F6EECF244321}">
                <p14:modId xmlns:p14="http://schemas.microsoft.com/office/powerpoint/2010/main" val="1751361659"/>
              </p:ext>
            </p:extLst>
          </p:nvPr>
        </p:nvGraphicFramePr>
        <p:xfrm>
          <a:off x="1630837" y="3398633"/>
          <a:ext cx="3728832" cy="1699388"/>
        </p:xfrm>
        <a:graphic>
          <a:graphicData uri="http://schemas.openxmlformats.org/drawingml/2006/table">
            <a:tbl>
              <a:tblPr firstRow="1" bandRow="1">
                <a:tableStyleId>{5C22544A-7EE6-4342-B048-85BDC9FD1C3A}</a:tableStyleId>
              </a:tblPr>
              <a:tblGrid>
                <a:gridCol w="1855571">
                  <a:extLst>
                    <a:ext uri="{9D8B030D-6E8A-4147-A177-3AD203B41FA5}">
                      <a16:colId xmlns:a16="http://schemas.microsoft.com/office/drawing/2014/main" val="2499976473"/>
                    </a:ext>
                  </a:extLst>
                </a:gridCol>
                <a:gridCol w="1873261">
                  <a:extLst>
                    <a:ext uri="{9D8B030D-6E8A-4147-A177-3AD203B41FA5}">
                      <a16:colId xmlns:a16="http://schemas.microsoft.com/office/drawing/2014/main" val="3387522831"/>
                    </a:ext>
                  </a:extLst>
                </a:gridCol>
              </a:tblGrid>
              <a:tr h="420467">
                <a:tc>
                  <a:txBody>
                    <a:bodyPr/>
                    <a:lstStyle/>
                    <a:p>
                      <a:r>
                        <a:rPr lang="en-US" dirty="0">
                          <a:latin typeface="Baskerville Old Face" panose="02020602080505020303" pitchFamily="18" charset="0"/>
                        </a:rPr>
                        <a:t>Function</a:t>
                      </a:r>
                    </a:p>
                  </a:txBody>
                  <a:tcPr>
                    <a:solidFill>
                      <a:schemeClr val="bg1"/>
                    </a:solidFill>
                  </a:tcPr>
                </a:tc>
                <a:tc>
                  <a:txBody>
                    <a:bodyPr/>
                    <a:lstStyle/>
                    <a:p>
                      <a:r>
                        <a:rPr lang="en-US" dirty="0">
                          <a:latin typeface="Baskerville Old Face" panose="02020602080505020303" pitchFamily="18" charset="0"/>
                        </a:rPr>
                        <a:t>Time Complexity</a:t>
                      </a:r>
                    </a:p>
                  </a:txBody>
                  <a:tcPr>
                    <a:solidFill>
                      <a:schemeClr val="bg1"/>
                    </a:solidFill>
                  </a:tcPr>
                </a:tc>
                <a:extLst>
                  <a:ext uri="{0D108BD9-81ED-4DB2-BD59-A6C34878D82A}">
                    <a16:rowId xmlns:a16="http://schemas.microsoft.com/office/drawing/2014/main" val="42173332"/>
                  </a:ext>
                </a:extLst>
              </a:tr>
              <a:tr h="426307">
                <a:tc>
                  <a:txBody>
                    <a:bodyPr/>
                    <a:lstStyle/>
                    <a:p>
                      <a:r>
                        <a:rPr lang="en-US" dirty="0">
                          <a:solidFill>
                            <a:schemeClr val="tx1"/>
                          </a:solidFill>
                          <a:latin typeface="Baskerville Old Face" panose="02020602080505020303" pitchFamily="18" charset="0"/>
                        </a:rPr>
                        <a:t>InsertByDistance</a:t>
                      </a:r>
                    </a:p>
                  </a:txBody>
                  <a:tcPr>
                    <a:solidFill>
                      <a:schemeClr val="bg1"/>
                    </a:solidFill>
                  </a:tcPr>
                </a:tc>
                <a:tc>
                  <a:txBody>
                    <a:bodyPr/>
                    <a:lstStyle/>
                    <a:p>
                      <a:r>
                        <a:rPr lang="en-US" dirty="0">
                          <a:solidFill>
                            <a:schemeClr val="tx1"/>
                          </a:solidFill>
                          <a:latin typeface="Baskerville Old Face" panose="02020602080505020303" pitchFamily="18" charset="0"/>
                        </a:rPr>
                        <a:t>O(Log(N))</a:t>
                      </a:r>
                    </a:p>
                  </a:txBody>
                  <a:tcPr>
                    <a:solidFill>
                      <a:schemeClr val="bg1"/>
                    </a:solidFill>
                  </a:tcPr>
                </a:tc>
                <a:extLst>
                  <a:ext uri="{0D108BD9-81ED-4DB2-BD59-A6C34878D82A}">
                    <a16:rowId xmlns:a16="http://schemas.microsoft.com/office/drawing/2014/main" val="1684057448"/>
                  </a:ext>
                </a:extLst>
              </a:tr>
              <a:tr h="426307">
                <a:tc>
                  <a:txBody>
                    <a:bodyPr/>
                    <a:lstStyle/>
                    <a:p>
                      <a:r>
                        <a:rPr lang="en-US" dirty="0">
                          <a:solidFill>
                            <a:schemeClr val="tx1"/>
                          </a:solidFill>
                          <a:latin typeface="Baskerville Old Face" panose="02020602080505020303" pitchFamily="18" charset="0"/>
                        </a:rPr>
                        <a:t>ArrayCreation</a:t>
                      </a:r>
                    </a:p>
                  </a:txBody>
                  <a:tcPr>
                    <a:solidFill>
                      <a:schemeClr val="bg1"/>
                    </a:solidFill>
                  </a:tcPr>
                </a:tc>
                <a:tc>
                  <a:txBody>
                    <a:bodyPr/>
                    <a:lstStyle/>
                    <a:p>
                      <a:r>
                        <a:rPr lang="en-US" dirty="0">
                          <a:solidFill>
                            <a:schemeClr val="tx1"/>
                          </a:solidFill>
                          <a:latin typeface="Baskerville Old Face" panose="02020602080505020303" pitchFamily="18" charset="0"/>
                        </a:rPr>
                        <a:t>O(1)</a:t>
                      </a:r>
                    </a:p>
                  </a:txBody>
                  <a:tcPr>
                    <a:solidFill>
                      <a:schemeClr val="bg1"/>
                    </a:solidFill>
                  </a:tcPr>
                </a:tc>
                <a:extLst>
                  <a:ext uri="{0D108BD9-81ED-4DB2-BD59-A6C34878D82A}">
                    <a16:rowId xmlns:a16="http://schemas.microsoft.com/office/drawing/2014/main" val="2141037154"/>
                  </a:ext>
                </a:extLst>
              </a:tr>
              <a:tr h="426307">
                <a:tc>
                  <a:txBody>
                    <a:bodyPr/>
                    <a:lstStyle/>
                    <a:p>
                      <a:r>
                        <a:rPr lang="en-US" dirty="0">
                          <a:solidFill>
                            <a:schemeClr val="tx1"/>
                          </a:solidFill>
                          <a:latin typeface="Baskerville Old Face" panose="02020602080505020303" pitchFamily="18" charset="0"/>
                        </a:rPr>
                        <a:t>InOrder Traversal</a:t>
                      </a:r>
                    </a:p>
                  </a:txBody>
                  <a:tcPr>
                    <a:solidFill>
                      <a:schemeClr val="bg1"/>
                    </a:solidFill>
                  </a:tcPr>
                </a:tc>
                <a:tc>
                  <a:txBody>
                    <a:bodyPr/>
                    <a:lstStyle/>
                    <a:p>
                      <a:r>
                        <a:rPr lang="en-US" dirty="0">
                          <a:solidFill>
                            <a:schemeClr val="tx1"/>
                          </a:solidFill>
                          <a:latin typeface="Baskerville Old Face" panose="02020602080505020303" pitchFamily="18" charset="0"/>
                        </a:rPr>
                        <a:t>O(N)</a:t>
                      </a:r>
                    </a:p>
                  </a:txBody>
                  <a:tcPr>
                    <a:solidFill>
                      <a:schemeClr val="bg1"/>
                    </a:solidFill>
                  </a:tcPr>
                </a:tc>
                <a:extLst>
                  <a:ext uri="{0D108BD9-81ED-4DB2-BD59-A6C34878D82A}">
                    <a16:rowId xmlns:a16="http://schemas.microsoft.com/office/drawing/2014/main" val="4122962456"/>
                  </a:ext>
                </a:extLst>
              </a:tr>
            </a:tbl>
          </a:graphicData>
        </a:graphic>
      </p:graphicFrame>
      <p:graphicFrame>
        <p:nvGraphicFramePr>
          <p:cNvPr id="7" name="Table 7">
            <a:extLst>
              <a:ext uri="{FF2B5EF4-FFF2-40B4-BE49-F238E27FC236}">
                <a16:creationId xmlns:a16="http://schemas.microsoft.com/office/drawing/2014/main" id="{B9EBE356-35A8-CA0C-607A-12C99045203B}"/>
              </a:ext>
            </a:extLst>
          </p:cNvPr>
          <p:cNvGraphicFramePr>
            <a:graphicFrameLocks noGrp="1"/>
          </p:cNvGraphicFramePr>
          <p:nvPr>
            <p:extLst>
              <p:ext uri="{D42A27DB-BD31-4B8C-83A1-F6EECF244321}">
                <p14:modId xmlns:p14="http://schemas.microsoft.com/office/powerpoint/2010/main" val="1647189831"/>
              </p:ext>
            </p:extLst>
          </p:nvPr>
        </p:nvGraphicFramePr>
        <p:xfrm>
          <a:off x="6096000" y="3393238"/>
          <a:ext cx="3738260" cy="1463040"/>
        </p:xfrm>
        <a:graphic>
          <a:graphicData uri="http://schemas.openxmlformats.org/drawingml/2006/table">
            <a:tbl>
              <a:tblPr firstRow="1" bandRow="1">
                <a:tableStyleId>{5C22544A-7EE6-4342-B048-85BDC9FD1C3A}</a:tableStyleId>
              </a:tblPr>
              <a:tblGrid>
                <a:gridCol w="1883026">
                  <a:extLst>
                    <a:ext uri="{9D8B030D-6E8A-4147-A177-3AD203B41FA5}">
                      <a16:colId xmlns:a16="http://schemas.microsoft.com/office/drawing/2014/main" val="3770907475"/>
                    </a:ext>
                  </a:extLst>
                </a:gridCol>
                <a:gridCol w="1855234">
                  <a:extLst>
                    <a:ext uri="{9D8B030D-6E8A-4147-A177-3AD203B41FA5}">
                      <a16:colId xmlns:a16="http://schemas.microsoft.com/office/drawing/2014/main" val="3080822280"/>
                    </a:ext>
                  </a:extLst>
                </a:gridCol>
              </a:tblGrid>
              <a:tr h="286836">
                <a:tc>
                  <a:txBody>
                    <a:bodyPr/>
                    <a:lstStyle/>
                    <a:p>
                      <a:r>
                        <a:rPr lang="en-US" dirty="0">
                          <a:latin typeface="Baskerville Old Face" panose="02020602080505020303" pitchFamily="18" charset="0"/>
                        </a:rPr>
                        <a:t>Insert</a:t>
                      </a:r>
                    </a:p>
                  </a:txBody>
                  <a:tcPr>
                    <a:solidFill>
                      <a:schemeClr val="bg1"/>
                    </a:solidFill>
                  </a:tcPr>
                </a:tc>
                <a:tc>
                  <a:txBody>
                    <a:bodyPr/>
                    <a:lstStyle/>
                    <a:p>
                      <a:r>
                        <a:rPr lang="en-US" dirty="0">
                          <a:solidFill>
                            <a:schemeClr val="tx1"/>
                          </a:solidFill>
                          <a:latin typeface="Baskerville Old Face" panose="02020602080505020303" pitchFamily="18" charset="0"/>
                        </a:rPr>
                        <a:t>O(N)</a:t>
                      </a:r>
                    </a:p>
                  </a:txBody>
                  <a:tcPr>
                    <a:solidFill>
                      <a:schemeClr val="bg1"/>
                    </a:solidFill>
                  </a:tcPr>
                </a:tc>
                <a:extLst>
                  <a:ext uri="{0D108BD9-81ED-4DB2-BD59-A6C34878D82A}">
                    <a16:rowId xmlns:a16="http://schemas.microsoft.com/office/drawing/2014/main" val="51918111"/>
                  </a:ext>
                </a:extLst>
              </a:tr>
              <a:tr h="225944">
                <a:tc>
                  <a:txBody>
                    <a:bodyPr/>
                    <a:lstStyle/>
                    <a:p>
                      <a:r>
                        <a:rPr lang="en-US" dirty="0">
                          <a:solidFill>
                            <a:schemeClr val="tx1"/>
                          </a:solidFill>
                          <a:latin typeface="Baskerville Old Face" panose="02020602080505020303" pitchFamily="18" charset="0"/>
                        </a:rPr>
                        <a:t>ToString</a:t>
                      </a:r>
                    </a:p>
                  </a:txBody>
                  <a:tcPr>
                    <a:solidFill>
                      <a:schemeClr val="bg1"/>
                    </a:solidFill>
                  </a:tcPr>
                </a:tc>
                <a:tc>
                  <a:txBody>
                    <a:bodyPr/>
                    <a:lstStyle/>
                    <a:p>
                      <a:r>
                        <a:rPr lang="en-US" dirty="0">
                          <a:solidFill>
                            <a:schemeClr val="tx1"/>
                          </a:solidFill>
                          <a:latin typeface="Baskerville Old Face" panose="02020602080505020303" pitchFamily="18" charset="0"/>
                        </a:rPr>
                        <a:t>O(N)</a:t>
                      </a:r>
                    </a:p>
                  </a:txBody>
                  <a:tcPr>
                    <a:solidFill>
                      <a:schemeClr val="bg1"/>
                    </a:solidFill>
                  </a:tcPr>
                </a:tc>
                <a:extLst>
                  <a:ext uri="{0D108BD9-81ED-4DB2-BD59-A6C34878D82A}">
                    <a16:rowId xmlns:a16="http://schemas.microsoft.com/office/drawing/2014/main" val="541960679"/>
                  </a:ext>
                </a:extLst>
              </a:tr>
              <a:tr h="356595">
                <a:tc>
                  <a:txBody>
                    <a:bodyPr/>
                    <a:lstStyle/>
                    <a:p>
                      <a:r>
                        <a:rPr lang="en-US" dirty="0">
                          <a:solidFill>
                            <a:schemeClr val="tx1"/>
                          </a:solidFill>
                          <a:latin typeface="Baskerville Old Face" panose="02020602080505020303" pitchFamily="18" charset="0"/>
                        </a:rPr>
                        <a:t>Find</a:t>
                      </a:r>
                    </a:p>
                  </a:txBody>
                  <a:tcPr>
                    <a:solidFill>
                      <a:schemeClr val="bg1"/>
                    </a:solidFill>
                  </a:tcPr>
                </a:tc>
                <a:tc>
                  <a:txBody>
                    <a:bodyPr/>
                    <a:lstStyle/>
                    <a:p>
                      <a:r>
                        <a:rPr lang="en-US" dirty="0">
                          <a:solidFill>
                            <a:schemeClr val="tx1"/>
                          </a:solidFill>
                          <a:latin typeface="Baskerville Old Face" panose="02020602080505020303" pitchFamily="18" charset="0"/>
                        </a:rPr>
                        <a:t>O(N)</a:t>
                      </a:r>
                    </a:p>
                  </a:txBody>
                  <a:tcPr>
                    <a:solidFill>
                      <a:schemeClr val="bg1"/>
                    </a:solidFill>
                  </a:tcPr>
                </a:tc>
                <a:extLst>
                  <a:ext uri="{0D108BD9-81ED-4DB2-BD59-A6C34878D82A}">
                    <a16:rowId xmlns:a16="http://schemas.microsoft.com/office/drawing/2014/main" val="776713455"/>
                  </a:ext>
                </a:extLst>
              </a:tr>
              <a:tr h="225944">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3417512990"/>
                  </a:ext>
                </a:extLst>
              </a:tr>
            </a:tbl>
          </a:graphicData>
        </a:graphic>
      </p:graphicFrame>
      <p:sp>
        <p:nvSpPr>
          <p:cNvPr id="3" name="TextBox 2">
            <a:extLst>
              <a:ext uri="{FF2B5EF4-FFF2-40B4-BE49-F238E27FC236}">
                <a16:creationId xmlns:a16="http://schemas.microsoft.com/office/drawing/2014/main" id="{66F7EAAF-7BD5-7B35-4B9A-8D85AE178C5B}"/>
              </a:ext>
            </a:extLst>
          </p:cNvPr>
          <p:cNvSpPr txBox="1"/>
          <p:nvPr/>
        </p:nvSpPr>
        <p:spPr>
          <a:xfrm>
            <a:off x="1630837" y="1593892"/>
            <a:ext cx="8361575" cy="1754326"/>
          </a:xfrm>
          <a:prstGeom prst="rect">
            <a:avLst/>
          </a:prstGeom>
          <a:noFill/>
        </p:spPr>
        <p:txBody>
          <a:bodyPr wrap="square" rtlCol="0">
            <a:spAutoFit/>
          </a:bodyPr>
          <a:lstStyle/>
          <a:p>
            <a:r>
              <a:rPr lang="en-US" dirty="0">
                <a:latin typeface="Baskerville Old Face" panose="02020602080505020303" pitchFamily="18" charset="0"/>
              </a:rPr>
              <a:t>The number of lines within the text file are always a fixed amount, and as such, the time complexity of the file being read will always be O(1) [Constant]. </a:t>
            </a:r>
          </a:p>
          <a:p>
            <a:r>
              <a:rPr lang="en-US" dirty="0">
                <a:latin typeface="Baskerville Old Face" panose="02020602080505020303" pitchFamily="18" charset="0"/>
              </a:rPr>
              <a:t>The first table corresponds to the Binary Search Tree. The second to the LinkedList within the nodes of the tree.</a:t>
            </a:r>
          </a:p>
          <a:p>
            <a:r>
              <a:rPr lang="en-US" dirty="0">
                <a:latin typeface="Baskerville Old Face" panose="02020602080505020303" pitchFamily="18" charset="0"/>
              </a:rPr>
              <a:t>All array operations are of time complexity O(1)</a:t>
            </a:r>
          </a:p>
          <a:p>
            <a:r>
              <a:rPr lang="en-US" dirty="0"/>
              <a:t> </a:t>
            </a:r>
          </a:p>
        </p:txBody>
      </p:sp>
    </p:spTree>
    <p:extLst>
      <p:ext uri="{BB962C8B-B14F-4D97-AF65-F5344CB8AC3E}">
        <p14:creationId xmlns:p14="http://schemas.microsoft.com/office/powerpoint/2010/main" val="27622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D71B-7F90-A1B6-64D6-F805A080421B}"/>
              </a:ext>
            </a:extLst>
          </p:cNvPr>
          <p:cNvSpPr>
            <a:spLocks noGrp="1"/>
          </p:cNvSpPr>
          <p:nvPr>
            <p:ph type="title"/>
          </p:nvPr>
        </p:nvSpPr>
        <p:spPr/>
        <p:txBody>
          <a:bodyPr/>
          <a:lstStyle/>
          <a:p>
            <a:r>
              <a:rPr lang="en-US" dirty="0"/>
              <a:t>Outputs</a:t>
            </a:r>
            <a:endParaRPr lang="LID4096" dirty="0"/>
          </a:p>
        </p:txBody>
      </p:sp>
      <p:pic>
        <p:nvPicPr>
          <p:cNvPr id="5" name="Content Placeholder 4" descr="Text">
            <a:extLst>
              <a:ext uri="{FF2B5EF4-FFF2-40B4-BE49-F238E27FC236}">
                <a16:creationId xmlns:a16="http://schemas.microsoft.com/office/drawing/2014/main" id="{DBBE96A7-7746-956B-0157-03C8FBEA0B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91" t="4925" r="51570"/>
          <a:stretch/>
        </p:blipFill>
        <p:spPr>
          <a:xfrm>
            <a:off x="112317" y="1465943"/>
            <a:ext cx="6131319" cy="5202143"/>
          </a:xfrm>
        </p:spPr>
      </p:pic>
      <p:pic>
        <p:nvPicPr>
          <p:cNvPr id="6" name="Picture 5">
            <a:extLst>
              <a:ext uri="{FF2B5EF4-FFF2-40B4-BE49-F238E27FC236}">
                <a16:creationId xmlns:a16="http://schemas.microsoft.com/office/drawing/2014/main" id="{3F6C7AD0-EDCA-6A22-3492-D8135BF90DB8}"/>
              </a:ext>
            </a:extLst>
          </p:cNvPr>
          <p:cNvPicPr>
            <a:picLocks noChangeAspect="1"/>
          </p:cNvPicPr>
          <p:nvPr/>
        </p:nvPicPr>
        <p:blipFill rotWithShape="1">
          <a:blip r:embed="rId3"/>
          <a:srcRect l="5299" t="12077" r="51682" b="9890"/>
          <a:stretch/>
        </p:blipFill>
        <p:spPr>
          <a:xfrm>
            <a:off x="6300866" y="1316597"/>
            <a:ext cx="5245023" cy="5351489"/>
          </a:xfrm>
          <a:prstGeom prst="rect">
            <a:avLst/>
          </a:prstGeom>
        </p:spPr>
      </p:pic>
    </p:spTree>
    <p:extLst>
      <p:ext uri="{BB962C8B-B14F-4D97-AF65-F5344CB8AC3E}">
        <p14:creationId xmlns:p14="http://schemas.microsoft.com/office/powerpoint/2010/main" val="2048171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6431</TotalTime>
  <Words>571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Baskerville Old Face</vt:lpstr>
      <vt:lpstr>Century Gothic</vt:lpstr>
      <vt:lpstr>Wingdings</vt:lpstr>
      <vt:lpstr>Wingdings 3</vt:lpstr>
      <vt:lpstr>Ion</vt:lpstr>
      <vt:lpstr>PowerPoint Presentation</vt:lpstr>
      <vt:lpstr>Introduction</vt:lpstr>
      <vt:lpstr>Why a Bus Stop Service</vt:lpstr>
      <vt:lpstr>Methods Used</vt:lpstr>
      <vt:lpstr>BusNode – What it contains ?</vt:lpstr>
      <vt:lpstr>Array</vt:lpstr>
      <vt:lpstr>Reasoning </vt:lpstr>
      <vt:lpstr>Complexity Analysis</vt:lpstr>
      <vt:lpstr>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“KraveU”</dc:title>
  <dc:creator>ALIZEH ZAFAR - 24489</dc:creator>
  <cp:lastModifiedBy>MOEEN HAIDER - 24505</cp:lastModifiedBy>
  <cp:revision>6</cp:revision>
  <dcterms:created xsi:type="dcterms:W3CDTF">2022-11-23T07:47:10Z</dcterms:created>
  <dcterms:modified xsi:type="dcterms:W3CDTF">2022-12-22T09:37:34Z</dcterms:modified>
</cp:coreProperties>
</file>