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13"/>
  </p:notesMasterIdLst>
  <p:sldIdLst>
    <p:sldId id="348" r:id="rId3"/>
    <p:sldId id="347" r:id="rId4"/>
    <p:sldId id="260" r:id="rId5"/>
    <p:sldId id="307" r:id="rId6"/>
    <p:sldId id="309" r:id="rId7"/>
    <p:sldId id="312" r:id="rId8"/>
    <p:sldId id="298" r:id="rId9"/>
    <p:sldId id="354" r:id="rId10"/>
    <p:sldId id="313" r:id="rId11"/>
    <p:sldId id="33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7" autoAdjust="0"/>
    <p:restoredTop sz="94660"/>
  </p:normalViewPr>
  <p:slideViewPr>
    <p:cSldViewPr snapToGrid="0" showGuides="1">
      <p:cViewPr varScale="1">
        <p:scale>
          <a:sx n="113" d="100"/>
          <a:sy n="113" d="100"/>
        </p:scale>
        <p:origin x="702" y="114"/>
      </p:cViewPr>
      <p:guideLst>
        <p:guide orient="horz" pos="254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FF6600"/>
              </a:solidFill>
              <a:ln>
                <a:noFill/>
              </a:ln>
              <a:effectLst/>
            </c:spPr>
            <c:extLst>
              <c:ext xmlns:c16="http://schemas.microsoft.com/office/drawing/2014/chart" uri="{C3380CC4-5D6E-409C-BE32-E72D297353CC}">
                <c16:uniqueId val="{00000001-622A-43D7-8499-CE46DBC61C36}"/>
              </c:ext>
            </c:extLst>
          </c:dPt>
          <c:dPt>
            <c:idx val="1"/>
            <c:bubble3D val="0"/>
            <c:spPr>
              <a:solidFill>
                <a:schemeClr val="tx2"/>
              </a:solidFill>
              <a:ln>
                <a:noFill/>
              </a:ln>
              <a:effectLst/>
            </c:spPr>
            <c:extLst>
              <c:ext xmlns:c16="http://schemas.microsoft.com/office/drawing/2014/chart" uri="{C3380CC4-5D6E-409C-BE32-E72D297353CC}">
                <c16:uniqueId val="{00000003-622A-43D7-8499-CE46DBC61C36}"/>
              </c:ext>
            </c:extLst>
          </c:dPt>
          <c:dPt>
            <c:idx val="2"/>
            <c:bubble3D val="0"/>
            <c:spPr>
              <a:solidFill>
                <a:schemeClr val="accent3"/>
              </a:solidFill>
              <a:ln>
                <a:noFill/>
              </a:ln>
              <a:effectLst/>
            </c:spPr>
            <c:extLst>
              <c:ext xmlns:c16="http://schemas.microsoft.com/office/drawing/2014/chart" uri="{C3380CC4-5D6E-409C-BE32-E72D297353CC}">
                <c16:uniqueId val="{00000005-622A-43D7-8499-CE46DBC61C36}"/>
              </c:ext>
            </c:extLst>
          </c:dPt>
          <c:dPt>
            <c:idx val="3"/>
            <c:bubble3D val="0"/>
            <c:spPr>
              <a:solidFill>
                <a:schemeClr val="accent4"/>
              </a:solidFill>
              <a:ln>
                <a:noFill/>
              </a:ln>
              <a:effectLst/>
            </c:spPr>
            <c:extLst>
              <c:ext xmlns:c16="http://schemas.microsoft.com/office/drawing/2014/chart" uri="{C3380CC4-5D6E-409C-BE32-E72D297353CC}">
                <c16:uniqueId val="{00000007-622A-43D7-8499-CE46DBC61C3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22A-43D7-8499-CE46DBC61C36}"/>
            </c:ext>
          </c:extLst>
        </c:ser>
        <c:dLbls>
          <c:showLegendKey val="0"/>
          <c:showVal val="0"/>
          <c:showCatName val="0"/>
          <c:showSerName val="0"/>
          <c:showPercent val="0"/>
          <c:showBubbleSize val="0"/>
          <c:showLeaderLines val="1"/>
        </c:dLbls>
        <c:firstSliceAng val="0"/>
        <c:holeSize val="50"/>
      </c:doughnutChart>
      <c:spPr>
        <a:solidFill>
          <a:schemeClr val="bg1"/>
        </a:solidFill>
        <a:ln>
          <a:noFill/>
        </a:ln>
        <a:effectLst/>
      </c:spPr>
    </c:plotArea>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47474-984A-4090-AC20-98242EB09510}"/>
              </a:ext>
            </a:extLst>
          </p:cNvPr>
          <p:cNvSpPr/>
          <p:nvPr userDrawn="1"/>
        </p:nvSpPr>
        <p:spPr>
          <a:xfrm>
            <a:off x="0" y="1988840"/>
            <a:ext cx="12192000" cy="2880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2930F240-0CAF-4377-8C66-C79A9700127F}"/>
              </a:ext>
            </a:extLst>
          </p:cNvPr>
          <p:cNvSpPr/>
          <p:nvPr userDrawn="1"/>
        </p:nvSpPr>
        <p:spPr>
          <a:xfrm>
            <a:off x="6925208" y="50350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09D52290-FED8-432E-A9AF-895F42C29BF1}"/>
              </a:ext>
            </a:extLst>
          </p:cNvPr>
          <p:cNvGrpSpPr/>
          <p:nvPr userDrawn="1"/>
        </p:nvGrpSpPr>
        <p:grpSpPr>
          <a:xfrm>
            <a:off x="6859251" y="1585382"/>
            <a:ext cx="4568370" cy="3687236"/>
            <a:chOff x="2444748" y="555045"/>
            <a:chExt cx="7282048" cy="5727454"/>
          </a:xfrm>
        </p:grpSpPr>
        <p:sp>
          <p:nvSpPr>
            <p:cNvPr id="5" name="Freeform: Shape 4">
              <a:extLst>
                <a:ext uri="{FF2B5EF4-FFF2-40B4-BE49-F238E27FC236}">
                  <a16:creationId xmlns:a16="http://schemas.microsoft.com/office/drawing/2014/main" id="{6DF2C3D3-4FC4-450E-A75F-6CA28E9A260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155DD87-3668-41CD-B8FE-F7680E231E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1B24015-CBFE-4CE0-8A31-5115F8BF116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E3E8073-D26E-4946-A0FB-859AFD2C591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5CFD02F-04CF-4A4F-B2ED-42A6C2D5743E}"/>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5426560-F548-478A-8C28-622AA658C2F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F41FF2-11EF-4478-BD9D-633C60DB987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13A2F72-37C9-40A6-AB61-B60154A9A23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9F356DA8-6399-4BA3-920F-87F949C1BAE2}"/>
              </a:ext>
            </a:extLst>
          </p:cNvPr>
          <p:cNvSpPr>
            <a:spLocks noGrp="1"/>
          </p:cNvSpPr>
          <p:nvPr>
            <p:ph type="pic" idx="15" hasCustomPrompt="1"/>
          </p:nvPr>
        </p:nvSpPr>
        <p:spPr>
          <a:xfrm>
            <a:off x="7004813" y="17179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870C11E2-F55D-4B43-8F26-02B3875E4F1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85C5121-D524-4FA3-827E-5E1FC7C84CC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CBB24084-5D13-40D7-B877-E47BE1E73BBF}"/>
              </a:ext>
            </a:extLst>
          </p:cNvPr>
          <p:cNvSpPr>
            <a:spLocks noGrp="1"/>
          </p:cNvSpPr>
          <p:nvPr>
            <p:ph type="pic" sz="quarter" idx="14" hasCustomPrompt="1"/>
          </p:nvPr>
        </p:nvSpPr>
        <p:spPr>
          <a:xfrm>
            <a:off x="902288" y="2064492"/>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716E264-12EC-48FB-82AF-7EC44CB3A6FD}"/>
              </a:ext>
            </a:extLst>
          </p:cNvPr>
          <p:cNvSpPr>
            <a:spLocks noGrp="1"/>
          </p:cNvSpPr>
          <p:nvPr>
            <p:ph type="pic" idx="12" hasCustomPrompt="1"/>
          </p:nvPr>
        </p:nvSpPr>
        <p:spPr>
          <a:xfrm>
            <a:off x="106341" y="126846"/>
            <a:ext cx="6248402" cy="6731154"/>
          </a:xfrm>
          <a:custGeom>
            <a:avLst/>
            <a:gdLst>
              <a:gd name="connsiteX0" fmla="*/ 1180828 w 6248402"/>
              <a:gd name="connsiteY0" fmla="*/ 6542589 h 6731154"/>
              <a:gd name="connsiteX1" fmla="*/ 1369393 w 6248402"/>
              <a:gd name="connsiteY1" fmla="*/ 6731154 h 6731154"/>
              <a:gd name="connsiteX2" fmla="*/ 992263 w 6248402"/>
              <a:gd name="connsiteY2" fmla="*/ 6731154 h 6731154"/>
              <a:gd name="connsiteX3" fmla="*/ 2482760 w 6248402"/>
              <a:gd name="connsiteY3" fmla="*/ 5218886 h 6731154"/>
              <a:gd name="connsiteX4" fmla="*/ 3654063 w 6248402"/>
              <a:gd name="connsiteY4" fmla="*/ 6390189 h 6731154"/>
              <a:gd name="connsiteX5" fmla="*/ 3313098 w 6248402"/>
              <a:gd name="connsiteY5" fmla="*/ 6731154 h 6731154"/>
              <a:gd name="connsiteX6" fmla="*/ 1652422 w 6248402"/>
              <a:gd name="connsiteY6" fmla="*/ 6731154 h 6731154"/>
              <a:gd name="connsiteX7" fmla="*/ 1311457 w 6248402"/>
              <a:gd name="connsiteY7" fmla="*/ 6390189 h 6731154"/>
              <a:gd name="connsiteX8" fmla="*/ 3775167 w 6248402"/>
              <a:gd name="connsiteY8" fmla="*/ 3918858 h 6731154"/>
              <a:gd name="connsiteX9" fmla="*/ 4946470 w 6248402"/>
              <a:gd name="connsiteY9" fmla="*/ 5090161 h 6731154"/>
              <a:gd name="connsiteX10" fmla="*/ 3775167 w 6248402"/>
              <a:gd name="connsiteY10" fmla="*/ 6261464 h 6731154"/>
              <a:gd name="connsiteX11" fmla="*/ 2603864 w 6248402"/>
              <a:gd name="connsiteY11" fmla="*/ 5090161 h 6731154"/>
              <a:gd name="connsiteX12" fmla="*/ 1171303 w 6248402"/>
              <a:gd name="connsiteY12" fmla="*/ 3918858 h 6731154"/>
              <a:gd name="connsiteX13" fmla="*/ 2342606 w 6248402"/>
              <a:gd name="connsiteY13" fmla="*/ 5090161 h 6731154"/>
              <a:gd name="connsiteX14" fmla="*/ 1171303 w 6248402"/>
              <a:gd name="connsiteY14" fmla="*/ 6261464 h 6731154"/>
              <a:gd name="connsiteX15" fmla="*/ 0 w 6248402"/>
              <a:gd name="connsiteY15" fmla="*/ 5090161 h 6731154"/>
              <a:gd name="connsiteX16" fmla="*/ 5077099 w 6248402"/>
              <a:gd name="connsiteY16" fmla="*/ 2595155 h 6731154"/>
              <a:gd name="connsiteX17" fmla="*/ 6248402 w 6248402"/>
              <a:gd name="connsiteY17" fmla="*/ 3766458 h 6731154"/>
              <a:gd name="connsiteX18" fmla="*/ 5077099 w 6248402"/>
              <a:gd name="connsiteY18" fmla="*/ 4937761 h 6731154"/>
              <a:gd name="connsiteX19" fmla="*/ 3905796 w 6248402"/>
              <a:gd name="connsiteY19" fmla="*/ 3766458 h 6731154"/>
              <a:gd name="connsiteX20" fmla="*/ 2473235 w 6248402"/>
              <a:gd name="connsiteY20" fmla="*/ 2595155 h 6731154"/>
              <a:gd name="connsiteX21" fmla="*/ 3644538 w 6248402"/>
              <a:gd name="connsiteY21" fmla="*/ 3766458 h 6731154"/>
              <a:gd name="connsiteX22" fmla="*/ 2473235 w 6248402"/>
              <a:gd name="connsiteY22" fmla="*/ 4937761 h 6731154"/>
              <a:gd name="connsiteX23" fmla="*/ 1301932 w 6248402"/>
              <a:gd name="connsiteY23" fmla="*/ 3766458 h 6731154"/>
              <a:gd name="connsiteX24" fmla="*/ 3775167 w 6248402"/>
              <a:gd name="connsiteY24" fmla="*/ 1323703 h 6731154"/>
              <a:gd name="connsiteX25" fmla="*/ 4946470 w 6248402"/>
              <a:gd name="connsiteY25" fmla="*/ 2495007 h 6731154"/>
              <a:gd name="connsiteX26" fmla="*/ 3775167 w 6248402"/>
              <a:gd name="connsiteY26" fmla="*/ 3666309 h 6731154"/>
              <a:gd name="connsiteX27" fmla="*/ 2603864 w 6248402"/>
              <a:gd name="connsiteY27" fmla="*/ 2495007 h 6731154"/>
              <a:gd name="connsiteX28" fmla="*/ 1171303 w 6248402"/>
              <a:gd name="connsiteY28" fmla="*/ 1323703 h 6731154"/>
              <a:gd name="connsiteX29" fmla="*/ 2342606 w 6248402"/>
              <a:gd name="connsiteY29" fmla="*/ 2495007 h 6731154"/>
              <a:gd name="connsiteX30" fmla="*/ 1171303 w 6248402"/>
              <a:gd name="connsiteY30" fmla="*/ 3666309 h 6731154"/>
              <a:gd name="connsiteX31" fmla="*/ 0 w 6248402"/>
              <a:gd name="connsiteY31" fmla="*/ 2495007 h 6731154"/>
              <a:gd name="connsiteX32" fmla="*/ 5077099 w 6248402"/>
              <a:gd name="connsiteY32" fmla="*/ 0 h 6731154"/>
              <a:gd name="connsiteX33" fmla="*/ 6248402 w 6248402"/>
              <a:gd name="connsiteY33" fmla="*/ 1171303 h 6731154"/>
              <a:gd name="connsiteX34" fmla="*/ 5077099 w 6248402"/>
              <a:gd name="connsiteY34" fmla="*/ 2342606 h 6731154"/>
              <a:gd name="connsiteX35" fmla="*/ 3905796 w 6248402"/>
              <a:gd name="connsiteY35" fmla="*/ 1171303 h 6731154"/>
              <a:gd name="connsiteX36" fmla="*/ 2473235 w 6248402"/>
              <a:gd name="connsiteY36" fmla="*/ 0 h 6731154"/>
              <a:gd name="connsiteX37" fmla="*/ 3644538 w 6248402"/>
              <a:gd name="connsiteY37" fmla="*/ 1171303 h 6731154"/>
              <a:gd name="connsiteX38" fmla="*/ 2473235 w 6248402"/>
              <a:gd name="connsiteY38" fmla="*/ 2342606 h 6731154"/>
              <a:gd name="connsiteX39" fmla="*/ 1301932 w 6248402"/>
              <a:gd name="connsiteY39" fmla="*/ 1171303 h 673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248402" h="6731154">
                <a:moveTo>
                  <a:pt x="1180828" y="6542589"/>
                </a:moveTo>
                <a:lnTo>
                  <a:pt x="1369393" y="6731154"/>
                </a:lnTo>
                <a:lnTo>
                  <a:pt x="992263" y="6731154"/>
                </a:lnTo>
                <a:close/>
                <a:moveTo>
                  <a:pt x="2482760" y="5218886"/>
                </a:moveTo>
                <a:lnTo>
                  <a:pt x="3654063" y="6390189"/>
                </a:lnTo>
                <a:lnTo>
                  <a:pt x="3313098" y="6731154"/>
                </a:lnTo>
                <a:lnTo>
                  <a:pt x="1652422" y="6731154"/>
                </a:lnTo>
                <a:lnTo>
                  <a:pt x="1311457" y="6390189"/>
                </a:lnTo>
                <a:close/>
                <a:moveTo>
                  <a:pt x="3775167" y="3918858"/>
                </a:moveTo>
                <a:lnTo>
                  <a:pt x="4946470" y="5090161"/>
                </a:lnTo>
                <a:lnTo>
                  <a:pt x="3775167" y="6261464"/>
                </a:lnTo>
                <a:lnTo>
                  <a:pt x="2603864" y="5090161"/>
                </a:lnTo>
                <a:close/>
                <a:moveTo>
                  <a:pt x="1171303" y="3918858"/>
                </a:moveTo>
                <a:lnTo>
                  <a:pt x="2342606" y="5090161"/>
                </a:lnTo>
                <a:lnTo>
                  <a:pt x="1171303" y="6261464"/>
                </a:lnTo>
                <a:lnTo>
                  <a:pt x="0" y="5090161"/>
                </a:lnTo>
                <a:close/>
                <a:moveTo>
                  <a:pt x="5077099" y="2595155"/>
                </a:moveTo>
                <a:lnTo>
                  <a:pt x="6248402" y="3766458"/>
                </a:lnTo>
                <a:lnTo>
                  <a:pt x="5077099" y="4937761"/>
                </a:lnTo>
                <a:lnTo>
                  <a:pt x="3905796" y="3766458"/>
                </a:lnTo>
                <a:close/>
                <a:moveTo>
                  <a:pt x="2473235" y="2595155"/>
                </a:moveTo>
                <a:lnTo>
                  <a:pt x="3644538" y="3766458"/>
                </a:lnTo>
                <a:lnTo>
                  <a:pt x="2473235" y="4937761"/>
                </a:lnTo>
                <a:lnTo>
                  <a:pt x="1301932" y="3766458"/>
                </a:lnTo>
                <a:close/>
                <a:moveTo>
                  <a:pt x="3775167" y="1323703"/>
                </a:moveTo>
                <a:lnTo>
                  <a:pt x="4946470" y="2495007"/>
                </a:lnTo>
                <a:lnTo>
                  <a:pt x="3775167" y="3666309"/>
                </a:lnTo>
                <a:lnTo>
                  <a:pt x="2603864" y="2495007"/>
                </a:lnTo>
                <a:close/>
                <a:moveTo>
                  <a:pt x="1171303" y="1323703"/>
                </a:moveTo>
                <a:lnTo>
                  <a:pt x="2342606" y="2495007"/>
                </a:lnTo>
                <a:lnTo>
                  <a:pt x="1171303" y="3666309"/>
                </a:lnTo>
                <a:lnTo>
                  <a:pt x="0" y="2495007"/>
                </a:lnTo>
                <a:close/>
                <a:moveTo>
                  <a:pt x="5077099" y="0"/>
                </a:moveTo>
                <a:lnTo>
                  <a:pt x="6248402" y="1171303"/>
                </a:lnTo>
                <a:lnTo>
                  <a:pt x="5077099" y="2342606"/>
                </a:lnTo>
                <a:lnTo>
                  <a:pt x="3905796" y="1171303"/>
                </a:lnTo>
                <a:close/>
                <a:moveTo>
                  <a:pt x="2473235" y="0"/>
                </a:moveTo>
                <a:lnTo>
                  <a:pt x="3644538" y="1171303"/>
                </a:lnTo>
                <a:lnTo>
                  <a:pt x="2473235" y="2342606"/>
                </a:lnTo>
                <a:lnTo>
                  <a:pt x="1301932" y="1171303"/>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96188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54A41B6F-0B5A-4314-8E6A-AA3960BCF10F}"/>
              </a:ext>
            </a:extLst>
          </p:cNvPr>
          <p:cNvGrpSpPr/>
          <p:nvPr userDrawn="1"/>
        </p:nvGrpSpPr>
        <p:grpSpPr>
          <a:xfrm>
            <a:off x="729449" y="1780758"/>
            <a:ext cx="2449180" cy="4305530"/>
            <a:chOff x="445712" y="1449040"/>
            <a:chExt cx="2113018" cy="3924176"/>
          </a:xfrm>
        </p:grpSpPr>
        <p:sp>
          <p:nvSpPr>
            <p:cNvPr id="6" name="Rounded Rectangle 4">
              <a:extLst>
                <a:ext uri="{FF2B5EF4-FFF2-40B4-BE49-F238E27FC236}">
                  <a16:creationId xmlns:a16="http://schemas.microsoft.com/office/drawing/2014/main" id="{703E15B8-6CE8-4239-8540-4DB466536A9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39CA128A-BAAF-43EE-A61E-48F072F23C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9AFF85CE-C02B-4B53-AFD3-06E942BAC819}"/>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F77DADA6-39EA-4F49-BF69-B54981F43A9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414D168B-29C2-4210-B545-06CBEEFEF1C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6E6B1B6C-6A71-4B3B-A6B5-56A8DB4074E0}"/>
              </a:ext>
            </a:extLst>
          </p:cNvPr>
          <p:cNvSpPr>
            <a:spLocks noGrp="1"/>
          </p:cNvSpPr>
          <p:nvPr>
            <p:ph type="pic" idx="15" hasCustomPrompt="1"/>
          </p:nvPr>
        </p:nvSpPr>
        <p:spPr>
          <a:xfrm>
            <a:off x="877656" y="2102271"/>
            <a:ext cx="2152765" cy="356211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AACC8C0-0D02-450C-A4FB-05C1A86E40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90"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542066" y="2102753"/>
            <a:ext cx="6098668" cy="3218417"/>
            <a:chOff x="6422496" y="1994725"/>
            <a:chExt cx="5647414" cy="3218417"/>
          </a:xfrm>
        </p:grpSpPr>
        <p:sp>
          <p:nvSpPr>
            <p:cNvPr id="8" name="TextBox 7">
              <a:extLst>
                <a:ext uri="{FF2B5EF4-FFF2-40B4-BE49-F238E27FC236}">
                  <a16:creationId xmlns:a16="http://schemas.microsoft.com/office/drawing/2014/main" id="{5CF5BDA4-10C7-46A6-AC30-523A3FC438AC}"/>
                </a:ext>
              </a:extLst>
            </p:cNvPr>
            <p:cNvSpPr txBox="1"/>
            <p:nvPr/>
          </p:nvSpPr>
          <p:spPr>
            <a:xfrm>
              <a:off x="6422496" y="1994725"/>
              <a:ext cx="4777152" cy="2308324"/>
            </a:xfrm>
            <a:prstGeom prst="rect">
              <a:avLst/>
            </a:prstGeom>
            <a:noFill/>
          </p:spPr>
          <p:txBody>
            <a:bodyPr wrap="square" rtlCol="0" anchor="ctr">
              <a:spAutoFit/>
            </a:bodyPr>
            <a:lstStyle/>
            <a:p>
              <a:pPr algn="ctr"/>
              <a:r>
                <a:rPr lang="en-US" altLang="ko-KR" sz="4800" b="1" dirty="0">
                  <a:solidFill>
                    <a:schemeClr val="bg1"/>
                  </a:solidFill>
                  <a:latin typeface="+mj-lt"/>
                  <a:cs typeface="Arial" pitchFamily="34" charset="0"/>
                </a:rPr>
                <a:t>Introduction To Blockchain Technology</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7292814" y="4833486"/>
              <a:ext cx="4777096" cy="379656"/>
            </a:xfrm>
            <a:prstGeom prst="rect">
              <a:avLst/>
            </a:prstGeom>
            <a:noFill/>
          </p:spPr>
          <p:txBody>
            <a:bodyPr wrap="square" rtlCol="0" anchor="ctr">
              <a:spAutoFit/>
            </a:bodyPr>
            <a:lstStyle/>
            <a:p>
              <a:r>
                <a:rPr lang="en-US" altLang="ko-KR" sz="1867" dirty="0">
                  <a:solidFill>
                    <a:schemeClr val="bg1"/>
                  </a:solidFill>
                  <a:cs typeface="Arial" pitchFamily="34" charset="0"/>
                </a:rPr>
                <a:t>Making The World Decentralized</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126376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F78D2CF-06FB-4076-879C-6E09E84185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6261" y="425512"/>
            <a:ext cx="1311073" cy="6210674"/>
          </a:xfrm>
          <a:prstGeom prst="rect">
            <a:avLst/>
          </a:prstGeom>
        </p:spPr>
      </p:pic>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a:xfrm>
            <a:off x="309401" y="425512"/>
            <a:ext cx="11573197" cy="724247"/>
          </a:xfrm>
        </p:spPr>
        <p:txBody>
          <a:bodyPr/>
          <a:lstStyle/>
          <a:p>
            <a:r>
              <a:rPr lang="en-US" sz="4000" dirty="0">
                <a:solidFill>
                  <a:schemeClr val="accent2"/>
                </a:solidFill>
                <a:ea typeface="+mj-ea"/>
                <a:cs typeface="+mj-cs"/>
              </a:rPr>
              <a:t>Conclusion</a:t>
            </a:r>
          </a:p>
        </p:txBody>
      </p:sp>
      <p:sp>
        <p:nvSpPr>
          <p:cNvPr id="2" name="TextBox 1">
            <a:extLst>
              <a:ext uri="{FF2B5EF4-FFF2-40B4-BE49-F238E27FC236}">
                <a16:creationId xmlns:a16="http://schemas.microsoft.com/office/drawing/2014/main" id="{2CB88932-16C4-4FDC-89E1-E7DFF8CD033C}"/>
              </a:ext>
            </a:extLst>
          </p:cNvPr>
          <p:cNvSpPr txBox="1"/>
          <p:nvPr/>
        </p:nvSpPr>
        <p:spPr>
          <a:xfrm>
            <a:off x="1581997" y="2930587"/>
            <a:ext cx="7239000" cy="1600438"/>
          </a:xfrm>
          <a:prstGeom prst="rect">
            <a:avLst/>
          </a:prstGeom>
          <a:noFill/>
        </p:spPr>
        <p:txBody>
          <a:bodyPr wrap="square" rtlCol="0">
            <a:spAutoFit/>
          </a:bodyPr>
          <a:lstStyle/>
          <a:p>
            <a:r>
              <a:rPr lang="en-US" sz="2000" dirty="0">
                <a:effectLst/>
                <a:latin typeface="Segoe UI" panose="020B0502040204020203" pitchFamily="34" charset="0"/>
                <a:ea typeface="Times New Roman" panose="02020603050405020304" pitchFamily="18" charset="0"/>
              </a:rPr>
              <a:t>Blockchain technology has the potential to revolutionize many industries by providing secure and transparent record-keeping. While there are still challenges to overcome, the benefits of blockchain technology are significant and far-reaching</a:t>
            </a:r>
            <a:r>
              <a:rPr lang="en-US" sz="1800" dirty="0">
                <a:solidFill>
                  <a:srgbClr val="D1D5DB"/>
                </a:solidFill>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10" name="Picture 9">
            <a:extLst>
              <a:ext uri="{FF2B5EF4-FFF2-40B4-BE49-F238E27FC236}">
                <a16:creationId xmlns:a16="http://schemas.microsoft.com/office/drawing/2014/main" id="{CA8E11AC-AFA2-4D63-9A74-F1362164B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465" y="0"/>
            <a:ext cx="4442332" cy="2505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753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378670" y="897578"/>
            <a:ext cx="3363595" cy="931222"/>
          </a:xfrm>
          <a:prstGeom prst="rect">
            <a:avLst/>
          </a:prstGeom>
          <a:noFill/>
        </p:spPr>
        <p:txBody>
          <a:bodyPr wrap="square" rtlCol="0" anchor="ctr">
            <a:spAutoFit/>
          </a:bodyPr>
          <a:lstStyle/>
          <a:p>
            <a:r>
              <a:rPr lang="en-US" altLang="ko-KR" sz="5400" dirty="0">
                <a:solidFill>
                  <a:schemeClr val="bg1"/>
                </a:solidFill>
                <a:cs typeface="Arial" pitchFamily="34" charset="0"/>
              </a:rPr>
              <a:t> Agenda</a:t>
            </a:r>
            <a:endParaRPr lang="ko-KR" altLang="en-US" sz="5400" dirty="0">
              <a:solidFill>
                <a:schemeClr val="bg1"/>
              </a:solidFill>
              <a:cs typeface="Arial" pitchFamily="34" charset="0"/>
            </a:endParaRPr>
          </a:p>
        </p:txBody>
      </p:sp>
      <p:grpSp>
        <p:nvGrpSpPr>
          <p:cNvPr id="11" name="Group 10">
            <a:extLst>
              <a:ext uri="{FF2B5EF4-FFF2-40B4-BE49-F238E27FC236}">
                <a16:creationId xmlns:a16="http://schemas.microsoft.com/office/drawing/2014/main" id="{6F556014-99F2-413F-BA74-B604762B66FA}"/>
              </a:ext>
            </a:extLst>
          </p:cNvPr>
          <p:cNvGrpSpPr/>
          <p:nvPr/>
        </p:nvGrpSpPr>
        <p:grpSpPr>
          <a:xfrm flipV="1">
            <a:off x="3742265" y="897578"/>
            <a:ext cx="7897837" cy="5283764"/>
            <a:chOff x="2995646" y="448561"/>
            <a:chExt cx="8566511" cy="5919461"/>
          </a:xfrm>
        </p:grpSpPr>
        <p:cxnSp>
          <p:nvCxnSpPr>
            <p:cNvPr id="12" name="Straight Connector 11">
              <a:extLst>
                <a:ext uri="{FF2B5EF4-FFF2-40B4-BE49-F238E27FC236}">
                  <a16:creationId xmlns:a16="http://schemas.microsoft.com/office/drawing/2014/main" id="{BD014B18-BA7E-475C-B97A-1C458E8F3644}"/>
                </a:ext>
              </a:extLst>
            </p:cNvPr>
            <p:cNvCxnSpPr>
              <a:cxnSpLocks/>
            </p:cNvCxnSpPr>
            <p:nvPr/>
          </p:nvCxnSpPr>
          <p:spPr>
            <a:xfrm flipV="1">
              <a:off x="4361457" y="448561"/>
              <a:ext cx="0" cy="48730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9A2D06-9F89-464F-98C2-9BABA2CE2E15}"/>
                </a:ext>
              </a:extLst>
            </p:cNvPr>
            <p:cNvCxnSpPr>
              <a:cxnSpLocks/>
            </p:cNvCxnSpPr>
            <p:nvPr/>
          </p:nvCxnSpPr>
          <p:spPr>
            <a:xfrm flipH="1">
              <a:off x="4361457" y="477136"/>
              <a:ext cx="718165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56552C-DCF3-4A68-B9A4-645E85E698BF}"/>
                </a:ext>
              </a:extLst>
            </p:cNvPr>
            <p:cNvCxnSpPr>
              <a:cxnSpLocks/>
            </p:cNvCxnSpPr>
            <p:nvPr/>
          </p:nvCxnSpPr>
          <p:spPr>
            <a:xfrm flipV="1">
              <a:off x="11543107" y="448561"/>
              <a:ext cx="0" cy="58962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EDD73A-0B0E-4B3D-BB0A-254E6E118D5A}"/>
                </a:ext>
              </a:extLst>
            </p:cNvPr>
            <p:cNvCxnSpPr>
              <a:cxnSpLocks/>
            </p:cNvCxnSpPr>
            <p:nvPr/>
          </p:nvCxnSpPr>
          <p:spPr>
            <a:xfrm flipH="1">
              <a:off x="2995646" y="6354750"/>
              <a:ext cx="8566511" cy="132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EC13879F-D3DB-463F-BF1F-003E841B15E9}"/>
              </a:ext>
            </a:extLst>
          </p:cNvPr>
          <p:cNvSpPr/>
          <p:nvPr/>
        </p:nvSpPr>
        <p:spPr>
          <a:xfrm>
            <a:off x="4758877" y="1039955"/>
            <a:ext cx="587767" cy="576494"/>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Rectangle 17">
            <a:extLst>
              <a:ext uri="{FF2B5EF4-FFF2-40B4-BE49-F238E27FC236}">
                <a16:creationId xmlns:a16="http://schemas.microsoft.com/office/drawing/2014/main" id="{7536AA1E-6C24-4A66-AAB7-35782BD9DEDB}"/>
              </a:ext>
            </a:extLst>
          </p:cNvPr>
          <p:cNvSpPr/>
          <p:nvPr/>
        </p:nvSpPr>
        <p:spPr>
          <a:xfrm>
            <a:off x="4758876" y="1825905"/>
            <a:ext cx="587768" cy="576494"/>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Rectangle 18">
            <a:extLst>
              <a:ext uri="{FF2B5EF4-FFF2-40B4-BE49-F238E27FC236}">
                <a16:creationId xmlns:a16="http://schemas.microsoft.com/office/drawing/2014/main" id="{222BD605-3547-4DD5-A740-98710E11C632}"/>
              </a:ext>
            </a:extLst>
          </p:cNvPr>
          <p:cNvSpPr/>
          <p:nvPr/>
        </p:nvSpPr>
        <p:spPr>
          <a:xfrm>
            <a:off x="4758883" y="2660892"/>
            <a:ext cx="587761" cy="539569"/>
          </a:xfrm>
          <a:prstGeom prst="rect">
            <a:avLst/>
          </a:prstGeom>
          <a:solidFill>
            <a:schemeClr val="accent3"/>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Rectangle 19">
            <a:extLst>
              <a:ext uri="{FF2B5EF4-FFF2-40B4-BE49-F238E27FC236}">
                <a16:creationId xmlns:a16="http://schemas.microsoft.com/office/drawing/2014/main" id="{E3ED01D0-912E-4294-B392-81E77C41E575}"/>
              </a:ext>
            </a:extLst>
          </p:cNvPr>
          <p:cNvSpPr/>
          <p:nvPr/>
        </p:nvSpPr>
        <p:spPr>
          <a:xfrm>
            <a:off x="4741064" y="3488289"/>
            <a:ext cx="587762" cy="539569"/>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Box 20">
            <a:extLst>
              <a:ext uri="{FF2B5EF4-FFF2-40B4-BE49-F238E27FC236}">
                <a16:creationId xmlns:a16="http://schemas.microsoft.com/office/drawing/2014/main" id="{7D323EF9-0205-4F9F-B8A5-5E090FAAA34A}"/>
              </a:ext>
            </a:extLst>
          </p:cNvPr>
          <p:cNvSpPr txBox="1"/>
          <p:nvPr/>
        </p:nvSpPr>
        <p:spPr>
          <a:xfrm>
            <a:off x="4723589" y="1139780"/>
            <a:ext cx="682160"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16ACC078-23C6-4647-8F57-42B1FBF321FC}"/>
              </a:ext>
            </a:extLst>
          </p:cNvPr>
          <p:cNvSpPr txBox="1"/>
          <p:nvPr/>
        </p:nvSpPr>
        <p:spPr>
          <a:xfrm>
            <a:off x="4719887" y="1927104"/>
            <a:ext cx="682160"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3" name="TextBox 22">
            <a:extLst>
              <a:ext uri="{FF2B5EF4-FFF2-40B4-BE49-F238E27FC236}">
                <a16:creationId xmlns:a16="http://schemas.microsoft.com/office/drawing/2014/main" id="{D72A56DB-EE39-4CB4-B347-86EF0DCB3AF7}"/>
              </a:ext>
            </a:extLst>
          </p:cNvPr>
          <p:cNvSpPr txBox="1"/>
          <p:nvPr/>
        </p:nvSpPr>
        <p:spPr>
          <a:xfrm>
            <a:off x="4719887" y="2768929"/>
            <a:ext cx="682160"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4" name="TextBox 23">
            <a:extLst>
              <a:ext uri="{FF2B5EF4-FFF2-40B4-BE49-F238E27FC236}">
                <a16:creationId xmlns:a16="http://schemas.microsoft.com/office/drawing/2014/main" id="{8FBED384-120E-4CE6-9BEB-99332F464629}"/>
              </a:ext>
            </a:extLst>
          </p:cNvPr>
          <p:cNvSpPr txBox="1"/>
          <p:nvPr/>
        </p:nvSpPr>
        <p:spPr>
          <a:xfrm>
            <a:off x="4719887" y="3560815"/>
            <a:ext cx="682160"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26" name="TextBox 25">
            <a:extLst>
              <a:ext uri="{FF2B5EF4-FFF2-40B4-BE49-F238E27FC236}">
                <a16:creationId xmlns:a16="http://schemas.microsoft.com/office/drawing/2014/main" id="{84237A53-2FA2-41CA-A145-17EF09ABAB64}"/>
              </a:ext>
            </a:extLst>
          </p:cNvPr>
          <p:cNvSpPr txBox="1"/>
          <p:nvPr/>
        </p:nvSpPr>
        <p:spPr>
          <a:xfrm>
            <a:off x="5704701" y="1068668"/>
            <a:ext cx="5433857"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29" name="TextBox 28">
            <a:extLst>
              <a:ext uri="{FF2B5EF4-FFF2-40B4-BE49-F238E27FC236}">
                <a16:creationId xmlns:a16="http://schemas.microsoft.com/office/drawing/2014/main" id="{06E936BF-B642-4621-A95A-690790C2325E}"/>
              </a:ext>
            </a:extLst>
          </p:cNvPr>
          <p:cNvSpPr txBox="1"/>
          <p:nvPr/>
        </p:nvSpPr>
        <p:spPr>
          <a:xfrm>
            <a:off x="5704701" y="1870449"/>
            <a:ext cx="5433857"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How Does it Works</a:t>
            </a:r>
            <a:endParaRPr lang="ko-KR" altLang="en-US" sz="2400" b="1" dirty="0">
              <a:solidFill>
                <a:schemeClr val="bg1"/>
              </a:solidFill>
              <a:cs typeface="Arial" pitchFamily="34" charset="0"/>
            </a:endParaRPr>
          </a:p>
        </p:txBody>
      </p:sp>
      <p:sp>
        <p:nvSpPr>
          <p:cNvPr id="32" name="TextBox 31">
            <a:extLst>
              <a:ext uri="{FF2B5EF4-FFF2-40B4-BE49-F238E27FC236}">
                <a16:creationId xmlns:a16="http://schemas.microsoft.com/office/drawing/2014/main" id="{3F33624B-C3F6-47AA-8AD1-38868154757D}"/>
              </a:ext>
            </a:extLst>
          </p:cNvPr>
          <p:cNvSpPr txBox="1"/>
          <p:nvPr/>
        </p:nvSpPr>
        <p:spPr>
          <a:xfrm>
            <a:off x="5695925" y="2694329"/>
            <a:ext cx="5433857"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Advantages of Blockchain</a:t>
            </a:r>
            <a:endParaRPr lang="ko-KR" altLang="en-US" sz="2400" b="1" dirty="0">
              <a:solidFill>
                <a:schemeClr val="bg1"/>
              </a:solidFill>
              <a:cs typeface="Arial" pitchFamily="34" charset="0"/>
            </a:endParaRPr>
          </a:p>
        </p:txBody>
      </p:sp>
      <p:sp>
        <p:nvSpPr>
          <p:cNvPr id="35" name="TextBox 34">
            <a:extLst>
              <a:ext uri="{FF2B5EF4-FFF2-40B4-BE49-F238E27FC236}">
                <a16:creationId xmlns:a16="http://schemas.microsoft.com/office/drawing/2014/main" id="{DCE48A28-ACC0-4F50-BDD7-ED1FE4C66465}"/>
              </a:ext>
            </a:extLst>
          </p:cNvPr>
          <p:cNvSpPr txBox="1"/>
          <p:nvPr/>
        </p:nvSpPr>
        <p:spPr>
          <a:xfrm>
            <a:off x="5704701" y="3534550"/>
            <a:ext cx="6165634"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Real-world applications of Blockchain</a:t>
            </a:r>
            <a:endParaRPr lang="ko-KR" altLang="en-US" sz="2400" b="1" dirty="0">
              <a:solidFill>
                <a:schemeClr val="bg1"/>
              </a:solidFill>
              <a:cs typeface="Arial" pitchFamily="34" charset="0"/>
            </a:endParaRPr>
          </a:p>
        </p:txBody>
      </p:sp>
      <p:sp>
        <p:nvSpPr>
          <p:cNvPr id="36" name="Oval 35">
            <a:extLst>
              <a:ext uri="{FF2B5EF4-FFF2-40B4-BE49-F238E27FC236}">
                <a16:creationId xmlns:a16="http://schemas.microsoft.com/office/drawing/2014/main" id="{CD4E8CE7-5D30-4C46-BFB0-3CFC42311CA8}"/>
              </a:ext>
            </a:extLst>
          </p:cNvPr>
          <p:cNvSpPr/>
          <p:nvPr/>
        </p:nvSpPr>
        <p:spPr>
          <a:xfrm>
            <a:off x="3150173" y="1490958"/>
            <a:ext cx="111057" cy="11105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195B8A-CF68-41BF-B7F5-3ACE385A8647}"/>
              </a:ext>
            </a:extLst>
          </p:cNvPr>
          <p:cNvSpPr/>
          <p:nvPr/>
        </p:nvSpPr>
        <p:spPr>
          <a:xfrm>
            <a:off x="4719888" y="4328134"/>
            <a:ext cx="608938" cy="599083"/>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TextBox 39">
            <a:extLst>
              <a:ext uri="{FF2B5EF4-FFF2-40B4-BE49-F238E27FC236}">
                <a16:creationId xmlns:a16="http://schemas.microsoft.com/office/drawing/2014/main" id="{B684C1B2-C937-4AAD-BF78-4D3130466124}"/>
              </a:ext>
            </a:extLst>
          </p:cNvPr>
          <p:cNvSpPr txBox="1"/>
          <p:nvPr/>
        </p:nvSpPr>
        <p:spPr>
          <a:xfrm>
            <a:off x="5695925" y="4371744"/>
            <a:ext cx="5433857"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Limitations and challenges</a:t>
            </a:r>
            <a:endParaRPr lang="ko-KR" altLang="en-US" sz="2400" b="1" dirty="0">
              <a:solidFill>
                <a:schemeClr val="bg1"/>
              </a:solidFill>
              <a:cs typeface="Arial" pitchFamily="34" charset="0"/>
            </a:endParaRPr>
          </a:p>
        </p:txBody>
      </p:sp>
      <p:sp>
        <p:nvSpPr>
          <p:cNvPr id="55" name="TextBox 54">
            <a:extLst>
              <a:ext uri="{FF2B5EF4-FFF2-40B4-BE49-F238E27FC236}">
                <a16:creationId xmlns:a16="http://schemas.microsoft.com/office/drawing/2014/main" id="{D5E0F994-F691-4817-B845-E1ECA772BD32}"/>
              </a:ext>
            </a:extLst>
          </p:cNvPr>
          <p:cNvSpPr txBox="1"/>
          <p:nvPr/>
        </p:nvSpPr>
        <p:spPr>
          <a:xfrm>
            <a:off x="4694933" y="4433299"/>
            <a:ext cx="682160"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
        <p:nvSpPr>
          <p:cNvPr id="56" name="Rectangle 55">
            <a:extLst>
              <a:ext uri="{FF2B5EF4-FFF2-40B4-BE49-F238E27FC236}">
                <a16:creationId xmlns:a16="http://schemas.microsoft.com/office/drawing/2014/main" id="{B737E7D0-E17F-4F88-8C2F-7E00F57AF975}"/>
              </a:ext>
            </a:extLst>
          </p:cNvPr>
          <p:cNvSpPr/>
          <p:nvPr/>
        </p:nvSpPr>
        <p:spPr>
          <a:xfrm>
            <a:off x="4711477" y="5151933"/>
            <a:ext cx="608938" cy="599083"/>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8" name="TextBox 57">
            <a:extLst>
              <a:ext uri="{FF2B5EF4-FFF2-40B4-BE49-F238E27FC236}">
                <a16:creationId xmlns:a16="http://schemas.microsoft.com/office/drawing/2014/main" id="{009DD513-F9EB-4853-ACD8-1B2DE9CE5806}"/>
              </a:ext>
            </a:extLst>
          </p:cNvPr>
          <p:cNvSpPr txBox="1"/>
          <p:nvPr/>
        </p:nvSpPr>
        <p:spPr>
          <a:xfrm>
            <a:off x="4683277" y="5261373"/>
            <a:ext cx="682160" cy="400110"/>
          </a:xfrm>
          <a:prstGeom prst="rect">
            <a:avLst/>
          </a:prstGeom>
          <a:noFill/>
        </p:spPr>
        <p:txBody>
          <a:bodyPr wrap="square" lIns="108000" rIns="108000" rtlCol="0">
            <a:spAutoFit/>
          </a:bodyPr>
          <a:lstStyle/>
          <a:p>
            <a:pPr algn="ctr"/>
            <a:r>
              <a:rPr lang="en-US" altLang="ko-KR" sz="2000" b="1" dirty="0">
                <a:solidFill>
                  <a:schemeClr val="bg1"/>
                </a:solidFill>
                <a:cs typeface="Arial" pitchFamily="34" charset="0"/>
              </a:rPr>
              <a:t>06</a:t>
            </a:r>
            <a:endParaRPr lang="ko-KR" altLang="en-US" sz="2000" b="1" dirty="0">
              <a:solidFill>
                <a:schemeClr val="bg1"/>
              </a:solidFill>
              <a:cs typeface="Arial" pitchFamily="34" charset="0"/>
            </a:endParaRPr>
          </a:p>
        </p:txBody>
      </p:sp>
      <p:sp>
        <p:nvSpPr>
          <p:cNvPr id="60" name="TextBox 59">
            <a:extLst>
              <a:ext uri="{FF2B5EF4-FFF2-40B4-BE49-F238E27FC236}">
                <a16:creationId xmlns:a16="http://schemas.microsoft.com/office/drawing/2014/main" id="{451E2499-0A5A-4A06-AE4A-AC47C4C7BC50}"/>
              </a:ext>
            </a:extLst>
          </p:cNvPr>
          <p:cNvSpPr txBox="1"/>
          <p:nvPr/>
        </p:nvSpPr>
        <p:spPr>
          <a:xfrm>
            <a:off x="5695924" y="5230595"/>
            <a:ext cx="5433857"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Conclusion</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Introduction</a:t>
            </a:r>
          </a:p>
        </p:txBody>
      </p:sp>
      <p:graphicFrame>
        <p:nvGraphicFramePr>
          <p:cNvPr id="3" name="Chart 21">
            <a:extLst>
              <a:ext uri="{FF2B5EF4-FFF2-40B4-BE49-F238E27FC236}">
                <a16:creationId xmlns:a16="http://schemas.microsoft.com/office/drawing/2014/main" id="{B58ECB82-FC5F-4BC7-BD81-C284E0E82448}"/>
              </a:ext>
            </a:extLst>
          </p:cNvPr>
          <p:cNvGraphicFramePr/>
          <p:nvPr>
            <p:extLst>
              <p:ext uri="{D42A27DB-BD31-4B8C-83A1-F6EECF244321}">
                <p14:modId xmlns:p14="http://schemas.microsoft.com/office/powerpoint/2010/main" val="3887005405"/>
              </p:ext>
            </p:extLst>
          </p:nvPr>
        </p:nvGraphicFramePr>
        <p:xfrm>
          <a:off x="8481585" y="4196048"/>
          <a:ext cx="2218782" cy="2008259"/>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0">
            <a:extLst>
              <a:ext uri="{FF2B5EF4-FFF2-40B4-BE49-F238E27FC236}">
                <a16:creationId xmlns:a16="http://schemas.microsoft.com/office/drawing/2014/main" id="{3303E3A0-178E-420F-BB3E-1D3510A3AACA}"/>
              </a:ext>
            </a:extLst>
          </p:cNvPr>
          <p:cNvGrpSpPr/>
          <p:nvPr/>
        </p:nvGrpSpPr>
        <p:grpSpPr>
          <a:xfrm>
            <a:off x="10628367" y="4632780"/>
            <a:ext cx="1268359" cy="920637"/>
            <a:chOff x="7848856" y="4058120"/>
            <a:chExt cx="1006205" cy="920637"/>
          </a:xfrm>
        </p:grpSpPr>
        <p:sp>
          <p:nvSpPr>
            <p:cNvPr id="5" name="Rectangle 22">
              <a:extLst>
                <a:ext uri="{FF2B5EF4-FFF2-40B4-BE49-F238E27FC236}">
                  <a16:creationId xmlns:a16="http://schemas.microsoft.com/office/drawing/2014/main" id="{562BDC27-83D2-4C4B-AD0C-C798A6D26026}"/>
                </a:ext>
              </a:extLst>
            </p:cNvPr>
            <p:cNvSpPr/>
            <p:nvPr/>
          </p:nvSpPr>
          <p:spPr>
            <a:xfrm>
              <a:off x="7848856" y="4121462"/>
              <a:ext cx="114237" cy="14401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6" name="Rectangle 23">
              <a:extLst>
                <a:ext uri="{FF2B5EF4-FFF2-40B4-BE49-F238E27FC236}">
                  <a16:creationId xmlns:a16="http://schemas.microsoft.com/office/drawing/2014/main" id="{881A1C77-7ADF-44E7-819A-ED7F97232230}"/>
                </a:ext>
              </a:extLst>
            </p:cNvPr>
            <p:cNvSpPr/>
            <p:nvPr/>
          </p:nvSpPr>
          <p:spPr>
            <a:xfrm>
              <a:off x="7848856" y="4337486"/>
              <a:ext cx="114237" cy="1440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7" name="Rectangle 24">
              <a:extLst>
                <a:ext uri="{FF2B5EF4-FFF2-40B4-BE49-F238E27FC236}">
                  <a16:creationId xmlns:a16="http://schemas.microsoft.com/office/drawing/2014/main" id="{8E01A844-FF4D-4A85-8669-357D3775005F}"/>
                </a:ext>
              </a:extLst>
            </p:cNvPr>
            <p:cNvSpPr/>
            <p:nvPr/>
          </p:nvSpPr>
          <p:spPr>
            <a:xfrm>
              <a:off x="7848856" y="4553510"/>
              <a:ext cx="114237"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8" name="Rectangle 25">
              <a:extLst>
                <a:ext uri="{FF2B5EF4-FFF2-40B4-BE49-F238E27FC236}">
                  <a16:creationId xmlns:a16="http://schemas.microsoft.com/office/drawing/2014/main" id="{AECDD946-8C0C-495F-AC59-2727C202E876}"/>
                </a:ext>
              </a:extLst>
            </p:cNvPr>
            <p:cNvSpPr/>
            <p:nvPr/>
          </p:nvSpPr>
          <p:spPr>
            <a:xfrm>
              <a:off x="7848856" y="4769534"/>
              <a:ext cx="114237"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9" name="TextBox 8">
              <a:extLst>
                <a:ext uri="{FF2B5EF4-FFF2-40B4-BE49-F238E27FC236}">
                  <a16:creationId xmlns:a16="http://schemas.microsoft.com/office/drawing/2014/main" id="{007F9691-43B6-4D4D-9A78-392374D59888}"/>
                </a:ext>
              </a:extLst>
            </p:cNvPr>
            <p:cNvSpPr txBox="1"/>
            <p:nvPr/>
          </p:nvSpPr>
          <p:spPr>
            <a:xfrm>
              <a:off x="8027477" y="4058120"/>
              <a:ext cx="827584"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Bitcoin </a:t>
              </a:r>
              <a:endParaRPr lang="ko-KR" altLang="en-US" sz="1200" dirty="0">
                <a:solidFill>
                  <a:schemeClr val="tx1">
                    <a:lumMod val="75000"/>
                    <a:lumOff val="25000"/>
                  </a:schemeClr>
                </a:solidFill>
                <a:cs typeface="Calibri" pitchFamily="34" charset="0"/>
              </a:endParaRPr>
            </a:p>
          </p:txBody>
        </p:sp>
        <p:sp>
          <p:nvSpPr>
            <p:cNvPr id="10" name="TextBox 9">
              <a:extLst>
                <a:ext uri="{FF2B5EF4-FFF2-40B4-BE49-F238E27FC236}">
                  <a16:creationId xmlns:a16="http://schemas.microsoft.com/office/drawing/2014/main" id="{D929EF48-5610-4DE4-820E-745644EB4E4D}"/>
                </a:ext>
              </a:extLst>
            </p:cNvPr>
            <p:cNvSpPr txBox="1"/>
            <p:nvPr/>
          </p:nvSpPr>
          <p:spPr>
            <a:xfrm>
              <a:off x="8027477" y="4272666"/>
              <a:ext cx="827584"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Ethereum </a:t>
              </a:r>
              <a:endParaRPr lang="ko-KR" altLang="en-US" sz="1200" dirty="0">
                <a:solidFill>
                  <a:schemeClr val="tx1">
                    <a:lumMod val="75000"/>
                    <a:lumOff val="25000"/>
                  </a:schemeClr>
                </a:solidFill>
                <a:cs typeface="Calibri" pitchFamily="34" charset="0"/>
              </a:endParaRPr>
            </a:p>
          </p:txBody>
        </p:sp>
        <p:sp>
          <p:nvSpPr>
            <p:cNvPr id="11" name="TextBox 10">
              <a:extLst>
                <a:ext uri="{FF2B5EF4-FFF2-40B4-BE49-F238E27FC236}">
                  <a16:creationId xmlns:a16="http://schemas.microsoft.com/office/drawing/2014/main" id="{00806615-0C06-4D64-A558-37C34C825B90}"/>
                </a:ext>
              </a:extLst>
            </p:cNvPr>
            <p:cNvSpPr txBox="1"/>
            <p:nvPr/>
          </p:nvSpPr>
          <p:spPr>
            <a:xfrm>
              <a:off x="8027477" y="4487212"/>
              <a:ext cx="827584"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Tether </a:t>
              </a:r>
              <a:endParaRPr lang="ko-KR" altLang="en-US" sz="1200" dirty="0">
                <a:solidFill>
                  <a:schemeClr val="tx1">
                    <a:lumMod val="75000"/>
                    <a:lumOff val="25000"/>
                  </a:schemeClr>
                </a:solidFill>
                <a:cs typeface="Calibri" pitchFamily="34" charset="0"/>
              </a:endParaRPr>
            </a:p>
          </p:txBody>
        </p:sp>
        <p:sp>
          <p:nvSpPr>
            <p:cNvPr id="12" name="TextBox 11">
              <a:extLst>
                <a:ext uri="{FF2B5EF4-FFF2-40B4-BE49-F238E27FC236}">
                  <a16:creationId xmlns:a16="http://schemas.microsoft.com/office/drawing/2014/main" id="{E5620BB8-DB7A-4C91-8DC6-678902DC3E86}"/>
                </a:ext>
              </a:extLst>
            </p:cNvPr>
            <p:cNvSpPr txBox="1"/>
            <p:nvPr/>
          </p:nvSpPr>
          <p:spPr>
            <a:xfrm>
              <a:off x="8027477" y="4701758"/>
              <a:ext cx="827584"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Others </a:t>
              </a:r>
              <a:endParaRPr lang="ko-KR" altLang="en-US" sz="1200" dirty="0">
                <a:solidFill>
                  <a:schemeClr val="tx1">
                    <a:lumMod val="75000"/>
                    <a:lumOff val="25000"/>
                  </a:schemeClr>
                </a:solidFill>
                <a:cs typeface="Calibri" pitchFamily="34" charset="0"/>
              </a:endParaRPr>
            </a:p>
          </p:txBody>
        </p:sp>
      </p:grpSp>
      <p:sp>
        <p:nvSpPr>
          <p:cNvPr id="13" name="Text Placeholder 27">
            <a:extLst>
              <a:ext uri="{FF2B5EF4-FFF2-40B4-BE49-F238E27FC236}">
                <a16:creationId xmlns:a16="http://schemas.microsoft.com/office/drawing/2014/main" id="{6F7B1B60-4D5B-486B-804D-6A25DD4FA546}"/>
              </a:ext>
            </a:extLst>
          </p:cNvPr>
          <p:cNvSpPr txBox="1">
            <a:spLocks/>
          </p:cNvSpPr>
          <p:nvPr/>
        </p:nvSpPr>
        <p:spPr>
          <a:xfrm>
            <a:off x="4419671" y="1793173"/>
            <a:ext cx="6957575"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tx1">
                    <a:lumMod val="75000"/>
                    <a:lumOff val="25000"/>
                  </a:schemeClr>
                </a:solidFill>
              </a:rPr>
              <a:t>What is Blockchain ?</a:t>
            </a:r>
          </a:p>
        </p:txBody>
      </p:sp>
      <p:sp>
        <p:nvSpPr>
          <p:cNvPr id="14" name="Text Placeholder 27">
            <a:extLst>
              <a:ext uri="{FF2B5EF4-FFF2-40B4-BE49-F238E27FC236}">
                <a16:creationId xmlns:a16="http://schemas.microsoft.com/office/drawing/2014/main" id="{1BAAC319-573D-4523-A9DE-1043F3E0E080}"/>
              </a:ext>
            </a:extLst>
          </p:cNvPr>
          <p:cNvSpPr txBox="1">
            <a:spLocks/>
          </p:cNvSpPr>
          <p:nvPr/>
        </p:nvSpPr>
        <p:spPr>
          <a:xfrm>
            <a:off x="4453362" y="3639634"/>
            <a:ext cx="3776238" cy="420289"/>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600" dirty="0">
                <a:solidFill>
                  <a:schemeClr val="tx1">
                    <a:lumMod val="75000"/>
                    <a:lumOff val="25000"/>
                  </a:schemeClr>
                </a:solidFill>
              </a:rPr>
              <a:t>Historical background and evolution</a:t>
            </a:r>
          </a:p>
        </p:txBody>
      </p:sp>
      <p:sp>
        <p:nvSpPr>
          <p:cNvPr id="15" name="텍스트 개체 틀 37">
            <a:extLst>
              <a:ext uri="{FF2B5EF4-FFF2-40B4-BE49-F238E27FC236}">
                <a16:creationId xmlns:a16="http://schemas.microsoft.com/office/drawing/2014/main" id="{033A1D72-A9C4-4919-A9BB-621E45651A5E}"/>
              </a:ext>
            </a:extLst>
          </p:cNvPr>
          <p:cNvSpPr txBox="1">
            <a:spLocks/>
          </p:cNvSpPr>
          <p:nvPr/>
        </p:nvSpPr>
        <p:spPr>
          <a:xfrm>
            <a:off x="8497767" y="3781033"/>
            <a:ext cx="2661819" cy="28803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600" b="1" dirty="0">
                <a:solidFill>
                  <a:schemeClr val="tx1">
                    <a:lumMod val="75000"/>
                    <a:lumOff val="25000"/>
                  </a:schemeClr>
                </a:solidFill>
              </a:rPr>
              <a:t>Different Crypto Volumes</a:t>
            </a:r>
          </a:p>
        </p:txBody>
      </p:sp>
      <p:sp>
        <p:nvSpPr>
          <p:cNvPr id="16" name="직사각형 1">
            <a:extLst>
              <a:ext uri="{FF2B5EF4-FFF2-40B4-BE49-F238E27FC236}">
                <a16:creationId xmlns:a16="http://schemas.microsoft.com/office/drawing/2014/main" id="{2C704074-F328-4611-9EC0-1643323E1460}"/>
              </a:ext>
            </a:extLst>
          </p:cNvPr>
          <p:cNvSpPr/>
          <p:nvPr/>
        </p:nvSpPr>
        <p:spPr>
          <a:xfrm>
            <a:off x="4419671" y="2332263"/>
            <a:ext cx="6870043" cy="1200329"/>
          </a:xfrm>
          <a:prstGeom prst="rect">
            <a:avLst/>
          </a:prstGeom>
        </p:spPr>
        <p:txBody>
          <a:bodyPr wrap="square">
            <a:spAutoFit/>
          </a:bodyPr>
          <a:lstStyle/>
          <a:p>
            <a:pPr marL="0" marR="0">
              <a:spcBef>
                <a:spcPts val="1500"/>
              </a:spcBef>
              <a:spcAft>
                <a:spcPts val="1500"/>
              </a:spcAft>
            </a:pPr>
            <a:r>
              <a:rPr lang="en-US" sz="1800" dirty="0">
                <a:effectLst/>
                <a:latin typeface="Segoe UI" panose="020B0502040204020203" pitchFamily="34" charset="0"/>
                <a:ea typeface="Times New Roman" panose="02020603050405020304" pitchFamily="18" charset="0"/>
              </a:rPr>
              <a:t>Blockchain is a new type of technology </a:t>
            </a:r>
            <a:r>
              <a:rPr lang="en-US" dirty="0">
                <a:latin typeface="Segoe UI" panose="020B0502040204020203" pitchFamily="34" charset="0"/>
                <a:ea typeface="Times New Roman" panose="02020603050405020304" pitchFamily="18" charset="0"/>
              </a:rPr>
              <a:t>based on distributed ledger </a:t>
            </a:r>
            <a:r>
              <a:rPr lang="en-US" sz="1800" dirty="0">
                <a:effectLst/>
                <a:latin typeface="Segoe UI" panose="020B0502040204020203" pitchFamily="34" charset="0"/>
                <a:ea typeface="Times New Roman" panose="02020603050405020304" pitchFamily="18" charset="0"/>
              </a:rPr>
              <a:t>that allows us to record and track transactions in a safe and transparent way. It was first created for Bitcoin, which is a type of digital currency. </a:t>
            </a:r>
            <a:endParaRPr lang="en-US" sz="1800" dirty="0">
              <a:effectLst/>
              <a:latin typeface="Times New Roman" panose="02020603050405020304" pitchFamily="18" charset="0"/>
              <a:ea typeface="Times New Roman" panose="02020603050405020304" pitchFamily="18" charset="0"/>
            </a:endParaRPr>
          </a:p>
        </p:txBody>
      </p:sp>
      <p:sp>
        <p:nvSpPr>
          <p:cNvPr id="17" name="직사각형 22">
            <a:extLst>
              <a:ext uri="{FF2B5EF4-FFF2-40B4-BE49-F238E27FC236}">
                <a16:creationId xmlns:a16="http://schemas.microsoft.com/office/drawing/2014/main" id="{38E7798A-61CE-488D-8ACF-022164CB395C}"/>
              </a:ext>
            </a:extLst>
          </p:cNvPr>
          <p:cNvSpPr/>
          <p:nvPr/>
        </p:nvSpPr>
        <p:spPr>
          <a:xfrm>
            <a:off x="4453363" y="4100988"/>
            <a:ext cx="3462970" cy="1384995"/>
          </a:xfrm>
          <a:prstGeom prst="rect">
            <a:avLst/>
          </a:prstGeom>
        </p:spPr>
        <p:txBody>
          <a:bodyPr wrap="square">
            <a:spAutoFit/>
          </a:bodyPr>
          <a:lstStyle/>
          <a:p>
            <a:r>
              <a:rPr lang="en-US" sz="1400" b="0" i="0" dirty="0">
                <a:effectLst/>
                <a:latin typeface="Söhne"/>
              </a:rPr>
              <a:t>Blockchain was invented in 2008 by an anonymous person or group of people </a:t>
            </a:r>
            <a:r>
              <a:rPr lang="en-US" sz="1400" dirty="0">
                <a:latin typeface="Söhne"/>
              </a:rPr>
              <a:t>behind the online cash currency </a:t>
            </a:r>
            <a:r>
              <a:rPr lang="en-US" sz="1400" b="1" dirty="0">
                <a:latin typeface="Söhne"/>
              </a:rPr>
              <a:t>Bitcoin</a:t>
            </a:r>
            <a:r>
              <a:rPr lang="en-US" sz="1400" dirty="0">
                <a:latin typeface="Söhne"/>
              </a:rPr>
              <a:t> </a:t>
            </a:r>
            <a:r>
              <a:rPr lang="en-US" sz="1400" b="0" i="0" dirty="0">
                <a:effectLst/>
                <a:latin typeface="Söhne"/>
              </a:rPr>
              <a:t>using the pseudonym "</a:t>
            </a:r>
            <a:r>
              <a:rPr lang="en-US" sz="1400" b="1" i="0" dirty="0">
                <a:effectLst/>
                <a:latin typeface="Söhne"/>
              </a:rPr>
              <a:t>Satoshi Nakamoto</a:t>
            </a:r>
            <a:r>
              <a:rPr lang="en-US" sz="1400" b="0" i="0" dirty="0">
                <a:effectLst/>
                <a:latin typeface="Söhne"/>
              </a:rPr>
              <a:t>". Since then, blockchain has evolved and been used for many different purposes</a:t>
            </a:r>
            <a:r>
              <a:rPr lang="en-US" altLang="ko-KR" sz="1400" dirty="0"/>
              <a:t>.</a:t>
            </a:r>
          </a:p>
        </p:txBody>
      </p:sp>
      <p:pic>
        <p:nvPicPr>
          <p:cNvPr id="24" name="Picture Placeholder 23">
            <a:extLst>
              <a:ext uri="{FF2B5EF4-FFF2-40B4-BE49-F238E27FC236}">
                <a16:creationId xmlns:a16="http://schemas.microsoft.com/office/drawing/2014/main" id="{0115DB35-5064-4CA9-92A8-6C92DDDF7C94}"/>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3756" r="23756"/>
          <a:stretch>
            <a:fillRect/>
          </a:stretch>
        </p:blipFill>
        <p:spPr>
          <a:xfrm>
            <a:off x="902286" y="2064492"/>
            <a:ext cx="2955612" cy="3753256"/>
          </a:xfrm>
        </p:spPr>
      </p:pic>
    </p:spTree>
    <p:extLst>
      <p:ext uri="{BB962C8B-B14F-4D97-AF65-F5344CB8AC3E}">
        <p14:creationId xmlns:p14="http://schemas.microsoft.com/office/powerpoint/2010/main" val="141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dirty="0"/>
              <a:t>How Blockchain works ?</a:t>
            </a:r>
          </a:p>
        </p:txBody>
      </p:sp>
      <p:grpSp>
        <p:nvGrpSpPr>
          <p:cNvPr id="46" name="Group 45">
            <a:extLst>
              <a:ext uri="{FF2B5EF4-FFF2-40B4-BE49-F238E27FC236}">
                <a16:creationId xmlns:a16="http://schemas.microsoft.com/office/drawing/2014/main" id="{E5DC0F33-BA41-444D-96B4-AEA76E9B5FFC}"/>
              </a:ext>
            </a:extLst>
          </p:cNvPr>
          <p:cNvGrpSpPr/>
          <p:nvPr/>
        </p:nvGrpSpPr>
        <p:grpSpPr>
          <a:xfrm>
            <a:off x="6447533" y="4947526"/>
            <a:ext cx="1863847" cy="893247"/>
            <a:chOff x="4802168" y="5122467"/>
            <a:chExt cx="2442275" cy="1177856"/>
          </a:xfrm>
        </p:grpSpPr>
        <p:sp>
          <p:nvSpPr>
            <p:cNvPr id="36" name="Rectangle 35">
              <a:extLst>
                <a:ext uri="{FF2B5EF4-FFF2-40B4-BE49-F238E27FC236}">
                  <a16:creationId xmlns:a16="http://schemas.microsoft.com/office/drawing/2014/main" id="{DEFFEF78-9F7B-4DF3-87F8-4A5DA5E8A58B}"/>
                </a:ext>
              </a:extLst>
            </p:cNvPr>
            <p:cNvSpPr/>
            <p:nvPr/>
          </p:nvSpPr>
          <p:spPr>
            <a:xfrm>
              <a:off x="4802168" y="5485523"/>
              <a:ext cx="536368" cy="536368"/>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grpSp>
          <p:nvGrpSpPr>
            <p:cNvPr id="42" name="Group 41">
              <a:extLst>
                <a:ext uri="{FF2B5EF4-FFF2-40B4-BE49-F238E27FC236}">
                  <a16:creationId xmlns:a16="http://schemas.microsoft.com/office/drawing/2014/main" id="{D2B22FA3-D06A-4E2D-9A06-FFD8302FAFAD}"/>
                </a:ext>
              </a:extLst>
            </p:cNvPr>
            <p:cNvGrpSpPr/>
            <p:nvPr/>
          </p:nvGrpSpPr>
          <p:grpSpPr>
            <a:xfrm rot="19800000">
              <a:off x="5350896" y="5409313"/>
              <a:ext cx="659742" cy="197507"/>
              <a:chOff x="2906464" y="3248298"/>
              <a:chExt cx="1886168" cy="564662"/>
            </a:xfrm>
          </p:grpSpPr>
          <p:sp>
            <p:nvSpPr>
              <p:cNvPr id="43" name="Freeform: Shape 42">
                <a:extLst>
                  <a:ext uri="{FF2B5EF4-FFF2-40B4-BE49-F238E27FC236}">
                    <a16:creationId xmlns:a16="http://schemas.microsoft.com/office/drawing/2014/main" id="{41A62F06-7CD4-4372-91EA-4D665F60D558}"/>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Rounded Corners 43">
                <a:extLst>
                  <a:ext uri="{FF2B5EF4-FFF2-40B4-BE49-F238E27FC236}">
                    <a16:creationId xmlns:a16="http://schemas.microsoft.com/office/drawing/2014/main" id="{A25C0471-DA35-4C08-823E-66BDE9D1DD1B}"/>
                  </a:ext>
                </a:extLst>
              </p:cNvPr>
              <p:cNvSpPr/>
              <p:nvPr/>
            </p:nvSpPr>
            <p:spPr>
              <a:xfrm>
                <a:off x="3930483" y="3443169"/>
                <a:ext cx="862149"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24ABA6A2-6825-4216-9AB1-94CB02C0E6C2}"/>
                  </a:ext>
                </a:extLst>
              </p:cNvPr>
              <p:cNvSpPr/>
              <p:nvPr/>
            </p:nvSpPr>
            <p:spPr>
              <a:xfrm>
                <a:off x="2906464" y="3446663"/>
                <a:ext cx="862147"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751ED889-E8A2-463A-ADC5-F3A1CBD123D5}"/>
                </a:ext>
              </a:extLst>
            </p:cNvPr>
            <p:cNvSpPr/>
            <p:nvPr/>
          </p:nvSpPr>
          <p:spPr>
            <a:xfrm>
              <a:off x="5868337" y="5122467"/>
              <a:ext cx="536368" cy="536368"/>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37" name="Rectangle 36">
              <a:extLst>
                <a:ext uri="{FF2B5EF4-FFF2-40B4-BE49-F238E27FC236}">
                  <a16:creationId xmlns:a16="http://schemas.microsoft.com/office/drawing/2014/main" id="{71C603ED-F8A5-46FD-8D65-9D205BBC99E6}"/>
                </a:ext>
              </a:extLst>
            </p:cNvPr>
            <p:cNvSpPr/>
            <p:nvPr/>
          </p:nvSpPr>
          <p:spPr>
            <a:xfrm>
              <a:off x="6708075" y="5763955"/>
              <a:ext cx="536368" cy="536368"/>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grpSp>
          <p:nvGrpSpPr>
            <p:cNvPr id="38" name="Group 37">
              <a:extLst>
                <a:ext uri="{FF2B5EF4-FFF2-40B4-BE49-F238E27FC236}">
                  <a16:creationId xmlns:a16="http://schemas.microsoft.com/office/drawing/2014/main" id="{AF614FD0-8E71-4F03-9E90-C60A0EC2CDE3}"/>
                </a:ext>
              </a:extLst>
            </p:cNvPr>
            <p:cNvGrpSpPr/>
            <p:nvPr/>
          </p:nvGrpSpPr>
          <p:grpSpPr>
            <a:xfrm rot="2031572">
              <a:off x="6385348" y="5402340"/>
              <a:ext cx="659742" cy="197507"/>
              <a:chOff x="2906464" y="3248298"/>
              <a:chExt cx="1886168" cy="564662"/>
            </a:xfrm>
          </p:grpSpPr>
          <p:sp>
            <p:nvSpPr>
              <p:cNvPr id="39" name="Freeform: Shape 38">
                <a:extLst>
                  <a:ext uri="{FF2B5EF4-FFF2-40B4-BE49-F238E27FC236}">
                    <a16:creationId xmlns:a16="http://schemas.microsoft.com/office/drawing/2014/main" id="{ACB23FBB-8C9C-4701-9C10-CE5B5FDC2A14}"/>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Rounded Corners 39">
                <a:extLst>
                  <a:ext uri="{FF2B5EF4-FFF2-40B4-BE49-F238E27FC236}">
                    <a16:creationId xmlns:a16="http://schemas.microsoft.com/office/drawing/2014/main" id="{4DE1166F-FC89-4D45-B3C8-FAD4D8D4BF3C}"/>
                  </a:ext>
                </a:extLst>
              </p:cNvPr>
              <p:cNvSpPr/>
              <p:nvPr/>
            </p:nvSpPr>
            <p:spPr>
              <a:xfrm>
                <a:off x="3930483" y="3443169"/>
                <a:ext cx="862149"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45D36769-B584-4392-8DB4-D24B6917F6D1}"/>
                  </a:ext>
                </a:extLst>
              </p:cNvPr>
              <p:cNvSpPr/>
              <p:nvPr/>
            </p:nvSpPr>
            <p:spPr>
              <a:xfrm>
                <a:off x="2906464" y="3446663"/>
                <a:ext cx="862147"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1" name="TextBox 50">
            <a:extLst>
              <a:ext uri="{FF2B5EF4-FFF2-40B4-BE49-F238E27FC236}">
                <a16:creationId xmlns:a16="http://schemas.microsoft.com/office/drawing/2014/main" id="{66D0E7D8-55F8-41F8-80CC-6385971389FD}"/>
              </a:ext>
            </a:extLst>
          </p:cNvPr>
          <p:cNvSpPr txBox="1"/>
          <p:nvPr/>
        </p:nvSpPr>
        <p:spPr>
          <a:xfrm>
            <a:off x="5903525" y="3840476"/>
            <a:ext cx="2856737" cy="584775"/>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Multiple Blocks Connected together</a:t>
            </a:r>
            <a:endParaRPr lang="ko-KR" altLang="en-US" sz="1600" b="1" dirty="0">
              <a:solidFill>
                <a:schemeClr val="tx1">
                  <a:lumMod val="75000"/>
                  <a:lumOff val="25000"/>
                </a:schemeClr>
              </a:solidFill>
              <a:cs typeface="Arial" pitchFamily="34" charset="0"/>
            </a:endParaRPr>
          </a:p>
        </p:txBody>
      </p:sp>
      <p:pic>
        <p:nvPicPr>
          <p:cNvPr id="4" name="Picture 3">
            <a:extLst>
              <a:ext uri="{FF2B5EF4-FFF2-40B4-BE49-F238E27FC236}">
                <a16:creationId xmlns:a16="http://schemas.microsoft.com/office/drawing/2014/main" id="{FBD33E4D-FB51-43B7-984F-F22BF5D5966F}"/>
              </a:ext>
            </a:extLst>
          </p:cNvPr>
          <p:cNvPicPr>
            <a:picLocks noChangeAspect="1"/>
          </p:cNvPicPr>
          <p:nvPr/>
        </p:nvPicPr>
        <p:blipFill rotWithShape="1">
          <a:blip r:embed="rId2">
            <a:extLst>
              <a:ext uri="{28A0092B-C50C-407E-A947-70E740481C1C}">
                <a14:useLocalDpi xmlns:a14="http://schemas.microsoft.com/office/drawing/2010/main" val="0"/>
              </a:ext>
            </a:extLst>
          </a:blip>
          <a:srcRect b="8408"/>
          <a:stretch/>
        </p:blipFill>
        <p:spPr>
          <a:xfrm>
            <a:off x="604719" y="2348776"/>
            <a:ext cx="4744836" cy="2922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B6693409-2A5D-4116-A43C-AD0419D123EE}"/>
              </a:ext>
            </a:extLst>
          </p:cNvPr>
          <p:cNvSpPr txBox="1"/>
          <p:nvPr/>
        </p:nvSpPr>
        <p:spPr>
          <a:xfrm>
            <a:off x="5835650" y="1586624"/>
            <a:ext cx="4989561" cy="2031325"/>
          </a:xfrm>
          <a:prstGeom prst="rect">
            <a:avLst/>
          </a:prstGeom>
          <a:noFill/>
        </p:spPr>
        <p:txBody>
          <a:bodyPr wrap="square" rtlCol="0">
            <a:spAutoFit/>
          </a:bodyPr>
          <a:lstStyle/>
          <a:p>
            <a:r>
              <a:rPr lang="en-US" b="0" i="0" dirty="0">
                <a:effectLst/>
                <a:latin typeface="Söhne"/>
              </a:rPr>
              <a:t>A blockchain is made up of blocks, which contain transaction data. These blocks are connected to each other in a chain-like structure, which creates a permanent record of all the transactions on the blockchain. Nodes are computers or devices that work together to verify and process transactions on the blockchain</a:t>
            </a:r>
            <a:endParaRPr lang="en-US" dirty="0"/>
          </a:p>
        </p:txBody>
      </p:sp>
      <p:grpSp>
        <p:nvGrpSpPr>
          <p:cNvPr id="59" name="Group 58">
            <a:extLst>
              <a:ext uri="{FF2B5EF4-FFF2-40B4-BE49-F238E27FC236}">
                <a16:creationId xmlns:a16="http://schemas.microsoft.com/office/drawing/2014/main" id="{DF9F73B9-3F2D-4A7E-8AF7-6FB7C63979C0}"/>
              </a:ext>
            </a:extLst>
          </p:cNvPr>
          <p:cNvGrpSpPr/>
          <p:nvPr/>
        </p:nvGrpSpPr>
        <p:grpSpPr>
          <a:xfrm>
            <a:off x="8760262" y="5063766"/>
            <a:ext cx="1863846" cy="893249"/>
            <a:chOff x="4802168" y="5122468"/>
            <a:chExt cx="2442274" cy="1177860"/>
          </a:xfrm>
        </p:grpSpPr>
        <p:sp>
          <p:nvSpPr>
            <p:cNvPr id="60" name="Rectangle 59">
              <a:extLst>
                <a:ext uri="{FF2B5EF4-FFF2-40B4-BE49-F238E27FC236}">
                  <a16:creationId xmlns:a16="http://schemas.microsoft.com/office/drawing/2014/main" id="{390C057C-69B5-48AE-9EE5-9B797B6EF6A5}"/>
                </a:ext>
              </a:extLst>
            </p:cNvPr>
            <p:cNvSpPr/>
            <p:nvPr/>
          </p:nvSpPr>
          <p:spPr>
            <a:xfrm>
              <a:off x="4802168" y="5485523"/>
              <a:ext cx="536368" cy="536368"/>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p>
          </p:txBody>
        </p:sp>
        <p:grpSp>
          <p:nvGrpSpPr>
            <p:cNvPr id="61" name="Group 60">
              <a:extLst>
                <a:ext uri="{FF2B5EF4-FFF2-40B4-BE49-F238E27FC236}">
                  <a16:creationId xmlns:a16="http://schemas.microsoft.com/office/drawing/2014/main" id="{78833E84-F2AA-44F6-A4A0-85DAB5AA5CF1}"/>
                </a:ext>
              </a:extLst>
            </p:cNvPr>
            <p:cNvGrpSpPr/>
            <p:nvPr/>
          </p:nvGrpSpPr>
          <p:grpSpPr>
            <a:xfrm rot="19800000">
              <a:off x="5350896" y="5409313"/>
              <a:ext cx="659742" cy="197507"/>
              <a:chOff x="2906464" y="3248298"/>
              <a:chExt cx="1886168" cy="564662"/>
            </a:xfrm>
          </p:grpSpPr>
          <p:sp>
            <p:nvSpPr>
              <p:cNvPr id="68" name="Freeform: Shape 67">
                <a:extLst>
                  <a:ext uri="{FF2B5EF4-FFF2-40B4-BE49-F238E27FC236}">
                    <a16:creationId xmlns:a16="http://schemas.microsoft.com/office/drawing/2014/main" id="{6F43A3B4-DA6A-4746-8515-DDB6EBE80793}"/>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Rectangle: Rounded Corners 68">
                <a:extLst>
                  <a:ext uri="{FF2B5EF4-FFF2-40B4-BE49-F238E27FC236}">
                    <a16:creationId xmlns:a16="http://schemas.microsoft.com/office/drawing/2014/main" id="{F533C343-8C9B-4D12-9F87-4283187BA4B2}"/>
                  </a:ext>
                </a:extLst>
              </p:cNvPr>
              <p:cNvSpPr/>
              <p:nvPr/>
            </p:nvSpPr>
            <p:spPr>
              <a:xfrm>
                <a:off x="3930483" y="3443169"/>
                <a:ext cx="862149"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C1522934-0C1C-4933-900F-EA7223C01A5C}"/>
                  </a:ext>
                </a:extLst>
              </p:cNvPr>
              <p:cNvSpPr/>
              <p:nvPr/>
            </p:nvSpPr>
            <p:spPr>
              <a:xfrm>
                <a:off x="2906464" y="3446663"/>
                <a:ext cx="862147"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563953A1-69D5-4020-8190-1DB827DD7AC3}"/>
                </a:ext>
              </a:extLst>
            </p:cNvPr>
            <p:cNvSpPr/>
            <p:nvPr/>
          </p:nvSpPr>
          <p:spPr>
            <a:xfrm>
              <a:off x="5868336" y="5122468"/>
              <a:ext cx="536368" cy="536369"/>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63" name="Rectangle 62">
              <a:extLst>
                <a:ext uri="{FF2B5EF4-FFF2-40B4-BE49-F238E27FC236}">
                  <a16:creationId xmlns:a16="http://schemas.microsoft.com/office/drawing/2014/main" id="{583D12B0-CF01-4618-A79D-99481F64C1DB}"/>
                </a:ext>
              </a:extLst>
            </p:cNvPr>
            <p:cNvSpPr/>
            <p:nvPr/>
          </p:nvSpPr>
          <p:spPr>
            <a:xfrm>
              <a:off x="6708074" y="5763960"/>
              <a:ext cx="536368" cy="536368"/>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grpSp>
          <p:nvGrpSpPr>
            <p:cNvPr id="64" name="Group 63">
              <a:extLst>
                <a:ext uri="{FF2B5EF4-FFF2-40B4-BE49-F238E27FC236}">
                  <a16:creationId xmlns:a16="http://schemas.microsoft.com/office/drawing/2014/main" id="{7CB271AB-2C5A-4D29-BF85-AA37F81F1C05}"/>
                </a:ext>
              </a:extLst>
            </p:cNvPr>
            <p:cNvGrpSpPr/>
            <p:nvPr/>
          </p:nvGrpSpPr>
          <p:grpSpPr>
            <a:xfrm rot="2031572">
              <a:off x="6385348" y="5402340"/>
              <a:ext cx="659742" cy="197507"/>
              <a:chOff x="2906464" y="3248298"/>
              <a:chExt cx="1886168" cy="564662"/>
            </a:xfrm>
          </p:grpSpPr>
          <p:sp>
            <p:nvSpPr>
              <p:cNvPr id="65" name="Freeform: Shape 64">
                <a:extLst>
                  <a:ext uri="{FF2B5EF4-FFF2-40B4-BE49-F238E27FC236}">
                    <a16:creationId xmlns:a16="http://schemas.microsoft.com/office/drawing/2014/main" id="{CBB08EDD-1503-4EC8-8A56-D277D1454C36}"/>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Rectangle: Rounded Corners 65">
                <a:extLst>
                  <a:ext uri="{FF2B5EF4-FFF2-40B4-BE49-F238E27FC236}">
                    <a16:creationId xmlns:a16="http://schemas.microsoft.com/office/drawing/2014/main" id="{7FAC9EFA-2445-4CA0-B7BE-4C0E9E657D18}"/>
                  </a:ext>
                </a:extLst>
              </p:cNvPr>
              <p:cNvSpPr/>
              <p:nvPr/>
            </p:nvSpPr>
            <p:spPr>
              <a:xfrm>
                <a:off x="3930483" y="3443169"/>
                <a:ext cx="862149"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FB5E3944-D5B9-46DB-AF12-B4693CE59C75}"/>
                  </a:ext>
                </a:extLst>
              </p:cNvPr>
              <p:cNvSpPr/>
              <p:nvPr/>
            </p:nvSpPr>
            <p:spPr>
              <a:xfrm>
                <a:off x="2906464" y="3446663"/>
                <a:ext cx="862147" cy="167932"/>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1" name="Rectangle: Rounded Corners 70">
            <a:extLst>
              <a:ext uri="{FF2B5EF4-FFF2-40B4-BE49-F238E27FC236}">
                <a16:creationId xmlns:a16="http://schemas.microsoft.com/office/drawing/2014/main" id="{6DBD6F81-FC6C-4FC6-9D33-675E01C227E7}"/>
              </a:ext>
            </a:extLst>
          </p:cNvPr>
          <p:cNvSpPr/>
          <p:nvPr/>
        </p:nvSpPr>
        <p:spPr>
          <a:xfrm flipV="1">
            <a:off x="8373594" y="5562073"/>
            <a:ext cx="230140" cy="47307"/>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B4D4A10B-931A-4724-A18A-AF6492EE3A80}"/>
              </a:ext>
            </a:extLst>
          </p:cNvPr>
          <p:cNvSpPr/>
          <p:nvPr/>
        </p:nvSpPr>
        <p:spPr>
          <a:xfrm>
            <a:off x="8466960" y="5519697"/>
            <a:ext cx="230140" cy="149783"/>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Rectangle: Rounded Corners 72">
            <a:extLst>
              <a:ext uri="{FF2B5EF4-FFF2-40B4-BE49-F238E27FC236}">
                <a16:creationId xmlns:a16="http://schemas.microsoft.com/office/drawing/2014/main" id="{7D74557F-457E-4B85-9D26-7A8874E7B307}"/>
              </a:ext>
            </a:extLst>
          </p:cNvPr>
          <p:cNvSpPr/>
          <p:nvPr/>
        </p:nvSpPr>
        <p:spPr>
          <a:xfrm rot="20549781">
            <a:off x="8584319" y="5553275"/>
            <a:ext cx="230140" cy="44546"/>
          </a:xfrm>
          <a:prstGeom prst="roundRect">
            <a:avLst>
              <a:gd name="adj" fmla="val 5000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13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DE24AE07-02E8-47F2-B2E5-5DC4BDFB0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040" y="3332002"/>
            <a:ext cx="3005718" cy="3005718"/>
          </a:xfrm>
          <a:prstGeom prst="rect">
            <a:avLst/>
          </a:prstGeom>
        </p:spPr>
      </p:pic>
      <p:sp>
        <p:nvSpPr>
          <p:cNvPr id="30" name="TextBox 29">
            <a:extLst>
              <a:ext uri="{FF2B5EF4-FFF2-40B4-BE49-F238E27FC236}">
                <a16:creationId xmlns:a16="http://schemas.microsoft.com/office/drawing/2014/main" id="{7D7AA3B6-E6D4-4BC1-9C73-FBA9863098A0}"/>
              </a:ext>
            </a:extLst>
          </p:cNvPr>
          <p:cNvSpPr txBox="1"/>
          <p:nvPr/>
        </p:nvSpPr>
        <p:spPr>
          <a:xfrm>
            <a:off x="5560505" y="1626774"/>
            <a:ext cx="6038850" cy="584775"/>
          </a:xfrm>
          <a:prstGeom prst="rect">
            <a:avLst/>
          </a:prstGeom>
          <a:noFill/>
        </p:spPr>
        <p:txBody>
          <a:bodyPr wrap="square" rtlCol="0">
            <a:spAutoFit/>
          </a:bodyPr>
          <a:lstStyle/>
          <a:p>
            <a:r>
              <a:rPr lang="en-US" sz="3200" b="1" dirty="0"/>
              <a:t>Consensus mechanisms</a:t>
            </a:r>
          </a:p>
        </p:txBody>
      </p:sp>
      <p:sp>
        <p:nvSpPr>
          <p:cNvPr id="31" name="TextBox 30">
            <a:extLst>
              <a:ext uri="{FF2B5EF4-FFF2-40B4-BE49-F238E27FC236}">
                <a16:creationId xmlns:a16="http://schemas.microsoft.com/office/drawing/2014/main" id="{F6A04A45-CD9F-4B8E-AB8F-15DED1A3D0E2}"/>
              </a:ext>
            </a:extLst>
          </p:cNvPr>
          <p:cNvSpPr txBox="1"/>
          <p:nvPr/>
        </p:nvSpPr>
        <p:spPr>
          <a:xfrm>
            <a:off x="5560505" y="2433946"/>
            <a:ext cx="6038850" cy="2862322"/>
          </a:xfrm>
          <a:prstGeom prst="rect">
            <a:avLst/>
          </a:prstGeom>
          <a:noFill/>
        </p:spPr>
        <p:txBody>
          <a:bodyPr wrap="square" rtlCol="0">
            <a:spAutoFit/>
          </a:bodyPr>
          <a:lstStyle/>
          <a:p>
            <a:r>
              <a:rPr lang="en-US" sz="1800" dirty="0">
                <a:effectLst/>
                <a:latin typeface="Segoe UI" panose="020B0502040204020203" pitchFamily="34" charset="0"/>
                <a:ea typeface="Calibri" panose="020F0502020204030204" pitchFamily="34" charset="0"/>
              </a:rPr>
              <a:t>Consensus mechanisms and their role in maintaining the integrity of the blockchain Consensus mechanisms are used to make sure that everyone in the network agrees on the state of the blockchain. There are different types of consensus mechanisms like</a:t>
            </a:r>
          </a:p>
          <a:p>
            <a:pPr marL="285750" indent="-285750">
              <a:buFont typeface="Arial" panose="020B0604020202020204" pitchFamily="34" charset="0"/>
              <a:buChar char="•"/>
            </a:pPr>
            <a:r>
              <a:rPr lang="en-US" b="1" dirty="0" err="1">
                <a:latin typeface="Segoe UI" panose="020B0502040204020203" pitchFamily="34" charset="0"/>
                <a:ea typeface="Calibri" panose="020F0502020204030204" pitchFamily="34" charset="0"/>
              </a:rPr>
              <a:t>PoW</a:t>
            </a:r>
            <a:r>
              <a:rPr lang="en-US" b="1" dirty="0">
                <a:latin typeface="Segoe UI" panose="020B0502040204020203" pitchFamily="34" charset="0"/>
                <a:ea typeface="Calibri" panose="020F0502020204030204" pitchFamily="34" charset="0"/>
              </a:rPr>
              <a:t> </a:t>
            </a:r>
            <a:r>
              <a:rPr lang="en-US" dirty="0">
                <a:latin typeface="Segoe UI" panose="020B0502040204020203" pitchFamily="34" charset="0"/>
                <a:ea typeface="Calibri" panose="020F0502020204030204" pitchFamily="34" charset="0"/>
              </a:rPr>
              <a:t>(Proof of work)</a:t>
            </a:r>
          </a:p>
          <a:p>
            <a:pPr marL="285750" indent="-285750">
              <a:buFont typeface="Arial" panose="020B0604020202020204" pitchFamily="34" charset="0"/>
              <a:buChar char="•"/>
            </a:pPr>
            <a:r>
              <a:rPr lang="en-US" sz="1800" b="1" dirty="0" err="1">
                <a:effectLst/>
                <a:latin typeface="Segoe UI" panose="020B0502040204020203" pitchFamily="34" charset="0"/>
                <a:ea typeface="Calibri" panose="020F0502020204030204" pitchFamily="34" charset="0"/>
              </a:rPr>
              <a:t>PoS</a:t>
            </a:r>
            <a:r>
              <a:rPr lang="en-US" sz="1800" b="1" dirty="0">
                <a:effectLst/>
                <a:latin typeface="Segoe UI" panose="020B0502040204020203" pitchFamily="34" charset="0"/>
                <a:ea typeface="Calibri" panose="020F0502020204030204" pitchFamily="34" charset="0"/>
              </a:rPr>
              <a:t>   </a:t>
            </a:r>
            <a:r>
              <a:rPr lang="en-US" sz="1800" dirty="0">
                <a:effectLst/>
                <a:latin typeface="Segoe UI" panose="020B0502040204020203" pitchFamily="34" charset="0"/>
                <a:ea typeface="Calibri" panose="020F0502020204030204" pitchFamily="34" charset="0"/>
              </a:rPr>
              <a:t>(Proof of stake)</a:t>
            </a:r>
          </a:p>
          <a:p>
            <a:pPr marL="285750" indent="-285750">
              <a:buFont typeface="Arial" panose="020B0604020202020204" pitchFamily="34" charset="0"/>
              <a:buChar char="•"/>
            </a:pPr>
            <a:r>
              <a:rPr lang="en-US" sz="1800" b="1" dirty="0" err="1">
                <a:effectLst/>
                <a:latin typeface="Segoe UI" panose="020B0502040204020203" pitchFamily="34" charset="0"/>
                <a:ea typeface="Calibri" panose="020F0502020204030204" pitchFamily="34" charset="0"/>
              </a:rPr>
              <a:t>Po</a:t>
            </a:r>
            <a:r>
              <a:rPr lang="en-US" b="1" dirty="0" err="1">
                <a:latin typeface="Segoe UI" panose="020B0502040204020203" pitchFamily="34" charset="0"/>
                <a:ea typeface="Calibri" panose="020F0502020204030204" pitchFamily="34" charset="0"/>
              </a:rPr>
              <a:t>C</a:t>
            </a:r>
            <a:r>
              <a:rPr lang="en-US" b="1" dirty="0">
                <a:latin typeface="Segoe UI" panose="020B0502040204020203" pitchFamily="34" charset="0"/>
                <a:ea typeface="Calibri" panose="020F0502020204030204" pitchFamily="34" charset="0"/>
              </a:rPr>
              <a:t>   </a:t>
            </a:r>
            <a:r>
              <a:rPr lang="en-US" dirty="0">
                <a:latin typeface="Segoe UI" panose="020B0502040204020203" pitchFamily="34" charset="0"/>
                <a:ea typeface="Calibri" panose="020F0502020204030204" pitchFamily="34" charset="0"/>
              </a:rPr>
              <a:t>(Proof of capacity)</a:t>
            </a:r>
          </a:p>
          <a:p>
            <a:r>
              <a:rPr lang="en-US" sz="1800" dirty="0">
                <a:effectLst/>
                <a:latin typeface="Segoe UI" panose="020B0502040204020203" pitchFamily="34" charset="0"/>
                <a:ea typeface="Calibri" panose="020F0502020204030204" pitchFamily="34" charset="0"/>
              </a:rPr>
              <a:t>but they all work towards the same goal - to maintain the integrity and security of the blockchain</a:t>
            </a:r>
            <a:endParaRPr lang="en-US" dirty="0"/>
          </a:p>
        </p:txBody>
      </p:sp>
      <p:pic>
        <p:nvPicPr>
          <p:cNvPr id="3" name="Picture 2">
            <a:extLst>
              <a:ext uri="{FF2B5EF4-FFF2-40B4-BE49-F238E27FC236}">
                <a16:creationId xmlns:a16="http://schemas.microsoft.com/office/drawing/2014/main" id="{B72E176A-440D-4720-B14C-CCF4D8F09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641"/>
            <a:ext cx="5343499" cy="3005718"/>
          </a:xfrm>
          <a:prstGeom prst="rect">
            <a:avLst/>
          </a:prstGeom>
        </p:spPr>
      </p:pic>
    </p:spTree>
    <p:extLst>
      <p:ext uri="{BB962C8B-B14F-4D97-AF65-F5344CB8AC3E}">
        <p14:creationId xmlns:p14="http://schemas.microsoft.com/office/powerpoint/2010/main" val="420127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5400" b="1" dirty="0"/>
              <a:t>Types of Blockchain</a:t>
            </a:r>
          </a:p>
        </p:txBody>
      </p:sp>
      <p:grpSp>
        <p:nvGrpSpPr>
          <p:cNvPr id="21" name="Group 20">
            <a:extLst>
              <a:ext uri="{FF2B5EF4-FFF2-40B4-BE49-F238E27FC236}">
                <a16:creationId xmlns:a16="http://schemas.microsoft.com/office/drawing/2014/main" id="{122B07C3-4C43-432A-AE1B-63E83F740B56}"/>
              </a:ext>
            </a:extLst>
          </p:cNvPr>
          <p:cNvGrpSpPr/>
          <p:nvPr/>
        </p:nvGrpSpPr>
        <p:grpSpPr>
          <a:xfrm>
            <a:off x="760486" y="5421369"/>
            <a:ext cx="1257206" cy="546888"/>
            <a:chOff x="698919" y="3231434"/>
            <a:chExt cx="2170041" cy="726774"/>
          </a:xfrm>
        </p:grpSpPr>
        <p:sp>
          <p:nvSpPr>
            <p:cNvPr id="22" name="Rounded Rectangle 19">
              <a:extLst>
                <a:ext uri="{FF2B5EF4-FFF2-40B4-BE49-F238E27FC236}">
                  <a16:creationId xmlns:a16="http://schemas.microsoft.com/office/drawing/2014/main" id="{66E71AB3-5D74-4814-8DAF-D3A5BCEA56C6}"/>
                </a:ext>
              </a:extLst>
            </p:cNvPr>
            <p:cNvSpPr/>
            <p:nvPr/>
          </p:nvSpPr>
          <p:spPr>
            <a:xfrm rot="5400000">
              <a:off x="1547664" y="2636912"/>
              <a:ext cx="698376" cy="1944216"/>
            </a:xfrm>
            <a:prstGeom prst="roundRect">
              <a:avLst>
                <a:gd name="adj" fmla="val 50000"/>
              </a:avLst>
            </a:prstGeom>
            <a:noFill/>
            <a:ln w="241300">
              <a:gradFill flip="none" rotWithShape="1">
                <a:gsLst>
                  <a:gs pos="0">
                    <a:schemeClr val="accent4">
                      <a:lumMod val="72000"/>
                      <a:lumOff val="28000"/>
                    </a:schemeClr>
                  </a:gs>
                  <a:gs pos="48000">
                    <a:schemeClr val="accent4"/>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3" name="Oval 22">
              <a:extLst>
                <a:ext uri="{FF2B5EF4-FFF2-40B4-BE49-F238E27FC236}">
                  <a16:creationId xmlns:a16="http://schemas.microsoft.com/office/drawing/2014/main" id="{026810D4-3796-448F-9C05-3A42DEB89438}"/>
                </a:ext>
              </a:extLst>
            </p:cNvPr>
            <p:cNvSpPr/>
            <p:nvPr/>
          </p:nvSpPr>
          <p:spPr>
            <a:xfrm rot="19002224">
              <a:off x="698919" y="3231434"/>
              <a:ext cx="648072" cy="190872"/>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24" name="Rounded Rectangle 4">
            <a:extLst>
              <a:ext uri="{FF2B5EF4-FFF2-40B4-BE49-F238E27FC236}">
                <a16:creationId xmlns:a16="http://schemas.microsoft.com/office/drawing/2014/main" id="{E7A9C9CC-9A04-4806-A599-E825A52136B3}"/>
              </a:ext>
            </a:extLst>
          </p:cNvPr>
          <p:cNvSpPr/>
          <p:nvPr/>
        </p:nvSpPr>
        <p:spPr>
          <a:xfrm rot="5400000">
            <a:off x="1191223" y="2640953"/>
            <a:ext cx="525522" cy="1126376"/>
          </a:xfrm>
          <a:prstGeom prst="roundRect">
            <a:avLst>
              <a:gd name="adj" fmla="val 50000"/>
            </a:avLst>
          </a:prstGeom>
          <a:noFill/>
          <a:ln w="241300">
            <a:gradFill flip="none" rotWithShape="1">
              <a:gsLst>
                <a:gs pos="0">
                  <a:schemeClr val="accent2">
                    <a:lumMod val="73000"/>
                    <a:lumOff val="27000"/>
                  </a:schemeClr>
                </a:gs>
                <a:gs pos="48000">
                  <a:schemeClr val="accent2"/>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Oval 24">
            <a:extLst>
              <a:ext uri="{FF2B5EF4-FFF2-40B4-BE49-F238E27FC236}">
                <a16:creationId xmlns:a16="http://schemas.microsoft.com/office/drawing/2014/main" id="{270ED947-7F8F-4B08-BE18-5FD8C20CB0AE}"/>
              </a:ext>
            </a:extLst>
          </p:cNvPr>
          <p:cNvSpPr/>
          <p:nvPr/>
        </p:nvSpPr>
        <p:spPr>
          <a:xfrm rot="19002224">
            <a:off x="3774588" y="2951318"/>
            <a:ext cx="375458" cy="143630"/>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26" name="Group 25">
            <a:extLst>
              <a:ext uri="{FF2B5EF4-FFF2-40B4-BE49-F238E27FC236}">
                <a16:creationId xmlns:a16="http://schemas.microsoft.com/office/drawing/2014/main" id="{5FDF2F5B-938D-4BCD-AAEC-92C99BF08EE1}"/>
              </a:ext>
            </a:extLst>
          </p:cNvPr>
          <p:cNvGrpSpPr/>
          <p:nvPr/>
        </p:nvGrpSpPr>
        <p:grpSpPr>
          <a:xfrm>
            <a:off x="759966" y="4135071"/>
            <a:ext cx="1257206" cy="546888"/>
            <a:chOff x="698919" y="3231434"/>
            <a:chExt cx="2170041" cy="726774"/>
          </a:xfrm>
        </p:grpSpPr>
        <p:sp>
          <p:nvSpPr>
            <p:cNvPr id="27" name="Rounded Rectangle 9">
              <a:extLst>
                <a:ext uri="{FF2B5EF4-FFF2-40B4-BE49-F238E27FC236}">
                  <a16:creationId xmlns:a16="http://schemas.microsoft.com/office/drawing/2014/main" id="{6DE812A9-CB69-49D4-8BC0-D851E50205FF}"/>
                </a:ext>
              </a:extLst>
            </p:cNvPr>
            <p:cNvSpPr/>
            <p:nvPr/>
          </p:nvSpPr>
          <p:spPr>
            <a:xfrm rot="5400000">
              <a:off x="1547664" y="2636912"/>
              <a:ext cx="698376" cy="1944216"/>
            </a:xfrm>
            <a:prstGeom prst="roundRect">
              <a:avLst>
                <a:gd name="adj" fmla="val 50000"/>
              </a:avLst>
            </a:prstGeom>
            <a:noFill/>
            <a:ln w="241300">
              <a:gradFill flip="none" rotWithShape="1">
                <a:gsLst>
                  <a:gs pos="0">
                    <a:schemeClr val="accent3">
                      <a:lumMod val="73000"/>
                      <a:lumOff val="27000"/>
                    </a:schemeClr>
                  </a:gs>
                  <a:gs pos="48000">
                    <a:schemeClr val="accent3"/>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56EECC62-A568-4F0B-8CD4-EAB3126CDBE9}"/>
                </a:ext>
              </a:extLst>
            </p:cNvPr>
            <p:cNvSpPr/>
            <p:nvPr/>
          </p:nvSpPr>
          <p:spPr>
            <a:xfrm rot="19002224">
              <a:off x="698919" y="3231434"/>
              <a:ext cx="648072" cy="190872"/>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29" name="Rounded Rectangle 11">
            <a:extLst>
              <a:ext uri="{FF2B5EF4-FFF2-40B4-BE49-F238E27FC236}">
                <a16:creationId xmlns:a16="http://schemas.microsoft.com/office/drawing/2014/main" id="{B0E78FD3-2E5A-4EE9-BC8A-46CEBC4AD023}"/>
              </a:ext>
            </a:extLst>
          </p:cNvPr>
          <p:cNvSpPr/>
          <p:nvPr/>
        </p:nvSpPr>
        <p:spPr>
          <a:xfrm rot="10800000">
            <a:off x="1346497" y="3395661"/>
            <a:ext cx="186306" cy="788840"/>
          </a:xfrm>
          <a:prstGeom prst="roundRect">
            <a:avLst>
              <a:gd name="adj" fmla="val 50000"/>
            </a:avLst>
          </a:prstGeom>
          <a:gradFill>
            <a:gsLst>
              <a:gs pos="0">
                <a:schemeClr val="bg1">
                  <a:lumMod val="88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0" name="Oval 29">
            <a:extLst>
              <a:ext uri="{FF2B5EF4-FFF2-40B4-BE49-F238E27FC236}">
                <a16:creationId xmlns:a16="http://schemas.microsoft.com/office/drawing/2014/main" id="{A8FC2DA8-0A91-4B72-9785-3F3AAEC5D47D}"/>
              </a:ext>
            </a:extLst>
          </p:cNvPr>
          <p:cNvSpPr/>
          <p:nvPr/>
        </p:nvSpPr>
        <p:spPr>
          <a:xfrm rot="17406435">
            <a:off x="5097959" y="3187972"/>
            <a:ext cx="263620" cy="106372"/>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31" name="Group 30">
            <a:extLst>
              <a:ext uri="{FF2B5EF4-FFF2-40B4-BE49-F238E27FC236}">
                <a16:creationId xmlns:a16="http://schemas.microsoft.com/office/drawing/2014/main" id="{6047C8DA-8402-4753-A7BE-9C046C9F8183}"/>
              </a:ext>
            </a:extLst>
          </p:cNvPr>
          <p:cNvGrpSpPr/>
          <p:nvPr/>
        </p:nvGrpSpPr>
        <p:grpSpPr>
          <a:xfrm rot="5400000">
            <a:off x="1034550" y="4896724"/>
            <a:ext cx="828405" cy="263622"/>
            <a:chOff x="2464343" y="3366786"/>
            <a:chExt cx="2251673" cy="350335"/>
          </a:xfrm>
        </p:grpSpPr>
        <p:sp>
          <p:nvSpPr>
            <p:cNvPr id="32" name="Rounded Rectangle 15">
              <a:extLst>
                <a:ext uri="{FF2B5EF4-FFF2-40B4-BE49-F238E27FC236}">
                  <a16:creationId xmlns:a16="http://schemas.microsoft.com/office/drawing/2014/main" id="{2358D446-E8A6-4030-B614-6EE3BC5D7B5D}"/>
                </a:ext>
              </a:extLst>
            </p:cNvPr>
            <p:cNvSpPr/>
            <p:nvPr/>
          </p:nvSpPr>
          <p:spPr>
            <a:xfrm rot="5400000">
              <a:off x="3468067" y="2454407"/>
              <a:ext cx="263650" cy="2232248"/>
            </a:xfrm>
            <a:prstGeom prst="roundRect">
              <a:avLst>
                <a:gd name="adj" fmla="val 50000"/>
              </a:avLst>
            </a:prstGeom>
            <a:gradFill>
              <a:gsLst>
                <a:gs pos="0">
                  <a:schemeClr val="bg1">
                    <a:lumMod val="85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3" name="Oval 32">
              <a:extLst>
                <a:ext uri="{FF2B5EF4-FFF2-40B4-BE49-F238E27FC236}">
                  <a16:creationId xmlns:a16="http://schemas.microsoft.com/office/drawing/2014/main" id="{2349657F-7272-4D5C-86AE-6577C01A8197}"/>
                </a:ext>
              </a:extLst>
            </p:cNvPr>
            <p:cNvSpPr/>
            <p:nvPr/>
          </p:nvSpPr>
          <p:spPr>
            <a:xfrm rot="17406435">
              <a:off x="2380979" y="3450150"/>
              <a:ext cx="350335" cy="183608"/>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36" name="Rounded Rectangle 4">
            <a:extLst>
              <a:ext uri="{FF2B5EF4-FFF2-40B4-BE49-F238E27FC236}">
                <a16:creationId xmlns:a16="http://schemas.microsoft.com/office/drawing/2014/main" id="{4E3071B4-1619-47B8-89CD-472474F2300C}"/>
              </a:ext>
            </a:extLst>
          </p:cNvPr>
          <p:cNvSpPr/>
          <p:nvPr/>
        </p:nvSpPr>
        <p:spPr>
          <a:xfrm rot="5400000">
            <a:off x="1218212" y="1250875"/>
            <a:ext cx="525522" cy="1126376"/>
          </a:xfrm>
          <a:prstGeom prst="roundRect">
            <a:avLst>
              <a:gd name="adj" fmla="val 50000"/>
            </a:avLst>
          </a:prstGeom>
          <a:noFill/>
          <a:ln w="241300">
            <a:gradFill flip="none" rotWithShape="1">
              <a:gsLst>
                <a:gs pos="0">
                  <a:schemeClr val="accent1">
                    <a:lumMod val="73000"/>
                    <a:lumOff val="27000"/>
                  </a:schemeClr>
                </a:gs>
                <a:gs pos="48000">
                  <a:schemeClr val="accent1"/>
                </a:gs>
              </a:gsLst>
              <a:lin ang="19200000" scaled="0"/>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7" name="Rounded Rectangle 11">
            <a:extLst>
              <a:ext uri="{FF2B5EF4-FFF2-40B4-BE49-F238E27FC236}">
                <a16:creationId xmlns:a16="http://schemas.microsoft.com/office/drawing/2014/main" id="{F161E37E-FE2C-457D-872C-94DE86C1C337}"/>
              </a:ext>
            </a:extLst>
          </p:cNvPr>
          <p:cNvSpPr/>
          <p:nvPr/>
        </p:nvSpPr>
        <p:spPr>
          <a:xfrm rot="10800000">
            <a:off x="1364704" y="2044757"/>
            <a:ext cx="168099" cy="896623"/>
          </a:xfrm>
          <a:prstGeom prst="roundRect">
            <a:avLst>
              <a:gd name="adj" fmla="val 50000"/>
            </a:avLst>
          </a:prstGeom>
          <a:gradFill>
            <a:gsLst>
              <a:gs pos="0">
                <a:schemeClr val="bg1">
                  <a:lumMod val="88000"/>
                </a:schemeClr>
              </a:gs>
              <a:gs pos="48000">
                <a:schemeClr val="bg1">
                  <a:lumMod val="75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8" name="Oval 12">
            <a:extLst>
              <a:ext uri="{FF2B5EF4-FFF2-40B4-BE49-F238E27FC236}">
                <a16:creationId xmlns:a16="http://schemas.microsoft.com/office/drawing/2014/main" id="{E91CF9FA-0B2D-4495-A236-38605D15F579}"/>
              </a:ext>
            </a:extLst>
          </p:cNvPr>
          <p:cNvSpPr/>
          <p:nvPr/>
        </p:nvSpPr>
        <p:spPr>
          <a:xfrm rot="17406435">
            <a:off x="2313985" y="3177369"/>
            <a:ext cx="263620" cy="106372"/>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9" name="Oval 5">
            <a:extLst>
              <a:ext uri="{FF2B5EF4-FFF2-40B4-BE49-F238E27FC236}">
                <a16:creationId xmlns:a16="http://schemas.microsoft.com/office/drawing/2014/main" id="{A987B5CA-56FF-4B12-8F59-77450273495E}"/>
              </a:ext>
            </a:extLst>
          </p:cNvPr>
          <p:cNvSpPr/>
          <p:nvPr/>
        </p:nvSpPr>
        <p:spPr>
          <a:xfrm rot="19002224">
            <a:off x="982046" y="2927589"/>
            <a:ext cx="375458" cy="143630"/>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40" name="Group 22">
            <a:extLst>
              <a:ext uri="{FF2B5EF4-FFF2-40B4-BE49-F238E27FC236}">
                <a16:creationId xmlns:a16="http://schemas.microsoft.com/office/drawing/2014/main" id="{7A1A011B-DD34-46F1-AE3A-846FCD96ECF3}"/>
              </a:ext>
            </a:extLst>
          </p:cNvPr>
          <p:cNvGrpSpPr/>
          <p:nvPr/>
        </p:nvGrpSpPr>
        <p:grpSpPr>
          <a:xfrm>
            <a:off x="2110014" y="1415456"/>
            <a:ext cx="5765887" cy="557318"/>
            <a:chOff x="1080045" y="1771709"/>
            <a:chExt cx="2218645" cy="1018008"/>
          </a:xfrm>
        </p:grpSpPr>
        <p:sp>
          <p:nvSpPr>
            <p:cNvPr id="41" name="TextBox 40">
              <a:extLst>
                <a:ext uri="{FF2B5EF4-FFF2-40B4-BE49-F238E27FC236}">
                  <a16:creationId xmlns:a16="http://schemas.microsoft.com/office/drawing/2014/main" id="{74092DE9-A063-45DB-B58C-84FC5969C9E8}"/>
                </a:ext>
              </a:extLst>
            </p:cNvPr>
            <p:cNvSpPr txBox="1"/>
            <p:nvPr/>
          </p:nvSpPr>
          <p:spPr>
            <a:xfrm>
              <a:off x="1080045" y="1858541"/>
              <a:ext cx="728739" cy="646331"/>
            </a:xfrm>
            <a:prstGeom prst="rect">
              <a:avLst/>
            </a:prstGeom>
            <a:noFill/>
          </p:spPr>
          <p:txBody>
            <a:bodyPr wrap="square" rtlCol="0">
              <a:spAutoFit/>
            </a:bodyPr>
            <a:lstStyle/>
            <a:p>
              <a:pPr algn="ctr"/>
              <a:r>
                <a:rPr lang="en-US" altLang="ko-KR" sz="3600" b="1" dirty="0">
                  <a:solidFill>
                    <a:schemeClr val="accent2"/>
                  </a:solidFill>
                </a:rPr>
                <a:t>01</a:t>
              </a:r>
              <a:endParaRPr lang="ko-KR" altLang="en-US" sz="3600" b="1" dirty="0">
                <a:solidFill>
                  <a:schemeClr val="accent2"/>
                </a:solidFill>
              </a:endParaRPr>
            </a:p>
          </p:txBody>
        </p:sp>
        <p:sp>
          <p:nvSpPr>
            <p:cNvPr id="42" name="TextBox 41">
              <a:extLst>
                <a:ext uri="{FF2B5EF4-FFF2-40B4-BE49-F238E27FC236}">
                  <a16:creationId xmlns:a16="http://schemas.microsoft.com/office/drawing/2014/main" id="{E8F0AC16-08D0-45FB-8F56-6BFF47DBA72E}"/>
                </a:ext>
              </a:extLst>
            </p:cNvPr>
            <p:cNvSpPr txBox="1"/>
            <p:nvPr/>
          </p:nvSpPr>
          <p:spPr>
            <a:xfrm>
              <a:off x="1608837" y="2283745"/>
              <a:ext cx="1689853" cy="505972"/>
            </a:xfrm>
            <a:prstGeom prst="rect">
              <a:avLst/>
            </a:prstGeom>
            <a:noFill/>
          </p:spPr>
          <p:txBody>
            <a:bodyPr wrap="square" rtlCol="0">
              <a:spAutoFit/>
            </a:bodyPr>
            <a:lstStyle/>
            <a:p>
              <a:r>
                <a:rPr lang="en-US" sz="1200" dirty="0">
                  <a:solidFill>
                    <a:schemeClr val="tx1">
                      <a:lumMod val="75000"/>
                      <a:lumOff val="25000"/>
                    </a:schemeClr>
                  </a:solidFill>
                </a:rPr>
                <a:t>Public blockchains are open to anyone</a:t>
              </a:r>
              <a:r>
                <a:rPr lang="en-US" altLang="ko-KR" sz="1200" dirty="0">
                  <a:solidFill>
                    <a:schemeClr val="tx1">
                      <a:lumMod val="75000"/>
                      <a:lumOff val="25000"/>
                    </a:schemeClr>
                  </a:solidFill>
                </a:rPr>
                <a:t>.</a:t>
              </a:r>
              <a:r>
                <a:rPr lang="ko-KR" altLang="en-US" sz="1200" dirty="0">
                  <a:solidFill>
                    <a:schemeClr val="tx1">
                      <a:lumMod val="75000"/>
                      <a:lumOff val="25000"/>
                    </a:schemeClr>
                  </a:solidFill>
                </a:rPr>
                <a:t> </a:t>
              </a:r>
              <a:endParaRPr lang="en-US" altLang="ko-KR" sz="1200" dirty="0">
                <a:solidFill>
                  <a:schemeClr val="tx1">
                    <a:lumMod val="75000"/>
                    <a:lumOff val="25000"/>
                  </a:schemeClr>
                </a:solidFill>
              </a:endParaRPr>
            </a:p>
          </p:txBody>
        </p:sp>
        <p:sp>
          <p:nvSpPr>
            <p:cNvPr id="43" name="TextBox 42">
              <a:extLst>
                <a:ext uri="{FF2B5EF4-FFF2-40B4-BE49-F238E27FC236}">
                  <a16:creationId xmlns:a16="http://schemas.microsoft.com/office/drawing/2014/main" id="{A5B07F42-D5E7-4B74-AB2F-4079B3BBC614}"/>
                </a:ext>
              </a:extLst>
            </p:cNvPr>
            <p:cNvSpPr txBox="1"/>
            <p:nvPr/>
          </p:nvSpPr>
          <p:spPr>
            <a:xfrm>
              <a:off x="1600491" y="1771709"/>
              <a:ext cx="1654955" cy="562192"/>
            </a:xfrm>
            <a:prstGeom prst="rect">
              <a:avLst/>
            </a:prstGeom>
            <a:noFill/>
          </p:spPr>
          <p:txBody>
            <a:bodyPr wrap="square" lIns="108000" rIns="108000" rtlCol="0">
              <a:spAutoFit/>
            </a:bodyPr>
            <a:lstStyle/>
            <a:p>
              <a:r>
                <a:rPr lang="en-US" altLang="ko-KR" sz="1400" b="1" dirty="0">
                  <a:solidFill>
                    <a:schemeClr val="tx1">
                      <a:lumMod val="65000"/>
                      <a:lumOff val="35000"/>
                    </a:schemeClr>
                  </a:solidFill>
                </a:rPr>
                <a:t>Public Blockchain</a:t>
              </a:r>
              <a:endParaRPr lang="ko-KR" altLang="en-US" sz="1400" b="1" dirty="0">
                <a:solidFill>
                  <a:schemeClr val="tx1">
                    <a:lumMod val="65000"/>
                    <a:lumOff val="35000"/>
                  </a:schemeClr>
                </a:solidFill>
              </a:endParaRPr>
            </a:p>
          </p:txBody>
        </p:sp>
      </p:grpSp>
      <p:sp>
        <p:nvSpPr>
          <p:cNvPr id="47" name="Oval 21">
            <a:extLst>
              <a:ext uri="{FF2B5EF4-FFF2-40B4-BE49-F238E27FC236}">
                <a16:creationId xmlns:a16="http://schemas.microsoft.com/office/drawing/2014/main" id="{150F49DA-C619-48C6-B6A1-154961CB8308}"/>
              </a:ext>
            </a:extLst>
          </p:cNvPr>
          <p:cNvSpPr>
            <a:spLocks noChangeAspect="1"/>
          </p:cNvSpPr>
          <p:nvPr/>
        </p:nvSpPr>
        <p:spPr>
          <a:xfrm>
            <a:off x="10125230" y="2076824"/>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48" name="Picture 47">
            <a:extLst>
              <a:ext uri="{FF2B5EF4-FFF2-40B4-BE49-F238E27FC236}">
                <a16:creationId xmlns:a16="http://schemas.microsoft.com/office/drawing/2014/main" id="{99AC165F-F60E-48D2-85E2-6B3E26C36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333" y="2032326"/>
            <a:ext cx="4578667" cy="3279850"/>
          </a:xfrm>
          <a:prstGeom prst="rect">
            <a:avLst/>
          </a:prstGeom>
        </p:spPr>
      </p:pic>
      <p:grpSp>
        <p:nvGrpSpPr>
          <p:cNvPr id="49" name="Group 22">
            <a:extLst>
              <a:ext uri="{FF2B5EF4-FFF2-40B4-BE49-F238E27FC236}">
                <a16:creationId xmlns:a16="http://schemas.microsoft.com/office/drawing/2014/main" id="{397ED0B0-1769-4A44-9D4F-495504B20B8A}"/>
              </a:ext>
            </a:extLst>
          </p:cNvPr>
          <p:cNvGrpSpPr/>
          <p:nvPr/>
        </p:nvGrpSpPr>
        <p:grpSpPr>
          <a:xfrm>
            <a:off x="2110014" y="2607592"/>
            <a:ext cx="5765887" cy="693868"/>
            <a:chOff x="1080045" y="1771709"/>
            <a:chExt cx="2218645" cy="1267434"/>
          </a:xfrm>
        </p:grpSpPr>
        <p:sp>
          <p:nvSpPr>
            <p:cNvPr id="50" name="TextBox 49">
              <a:extLst>
                <a:ext uri="{FF2B5EF4-FFF2-40B4-BE49-F238E27FC236}">
                  <a16:creationId xmlns:a16="http://schemas.microsoft.com/office/drawing/2014/main" id="{4D86B849-1BF7-48B1-9743-A82260236A05}"/>
                </a:ext>
              </a:extLst>
            </p:cNvPr>
            <p:cNvSpPr txBox="1"/>
            <p:nvPr/>
          </p:nvSpPr>
          <p:spPr>
            <a:xfrm>
              <a:off x="1080045" y="1858541"/>
              <a:ext cx="728739" cy="1180602"/>
            </a:xfrm>
            <a:prstGeom prst="rect">
              <a:avLst/>
            </a:prstGeom>
            <a:noFill/>
          </p:spPr>
          <p:txBody>
            <a:bodyPr wrap="square" rtlCol="0">
              <a:spAutoFit/>
            </a:bodyPr>
            <a:lstStyle/>
            <a:p>
              <a:pPr algn="ctr"/>
              <a:r>
                <a:rPr lang="en-US" altLang="ko-KR" sz="3600" b="1" dirty="0">
                  <a:solidFill>
                    <a:schemeClr val="accent2"/>
                  </a:solidFill>
                </a:rPr>
                <a:t>02</a:t>
              </a:r>
              <a:endParaRPr lang="ko-KR" altLang="en-US" sz="3600" b="1" dirty="0">
                <a:solidFill>
                  <a:schemeClr val="accent2"/>
                </a:solidFill>
              </a:endParaRPr>
            </a:p>
          </p:txBody>
        </p:sp>
        <p:sp>
          <p:nvSpPr>
            <p:cNvPr id="51" name="TextBox 50">
              <a:extLst>
                <a:ext uri="{FF2B5EF4-FFF2-40B4-BE49-F238E27FC236}">
                  <a16:creationId xmlns:a16="http://schemas.microsoft.com/office/drawing/2014/main" id="{437832BD-8BA1-4EF4-A054-3072663CBD5A}"/>
                </a:ext>
              </a:extLst>
            </p:cNvPr>
            <p:cNvSpPr txBox="1"/>
            <p:nvPr/>
          </p:nvSpPr>
          <p:spPr>
            <a:xfrm>
              <a:off x="1608837" y="2147286"/>
              <a:ext cx="1689853" cy="843287"/>
            </a:xfrm>
            <a:prstGeom prst="rect">
              <a:avLst/>
            </a:prstGeom>
            <a:noFill/>
          </p:spPr>
          <p:txBody>
            <a:bodyPr wrap="square" rtlCol="0">
              <a:spAutoFit/>
            </a:bodyPr>
            <a:lstStyle/>
            <a:p>
              <a:r>
                <a:rPr lang="en-US" sz="1200" dirty="0">
                  <a:solidFill>
                    <a:schemeClr val="tx1">
                      <a:lumMod val="75000"/>
                      <a:lumOff val="25000"/>
                    </a:schemeClr>
                  </a:solidFill>
                </a:rPr>
                <a:t>Private blockchains are only accessible to certain people or organizations</a:t>
              </a:r>
              <a:endParaRPr lang="en-US" altLang="ko-KR" sz="1200" dirty="0">
                <a:solidFill>
                  <a:schemeClr val="tx1">
                    <a:lumMod val="75000"/>
                    <a:lumOff val="25000"/>
                  </a:schemeClr>
                </a:solidFill>
              </a:endParaRPr>
            </a:p>
          </p:txBody>
        </p:sp>
        <p:sp>
          <p:nvSpPr>
            <p:cNvPr id="52" name="TextBox 51">
              <a:extLst>
                <a:ext uri="{FF2B5EF4-FFF2-40B4-BE49-F238E27FC236}">
                  <a16:creationId xmlns:a16="http://schemas.microsoft.com/office/drawing/2014/main" id="{9C6A05B1-9B70-404A-ABEB-2837475F212A}"/>
                </a:ext>
              </a:extLst>
            </p:cNvPr>
            <p:cNvSpPr txBox="1"/>
            <p:nvPr/>
          </p:nvSpPr>
          <p:spPr>
            <a:xfrm>
              <a:off x="1600491" y="1771709"/>
              <a:ext cx="1654955" cy="562192"/>
            </a:xfrm>
            <a:prstGeom prst="rect">
              <a:avLst/>
            </a:prstGeom>
            <a:noFill/>
          </p:spPr>
          <p:txBody>
            <a:bodyPr wrap="square" lIns="108000" rIns="108000" rtlCol="0">
              <a:spAutoFit/>
            </a:bodyPr>
            <a:lstStyle/>
            <a:p>
              <a:r>
                <a:rPr lang="en-US" altLang="ko-KR" sz="1400" b="1" dirty="0">
                  <a:solidFill>
                    <a:schemeClr val="tx1">
                      <a:lumMod val="65000"/>
                      <a:lumOff val="35000"/>
                    </a:schemeClr>
                  </a:solidFill>
                </a:rPr>
                <a:t>Private Blockchain</a:t>
              </a:r>
              <a:endParaRPr lang="ko-KR" altLang="en-US" sz="1400" b="1" dirty="0">
                <a:solidFill>
                  <a:schemeClr val="tx1">
                    <a:lumMod val="65000"/>
                    <a:lumOff val="35000"/>
                  </a:schemeClr>
                </a:solidFill>
              </a:endParaRPr>
            </a:p>
          </p:txBody>
        </p:sp>
      </p:grpSp>
      <p:grpSp>
        <p:nvGrpSpPr>
          <p:cNvPr id="53" name="Group 22">
            <a:extLst>
              <a:ext uri="{FF2B5EF4-FFF2-40B4-BE49-F238E27FC236}">
                <a16:creationId xmlns:a16="http://schemas.microsoft.com/office/drawing/2014/main" id="{B15816AF-BEA2-4D19-8E4E-E32D4DDF6963}"/>
              </a:ext>
            </a:extLst>
          </p:cNvPr>
          <p:cNvGrpSpPr/>
          <p:nvPr/>
        </p:nvGrpSpPr>
        <p:grpSpPr>
          <a:xfrm>
            <a:off x="2110014" y="3911841"/>
            <a:ext cx="5761001" cy="693868"/>
            <a:chOff x="1080045" y="1771709"/>
            <a:chExt cx="2216765" cy="1267434"/>
          </a:xfrm>
        </p:grpSpPr>
        <p:sp>
          <p:nvSpPr>
            <p:cNvPr id="54" name="TextBox 53">
              <a:extLst>
                <a:ext uri="{FF2B5EF4-FFF2-40B4-BE49-F238E27FC236}">
                  <a16:creationId xmlns:a16="http://schemas.microsoft.com/office/drawing/2014/main" id="{56DC32C9-4C51-44EB-874B-FE6095C5BAAC}"/>
                </a:ext>
              </a:extLst>
            </p:cNvPr>
            <p:cNvSpPr txBox="1"/>
            <p:nvPr/>
          </p:nvSpPr>
          <p:spPr>
            <a:xfrm>
              <a:off x="1080045" y="1858541"/>
              <a:ext cx="728739" cy="1180602"/>
            </a:xfrm>
            <a:prstGeom prst="rect">
              <a:avLst/>
            </a:prstGeom>
            <a:noFill/>
          </p:spPr>
          <p:txBody>
            <a:bodyPr wrap="square" rtlCol="0">
              <a:spAutoFit/>
            </a:bodyPr>
            <a:lstStyle/>
            <a:p>
              <a:pPr algn="ctr"/>
              <a:r>
                <a:rPr lang="en-US" altLang="ko-KR" sz="3600" b="1" dirty="0">
                  <a:solidFill>
                    <a:schemeClr val="accent2"/>
                  </a:solidFill>
                </a:rPr>
                <a:t>03</a:t>
              </a:r>
              <a:endParaRPr lang="ko-KR" altLang="en-US" sz="3600" b="1" dirty="0">
                <a:solidFill>
                  <a:schemeClr val="accent2"/>
                </a:solidFill>
              </a:endParaRPr>
            </a:p>
          </p:txBody>
        </p:sp>
        <p:sp>
          <p:nvSpPr>
            <p:cNvPr id="55" name="TextBox 54">
              <a:extLst>
                <a:ext uri="{FF2B5EF4-FFF2-40B4-BE49-F238E27FC236}">
                  <a16:creationId xmlns:a16="http://schemas.microsoft.com/office/drawing/2014/main" id="{0C6BAD52-6297-48E5-9B63-7E76391F7090}"/>
                </a:ext>
              </a:extLst>
            </p:cNvPr>
            <p:cNvSpPr txBox="1"/>
            <p:nvPr/>
          </p:nvSpPr>
          <p:spPr>
            <a:xfrm>
              <a:off x="1606957" y="2242769"/>
              <a:ext cx="1689853" cy="505972"/>
            </a:xfrm>
            <a:prstGeom prst="rect">
              <a:avLst/>
            </a:prstGeom>
            <a:noFill/>
          </p:spPr>
          <p:txBody>
            <a:bodyPr wrap="square" rtlCol="0">
              <a:spAutoFit/>
            </a:bodyPr>
            <a:lstStyle/>
            <a:p>
              <a:r>
                <a:rPr lang="en-US" sz="1200" dirty="0">
                  <a:solidFill>
                    <a:schemeClr val="tx1">
                      <a:lumMod val="75000"/>
                      <a:lumOff val="25000"/>
                    </a:schemeClr>
                  </a:solidFill>
                </a:rPr>
                <a:t>privately owned but not by a single entity or individual</a:t>
              </a:r>
              <a:r>
                <a:rPr lang="en-US" altLang="ko-KR" sz="1200" dirty="0">
                  <a:solidFill>
                    <a:schemeClr val="tx1">
                      <a:lumMod val="75000"/>
                      <a:lumOff val="25000"/>
                    </a:schemeClr>
                  </a:solidFill>
                </a:rPr>
                <a:t>.</a:t>
              </a:r>
              <a:r>
                <a:rPr lang="ko-KR" altLang="en-US" sz="1200" dirty="0">
                  <a:solidFill>
                    <a:schemeClr val="tx1">
                      <a:lumMod val="75000"/>
                      <a:lumOff val="25000"/>
                    </a:schemeClr>
                  </a:solidFill>
                </a:rPr>
                <a:t> </a:t>
              </a:r>
              <a:endParaRPr lang="en-US" altLang="ko-KR" sz="1200" dirty="0">
                <a:solidFill>
                  <a:schemeClr val="tx1">
                    <a:lumMod val="75000"/>
                    <a:lumOff val="25000"/>
                  </a:schemeClr>
                </a:solidFill>
              </a:endParaRPr>
            </a:p>
          </p:txBody>
        </p:sp>
        <p:sp>
          <p:nvSpPr>
            <p:cNvPr id="56" name="TextBox 55">
              <a:extLst>
                <a:ext uri="{FF2B5EF4-FFF2-40B4-BE49-F238E27FC236}">
                  <a16:creationId xmlns:a16="http://schemas.microsoft.com/office/drawing/2014/main" id="{2C806C6F-2B92-4E9B-8DEB-152DD5C9F2AE}"/>
                </a:ext>
              </a:extLst>
            </p:cNvPr>
            <p:cNvSpPr txBox="1"/>
            <p:nvPr/>
          </p:nvSpPr>
          <p:spPr>
            <a:xfrm>
              <a:off x="1600491" y="1771709"/>
              <a:ext cx="1654955" cy="562192"/>
            </a:xfrm>
            <a:prstGeom prst="rect">
              <a:avLst/>
            </a:prstGeom>
            <a:noFill/>
          </p:spPr>
          <p:txBody>
            <a:bodyPr wrap="square" lIns="108000" rIns="108000" rtlCol="0">
              <a:spAutoFit/>
            </a:bodyPr>
            <a:lstStyle/>
            <a:p>
              <a:r>
                <a:rPr lang="en-US" altLang="ko-KR" sz="1400" b="1" dirty="0">
                  <a:solidFill>
                    <a:schemeClr val="tx1">
                      <a:lumMod val="65000"/>
                      <a:lumOff val="35000"/>
                    </a:schemeClr>
                  </a:solidFill>
                </a:rPr>
                <a:t>Consortium Blockchain</a:t>
              </a:r>
              <a:endParaRPr lang="ko-KR" altLang="en-US" sz="1400" b="1" dirty="0">
                <a:solidFill>
                  <a:schemeClr val="tx1">
                    <a:lumMod val="65000"/>
                    <a:lumOff val="35000"/>
                  </a:schemeClr>
                </a:solidFill>
              </a:endParaRPr>
            </a:p>
          </p:txBody>
        </p:sp>
      </p:grpSp>
      <p:grpSp>
        <p:nvGrpSpPr>
          <p:cNvPr id="57" name="Group 22">
            <a:extLst>
              <a:ext uri="{FF2B5EF4-FFF2-40B4-BE49-F238E27FC236}">
                <a16:creationId xmlns:a16="http://schemas.microsoft.com/office/drawing/2014/main" id="{CFC051AA-C447-46D6-91B5-BC365E301D01}"/>
              </a:ext>
            </a:extLst>
          </p:cNvPr>
          <p:cNvGrpSpPr/>
          <p:nvPr/>
        </p:nvGrpSpPr>
        <p:grpSpPr>
          <a:xfrm>
            <a:off x="2110014" y="5248701"/>
            <a:ext cx="5761001" cy="693868"/>
            <a:chOff x="1080045" y="1771709"/>
            <a:chExt cx="2216765" cy="1267434"/>
          </a:xfrm>
        </p:grpSpPr>
        <p:sp>
          <p:nvSpPr>
            <p:cNvPr id="58" name="TextBox 57">
              <a:extLst>
                <a:ext uri="{FF2B5EF4-FFF2-40B4-BE49-F238E27FC236}">
                  <a16:creationId xmlns:a16="http://schemas.microsoft.com/office/drawing/2014/main" id="{18114C45-47BD-48E6-94F3-62A71F3BA54D}"/>
                </a:ext>
              </a:extLst>
            </p:cNvPr>
            <p:cNvSpPr txBox="1"/>
            <p:nvPr/>
          </p:nvSpPr>
          <p:spPr>
            <a:xfrm>
              <a:off x="1080045" y="1858541"/>
              <a:ext cx="728739" cy="1180602"/>
            </a:xfrm>
            <a:prstGeom prst="rect">
              <a:avLst/>
            </a:prstGeom>
            <a:noFill/>
          </p:spPr>
          <p:txBody>
            <a:bodyPr wrap="square" rtlCol="0">
              <a:spAutoFit/>
            </a:bodyPr>
            <a:lstStyle/>
            <a:p>
              <a:pPr algn="ctr"/>
              <a:r>
                <a:rPr lang="en-US" altLang="ko-KR" sz="3600" b="1" dirty="0">
                  <a:solidFill>
                    <a:schemeClr val="accent2"/>
                  </a:solidFill>
                </a:rPr>
                <a:t>04</a:t>
              </a:r>
              <a:endParaRPr lang="ko-KR" altLang="en-US" sz="3600" b="1" dirty="0">
                <a:solidFill>
                  <a:schemeClr val="accent2"/>
                </a:solidFill>
              </a:endParaRPr>
            </a:p>
          </p:txBody>
        </p:sp>
        <p:sp>
          <p:nvSpPr>
            <p:cNvPr id="59" name="TextBox 58">
              <a:extLst>
                <a:ext uri="{FF2B5EF4-FFF2-40B4-BE49-F238E27FC236}">
                  <a16:creationId xmlns:a16="http://schemas.microsoft.com/office/drawing/2014/main" id="{BF0C3AFF-3FFE-4664-8FA3-0A4BEADAF9A4}"/>
                </a:ext>
              </a:extLst>
            </p:cNvPr>
            <p:cNvSpPr txBox="1"/>
            <p:nvPr/>
          </p:nvSpPr>
          <p:spPr>
            <a:xfrm>
              <a:off x="1606957" y="2280951"/>
              <a:ext cx="1689853" cy="505972"/>
            </a:xfrm>
            <a:prstGeom prst="rect">
              <a:avLst/>
            </a:prstGeom>
            <a:noFill/>
          </p:spPr>
          <p:txBody>
            <a:bodyPr wrap="square" rtlCol="0">
              <a:spAutoFit/>
            </a:bodyPr>
            <a:lstStyle/>
            <a:p>
              <a:r>
                <a:rPr lang="en-US" sz="1200" dirty="0">
                  <a:solidFill>
                    <a:schemeClr val="tx1">
                      <a:lumMod val="75000"/>
                      <a:lumOff val="25000"/>
                    </a:schemeClr>
                  </a:solidFill>
                </a:rPr>
                <a:t>Hybrid of public and private  both blockchains</a:t>
              </a:r>
              <a:endParaRPr lang="en-US" altLang="ko-KR" sz="1200" dirty="0">
                <a:solidFill>
                  <a:schemeClr val="tx1">
                    <a:lumMod val="75000"/>
                    <a:lumOff val="25000"/>
                  </a:schemeClr>
                </a:solidFill>
              </a:endParaRPr>
            </a:p>
          </p:txBody>
        </p:sp>
        <p:sp>
          <p:nvSpPr>
            <p:cNvPr id="60" name="TextBox 59">
              <a:extLst>
                <a:ext uri="{FF2B5EF4-FFF2-40B4-BE49-F238E27FC236}">
                  <a16:creationId xmlns:a16="http://schemas.microsoft.com/office/drawing/2014/main" id="{0ADD8C6A-DE50-45F9-909D-515D86270D5A}"/>
                </a:ext>
              </a:extLst>
            </p:cNvPr>
            <p:cNvSpPr txBox="1"/>
            <p:nvPr/>
          </p:nvSpPr>
          <p:spPr>
            <a:xfrm>
              <a:off x="1600491" y="1771709"/>
              <a:ext cx="1654955" cy="562192"/>
            </a:xfrm>
            <a:prstGeom prst="rect">
              <a:avLst/>
            </a:prstGeom>
            <a:noFill/>
          </p:spPr>
          <p:txBody>
            <a:bodyPr wrap="square" lIns="108000" rIns="108000" rtlCol="0">
              <a:spAutoFit/>
            </a:bodyPr>
            <a:lstStyle/>
            <a:p>
              <a:r>
                <a:rPr lang="en-US" altLang="ko-KR" sz="1400" b="1" dirty="0">
                  <a:solidFill>
                    <a:schemeClr val="tx1">
                      <a:lumMod val="65000"/>
                      <a:lumOff val="35000"/>
                    </a:schemeClr>
                  </a:solidFill>
                </a:rPr>
                <a:t>Hybrid Blockchain</a:t>
              </a:r>
              <a:endParaRPr lang="ko-KR" altLang="en-US" sz="1400" b="1" dirty="0">
                <a:solidFill>
                  <a:schemeClr val="tx1">
                    <a:lumMod val="65000"/>
                    <a:lumOff val="35000"/>
                  </a:schemeClr>
                </a:solidFill>
              </a:endParaRPr>
            </a:p>
          </p:txBody>
        </p:sp>
      </p:grpSp>
    </p:spTree>
    <p:extLst>
      <p:ext uri="{BB962C8B-B14F-4D97-AF65-F5344CB8AC3E}">
        <p14:creationId xmlns:p14="http://schemas.microsoft.com/office/powerpoint/2010/main" val="127922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FA90F668-D6B6-4F9E-A4B0-740416B43B77}"/>
              </a:ext>
            </a:extLst>
          </p:cNvPr>
          <p:cNvGrpSpPr/>
          <p:nvPr/>
        </p:nvGrpSpPr>
        <p:grpSpPr>
          <a:xfrm>
            <a:off x="4415674" y="2369088"/>
            <a:ext cx="3338535" cy="3338536"/>
            <a:chOff x="3337726" y="1072465"/>
            <a:chExt cx="5515324" cy="5515324"/>
          </a:xfrm>
          <a:solidFill>
            <a:schemeClr val="accent1"/>
          </a:solidFill>
        </p:grpSpPr>
        <p:grpSp>
          <p:nvGrpSpPr>
            <p:cNvPr id="73" name="Group 72">
              <a:extLst>
                <a:ext uri="{FF2B5EF4-FFF2-40B4-BE49-F238E27FC236}">
                  <a16:creationId xmlns:a16="http://schemas.microsoft.com/office/drawing/2014/main" id="{6A2D93C7-C82F-429B-B615-4204F91F2A0D}"/>
                </a:ext>
              </a:extLst>
            </p:cNvPr>
            <p:cNvGrpSpPr/>
            <p:nvPr/>
          </p:nvGrpSpPr>
          <p:grpSpPr>
            <a:xfrm>
              <a:off x="5967772" y="1072465"/>
              <a:ext cx="255231" cy="5515324"/>
              <a:chOff x="5964969" y="1072465"/>
              <a:chExt cx="255231" cy="5515324"/>
            </a:xfrm>
            <a:grpFill/>
          </p:grpSpPr>
          <p:sp>
            <p:nvSpPr>
              <p:cNvPr id="11" name="Freeform: Shape 10">
                <a:extLst>
                  <a:ext uri="{FF2B5EF4-FFF2-40B4-BE49-F238E27FC236}">
                    <a16:creationId xmlns:a16="http://schemas.microsoft.com/office/drawing/2014/main" id="{21C9C7EF-033C-4328-942C-AF1E00EE863D}"/>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697FAD1-C34D-4049-BB09-997BD345E7F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EB8BAA5-63E6-426A-B6A0-1F4FB3756BBA}"/>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9DE53B0-F7C6-4BFE-B8C8-A7783525E3C6}"/>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332AD04-F9F2-4E62-9CA9-F1827B4B4BE7}"/>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74" name="Group 73">
              <a:extLst>
                <a:ext uri="{FF2B5EF4-FFF2-40B4-BE49-F238E27FC236}">
                  <a16:creationId xmlns:a16="http://schemas.microsoft.com/office/drawing/2014/main" id="{E083F7D3-9832-4D8F-9F46-A90A561E0FA9}"/>
                </a:ext>
              </a:extLst>
            </p:cNvPr>
            <p:cNvGrpSpPr/>
            <p:nvPr/>
          </p:nvGrpSpPr>
          <p:grpSpPr>
            <a:xfrm rot="3600000">
              <a:off x="5967772" y="1072465"/>
              <a:ext cx="255231" cy="5515324"/>
              <a:chOff x="5964969" y="1072465"/>
              <a:chExt cx="255231" cy="5515324"/>
            </a:xfrm>
            <a:grpFill/>
          </p:grpSpPr>
          <p:sp>
            <p:nvSpPr>
              <p:cNvPr id="75" name="Freeform: Shape 74">
                <a:extLst>
                  <a:ext uri="{FF2B5EF4-FFF2-40B4-BE49-F238E27FC236}">
                    <a16:creationId xmlns:a16="http://schemas.microsoft.com/office/drawing/2014/main" id="{2E1E282F-203E-43E8-99AB-48E14AC968FA}"/>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6D7DD2E-89AC-4907-9490-FC5F291B28D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B28707F-7CD6-4556-9A50-1F90EC510445}"/>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BDCE553-0D51-4843-B5A2-0C2F7738062B}"/>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A56D348-F211-4724-9DB1-735CF3FC075D}"/>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86" name="Group 85">
              <a:extLst>
                <a:ext uri="{FF2B5EF4-FFF2-40B4-BE49-F238E27FC236}">
                  <a16:creationId xmlns:a16="http://schemas.microsoft.com/office/drawing/2014/main" id="{B7DA8821-5975-4570-BB5B-A78A61E2C907}"/>
                </a:ext>
              </a:extLst>
            </p:cNvPr>
            <p:cNvGrpSpPr/>
            <p:nvPr/>
          </p:nvGrpSpPr>
          <p:grpSpPr>
            <a:xfrm rot="18000000">
              <a:off x="5967772" y="1072465"/>
              <a:ext cx="255231" cy="5515324"/>
              <a:chOff x="5964969" y="1072465"/>
              <a:chExt cx="255231" cy="5515324"/>
            </a:xfrm>
            <a:grpFill/>
          </p:grpSpPr>
          <p:sp>
            <p:nvSpPr>
              <p:cNvPr id="87" name="Freeform: Shape 86">
                <a:extLst>
                  <a:ext uri="{FF2B5EF4-FFF2-40B4-BE49-F238E27FC236}">
                    <a16:creationId xmlns:a16="http://schemas.microsoft.com/office/drawing/2014/main" id="{BA09A7DA-F88F-405A-BBE9-ED5452BBE6B7}"/>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9B867CD-AA48-4FD5-9BA7-C4B208C018D8}"/>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8C5366A-3E7F-4F0A-AA78-C8F10380561B}"/>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22187B5-5F63-4BA1-8D4C-5416D08E9424}"/>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7D19E51-4383-476E-B0E8-4ACE66806B7A}"/>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grpSp>
        <p:nvGrpSpPr>
          <p:cNvPr id="111" name="Group 110">
            <a:extLst>
              <a:ext uri="{FF2B5EF4-FFF2-40B4-BE49-F238E27FC236}">
                <a16:creationId xmlns:a16="http://schemas.microsoft.com/office/drawing/2014/main" id="{EDDD5C8C-70CE-4383-B6A2-AAEEC03A74E7}"/>
              </a:ext>
            </a:extLst>
          </p:cNvPr>
          <p:cNvGrpSpPr/>
          <p:nvPr/>
        </p:nvGrpSpPr>
        <p:grpSpPr>
          <a:xfrm>
            <a:off x="4833263" y="2613915"/>
            <a:ext cx="2486834" cy="2852682"/>
            <a:chOff x="4833263" y="2613915"/>
            <a:chExt cx="2486834" cy="2852682"/>
          </a:xfrm>
        </p:grpSpPr>
        <p:sp>
          <p:nvSpPr>
            <p:cNvPr id="107" name="Freeform: Shape 106">
              <a:extLst>
                <a:ext uri="{FF2B5EF4-FFF2-40B4-BE49-F238E27FC236}">
                  <a16:creationId xmlns:a16="http://schemas.microsoft.com/office/drawing/2014/main" id="{679A32DE-6340-4E39-A4A7-0DAF785D22F9}"/>
                </a:ext>
              </a:extLst>
            </p:cNvPr>
            <p:cNvSpPr/>
            <p:nvPr/>
          </p:nvSpPr>
          <p:spPr>
            <a:xfrm>
              <a:off x="4838533" y="2999088"/>
              <a:ext cx="1125018" cy="1276146"/>
            </a:xfrm>
            <a:custGeom>
              <a:avLst/>
              <a:gdLst>
                <a:gd name="connsiteX0" fmla="*/ 891621 w 1858552"/>
                <a:gd name="connsiteY0" fmla="*/ 127333 h 2108217"/>
                <a:gd name="connsiteX1" fmla="*/ 136204 w 1858552"/>
                <a:gd name="connsiteY1" fmla="*/ 570529 h 2108217"/>
                <a:gd name="connsiteX2" fmla="*/ 137285 w 1858552"/>
                <a:gd name="connsiteY2" fmla="*/ 575881 h 2108217"/>
                <a:gd name="connsiteX3" fmla="*/ 95362 w 1858552"/>
                <a:gd name="connsiteY3" fmla="*/ 639129 h 2108217"/>
                <a:gd name="connsiteX4" fmla="*/ 80913 w 1858552"/>
                <a:gd name="connsiteY4" fmla="*/ 642046 h 2108217"/>
                <a:gd name="connsiteX5" fmla="*/ 87029 w 1858552"/>
                <a:gd name="connsiteY5" fmla="*/ 1513636 h 2108217"/>
                <a:gd name="connsiteX6" fmla="*/ 95361 w 1858552"/>
                <a:gd name="connsiteY6" fmla="*/ 1515318 h 2108217"/>
                <a:gd name="connsiteX7" fmla="*/ 137285 w 1858552"/>
                <a:gd name="connsiteY7" fmla="*/ 1578567 h 2108217"/>
                <a:gd name="connsiteX8" fmla="*/ 136263 w 1858552"/>
                <a:gd name="connsiteY8" fmla="*/ 1583626 h 2108217"/>
                <a:gd name="connsiteX9" fmla="*/ 870153 w 1858552"/>
                <a:gd name="connsiteY9" fmla="*/ 2000544 h 2108217"/>
                <a:gd name="connsiteX10" fmla="*/ 876563 w 1858552"/>
                <a:gd name="connsiteY10" fmla="*/ 1991037 h 2108217"/>
                <a:gd name="connsiteX11" fmla="*/ 925101 w 1858552"/>
                <a:gd name="connsiteY11" fmla="*/ 1970932 h 2108217"/>
                <a:gd name="connsiteX12" fmla="*/ 973638 w 1858552"/>
                <a:gd name="connsiteY12" fmla="*/ 1991037 h 2108217"/>
                <a:gd name="connsiteX13" fmla="*/ 974304 w 1858552"/>
                <a:gd name="connsiteY13" fmla="*/ 1992024 h 2108217"/>
                <a:gd name="connsiteX14" fmla="*/ 1723151 w 1858552"/>
                <a:gd name="connsiteY14" fmla="*/ 1552681 h 2108217"/>
                <a:gd name="connsiteX15" fmla="*/ 1723319 w 1858552"/>
                <a:gd name="connsiteY15" fmla="*/ 1551848 h 2108217"/>
                <a:gd name="connsiteX16" fmla="*/ 1737335 w 1858552"/>
                <a:gd name="connsiteY16" fmla="*/ 1531060 h 2108217"/>
                <a:gd name="connsiteX17" fmla="*/ 1730864 w 1858552"/>
                <a:gd name="connsiteY17" fmla="*/ 608833 h 2108217"/>
                <a:gd name="connsiteX18" fmla="*/ 1726661 w 1858552"/>
                <a:gd name="connsiteY18" fmla="*/ 602599 h 2108217"/>
                <a:gd name="connsiteX19" fmla="*/ 1723626 w 1858552"/>
                <a:gd name="connsiteY19" fmla="*/ 587565 h 2108217"/>
                <a:gd name="connsiteX20" fmla="*/ 929459 w 1858552"/>
                <a:gd name="connsiteY20" fmla="*/ 136405 h 2108217"/>
                <a:gd name="connsiteX21" fmla="*/ 925101 w 1858552"/>
                <a:gd name="connsiteY21" fmla="*/ 137285 h 2108217"/>
                <a:gd name="connsiteX22" fmla="*/ 898382 w 1858552"/>
                <a:gd name="connsiteY22" fmla="*/ 131891 h 2108217"/>
                <a:gd name="connsiteX23" fmla="*/ 925101 w 1858552"/>
                <a:gd name="connsiteY23" fmla="*/ 0 h 2108217"/>
                <a:gd name="connsiteX24" fmla="*/ 993743 w 1858552"/>
                <a:gd name="connsiteY24" fmla="*/ 68643 h 2108217"/>
                <a:gd name="connsiteX25" fmla="*/ 988349 w 1858552"/>
                <a:gd name="connsiteY25" fmla="*/ 95361 h 2108217"/>
                <a:gd name="connsiteX26" fmla="*/ 982848 w 1858552"/>
                <a:gd name="connsiteY26" fmla="*/ 103520 h 2108217"/>
                <a:gd name="connsiteX27" fmla="*/ 1737928 w 1858552"/>
                <a:gd name="connsiteY27" fmla="*/ 532451 h 2108217"/>
                <a:gd name="connsiteX28" fmla="*/ 1741372 w 1858552"/>
                <a:gd name="connsiteY28" fmla="*/ 527343 h 2108217"/>
                <a:gd name="connsiteX29" fmla="*/ 1789910 w 1858552"/>
                <a:gd name="connsiteY29" fmla="*/ 507238 h 2108217"/>
                <a:gd name="connsiteX30" fmla="*/ 1858552 w 1858552"/>
                <a:gd name="connsiteY30" fmla="*/ 575881 h 2108217"/>
                <a:gd name="connsiteX31" fmla="*/ 1789910 w 1858552"/>
                <a:gd name="connsiteY31" fmla="*/ 644523 h 2108217"/>
                <a:gd name="connsiteX32" fmla="*/ 1786126 w 1858552"/>
                <a:gd name="connsiteY32" fmla="*/ 643759 h 2108217"/>
                <a:gd name="connsiteX33" fmla="*/ 1792189 w 1858552"/>
                <a:gd name="connsiteY33" fmla="*/ 1511060 h 2108217"/>
                <a:gd name="connsiteX34" fmla="*/ 1813286 w 1858552"/>
                <a:gd name="connsiteY34" fmla="*/ 1515319 h 2108217"/>
                <a:gd name="connsiteX35" fmla="*/ 1855209 w 1858552"/>
                <a:gd name="connsiteY35" fmla="*/ 1578567 h 2108217"/>
                <a:gd name="connsiteX36" fmla="*/ 1786567 w 1858552"/>
                <a:gd name="connsiteY36" fmla="*/ 1647209 h 2108217"/>
                <a:gd name="connsiteX37" fmla="*/ 1738030 w 1858552"/>
                <a:gd name="connsiteY37" fmla="*/ 1627104 h 2108217"/>
                <a:gd name="connsiteX38" fmla="*/ 1728646 w 1858552"/>
                <a:gd name="connsiteY38" fmla="*/ 1613186 h 2108217"/>
                <a:gd name="connsiteX39" fmla="*/ 992650 w 1858552"/>
                <a:gd name="connsiteY39" fmla="*/ 2044990 h 2108217"/>
                <a:gd name="connsiteX40" fmla="*/ 988349 w 1858552"/>
                <a:gd name="connsiteY40" fmla="*/ 2066293 h 2108217"/>
                <a:gd name="connsiteX41" fmla="*/ 925101 w 1858552"/>
                <a:gd name="connsiteY41" fmla="*/ 2108217 h 2108217"/>
                <a:gd name="connsiteX42" fmla="*/ 861852 w 1858552"/>
                <a:gd name="connsiteY42" fmla="*/ 2066293 h 2108217"/>
                <a:gd name="connsiteX43" fmla="*/ 860191 w 1858552"/>
                <a:gd name="connsiteY43" fmla="*/ 2058064 h 2108217"/>
                <a:gd name="connsiteX44" fmla="*/ 110027 w 1858552"/>
                <a:gd name="connsiteY44" fmla="*/ 1631927 h 2108217"/>
                <a:gd name="connsiteX45" fmla="*/ 95361 w 1858552"/>
                <a:gd name="connsiteY45" fmla="*/ 1641815 h 2108217"/>
                <a:gd name="connsiteX46" fmla="*/ 68643 w 1858552"/>
                <a:gd name="connsiteY46" fmla="*/ 1647209 h 2108217"/>
                <a:gd name="connsiteX47" fmla="*/ 0 w 1858552"/>
                <a:gd name="connsiteY47" fmla="*/ 1578567 h 2108217"/>
                <a:gd name="connsiteX48" fmla="*/ 20105 w 1858552"/>
                <a:gd name="connsiteY48" fmla="*/ 1530029 h 2108217"/>
                <a:gd name="connsiteX49" fmla="*/ 32128 w 1858552"/>
                <a:gd name="connsiteY49" fmla="*/ 1521923 h 2108217"/>
                <a:gd name="connsiteX50" fmla="*/ 25882 w 1858552"/>
                <a:gd name="connsiteY50" fmla="*/ 628313 h 2108217"/>
                <a:gd name="connsiteX51" fmla="*/ 20106 w 1858552"/>
                <a:gd name="connsiteY51" fmla="*/ 624418 h 2108217"/>
                <a:gd name="connsiteX52" fmla="*/ 1 w 1858552"/>
                <a:gd name="connsiteY52" fmla="*/ 575881 h 2108217"/>
                <a:gd name="connsiteX53" fmla="*/ 68643 w 1858552"/>
                <a:gd name="connsiteY53" fmla="*/ 507239 h 2108217"/>
                <a:gd name="connsiteX54" fmla="*/ 95362 w 1858552"/>
                <a:gd name="connsiteY54" fmla="*/ 512633 h 2108217"/>
                <a:gd name="connsiteX55" fmla="*/ 109767 w 1858552"/>
                <a:gd name="connsiteY55" fmla="*/ 522346 h 2108217"/>
                <a:gd name="connsiteX56" fmla="*/ 859279 w 1858552"/>
                <a:gd name="connsiteY56" fmla="*/ 82613 h 2108217"/>
                <a:gd name="connsiteX57" fmla="*/ 856458 w 1858552"/>
                <a:gd name="connsiteY57" fmla="*/ 68643 h 2108217"/>
                <a:gd name="connsiteX58" fmla="*/ 925101 w 1858552"/>
                <a:gd name="connsiteY58"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58552" h="2108217">
                  <a:moveTo>
                    <a:pt x="891621" y="127333"/>
                  </a:moveTo>
                  <a:lnTo>
                    <a:pt x="136204" y="570529"/>
                  </a:lnTo>
                  <a:lnTo>
                    <a:pt x="137285" y="575881"/>
                  </a:lnTo>
                  <a:cubicBezTo>
                    <a:pt x="137285" y="604314"/>
                    <a:pt x="119998" y="628708"/>
                    <a:pt x="95362" y="639129"/>
                  </a:cubicBezTo>
                  <a:lnTo>
                    <a:pt x="80913" y="642046"/>
                  </a:lnTo>
                  <a:lnTo>
                    <a:pt x="87029" y="1513636"/>
                  </a:lnTo>
                  <a:lnTo>
                    <a:pt x="95361" y="1515318"/>
                  </a:lnTo>
                  <a:cubicBezTo>
                    <a:pt x="119998" y="1525739"/>
                    <a:pt x="137285" y="1550134"/>
                    <a:pt x="137285" y="1578567"/>
                  </a:cubicBezTo>
                  <a:lnTo>
                    <a:pt x="136263" y="1583626"/>
                  </a:lnTo>
                  <a:lnTo>
                    <a:pt x="870153" y="2000544"/>
                  </a:lnTo>
                  <a:lnTo>
                    <a:pt x="876563" y="1991037"/>
                  </a:lnTo>
                  <a:cubicBezTo>
                    <a:pt x="888985" y="1978615"/>
                    <a:pt x="906146" y="1970932"/>
                    <a:pt x="925101" y="1970932"/>
                  </a:cubicBezTo>
                  <a:cubicBezTo>
                    <a:pt x="944056" y="1970932"/>
                    <a:pt x="961217" y="1978615"/>
                    <a:pt x="973638" y="1991037"/>
                  </a:cubicBezTo>
                  <a:lnTo>
                    <a:pt x="974304" y="1992024"/>
                  </a:lnTo>
                  <a:lnTo>
                    <a:pt x="1723151" y="1552681"/>
                  </a:lnTo>
                  <a:lnTo>
                    <a:pt x="1723319" y="1551848"/>
                  </a:lnTo>
                  <a:lnTo>
                    <a:pt x="1737335" y="1531060"/>
                  </a:lnTo>
                  <a:lnTo>
                    <a:pt x="1730864" y="608833"/>
                  </a:lnTo>
                  <a:lnTo>
                    <a:pt x="1726661" y="602599"/>
                  </a:lnTo>
                  <a:lnTo>
                    <a:pt x="1723626" y="587565"/>
                  </a:lnTo>
                  <a:lnTo>
                    <a:pt x="929459" y="136405"/>
                  </a:lnTo>
                  <a:lnTo>
                    <a:pt x="925101" y="137285"/>
                  </a:lnTo>
                  <a:cubicBezTo>
                    <a:pt x="915623" y="137285"/>
                    <a:pt x="906594" y="135364"/>
                    <a:pt x="898382" y="131891"/>
                  </a:cubicBezTo>
                  <a:close/>
                  <a:moveTo>
                    <a:pt x="925101" y="0"/>
                  </a:moveTo>
                  <a:cubicBezTo>
                    <a:pt x="963011" y="0"/>
                    <a:pt x="993743" y="30732"/>
                    <a:pt x="993743" y="68643"/>
                  </a:cubicBezTo>
                  <a:cubicBezTo>
                    <a:pt x="993743" y="78120"/>
                    <a:pt x="991823" y="87149"/>
                    <a:pt x="988349" y="95361"/>
                  </a:cubicBezTo>
                  <a:lnTo>
                    <a:pt x="982848" y="103520"/>
                  </a:lnTo>
                  <a:lnTo>
                    <a:pt x="1737928" y="532451"/>
                  </a:lnTo>
                  <a:lnTo>
                    <a:pt x="1741372" y="527343"/>
                  </a:lnTo>
                  <a:cubicBezTo>
                    <a:pt x="1753794" y="514921"/>
                    <a:pt x="1770955" y="507238"/>
                    <a:pt x="1789910" y="507238"/>
                  </a:cubicBezTo>
                  <a:cubicBezTo>
                    <a:pt x="1827820" y="507238"/>
                    <a:pt x="1858552" y="537970"/>
                    <a:pt x="1858552" y="575881"/>
                  </a:cubicBezTo>
                  <a:cubicBezTo>
                    <a:pt x="1858552" y="613791"/>
                    <a:pt x="1827820" y="644523"/>
                    <a:pt x="1789910" y="644523"/>
                  </a:cubicBezTo>
                  <a:lnTo>
                    <a:pt x="1786126" y="643759"/>
                  </a:lnTo>
                  <a:lnTo>
                    <a:pt x="1792189" y="1511060"/>
                  </a:lnTo>
                  <a:lnTo>
                    <a:pt x="1813286" y="1515319"/>
                  </a:lnTo>
                  <a:cubicBezTo>
                    <a:pt x="1837922" y="1525740"/>
                    <a:pt x="1855209" y="1550134"/>
                    <a:pt x="1855209" y="1578567"/>
                  </a:cubicBezTo>
                  <a:cubicBezTo>
                    <a:pt x="1855209" y="1616477"/>
                    <a:pt x="1824477" y="1647209"/>
                    <a:pt x="1786567" y="1647209"/>
                  </a:cubicBezTo>
                  <a:cubicBezTo>
                    <a:pt x="1767612" y="1647209"/>
                    <a:pt x="1750452" y="1639526"/>
                    <a:pt x="1738030" y="1627104"/>
                  </a:cubicBezTo>
                  <a:lnTo>
                    <a:pt x="1728646" y="1613186"/>
                  </a:lnTo>
                  <a:lnTo>
                    <a:pt x="992650" y="2044990"/>
                  </a:lnTo>
                  <a:lnTo>
                    <a:pt x="988349" y="2066293"/>
                  </a:lnTo>
                  <a:cubicBezTo>
                    <a:pt x="977929" y="2090930"/>
                    <a:pt x="953534" y="2108217"/>
                    <a:pt x="925101" y="2108217"/>
                  </a:cubicBezTo>
                  <a:cubicBezTo>
                    <a:pt x="896668" y="2108217"/>
                    <a:pt x="872273" y="2090930"/>
                    <a:pt x="861852" y="2066293"/>
                  </a:cubicBezTo>
                  <a:lnTo>
                    <a:pt x="860191" y="2058064"/>
                  </a:lnTo>
                  <a:lnTo>
                    <a:pt x="110027" y="1631927"/>
                  </a:lnTo>
                  <a:lnTo>
                    <a:pt x="95361" y="1641815"/>
                  </a:lnTo>
                  <a:cubicBezTo>
                    <a:pt x="87149" y="1645288"/>
                    <a:pt x="78120" y="1647209"/>
                    <a:pt x="68643" y="1647209"/>
                  </a:cubicBezTo>
                  <a:cubicBezTo>
                    <a:pt x="30732" y="1647209"/>
                    <a:pt x="0" y="1616477"/>
                    <a:pt x="0" y="1578567"/>
                  </a:cubicBezTo>
                  <a:cubicBezTo>
                    <a:pt x="0" y="1559611"/>
                    <a:pt x="7683" y="1542451"/>
                    <a:pt x="20105" y="1530029"/>
                  </a:cubicBezTo>
                  <a:lnTo>
                    <a:pt x="32128" y="1521923"/>
                  </a:lnTo>
                  <a:lnTo>
                    <a:pt x="25882" y="628313"/>
                  </a:lnTo>
                  <a:lnTo>
                    <a:pt x="20106" y="624418"/>
                  </a:lnTo>
                  <a:cubicBezTo>
                    <a:pt x="7684" y="611997"/>
                    <a:pt x="1" y="594836"/>
                    <a:pt x="1" y="575881"/>
                  </a:cubicBezTo>
                  <a:cubicBezTo>
                    <a:pt x="1" y="537971"/>
                    <a:pt x="30733" y="507239"/>
                    <a:pt x="68643" y="507239"/>
                  </a:cubicBezTo>
                  <a:cubicBezTo>
                    <a:pt x="78121" y="507239"/>
                    <a:pt x="87150" y="509160"/>
                    <a:pt x="95362" y="512633"/>
                  </a:cubicBezTo>
                  <a:lnTo>
                    <a:pt x="109767" y="522346"/>
                  </a:lnTo>
                  <a:lnTo>
                    <a:pt x="859279" y="82613"/>
                  </a:lnTo>
                  <a:lnTo>
                    <a:pt x="856458" y="68643"/>
                  </a:lnTo>
                  <a:cubicBezTo>
                    <a:pt x="856458" y="30732"/>
                    <a:pt x="887190" y="0"/>
                    <a:pt x="925101"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3" name="Freeform: Shape 102">
              <a:extLst>
                <a:ext uri="{FF2B5EF4-FFF2-40B4-BE49-F238E27FC236}">
                  <a16:creationId xmlns:a16="http://schemas.microsoft.com/office/drawing/2014/main" id="{271E0E27-515F-4EC3-B760-9F31664EDC73}"/>
                </a:ext>
              </a:extLst>
            </p:cNvPr>
            <p:cNvSpPr/>
            <p:nvPr/>
          </p:nvSpPr>
          <p:spPr>
            <a:xfrm>
              <a:off x="6190784" y="3803471"/>
              <a:ext cx="1129313" cy="1276507"/>
            </a:xfrm>
            <a:custGeom>
              <a:avLst/>
              <a:gdLst>
                <a:gd name="connsiteX0" fmla="*/ 896251 w 1865646"/>
                <a:gd name="connsiteY0" fmla="*/ 120481 h 2108813"/>
                <a:gd name="connsiteX1" fmla="*/ 129434 w 1865646"/>
                <a:gd name="connsiteY1" fmla="*/ 570366 h 2108813"/>
                <a:gd name="connsiteX2" fmla="*/ 125890 w 1865646"/>
                <a:gd name="connsiteY2" fmla="*/ 575622 h 2108813"/>
                <a:gd name="connsiteX3" fmla="*/ 112789 w 1865646"/>
                <a:gd name="connsiteY3" fmla="*/ 584455 h 2108813"/>
                <a:gd name="connsiteX4" fmla="*/ 119147 w 1865646"/>
                <a:gd name="connsiteY4" fmla="*/ 1490535 h 2108813"/>
                <a:gd name="connsiteX5" fmla="*/ 131891 w 1865646"/>
                <a:gd name="connsiteY5" fmla="*/ 1509437 h 2108813"/>
                <a:gd name="connsiteX6" fmla="*/ 137285 w 1865646"/>
                <a:gd name="connsiteY6" fmla="*/ 1536156 h 2108813"/>
                <a:gd name="connsiteX7" fmla="*/ 136049 w 1865646"/>
                <a:gd name="connsiteY7" fmla="*/ 1542278 h 2108813"/>
                <a:gd name="connsiteX8" fmla="*/ 907672 w 1865646"/>
                <a:gd name="connsiteY8" fmla="*/ 1980632 h 2108813"/>
                <a:gd name="connsiteX9" fmla="*/ 913174 w 1865646"/>
                <a:gd name="connsiteY9" fmla="*/ 1976922 h 2108813"/>
                <a:gd name="connsiteX10" fmla="*/ 939893 w 1865646"/>
                <a:gd name="connsiteY10" fmla="*/ 1971528 h 2108813"/>
                <a:gd name="connsiteX11" fmla="*/ 966612 w 1865646"/>
                <a:gd name="connsiteY11" fmla="*/ 1976922 h 2108813"/>
                <a:gd name="connsiteX12" fmla="*/ 978887 w 1865646"/>
                <a:gd name="connsiteY12" fmla="*/ 1985199 h 2108813"/>
                <a:gd name="connsiteX13" fmla="*/ 1722260 w 1865646"/>
                <a:gd name="connsiteY13" fmla="*/ 1549067 h 2108813"/>
                <a:gd name="connsiteX14" fmla="*/ 1719653 w 1865646"/>
                <a:gd name="connsiteY14" fmla="*/ 1536156 h 2108813"/>
                <a:gd name="connsiteX15" fmla="*/ 1761577 w 1865646"/>
                <a:gd name="connsiteY15" fmla="*/ 1472908 h 2108813"/>
                <a:gd name="connsiteX16" fmla="*/ 1769197 w 1865646"/>
                <a:gd name="connsiteY16" fmla="*/ 1471370 h 2108813"/>
                <a:gd name="connsiteX17" fmla="*/ 1762980 w 1865646"/>
                <a:gd name="connsiteY17" fmla="*/ 585408 h 2108813"/>
                <a:gd name="connsiteX18" fmla="*/ 1748466 w 1865646"/>
                <a:gd name="connsiteY18" fmla="*/ 575622 h 2108813"/>
                <a:gd name="connsiteX19" fmla="*/ 1733755 w 1865646"/>
                <a:gd name="connsiteY19" fmla="*/ 553803 h 2108813"/>
                <a:gd name="connsiteX20" fmla="*/ 1733366 w 1865646"/>
                <a:gd name="connsiteY20" fmla="*/ 551872 h 2108813"/>
                <a:gd name="connsiteX21" fmla="*/ 979173 w 1865646"/>
                <a:gd name="connsiteY21" fmla="*/ 123421 h 2108813"/>
                <a:gd name="connsiteX22" fmla="*/ 966611 w 1865646"/>
                <a:gd name="connsiteY22" fmla="*/ 131891 h 2108813"/>
                <a:gd name="connsiteX23" fmla="*/ 939893 w 1865646"/>
                <a:gd name="connsiteY23" fmla="*/ 137285 h 2108813"/>
                <a:gd name="connsiteX24" fmla="*/ 913174 w 1865646"/>
                <a:gd name="connsiteY24" fmla="*/ 131891 h 2108813"/>
                <a:gd name="connsiteX25" fmla="*/ 939893 w 1865646"/>
                <a:gd name="connsiteY25" fmla="*/ 0 h 2108813"/>
                <a:gd name="connsiteX26" fmla="*/ 1008535 w 1865646"/>
                <a:gd name="connsiteY26" fmla="*/ 68643 h 2108813"/>
                <a:gd name="connsiteX27" fmla="*/ 1007047 w 1865646"/>
                <a:gd name="connsiteY27" fmla="*/ 76016 h 2108813"/>
                <a:gd name="connsiteX28" fmla="*/ 1739379 w 1865646"/>
                <a:gd name="connsiteY28" fmla="*/ 492025 h 2108813"/>
                <a:gd name="connsiteX29" fmla="*/ 1748466 w 1865646"/>
                <a:gd name="connsiteY29" fmla="*/ 478547 h 2108813"/>
                <a:gd name="connsiteX30" fmla="*/ 1797004 w 1865646"/>
                <a:gd name="connsiteY30" fmla="*/ 458442 h 2108813"/>
                <a:gd name="connsiteX31" fmla="*/ 1865646 w 1865646"/>
                <a:gd name="connsiteY31" fmla="*/ 527085 h 2108813"/>
                <a:gd name="connsiteX32" fmla="*/ 1823722 w 1865646"/>
                <a:gd name="connsiteY32" fmla="*/ 590333 h 2108813"/>
                <a:gd name="connsiteX33" fmla="*/ 1817981 w 1865646"/>
                <a:gd name="connsiteY33" fmla="*/ 591492 h 2108813"/>
                <a:gd name="connsiteX34" fmla="*/ 1824186 w 1865646"/>
                <a:gd name="connsiteY34" fmla="*/ 1479093 h 2108813"/>
                <a:gd name="connsiteX35" fmla="*/ 1836832 w 1865646"/>
                <a:gd name="connsiteY35" fmla="*/ 1487619 h 2108813"/>
                <a:gd name="connsiteX36" fmla="*/ 1856937 w 1865646"/>
                <a:gd name="connsiteY36" fmla="*/ 1536156 h 2108813"/>
                <a:gd name="connsiteX37" fmla="*/ 1788295 w 1865646"/>
                <a:gd name="connsiteY37" fmla="*/ 1604798 h 2108813"/>
                <a:gd name="connsiteX38" fmla="*/ 1761577 w 1865646"/>
                <a:gd name="connsiteY38" fmla="*/ 1599404 h 2108813"/>
                <a:gd name="connsiteX39" fmla="*/ 1753830 w 1865646"/>
                <a:gd name="connsiteY39" fmla="*/ 1594181 h 2108813"/>
                <a:gd name="connsiteX40" fmla="*/ 1006959 w 1865646"/>
                <a:gd name="connsiteY40" fmla="*/ 2032364 h 2108813"/>
                <a:gd name="connsiteX41" fmla="*/ 1008535 w 1865646"/>
                <a:gd name="connsiteY41" fmla="*/ 2040171 h 2108813"/>
                <a:gd name="connsiteX42" fmla="*/ 939893 w 1865646"/>
                <a:gd name="connsiteY42" fmla="*/ 2108813 h 2108813"/>
                <a:gd name="connsiteX43" fmla="*/ 871250 w 1865646"/>
                <a:gd name="connsiteY43" fmla="*/ 2040171 h 2108813"/>
                <a:gd name="connsiteX44" fmla="*/ 874343 w 1865646"/>
                <a:gd name="connsiteY44" fmla="*/ 2024852 h 2108813"/>
                <a:gd name="connsiteX45" fmla="*/ 109094 w 1865646"/>
                <a:gd name="connsiteY45" fmla="*/ 1590145 h 2108813"/>
                <a:gd name="connsiteX46" fmla="*/ 95362 w 1865646"/>
                <a:gd name="connsiteY46" fmla="*/ 1599404 h 2108813"/>
                <a:gd name="connsiteX47" fmla="*/ 68643 w 1865646"/>
                <a:gd name="connsiteY47" fmla="*/ 1604798 h 2108813"/>
                <a:gd name="connsiteX48" fmla="*/ 0 w 1865646"/>
                <a:gd name="connsiteY48" fmla="*/ 1536156 h 2108813"/>
                <a:gd name="connsiteX49" fmla="*/ 41923 w 1865646"/>
                <a:gd name="connsiteY49" fmla="*/ 1472907 h 2108813"/>
                <a:gd name="connsiteX50" fmla="*/ 63975 w 1865646"/>
                <a:gd name="connsiteY50" fmla="*/ 1468456 h 2108813"/>
                <a:gd name="connsiteX51" fmla="*/ 57847 w 1865646"/>
                <a:gd name="connsiteY51" fmla="*/ 591789 h 2108813"/>
                <a:gd name="connsiteX52" fmla="*/ 50633 w 1865646"/>
                <a:gd name="connsiteY52" fmla="*/ 590333 h 2108813"/>
                <a:gd name="connsiteX53" fmla="*/ 8710 w 1865646"/>
                <a:gd name="connsiteY53" fmla="*/ 527085 h 2108813"/>
                <a:gd name="connsiteX54" fmla="*/ 77352 w 1865646"/>
                <a:gd name="connsiteY54" fmla="*/ 458443 h 2108813"/>
                <a:gd name="connsiteX55" fmla="*/ 125890 w 1865646"/>
                <a:gd name="connsiteY55" fmla="*/ 478548 h 2108813"/>
                <a:gd name="connsiteX56" fmla="*/ 140435 w 1865646"/>
                <a:gd name="connsiteY56" fmla="*/ 500122 h 2108813"/>
                <a:gd name="connsiteX57" fmla="*/ 871741 w 1865646"/>
                <a:gd name="connsiteY57" fmla="*/ 71071 h 2108813"/>
                <a:gd name="connsiteX58" fmla="*/ 871250 w 1865646"/>
                <a:gd name="connsiteY58" fmla="*/ 68643 h 2108813"/>
                <a:gd name="connsiteX59" fmla="*/ 939893 w 1865646"/>
                <a:gd name="connsiteY59"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65646" h="2108813">
                  <a:moveTo>
                    <a:pt x="896251" y="120481"/>
                  </a:moveTo>
                  <a:lnTo>
                    <a:pt x="129434" y="570366"/>
                  </a:lnTo>
                  <a:lnTo>
                    <a:pt x="125890" y="575622"/>
                  </a:lnTo>
                  <a:lnTo>
                    <a:pt x="112789" y="584455"/>
                  </a:lnTo>
                  <a:lnTo>
                    <a:pt x="119147" y="1490535"/>
                  </a:lnTo>
                  <a:lnTo>
                    <a:pt x="131891" y="1509437"/>
                  </a:lnTo>
                  <a:cubicBezTo>
                    <a:pt x="135365" y="1517649"/>
                    <a:pt x="137285" y="1526678"/>
                    <a:pt x="137285" y="1536156"/>
                  </a:cubicBezTo>
                  <a:lnTo>
                    <a:pt x="136049" y="1542278"/>
                  </a:lnTo>
                  <a:lnTo>
                    <a:pt x="907672" y="1980632"/>
                  </a:lnTo>
                  <a:lnTo>
                    <a:pt x="913174" y="1976922"/>
                  </a:lnTo>
                  <a:cubicBezTo>
                    <a:pt x="921387" y="1973449"/>
                    <a:pt x="930415" y="1971528"/>
                    <a:pt x="939893" y="1971528"/>
                  </a:cubicBezTo>
                  <a:cubicBezTo>
                    <a:pt x="949370" y="1971528"/>
                    <a:pt x="958399" y="1973449"/>
                    <a:pt x="966612" y="1976922"/>
                  </a:cubicBezTo>
                  <a:lnTo>
                    <a:pt x="978887" y="1985199"/>
                  </a:lnTo>
                  <a:lnTo>
                    <a:pt x="1722260" y="1549067"/>
                  </a:lnTo>
                  <a:lnTo>
                    <a:pt x="1719653" y="1536156"/>
                  </a:lnTo>
                  <a:cubicBezTo>
                    <a:pt x="1719653" y="1507724"/>
                    <a:pt x="1736940" y="1483329"/>
                    <a:pt x="1761577" y="1472908"/>
                  </a:cubicBezTo>
                  <a:lnTo>
                    <a:pt x="1769197" y="1471370"/>
                  </a:lnTo>
                  <a:lnTo>
                    <a:pt x="1762980" y="585408"/>
                  </a:lnTo>
                  <a:lnTo>
                    <a:pt x="1748466" y="575622"/>
                  </a:lnTo>
                  <a:cubicBezTo>
                    <a:pt x="1742255" y="569411"/>
                    <a:pt x="1737229" y="562016"/>
                    <a:pt x="1733755" y="553803"/>
                  </a:cubicBezTo>
                  <a:lnTo>
                    <a:pt x="1733366" y="551872"/>
                  </a:lnTo>
                  <a:lnTo>
                    <a:pt x="979173" y="123421"/>
                  </a:lnTo>
                  <a:lnTo>
                    <a:pt x="966611" y="131891"/>
                  </a:lnTo>
                  <a:cubicBezTo>
                    <a:pt x="958399" y="135364"/>
                    <a:pt x="949370" y="137285"/>
                    <a:pt x="939893" y="137285"/>
                  </a:cubicBezTo>
                  <a:cubicBezTo>
                    <a:pt x="930415" y="137285"/>
                    <a:pt x="921386" y="135364"/>
                    <a:pt x="913174" y="131891"/>
                  </a:cubicBezTo>
                  <a:close/>
                  <a:moveTo>
                    <a:pt x="939893" y="0"/>
                  </a:moveTo>
                  <a:cubicBezTo>
                    <a:pt x="977802" y="0"/>
                    <a:pt x="1008535" y="30732"/>
                    <a:pt x="1008535" y="68643"/>
                  </a:cubicBezTo>
                  <a:lnTo>
                    <a:pt x="1007047" y="76016"/>
                  </a:lnTo>
                  <a:lnTo>
                    <a:pt x="1739379" y="492025"/>
                  </a:lnTo>
                  <a:lnTo>
                    <a:pt x="1748466" y="478547"/>
                  </a:lnTo>
                  <a:cubicBezTo>
                    <a:pt x="1760888" y="466125"/>
                    <a:pt x="1778049" y="458442"/>
                    <a:pt x="1797004" y="458442"/>
                  </a:cubicBezTo>
                  <a:cubicBezTo>
                    <a:pt x="1834913" y="458442"/>
                    <a:pt x="1865646" y="489174"/>
                    <a:pt x="1865646" y="527085"/>
                  </a:cubicBezTo>
                  <a:cubicBezTo>
                    <a:pt x="1865646" y="555517"/>
                    <a:pt x="1848359" y="579912"/>
                    <a:pt x="1823722" y="590333"/>
                  </a:cubicBezTo>
                  <a:lnTo>
                    <a:pt x="1817981" y="591492"/>
                  </a:lnTo>
                  <a:lnTo>
                    <a:pt x="1824186" y="1479093"/>
                  </a:lnTo>
                  <a:lnTo>
                    <a:pt x="1836832" y="1487619"/>
                  </a:lnTo>
                  <a:cubicBezTo>
                    <a:pt x="1849254" y="1500041"/>
                    <a:pt x="1856937" y="1517201"/>
                    <a:pt x="1856937" y="1536156"/>
                  </a:cubicBezTo>
                  <a:cubicBezTo>
                    <a:pt x="1856937" y="1574066"/>
                    <a:pt x="1826204" y="1604798"/>
                    <a:pt x="1788295" y="1604798"/>
                  </a:cubicBezTo>
                  <a:cubicBezTo>
                    <a:pt x="1778818" y="1604798"/>
                    <a:pt x="1769789" y="1602878"/>
                    <a:pt x="1761577" y="1599404"/>
                  </a:cubicBezTo>
                  <a:lnTo>
                    <a:pt x="1753830" y="1594181"/>
                  </a:lnTo>
                  <a:lnTo>
                    <a:pt x="1006959" y="2032364"/>
                  </a:lnTo>
                  <a:lnTo>
                    <a:pt x="1008535" y="2040171"/>
                  </a:lnTo>
                  <a:cubicBezTo>
                    <a:pt x="1008535" y="2078080"/>
                    <a:pt x="977803" y="2108813"/>
                    <a:pt x="939893" y="2108813"/>
                  </a:cubicBezTo>
                  <a:cubicBezTo>
                    <a:pt x="901983" y="2108813"/>
                    <a:pt x="871250" y="2078080"/>
                    <a:pt x="871250" y="2040171"/>
                  </a:cubicBezTo>
                  <a:lnTo>
                    <a:pt x="874343" y="2024852"/>
                  </a:lnTo>
                  <a:lnTo>
                    <a:pt x="109094" y="1590145"/>
                  </a:lnTo>
                  <a:lnTo>
                    <a:pt x="95362" y="1599404"/>
                  </a:lnTo>
                  <a:cubicBezTo>
                    <a:pt x="87149" y="1602877"/>
                    <a:pt x="78120" y="1604798"/>
                    <a:pt x="68643" y="1604798"/>
                  </a:cubicBezTo>
                  <a:cubicBezTo>
                    <a:pt x="30732" y="1604798"/>
                    <a:pt x="0" y="1574065"/>
                    <a:pt x="0" y="1536156"/>
                  </a:cubicBezTo>
                  <a:cubicBezTo>
                    <a:pt x="0" y="1507723"/>
                    <a:pt x="17287" y="1483328"/>
                    <a:pt x="41923" y="1472907"/>
                  </a:cubicBezTo>
                  <a:lnTo>
                    <a:pt x="63975" y="1468456"/>
                  </a:lnTo>
                  <a:lnTo>
                    <a:pt x="57847" y="591789"/>
                  </a:lnTo>
                  <a:lnTo>
                    <a:pt x="50633" y="590333"/>
                  </a:lnTo>
                  <a:cubicBezTo>
                    <a:pt x="25997" y="579912"/>
                    <a:pt x="8710" y="555518"/>
                    <a:pt x="8710" y="527085"/>
                  </a:cubicBezTo>
                  <a:cubicBezTo>
                    <a:pt x="8710" y="489175"/>
                    <a:pt x="39442" y="458443"/>
                    <a:pt x="77352" y="458443"/>
                  </a:cubicBezTo>
                  <a:cubicBezTo>
                    <a:pt x="96307" y="458443"/>
                    <a:pt x="113468" y="466126"/>
                    <a:pt x="125890" y="478548"/>
                  </a:cubicBezTo>
                  <a:lnTo>
                    <a:pt x="140435" y="500122"/>
                  </a:lnTo>
                  <a:lnTo>
                    <a:pt x="871741" y="71071"/>
                  </a:lnTo>
                  <a:lnTo>
                    <a:pt x="871250" y="68643"/>
                  </a:lnTo>
                  <a:cubicBezTo>
                    <a:pt x="871250" y="30732"/>
                    <a:pt x="901982" y="0"/>
                    <a:pt x="9398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1" name="Freeform: Shape 100">
              <a:extLst>
                <a:ext uri="{FF2B5EF4-FFF2-40B4-BE49-F238E27FC236}">
                  <a16:creationId xmlns:a16="http://schemas.microsoft.com/office/drawing/2014/main" id="{4103230F-8477-4E4A-B1AA-8C6909E3DAF1}"/>
                </a:ext>
              </a:extLst>
            </p:cNvPr>
            <p:cNvSpPr/>
            <p:nvPr/>
          </p:nvSpPr>
          <p:spPr>
            <a:xfrm>
              <a:off x="5518243" y="2613915"/>
              <a:ext cx="1120377" cy="1272658"/>
            </a:xfrm>
            <a:custGeom>
              <a:avLst/>
              <a:gdLst>
                <a:gd name="connsiteX0" fmla="*/ 885279 w 1850884"/>
                <a:gd name="connsiteY0" fmla="*/ 117464 h 2102455"/>
                <a:gd name="connsiteX1" fmla="*/ 134185 w 1850884"/>
                <a:gd name="connsiteY1" fmla="*/ 551124 h 2102455"/>
                <a:gd name="connsiteX2" fmla="*/ 137285 w 1850884"/>
                <a:gd name="connsiteY2" fmla="*/ 566477 h 2102455"/>
                <a:gd name="connsiteX3" fmla="*/ 117180 w 1850884"/>
                <a:gd name="connsiteY3" fmla="*/ 615015 h 2102455"/>
                <a:gd name="connsiteX4" fmla="*/ 96375 w 1850884"/>
                <a:gd name="connsiteY4" fmla="*/ 629042 h 2102455"/>
                <a:gd name="connsiteX5" fmla="*/ 96375 w 1850884"/>
                <a:gd name="connsiteY5" fmla="*/ 1504603 h 2102455"/>
                <a:gd name="connsiteX6" fmla="*/ 117180 w 1850884"/>
                <a:gd name="connsiteY6" fmla="*/ 1518631 h 2102455"/>
                <a:gd name="connsiteX7" fmla="*/ 131891 w 1850884"/>
                <a:gd name="connsiteY7" fmla="*/ 1540450 h 2102455"/>
                <a:gd name="connsiteX8" fmla="*/ 133209 w 1850884"/>
                <a:gd name="connsiteY8" fmla="*/ 1546976 h 2102455"/>
                <a:gd name="connsiteX9" fmla="*/ 888308 w 1850884"/>
                <a:gd name="connsiteY9" fmla="*/ 1982948 h 2102455"/>
                <a:gd name="connsiteX10" fmla="*/ 906675 w 1850884"/>
                <a:gd name="connsiteY10" fmla="*/ 1970565 h 2102455"/>
                <a:gd name="connsiteX11" fmla="*/ 933393 w 1850884"/>
                <a:gd name="connsiteY11" fmla="*/ 1965171 h 2102455"/>
                <a:gd name="connsiteX12" fmla="*/ 960112 w 1850884"/>
                <a:gd name="connsiteY12" fmla="*/ 1970565 h 2102455"/>
                <a:gd name="connsiteX13" fmla="*/ 967465 w 1850884"/>
                <a:gd name="connsiteY13" fmla="*/ 1975523 h 2102455"/>
                <a:gd name="connsiteX14" fmla="*/ 1718728 w 1850884"/>
                <a:gd name="connsiteY14" fmla="*/ 1541766 h 2102455"/>
                <a:gd name="connsiteX15" fmla="*/ 1718993 w 1850884"/>
                <a:gd name="connsiteY15" fmla="*/ 1540450 h 2102455"/>
                <a:gd name="connsiteX16" fmla="*/ 1733704 w 1850884"/>
                <a:gd name="connsiteY16" fmla="*/ 1518631 h 2102455"/>
                <a:gd name="connsiteX17" fmla="*/ 1746537 w 1850884"/>
                <a:gd name="connsiteY17" fmla="*/ 1509979 h 2102455"/>
                <a:gd name="connsiteX18" fmla="*/ 1746537 w 1850884"/>
                <a:gd name="connsiteY18" fmla="*/ 623788 h 2102455"/>
                <a:gd name="connsiteX19" fmla="*/ 1733525 w 1850884"/>
                <a:gd name="connsiteY19" fmla="*/ 615015 h 2102455"/>
                <a:gd name="connsiteX20" fmla="*/ 1713420 w 1850884"/>
                <a:gd name="connsiteY20" fmla="*/ 566477 h 2102455"/>
                <a:gd name="connsiteX21" fmla="*/ 1715706 w 1850884"/>
                <a:gd name="connsiteY21" fmla="*/ 555154 h 2102455"/>
                <a:gd name="connsiteX22" fmla="*/ 970494 w 1850884"/>
                <a:gd name="connsiteY22" fmla="*/ 124890 h 2102455"/>
                <a:gd name="connsiteX23" fmla="*/ 960112 w 1850884"/>
                <a:gd name="connsiteY23" fmla="*/ 131890 h 2102455"/>
                <a:gd name="connsiteX24" fmla="*/ 933393 w 1850884"/>
                <a:gd name="connsiteY24" fmla="*/ 137284 h 2102455"/>
                <a:gd name="connsiteX25" fmla="*/ 906675 w 1850884"/>
                <a:gd name="connsiteY25" fmla="*/ 131890 h 2102455"/>
                <a:gd name="connsiteX26" fmla="*/ 933393 w 1850884"/>
                <a:gd name="connsiteY26" fmla="*/ 0 h 2102455"/>
                <a:gd name="connsiteX27" fmla="*/ 1002035 w 1850884"/>
                <a:gd name="connsiteY27" fmla="*/ 68642 h 2102455"/>
                <a:gd name="connsiteX28" fmla="*/ 1000044 w 1850884"/>
                <a:gd name="connsiteY28" fmla="*/ 78503 h 2102455"/>
                <a:gd name="connsiteX29" fmla="*/ 1746256 w 1850884"/>
                <a:gd name="connsiteY29" fmla="*/ 509357 h 2102455"/>
                <a:gd name="connsiteX30" fmla="*/ 1755344 w 1850884"/>
                <a:gd name="connsiteY30" fmla="*/ 503229 h 2102455"/>
                <a:gd name="connsiteX31" fmla="*/ 1782063 w 1850884"/>
                <a:gd name="connsiteY31" fmla="*/ 497835 h 2102455"/>
                <a:gd name="connsiteX32" fmla="*/ 1850705 w 1850884"/>
                <a:gd name="connsiteY32" fmla="*/ 566477 h 2102455"/>
                <a:gd name="connsiteX33" fmla="*/ 1808782 w 1850884"/>
                <a:gd name="connsiteY33" fmla="*/ 629726 h 2102455"/>
                <a:gd name="connsiteX34" fmla="*/ 1801510 w 1850884"/>
                <a:gd name="connsiteY34" fmla="*/ 631194 h 2102455"/>
                <a:gd name="connsiteX35" fmla="*/ 1801510 w 1850884"/>
                <a:gd name="connsiteY35" fmla="*/ 1502416 h 2102455"/>
                <a:gd name="connsiteX36" fmla="*/ 1808960 w 1850884"/>
                <a:gd name="connsiteY36" fmla="*/ 1503920 h 2102455"/>
                <a:gd name="connsiteX37" fmla="*/ 1850884 w 1850884"/>
                <a:gd name="connsiteY37" fmla="*/ 1567169 h 2102455"/>
                <a:gd name="connsiteX38" fmla="*/ 1782242 w 1850884"/>
                <a:gd name="connsiteY38" fmla="*/ 1635811 h 2102455"/>
                <a:gd name="connsiteX39" fmla="*/ 1733704 w 1850884"/>
                <a:gd name="connsiteY39" fmla="*/ 1615706 h 2102455"/>
                <a:gd name="connsiteX40" fmla="*/ 1724436 w 1850884"/>
                <a:gd name="connsiteY40" fmla="*/ 1601960 h 2102455"/>
                <a:gd name="connsiteX41" fmla="*/ 999360 w 1850884"/>
                <a:gd name="connsiteY41" fmla="*/ 2020561 h 2102455"/>
                <a:gd name="connsiteX42" fmla="*/ 1002035 w 1850884"/>
                <a:gd name="connsiteY42" fmla="*/ 2033813 h 2102455"/>
                <a:gd name="connsiteX43" fmla="*/ 933393 w 1850884"/>
                <a:gd name="connsiteY43" fmla="*/ 2102455 h 2102455"/>
                <a:gd name="connsiteX44" fmla="*/ 864751 w 1850884"/>
                <a:gd name="connsiteY44" fmla="*/ 2033813 h 2102455"/>
                <a:gd name="connsiteX45" fmla="*/ 864934 w 1850884"/>
                <a:gd name="connsiteY45" fmla="*/ 2032906 h 2102455"/>
                <a:gd name="connsiteX46" fmla="*/ 124214 w 1850884"/>
                <a:gd name="connsiteY46" fmla="*/ 1605273 h 2102455"/>
                <a:gd name="connsiteX47" fmla="*/ 117180 w 1850884"/>
                <a:gd name="connsiteY47" fmla="*/ 1615706 h 2102455"/>
                <a:gd name="connsiteX48" fmla="*/ 68643 w 1850884"/>
                <a:gd name="connsiteY48" fmla="*/ 1635811 h 2102455"/>
                <a:gd name="connsiteX49" fmla="*/ 0 w 1850884"/>
                <a:gd name="connsiteY49" fmla="*/ 1567169 h 2102455"/>
                <a:gd name="connsiteX50" fmla="*/ 20105 w 1850884"/>
                <a:gd name="connsiteY50" fmla="*/ 1518631 h 2102455"/>
                <a:gd name="connsiteX51" fmla="*/ 41401 w 1850884"/>
                <a:gd name="connsiteY51" fmla="*/ 1504273 h 2102455"/>
                <a:gd name="connsiteX52" fmla="*/ 41401 w 1850884"/>
                <a:gd name="connsiteY52" fmla="*/ 629373 h 2102455"/>
                <a:gd name="connsiteX53" fmla="*/ 20105 w 1850884"/>
                <a:gd name="connsiteY53" fmla="*/ 615015 h 2102455"/>
                <a:gd name="connsiteX54" fmla="*/ 0 w 1850884"/>
                <a:gd name="connsiteY54" fmla="*/ 566477 h 2102455"/>
                <a:gd name="connsiteX55" fmla="*/ 68643 w 1850884"/>
                <a:gd name="connsiteY55" fmla="*/ 497835 h 2102455"/>
                <a:gd name="connsiteX56" fmla="*/ 95362 w 1850884"/>
                <a:gd name="connsiteY56" fmla="*/ 503229 h 2102455"/>
                <a:gd name="connsiteX57" fmla="*/ 100854 w 1850884"/>
                <a:gd name="connsiteY57" fmla="*/ 506932 h 2102455"/>
                <a:gd name="connsiteX58" fmla="*/ 865385 w 1850884"/>
                <a:gd name="connsiteY58" fmla="*/ 65502 h 2102455"/>
                <a:gd name="connsiteX59" fmla="*/ 870145 w 1850884"/>
                <a:gd name="connsiteY59" fmla="*/ 41923 h 2102455"/>
                <a:gd name="connsiteX60" fmla="*/ 933393 w 1850884"/>
                <a:gd name="connsiteY60" fmla="*/ 0 h 210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0884" h="2102455">
                  <a:moveTo>
                    <a:pt x="885279" y="117464"/>
                  </a:moveTo>
                  <a:lnTo>
                    <a:pt x="134185" y="551124"/>
                  </a:lnTo>
                  <a:lnTo>
                    <a:pt x="137285" y="566477"/>
                  </a:lnTo>
                  <a:cubicBezTo>
                    <a:pt x="137285" y="585432"/>
                    <a:pt x="129602" y="602593"/>
                    <a:pt x="117180" y="615015"/>
                  </a:cubicBezTo>
                  <a:lnTo>
                    <a:pt x="96375" y="629042"/>
                  </a:lnTo>
                  <a:lnTo>
                    <a:pt x="96375" y="1504603"/>
                  </a:lnTo>
                  <a:lnTo>
                    <a:pt x="117180" y="1518631"/>
                  </a:lnTo>
                  <a:cubicBezTo>
                    <a:pt x="123391" y="1524842"/>
                    <a:pt x="128418" y="1532237"/>
                    <a:pt x="131891" y="1540450"/>
                  </a:cubicBezTo>
                  <a:lnTo>
                    <a:pt x="133209" y="1546976"/>
                  </a:lnTo>
                  <a:lnTo>
                    <a:pt x="888308" y="1982948"/>
                  </a:lnTo>
                  <a:lnTo>
                    <a:pt x="906675" y="1970565"/>
                  </a:lnTo>
                  <a:cubicBezTo>
                    <a:pt x="914887" y="1967092"/>
                    <a:pt x="923916" y="1965171"/>
                    <a:pt x="933393" y="1965171"/>
                  </a:cubicBezTo>
                  <a:cubicBezTo>
                    <a:pt x="942871" y="1965171"/>
                    <a:pt x="951900" y="1967092"/>
                    <a:pt x="960112" y="1970565"/>
                  </a:cubicBezTo>
                  <a:lnTo>
                    <a:pt x="967465" y="1975523"/>
                  </a:lnTo>
                  <a:lnTo>
                    <a:pt x="1718728" y="1541766"/>
                  </a:lnTo>
                  <a:lnTo>
                    <a:pt x="1718993" y="1540450"/>
                  </a:lnTo>
                  <a:cubicBezTo>
                    <a:pt x="1722467" y="1532237"/>
                    <a:pt x="1727493" y="1524842"/>
                    <a:pt x="1733704" y="1518631"/>
                  </a:cubicBezTo>
                  <a:lnTo>
                    <a:pt x="1746537" y="1509979"/>
                  </a:lnTo>
                  <a:lnTo>
                    <a:pt x="1746537" y="623788"/>
                  </a:lnTo>
                  <a:lnTo>
                    <a:pt x="1733525" y="615015"/>
                  </a:lnTo>
                  <a:cubicBezTo>
                    <a:pt x="1721103" y="602593"/>
                    <a:pt x="1713420" y="585433"/>
                    <a:pt x="1713420" y="566477"/>
                  </a:cubicBezTo>
                  <a:lnTo>
                    <a:pt x="1715706" y="555154"/>
                  </a:lnTo>
                  <a:lnTo>
                    <a:pt x="970494" y="124890"/>
                  </a:lnTo>
                  <a:lnTo>
                    <a:pt x="960112" y="131890"/>
                  </a:lnTo>
                  <a:cubicBezTo>
                    <a:pt x="951900" y="135363"/>
                    <a:pt x="942871" y="137284"/>
                    <a:pt x="933393" y="137284"/>
                  </a:cubicBezTo>
                  <a:cubicBezTo>
                    <a:pt x="923916" y="137284"/>
                    <a:pt x="914887" y="135363"/>
                    <a:pt x="906675" y="131890"/>
                  </a:cubicBezTo>
                  <a:close/>
                  <a:moveTo>
                    <a:pt x="933393" y="0"/>
                  </a:moveTo>
                  <a:cubicBezTo>
                    <a:pt x="971303" y="0"/>
                    <a:pt x="1002035" y="30732"/>
                    <a:pt x="1002035" y="68642"/>
                  </a:cubicBezTo>
                  <a:lnTo>
                    <a:pt x="1000044" y="78503"/>
                  </a:lnTo>
                  <a:lnTo>
                    <a:pt x="1746256" y="509357"/>
                  </a:lnTo>
                  <a:lnTo>
                    <a:pt x="1755344" y="503229"/>
                  </a:lnTo>
                  <a:cubicBezTo>
                    <a:pt x="1763556" y="499756"/>
                    <a:pt x="1772585" y="497835"/>
                    <a:pt x="1782063" y="497835"/>
                  </a:cubicBezTo>
                  <a:cubicBezTo>
                    <a:pt x="1819973" y="497835"/>
                    <a:pt x="1850705" y="528567"/>
                    <a:pt x="1850705" y="566477"/>
                  </a:cubicBezTo>
                  <a:cubicBezTo>
                    <a:pt x="1850705" y="594910"/>
                    <a:pt x="1833418" y="619305"/>
                    <a:pt x="1808782" y="629726"/>
                  </a:cubicBezTo>
                  <a:lnTo>
                    <a:pt x="1801510" y="631194"/>
                  </a:lnTo>
                  <a:lnTo>
                    <a:pt x="1801510" y="1502416"/>
                  </a:lnTo>
                  <a:lnTo>
                    <a:pt x="1808960" y="1503920"/>
                  </a:lnTo>
                  <a:cubicBezTo>
                    <a:pt x="1833597" y="1514341"/>
                    <a:pt x="1850884" y="1538736"/>
                    <a:pt x="1850884" y="1567169"/>
                  </a:cubicBezTo>
                  <a:cubicBezTo>
                    <a:pt x="1850884" y="1605079"/>
                    <a:pt x="1820151" y="1635811"/>
                    <a:pt x="1782242" y="1635811"/>
                  </a:cubicBezTo>
                  <a:cubicBezTo>
                    <a:pt x="1763286" y="1635811"/>
                    <a:pt x="1746126" y="1628128"/>
                    <a:pt x="1733704" y="1615706"/>
                  </a:cubicBezTo>
                  <a:lnTo>
                    <a:pt x="1724436" y="1601960"/>
                  </a:lnTo>
                  <a:lnTo>
                    <a:pt x="999360" y="2020561"/>
                  </a:lnTo>
                  <a:lnTo>
                    <a:pt x="1002035" y="2033813"/>
                  </a:lnTo>
                  <a:cubicBezTo>
                    <a:pt x="1002035" y="2071723"/>
                    <a:pt x="971303" y="2102455"/>
                    <a:pt x="933393" y="2102455"/>
                  </a:cubicBezTo>
                  <a:cubicBezTo>
                    <a:pt x="895483" y="2102455"/>
                    <a:pt x="864751" y="2071723"/>
                    <a:pt x="864751" y="2033813"/>
                  </a:cubicBezTo>
                  <a:lnTo>
                    <a:pt x="864934" y="2032906"/>
                  </a:lnTo>
                  <a:lnTo>
                    <a:pt x="124214" y="1605273"/>
                  </a:lnTo>
                  <a:lnTo>
                    <a:pt x="117180" y="1615706"/>
                  </a:lnTo>
                  <a:cubicBezTo>
                    <a:pt x="104759" y="1628128"/>
                    <a:pt x="87598" y="1635811"/>
                    <a:pt x="68643" y="1635811"/>
                  </a:cubicBezTo>
                  <a:cubicBezTo>
                    <a:pt x="30732" y="1635811"/>
                    <a:pt x="0" y="1605079"/>
                    <a:pt x="0" y="1567169"/>
                  </a:cubicBezTo>
                  <a:cubicBezTo>
                    <a:pt x="0" y="1548213"/>
                    <a:pt x="7683" y="1531053"/>
                    <a:pt x="20105" y="1518631"/>
                  </a:cubicBezTo>
                  <a:lnTo>
                    <a:pt x="41401" y="1504273"/>
                  </a:lnTo>
                  <a:lnTo>
                    <a:pt x="41401" y="629373"/>
                  </a:lnTo>
                  <a:lnTo>
                    <a:pt x="20105" y="615015"/>
                  </a:lnTo>
                  <a:cubicBezTo>
                    <a:pt x="7683" y="602593"/>
                    <a:pt x="0" y="585432"/>
                    <a:pt x="0" y="566477"/>
                  </a:cubicBezTo>
                  <a:cubicBezTo>
                    <a:pt x="0" y="528567"/>
                    <a:pt x="30732" y="497835"/>
                    <a:pt x="68643" y="497835"/>
                  </a:cubicBezTo>
                  <a:cubicBezTo>
                    <a:pt x="78120" y="497835"/>
                    <a:pt x="87149" y="499756"/>
                    <a:pt x="95362" y="503229"/>
                  </a:cubicBezTo>
                  <a:lnTo>
                    <a:pt x="100854" y="506932"/>
                  </a:lnTo>
                  <a:lnTo>
                    <a:pt x="865385" y="65502"/>
                  </a:lnTo>
                  <a:lnTo>
                    <a:pt x="870145" y="41923"/>
                  </a:lnTo>
                  <a:cubicBezTo>
                    <a:pt x="880566" y="17287"/>
                    <a:pt x="904961"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4" name="Freeform: Shape 103">
              <a:extLst>
                <a:ext uri="{FF2B5EF4-FFF2-40B4-BE49-F238E27FC236}">
                  <a16:creationId xmlns:a16="http://schemas.microsoft.com/office/drawing/2014/main" id="{3C9A7798-2576-4186-B293-8B1C16337D99}"/>
                </a:ext>
              </a:extLst>
            </p:cNvPr>
            <p:cNvSpPr/>
            <p:nvPr/>
          </p:nvSpPr>
          <p:spPr>
            <a:xfrm>
              <a:off x="6196056" y="2999088"/>
              <a:ext cx="1124041" cy="1276146"/>
            </a:xfrm>
            <a:custGeom>
              <a:avLst/>
              <a:gdLst>
                <a:gd name="connsiteX0" fmla="*/ 906556 w 1856937"/>
                <a:gd name="connsiteY0" fmla="*/ 132313 h 2108217"/>
                <a:gd name="connsiteX1" fmla="*/ 135496 w 1856937"/>
                <a:gd name="connsiteY1" fmla="*/ 584744 h 2108217"/>
                <a:gd name="connsiteX2" fmla="*/ 131891 w 1856937"/>
                <a:gd name="connsiteY2" fmla="*/ 602599 h 2108217"/>
                <a:gd name="connsiteX3" fmla="*/ 117180 w 1856937"/>
                <a:gd name="connsiteY3" fmla="*/ 624418 h 2108217"/>
                <a:gd name="connsiteX4" fmla="*/ 104171 w 1856937"/>
                <a:gd name="connsiteY4" fmla="*/ 633189 h 2108217"/>
                <a:gd name="connsiteX5" fmla="*/ 110432 w 1856937"/>
                <a:gd name="connsiteY5" fmla="*/ 1525480 h 2108217"/>
                <a:gd name="connsiteX6" fmla="*/ 117181 w 1856937"/>
                <a:gd name="connsiteY6" fmla="*/ 1530030 h 2108217"/>
                <a:gd name="connsiteX7" fmla="*/ 131891 w 1856937"/>
                <a:gd name="connsiteY7" fmla="*/ 1551848 h 2108217"/>
                <a:gd name="connsiteX8" fmla="*/ 135577 w 1856937"/>
                <a:gd name="connsiteY8" fmla="*/ 1570104 h 2108217"/>
                <a:gd name="connsiteX9" fmla="*/ 880994 w 1856937"/>
                <a:gd name="connsiteY9" fmla="*/ 1993488 h 2108217"/>
                <a:gd name="connsiteX10" fmla="*/ 882646 w 1856937"/>
                <a:gd name="connsiteY10" fmla="*/ 1991037 h 2108217"/>
                <a:gd name="connsiteX11" fmla="*/ 931184 w 1856937"/>
                <a:gd name="connsiteY11" fmla="*/ 1970932 h 2108217"/>
                <a:gd name="connsiteX12" fmla="*/ 979721 w 1856937"/>
                <a:gd name="connsiteY12" fmla="*/ 1991037 h 2108217"/>
                <a:gd name="connsiteX13" fmla="*/ 985317 w 1856937"/>
                <a:gd name="connsiteY13" fmla="*/ 1999337 h 2108217"/>
                <a:gd name="connsiteX14" fmla="*/ 1721968 w 1856937"/>
                <a:gd name="connsiteY14" fmla="*/ 1567095 h 2108217"/>
                <a:gd name="connsiteX15" fmla="*/ 1725046 w 1856937"/>
                <a:gd name="connsiteY15" fmla="*/ 1551848 h 2108217"/>
                <a:gd name="connsiteX16" fmla="*/ 1739757 w 1856937"/>
                <a:gd name="connsiteY16" fmla="*/ 1530029 h 2108217"/>
                <a:gd name="connsiteX17" fmla="*/ 1760609 w 1856937"/>
                <a:gd name="connsiteY17" fmla="*/ 1515970 h 2108217"/>
                <a:gd name="connsiteX18" fmla="*/ 1754422 w 1856937"/>
                <a:gd name="connsiteY18" fmla="*/ 634305 h 2108217"/>
                <a:gd name="connsiteX19" fmla="*/ 1739758 w 1856937"/>
                <a:gd name="connsiteY19" fmla="*/ 624418 h 2108217"/>
                <a:gd name="connsiteX20" fmla="*/ 1719653 w 1856937"/>
                <a:gd name="connsiteY20" fmla="*/ 575881 h 2108217"/>
                <a:gd name="connsiteX21" fmla="*/ 1720351 w 1856937"/>
                <a:gd name="connsiteY21" fmla="*/ 572427 h 2108217"/>
                <a:gd name="connsiteX22" fmla="*/ 948186 w 1856937"/>
                <a:gd name="connsiteY22" fmla="*/ 133852 h 2108217"/>
                <a:gd name="connsiteX23" fmla="*/ 931184 w 1856937"/>
                <a:gd name="connsiteY23" fmla="*/ 137285 h 2108217"/>
                <a:gd name="connsiteX24" fmla="*/ 931184 w 1856937"/>
                <a:gd name="connsiteY24" fmla="*/ 0 h 2108217"/>
                <a:gd name="connsiteX25" fmla="*/ 999826 w 1856937"/>
                <a:gd name="connsiteY25" fmla="*/ 68643 h 2108217"/>
                <a:gd name="connsiteX26" fmla="*/ 994432 w 1856937"/>
                <a:gd name="connsiteY26" fmla="*/ 95361 h 2108217"/>
                <a:gd name="connsiteX27" fmla="*/ 993705 w 1856937"/>
                <a:gd name="connsiteY27" fmla="*/ 96440 h 2108217"/>
                <a:gd name="connsiteX28" fmla="*/ 1745473 w 1856937"/>
                <a:gd name="connsiteY28" fmla="*/ 523490 h 2108217"/>
                <a:gd name="connsiteX29" fmla="*/ 1761577 w 1856937"/>
                <a:gd name="connsiteY29" fmla="*/ 512633 h 2108217"/>
                <a:gd name="connsiteX30" fmla="*/ 1788295 w 1856937"/>
                <a:gd name="connsiteY30" fmla="*/ 507239 h 2108217"/>
                <a:gd name="connsiteX31" fmla="*/ 1856937 w 1856937"/>
                <a:gd name="connsiteY31" fmla="*/ 575881 h 2108217"/>
                <a:gd name="connsiteX32" fmla="*/ 1815013 w 1856937"/>
                <a:gd name="connsiteY32" fmla="*/ 639129 h 2108217"/>
                <a:gd name="connsiteX33" fmla="*/ 1809427 w 1856937"/>
                <a:gd name="connsiteY33" fmla="*/ 640257 h 2108217"/>
                <a:gd name="connsiteX34" fmla="*/ 1815598 w 1856937"/>
                <a:gd name="connsiteY34" fmla="*/ 1515712 h 2108217"/>
                <a:gd name="connsiteX35" fmla="*/ 1836832 w 1856937"/>
                <a:gd name="connsiteY35" fmla="*/ 1530029 h 2108217"/>
                <a:gd name="connsiteX36" fmla="*/ 1856937 w 1856937"/>
                <a:gd name="connsiteY36" fmla="*/ 1578567 h 2108217"/>
                <a:gd name="connsiteX37" fmla="*/ 1788295 w 1856937"/>
                <a:gd name="connsiteY37" fmla="*/ 1647209 h 2108217"/>
                <a:gd name="connsiteX38" fmla="*/ 1739757 w 1856937"/>
                <a:gd name="connsiteY38" fmla="*/ 1627104 h 2108217"/>
                <a:gd name="connsiteX39" fmla="*/ 1736513 w 1856937"/>
                <a:gd name="connsiteY39" fmla="*/ 1622293 h 2108217"/>
                <a:gd name="connsiteX40" fmla="*/ 996396 w 1856937"/>
                <a:gd name="connsiteY40" fmla="*/ 2056566 h 2108217"/>
                <a:gd name="connsiteX41" fmla="*/ 994432 w 1856937"/>
                <a:gd name="connsiteY41" fmla="*/ 2066293 h 2108217"/>
                <a:gd name="connsiteX42" fmla="*/ 931184 w 1856937"/>
                <a:gd name="connsiteY42" fmla="*/ 2108217 h 2108217"/>
                <a:gd name="connsiteX43" fmla="*/ 867936 w 1856937"/>
                <a:gd name="connsiteY43" fmla="*/ 2066293 h 2108217"/>
                <a:gd name="connsiteX44" fmla="*/ 864047 w 1856937"/>
                <a:gd name="connsiteY44" fmla="*/ 2047034 h 2108217"/>
                <a:gd name="connsiteX45" fmla="*/ 119294 w 1856937"/>
                <a:gd name="connsiteY45" fmla="*/ 1623969 h 2108217"/>
                <a:gd name="connsiteX46" fmla="*/ 117181 w 1856937"/>
                <a:gd name="connsiteY46" fmla="*/ 1627104 h 2108217"/>
                <a:gd name="connsiteX47" fmla="*/ 68643 w 1856937"/>
                <a:gd name="connsiteY47" fmla="*/ 1647209 h 2108217"/>
                <a:gd name="connsiteX48" fmla="*/ 1 w 1856937"/>
                <a:gd name="connsiteY48" fmla="*/ 1578567 h 2108217"/>
                <a:gd name="connsiteX49" fmla="*/ 41924 w 1856937"/>
                <a:gd name="connsiteY49" fmla="*/ 1515319 h 2108217"/>
                <a:gd name="connsiteX50" fmla="*/ 55440 w 1856937"/>
                <a:gd name="connsiteY50" fmla="*/ 1512591 h 2108217"/>
                <a:gd name="connsiteX51" fmla="*/ 49293 w 1856937"/>
                <a:gd name="connsiteY51" fmla="*/ 640616 h 2108217"/>
                <a:gd name="connsiteX52" fmla="*/ 41923 w 1856937"/>
                <a:gd name="connsiteY52" fmla="*/ 639129 h 2108217"/>
                <a:gd name="connsiteX53" fmla="*/ 0 w 1856937"/>
                <a:gd name="connsiteY53" fmla="*/ 575881 h 2108217"/>
                <a:gd name="connsiteX54" fmla="*/ 68643 w 1856937"/>
                <a:gd name="connsiteY54" fmla="*/ 507238 h 2108217"/>
                <a:gd name="connsiteX55" fmla="*/ 117180 w 1856937"/>
                <a:gd name="connsiteY55" fmla="*/ 527343 h 2108217"/>
                <a:gd name="connsiteX56" fmla="*/ 119302 w 1856937"/>
                <a:gd name="connsiteY56" fmla="*/ 530489 h 2108217"/>
                <a:gd name="connsiteX57" fmla="*/ 867188 w 1856937"/>
                <a:gd name="connsiteY57" fmla="*/ 91658 h 2108217"/>
                <a:gd name="connsiteX58" fmla="*/ 862541 w 1856937"/>
                <a:gd name="connsiteY58" fmla="*/ 68643 h 2108217"/>
                <a:gd name="connsiteX59" fmla="*/ 931184 w 1856937"/>
                <a:gd name="connsiteY59"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56937" h="2108217">
                  <a:moveTo>
                    <a:pt x="906556" y="132313"/>
                  </a:moveTo>
                  <a:lnTo>
                    <a:pt x="135496" y="584744"/>
                  </a:lnTo>
                  <a:lnTo>
                    <a:pt x="131891" y="602599"/>
                  </a:lnTo>
                  <a:cubicBezTo>
                    <a:pt x="128418" y="610812"/>
                    <a:pt x="123391" y="618207"/>
                    <a:pt x="117180" y="624418"/>
                  </a:cubicBezTo>
                  <a:lnTo>
                    <a:pt x="104171" y="633189"/>
                  </a:lnTo>
                  <a:lnTo>
                    <a:pt x="110432" y="1525480"/>
                  </a:lnTo>
                  <a:lnTo>
                    <a:pt x="117181" y="1530030"/>
                  </a:lnTo>
                  <a:cubicBezTo>
                    <a:pt x="123391" y="1536241"/>
                    <a:pt x="128418" y="1543636"/>
                    <a:pt x="131891" y="1551848"/>
                  </a:cubicBezTo>
                  <a:lnTo>
                    <a:pt x="135577" y="1570104"/>
                  </a:lnTo>
                  <a:lnTo>
                    <a:pt x="880994" y="1993488"/>
                  </a:lnTo>
                  <a:lnTo>
                    <a:pt x="882646" y="1991037"/>
                  </a:lnTo>
                  <a:cubicBezTo>
                    <a:pt x="895068" y="1978615"/>
                    <a:pt x="912229" y="1970932"/>
                    <a:pt x="931184" y="1970932"/>
                  </a:cubicBezTo>
                  <a:cubicBezTo>
                    <a:pt x="950139" y="1970932"/>
                    <a:pt x="967299" y="1978615"/>
                    <a:pt x="979721" y="1991037"/>
                  </a:cubicBezTo>
                  <a:lnTo>
                    <a:pt x="985317" y="1999337"/>
                  </a:lnTo>
                  <a:lnTo>
                    <a:pt x="1721968" y="1567095"/>
                  </a:lnTo>
                  <a:lnTo>
                    <a:pt x="1725046" y="1551848"/>
                  </a:lnTo>
                  <a:cubicBezTo>
                    <a:pt x="1728520" y="1543635"/>
                    <a:pt x="1733546" y="1536240"/>
                    <a:pt x="1739757" y="1530029"/>
                  </a:cubicBezTo>
                  <a:lnTo>
                    <a:pt x="1760609" y="1515970"/>
                  </a:lnTo>
                  <a:lnTo>
                    <a:pt x="1754422" y="634305"/>
                  </a:lnTo>
                  <a:lnTo>
                    <a:pt x="1739758" y="624418"/>
                  </a:lnTo>
                  <a:cubicBezTo>
                    <a:pt x="1727336" y="611997"/>
                    <a:pt x="1719653" y="594836"/>
                    <a:pt x="1719653" y="575881"/>
                  </a:cubicBezTo>
                  <a:lnTo>
                    <a:pt x="1720351" y="572427"/>
                  </a:lnTo>
                  <a:lnTo>
                    <a:pt x="948186" y="133852"/>
                  </a:lnTo>
                  <a:lnTo>
                    <a:pt x="931184" y="137285"/>
                  </a:lnTo>
                  <a:close/>
                  <a:moveTo>
                    <a:pt x="931184" y="0"/>
                  </a:moveTo>
                  <a:cubicBezTo>
                    <a:pt x="969094" y="0"/>
                    <a:pt x="999826" y="30732"/>
                    <a:pt x="999826" y="68643"/>
                  </a:cubicBezTo>
                  <a:cubicBezTo>
                    <a:pt x="999826" y="78120"/>
                    <a:pt x="997906" y="87149"/>
                    <a:pt x="994432" y="95361"/>
                  </a:cubicBezTo>
                  <a:lnTo>
                    <a:pt x="993705" y="96440"/>
                  </a:lnTo>
                  <a:lnTo>
                    <a:pt x="1745473" y="523490"/>
                  </a:lnTo>
                  <a:lnTo>
                    <a:pt x="1761577" y="512633"/>
                  </a:lnTo>
                  <a:cubicBezTo>
                    <a:pt x="1769789" y="509160"/>
                    <a:pt x="1778818" y="507239"/>
                    <a:pt x="1788295" y="507239"/>
                  </a:cubicBezTo>
                  <a:cubicBezTo>
                    <a:pt x="1826204" y="507239"/>
                    <a:pt x="1856937" y="537971"/>
                    <a:pt x="1856937" y="575881"/>
                  </a:cubicBezTo>
                  <a:cubicBezTo>
                    <a:pt x="1856937" y="604314"/>
                    <a:pt x="1839650" y="628708"/>
                    <a:pt x="1815013" y="639129"/>
                  </a:cubicBezTo>
                  <a:lnTo>
                    <a:pt x="1809427" y="640257"/>
                  </a:lnTo>
                  <a:lnTo>
                    <a:pt x="1815598" y="1515712"/>
                  </a:lnTo>
                  <a:lnTo>
                    <a:pt x="1836832" y="1530029"/>
                  </a:lnTo>
                  <a:cubicBezTo>
                    <a:pt x="1849254" y="1542451"/>
                    <a:pt x="1856937" y="1559611"/>
                    <a:pt x="1856937" y="1578567"/>
                  </a:cubicBezTo>
                  <a:cubicBezTo>
                    <a:pt x="1856937" y="1616477"/>
                    <a:pt x="1826204" y="1647209"/>
                    <a:pt x="1788295" y="1647209"/>
                  </a:cubicBezTo>
                  <a:cubicBezTo>
                    <a:pt x="1769340" y="1647209"/>
                    <a:pt x="1752179" y="1639526"/>
                    <a:pt x="1739757" y="1627104"/>
                  </a:cubicBezTo>
                  <a:lnTo>
                    <a:pt x="1736513" y="1622293"/>
                  </a:lnTo>
                  <a:lnTo>
                    <a:pt x="996396" y="2056566"/>
                  </a:lnTo>
                  <a:lnTo>
                    <a:pt x="994432" y="2066293"/>
                  </a:lnTo>
                  <a:cubicBezTo>
                    <a:pt x="984011" y="2090930"/>
                    <a:pt x="959616" y="2108217"/>
                    <a:pt x="931184" y="2108217"/>
                  </a:cubicBezTo>
                  <a:cubicBezTo>
                    <a:pt x="902751" y="2108217"/>
                    <a:pt x="878356" y="2090930"/>
                    <a:pt x="867936" y="2066293"/>
                  </a:cubicBezTo>
                  <a:lnTo>
                    <a:pt x="864047" y="2047034"/>
                  </a:lnTo>
                  <a:lnTo>
                    <a:pt x="119294" y="1623969"/>
                  </a:lnTo>
                  <a:lnTo>
                    <a:pt x="117181" y="1627104"/>
                  </a:lnTo>
                  <a:cubicBezTo>
                    <a:pt x="104759" y="1639526"/>
                    <a:pt x="87598" y="1647209"/>
                    <a:pt x="68643" y="1647209"/>
                  </a:cubicBezTo>
                  <a:cubicBezTo>
                    <a:pt x="30733" y="1647209"/>
                    <a:pt x="1" y="1616477"/>
                    <a:pt x="1" y="1578567"/>
                  </a:cubicBezTo>
                  <a:cubicBezTo>
                    <a:pt x="1" y="1550134"/>
                    <a:pt x="17288" y="1525740"/>
                    <a:pt x="41924" y="1515319"/>
                  </a:cubicBezTo>
                  <a:lnTo>
                    <a:pt x="55440" y="1512591"/>
                  </a:lnTo>
                  <a:lnTo>
                    <a:pt x="49293" y="640616"/>
                  </a:lnTo>
                  <a:lnTo>
                    <a:pt x="41923" y="639129"/>
                  </a:lnTo>
                  <a:cubicBezTo>
                    <a:pt x="17287" y="628708"/>
                    <a:pt x="0" y="604313"/>
                    <a:pt x="0" y="575881"/>
                  </a:cubicBezTo>
                  <a:cubicBezTo>
                    <a:pt x="0" y="537970"/>
                    <a:pt x="30732" y="507238"/>
                    <a:pt x="68643" y="507238"/>
                  </a:cubicBezTo>
                  <a:cubicBezTo>
                    <a:pt x="87598" y="507238"/>
                    <a:pt x="104759" y="514921"/>
                    <a:pt x="117180" y="527343"/>
                  </a:cubicBezTo>
                  <a:lnTo>
                    <a:pt x="119302" y="530489"/>
                  </a:lnTo>
                  <a:lnTo>
                    <a:pt x="867188" y="91658"/>
                  </a:lnTo>
                  <a:lnTo>
                    <a:pt x="862541" y="68643"/>
                  </a:lnTo>
                  <a:cubicBezTo>
                    <a:pt x="862541" y="30732"/>
                    <a:pt x="893274" y="0"/>
                    <a:pt x="931184"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6" name="Freeform: Shape 105">
              <a:extLst>
                <a:ext uri="{FF2B5EF4-FFF2-40B4-BE49-F238E27FC236}">
                  <a16:creationId xmlns:a16="http://schemas.microsoft.com/office/drawing/2014/main" id="{465D88A4-6BC0-4490-B454-7379F72A59A3}"/>
                </a:ext>
              </a:extLst>
            </p:cNvPr>
            <p:cNvSpPr/>
            <p:nvPr/>
          </p:nvSpPr>
          <p:spPr>
            <a:xfrm>
              <a:off x="4833263" y="3803471"/>
              <a:ext cx="1126929" cy="1276507"/>
            </a:xfrm>
            <a:custGeom>
              <a:avLst/>
              <a:gdLst>
                <a:gd name="connsiteX0" fmla="*/ 883302 w 1861709"/>
                <a:gd name="connsiteY0" fmla="*/ 114259 h 2108813"/>
                <a:gd name="connsiteX1" fmla="*/ 141458 w 1861709"/>
                <a:gd name="connsiteY1" fmla="*/ 549547 h 2108813"/>
                <a:gd name="connsiteX2" fmla="*/ 140599 w 1861709"/>
                <a:gd name="connsiteY2" fmla="*/ 553803 h 2108813"/>
                <a:gd name="connsiteX3" fmla="*/ 104069 w 1861709"/>
                <a:gd name="connsiteY3" fmla="*/ 590333 h 2108813"/>
                <a:gd name="connsiteX4" fmla="*/ 89500 w 1861709"/>
                <a:gd name="connsiteY4" fmla="*/ 593274 h 2108813"/>
                <a:gd name="connsiteX5" fmla="*/ 95674 w 1861709"/>
                <a:gd name="connsiteY5" fmla="*/ 1473120 h 2108813"/>
                <a:gd name="connsiteX6" fmla="*/ 117179 w 1861709"/>
                <a:gd name="connsiteY6" fmla="*/ 1487619 h 2108813"/>
                <a:gd name="connsiteX7" fmla="*/ 137284 w 1861709"/>
                <a:gd name="connsiteY7" fmla="*/ 1536156 h 2108813"/>
                <a:gd name="connsiteX8" fmla="*/ 133657 w 1861709"/>
                <a:gd name="connsiteY8" fmla="*/ 1554120 h 2108813"/>
                <a:gd name="connsiteX9" fmla="*/ 893813 w 1861709"/>
                <a:gd name="connsiteY9" fmla="*/ 1985874 h 2108813"/>
                <a:gd name="connsiteX10" fmla="*/ 907090 w 1861709"/>
                <a:gd name="connsiteY10" fmla="*/ 1976922 h 2108813"/>
                <a:gd name="connsiteX11" fmla="*/ 933809 w 1861709"/>
                <a:gd name="connsiteY11" fmla="*/ 1971528 h 2108813"/>
                <a:gd name="connsiteX12" fmla="*/ 960528 w 1861709"/>
                <a:gd name="connsiteY12" fmla="*/ 1976922 h 2108813"/>
                <a:gd name="connsiteX13" fmla="*/ 964699 w 1861709"/>
                <a:gd name="connsiteY13" fmla="*/ 1979735 h 2108813"/>
                <a:gd name="connsiteX14" fmla="*/ 1718163 w 1861709"/>
                <a:gd name="connsiteY14" fmla="*/ 1537628 h 2108813"/>
                <a:gd name="connsiteX15" fmla="*/ 1717866 w 1861709"/>
                <a:gd name="connsiteY15" fmla="*/ 1536156 h 2108813"/>
                <a:gd name="connsiteX16" fmla="*/ 1737971 w 1861709"/>
                <a:gd name="connsiteY16" fmla="*/ 1487618 h 2108813"/>
                <a:gd name="connsiteX17" fmla="*/ 1745981 w 1861709"/>
                <a:gd name="connsiteY17" fmla="*/ 1482218 h 2108813"/>
                <a:gd name="connsiteX18" fmla="*/ 1739569 w 1861709"/>
                <a:gd name="connsiteY18" fmla="*/ 568449 h 2108813"/>
                <a:gd name="connsiteX19" fmla="*/ 965295 w 1861709"/>
                <a:gd name="connsiteY19" fmla="*/ 128677 h 2108813"/>
                <a:gd name="connsiteX20" fmla="*/ 960528 w 1861709"/>
                <a:gd name="connsiteY20" fmla="*/ 131891 h 2108813"/>
                <a:gd name="connsiteX21" fmla="*/ 933809 w 1861709"/>
                <a:gd name="connsiteY21" fmla="*/ 137285 h 2108813"/>
                <a:gd name="connsiteX22" fmla="*/ 885271 w 1861709"/>
                <a:gd name="connsiteY22" fmla="*/ 117180 h 2108813"/>
                <a:gd name="connsiteX23" fmla="*/ 933809 w 1861709"/>
                <a:gd name="connsiteY23" fmla="*/ 0 h 2108813"/>
                <a:gd name="connsiteX24" fmla="*/ 1002451 w 1861709"/>
                <a:gd name="connsiteY24" fmla="*/ 68643 h 2108813"/>
                <a:gd name="connsiteX25" fmla="*/ 999208 w 1861709"/>
                <a:gd name="connsiteY25" fmla="*/ 84708 h 2108813"/>
                <a:gd name="connsiteX26" fmla="*/ 1730125 w 1861709"/>
                <a:gd name="connsiteY26" fmla="*/ 499913 h 2108813"/>
                <a:gd name="connsiteX27" fmla="*/ 1744530 w 1861709"/>
                <a:gd name="connsiteY27" fmla="*/ 478548 h 2108813"/>
                <a:gd name="connsiteX28" fmla="*/ 1793067 w 1861709"/>
                <a:gd name="connsiteY28" fmla="*/ 458443 h 2108813"/>
                <a:gd name="connsiteX29" fmla="*/ 1861709 w 1861709"/>
                <a:gd name="connsiteY29" fmla="*/ 527085 h 2108813"/>
                <a:gd name="connsiteX30" fmla="*/ 1819786 w 1861709"/>
                <a:gd name="connsiteY30" fmla="*/ 590333 h 2108813"/>
                <a:gd name="connsiteX31" fmla="*/ 1794661 w 1861709"/>
                <a:gd name="connsiteY31" fmla="*/ 595405 h 2108813"/>
                <a:gd name="connsiteX32" fmla="*/ 1800828 w 1861709"/>
                <a:gd name="connsiteY32" fmla="*/ 1470404 h 2108813"/>
                <a:gd name="connsiteX33" fmla="*/ 1813228 w 1861709"/>
                <a:gd name="connsiteY33" fmla="*/ 1472907 h 2108813"/>
                <a:gd name="connsiteX34" fmla="*/ 1855151 w 1861709"/>
                <a:gd name="connsiteY34" fmla="*/ 1536156 h 2108813"/>
                <a:gd name="connsiteX35" fmla="*/ 1786509 w 1861709"/>
                <a:gd name="connsiteY35" fmla="*/ 1604798 h 2108813"/>
                <a:gd name="connsiteX36" fmla="*/ 1759790 w 1861709"/>
                <a:gd name="connsiteY36" fmla="*/ 1599404 h 2108813"/>
                <a:gd name="connsiteX37" fmla="*/ 1741991 w 1861709"/>
                <a:gd name="connsiteY37" fmla="*/ 1587404 h 2108813"/>
                <a:gd name="connsiteX38" fmla="*/ 999052 w 1861709"/>
                <a:gd name="connsiteY38" fmla="*/ 2023332 h 2108813"/>
                <a:gd name="connsiteX39" fmla="*/ 1002451 w 1861709"/>
                <a:gd name="connsiteY39" fmla="*/ 2040171 h 2108813"/>
                <a:gd name="connsiteX40" fmla="*/ 933809 w 1861709"/>
                <a:gd name="connsiteY40" fmla="*/ 2108813 h 2108813"/>
                <a:gd name="connsiteX41" fmla="*/ 865166 w 1861709"/>
                <a:gd name="connsiteY41" fmla="*/ 2040171 h 2108813"/>
                <a:gd name="connsiteX42" fmla="*/ 866489 w 1861709"/>
                <a:gd name="connsiteY42" fmla="*/ 2033621 h 2108813"/>
                <a:gd name="connsiteX43" fmla="*/ 98444 w 1861709"/>
                <a:gd name="connsiteY43" fmla="*/ 1597326 h 2108813"/>
                <a:gd name="connsiteX44" fmla="*/ 95361 w 1861709"/>
                <a:gd name="connsiteY44" fmla="*/ 1599404 h 2108813"/>
                <a:gd name="connsiteX45" fmla="*/ 68642 w 1861709"/>
                <a:gd name="connsiteY45" fmla="*/ 1604798 h 2108813"/>
                <a:gd name="connsiteX46" fmla="*/ 0 w 1861709"/>
                <a:gd name="connsiteY46" fmla="*/ 1536156 h 2108813"/>
                <a:gd name="connsiteX47" fmla="*/ 20105 w 1861709"/>
                <a:gd name="connsiteY47" fmla="*/ 1487619 h 2108813"/>
                <a:gd name="connsiteX48" fmla="*/ 40715 w 1861709"/>
                <a:gd name="connsiteY48" fmla="*/ 1473723 h 2108813"/>
                <a:gd name="connsiteX49" fmla="*/ 34411 w 1861709"/>
                <a:gd name="connsiteY49" fmla="*/ 579397 h 2108813"/>
                <a:gd name="connsiteX50" fmla="*/ 28813 w 1861709"/>
                <a:gd name="connsiteY50" fmla="*/ 575622 h 2108813"/>
                <a:gd name="connsiteX51" fmla="*/ 8708 w 1861709"/>
                <a:gd name="connsiteY51" fmla="*/ 527085 h 2108813"/>
                <a:gd name="connsiteX52" fmla="*/ 77351 w 1861709"/>
                <a:gd name="connsiteY52" fmla="*/ 458442 h 2108813"/>
                <a:gd name="connsiteX53" fmla="*/ 125888 w 1861709"/>
                <a:gd name="connsiteY53" fmla="*/ 478547 h 2108813"/>
                <a:gd name="connsiteX54" fmla="*/ 133809 w 1861709"/>
                <a:gd name="connsiteY54" fmla="*/ 490296 h 2108813"/>
                <a:gd name="connsiteX55" fmla="*/ 866890 w 1861709"/>
                <a:gd name="connsiteY55" fmla="*/ 60102 h 2108813"/>
                <a:gd name="connsiteX56" fmla="*/ 870561 w 1861709"/>
                <a:gd name="connsiteY56" fmla="*/ 41924 h 2108813"/>
                <a:gd name="connsiteX57" fmla="*/ 933809 w 1861709"/>
                <a:gd name="connsiteY57"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861709" h="2108813">
                  <a:moveTo>
                    <a:pt x="883302" y="114259"/>
                  </a:moveTo>
                  <a:lnTo>
                    <a:pt x="141458" y="549547"/>
                  </a:lnTo>
                  <a:lnTo>
                    <a:pt x="140599" y="553803"/>
                  </a:lnTo>
                  <a:cubicBezTo>
                    <a:pt x="133652" y="570228"/>
                    <a:pt x="120494" y="583386"/>
                    <a:pt x="104069" y="590333"/>
                  </a:cubicBezTo>
                  <a:lnTo>
                    <a:pt x="89500" y="593274"/>
                  </a:lnTo>
                  <a:lnTo>
                    <a:pt x="95674" y="1473120"/>
                  </a:lnTo>
                  <a:lnTo>
                    <a:pt x="117179" y="1487619"/>
                  </a:lnTo>
                  <a:cubicBezTo>
                    <a:pt x="129601" y="1500041"/>
                    <a:pt x="137284" y="1517201"/>
                    <a:pt x="137284" y="1536156"/>
                  </a:cubicBezTo>
                  <a:lnTo>
                    <a:pt x="133657" y="1554120"/>
                  </a:lnTo>
                  <a:lnTo>
                    <a:pt x="893813" y="1985874"/>
                  </a:lnTo>
                  <a:lnTo>
                    <a:pt x="907090" y="1976922"/>
                  </a:lnTo>
                  <a:cubicBezTo>
                    <a:pt x="915302" y="1973449"/>
                    <a:pt x="924331" y="1971528"/>
                    <a:pt x="933809" y="1971528"/>
                  </a:cubicBezTo>
                  <a:cubicBezTo>
                    <a:pt x="943286" y="1971528"/>
                    <a:pt x="952315" y="1973449"/>
                    <a:pt x="960528" y="1976922"/>
                  </a:cubicBezTo>
                  <a:lnTo>
                    <a:pt x="964699" y="1979735"/>
                  </a:lnTo>
                  <a:lnTo>
                    <a:pt x="1718163" y="1537628"/>
                  </a:lnTo>
                  <a:lnTo>
                    <a:pt x="1717866" y="1536156"/>
                  </a:lnTo>
                  <a:cubicBezTo>
                    <a:pt x="1717866" y="1517201"/>
                    <a:pt x="1725549" y="1500040"/>
                    <a:pt x="1737971" y="1487618"/>
                  </a:cubicBezTo>
                  <a:lnTo>
                    <a:pt x="1745981" y="1482218"/>
                  </a:lnTo>
                  <a:lnTo>
                    <a:pt x="1739569" y="568449"/>
                  </a:lnTo>
                  <a:lnTo>
                    <a:pt x="965295" y="128677"/>
                  </a:lnTo>
                  <a:lnTo>
                    <a:pt x="960528" y="131891"/>
                  </a:lnTo>
                  <a:cubicBezTo>
                    <a:pt x="952315" y="135364"/>
                    <a:pt x="943286" y="137285"/>
                    <a:pt x="933809" y="137285"/>
                  </a:cubicBezTo>
                  <a:cubicBezTo>
                    <a:pt x="914854" y="137285"/>
                    <a:pt x="897693" y="129602"/>
                    <a:pt x="885271" y="117180"/>
                  </a:cubicBezTo>
                  <a:close/>
                  <a:moveTo>
                    <a:pt x="933809" y="0"/>
                  </a:moveTo>
                  <a:cubicBezTo>
                    <a:pt x="971719" y="0"/>
                    <a:pt x="1002451" y="30732"/>
                    <a:pt x="1002451" y="68643"/>
                  </a:cubicBezTo>
                  <a:lnTo>
                    <a:pt x="999208" y="84708"/>
                  </a:lnTo>
                  <a:lnTo>
                    <a:pt x="1730125" y="499913"/>
                  </a:lnTo>
                  <a:lnTo>
                    <a:pt x="1744530" y="478548"/>
                  </a:lnTo>
                  <a:cubicBezTo>
                    <a:pt x="1756952" y="466126"/>
                    <a:pt x="1774112" y="458443"/>
                    <a:pt x="1793067" y="458443"/>
                  </a:cubicBezTo>
                  <a:cubicBezTo>
                    <a:pt x="1830977" y="458443"/>
                    <a:pt x="1861709" y="489175"/>
                    <a:pt x="1861709" y="527085"/>
                  </a:cubicBezTo>
                  <a:cubicBezTo>
                    <a:pt x="1861709" y="555518"/>
                    <a:pt x="1844422" y="579912"/>
                    <a:pt x="1819786" y="590333"/>
                  </a:cubicBezTo>
                  <a:lnTo>
                    <a:pt x="1794661" y="595405"/>
                  </a:lnTo>
                  <a:lnTo>
                    <a:pt x="1800828" y="1470404"/>
                  </a:lnTo>
                  <a:lnTo>
                    <a:pt x="1813228" y="1472907"/>
                  </a:lnTo>
                  <a:cubicBezTo>
                    <a:pt x="1837864" y="1483328"/>
                    <a:pt x="1855151" y="1507723"/>
                    <a:pt x="1855151" y="1536156"/>
                  </a:cubicBezTo>
                  <a:cubicBezTo>
                    <a:pt x="1855151" y="1574066"/>
                    <a:pt x="1824419" y="1604798"/>
                    <a:pt x="1786509" y="1604798"/>
                  </a:cubicBezTo>
                  <a:cubicBezTo>
                    <a:pt x="1777031" y="1604798"/>
                    <a:pt x="1768002" y="1602878"/>
                    <a:pt x="1759790" y="1599404"/>
                  </a:cubicBezTo>
                  <a:lnTo>
                    <a:pt x="1741991" y="1587404"/>
                  </a:lnTo>
                  <a:lnTo>
                    <a:pt x="999052" y="2023332"/>
                  </a:lnTo>
                  <a:lnTo>
                    <a:pt x="1002451" y="2040171"/>
                  </a:lnTo>
                  <a:cubicBezTo>
                    <a:pt x="1002451" y="2078081"/>
                    <a:pt x="971719" y="2108813"/>
                    <a:pt x="933809" y="2108813"/>
                  </a:cubicBezTo>
                  <a:cubicBezTo>
                    <a:pt x="895898" y="2108813"/>
                    <a:pt x="865166" y="2078081"/>
                    <a:pt x="865166" y="2040171"/>
                  </a:cubicBezTo>
                  <a:lnTo>
                    <a:pt x="866489" y="2033621"/>
                  </a:lnTo>
                  <a:lnTo>
                    <a:pt x="98444" y="1597326"/>
                  </a:lnTo>
                  <a:lnTo>
                    <a:pt x="95361" y="1599404"/>
                  </a:lnTo>
                  <a:cubicBezTo>
                    <a:pt x="87149" y="1602878"/>
                    <a:pt x="78120" y="1604798"/>
                    <a:pt x="68642" y="1604798"/>
                  </a:cubicBezTo>
                  <a:cubicBezTo>
                    <a:pt x="30732" y="1604798"/>
                    <a:pt x="0" y="1574066"/>
                    <a:pt x="0" y="1536156"/>
                  </a:cubicBezTo>
                  <a:cubicBezTo>
                    <a:pt x="0" y="1517201"/>
                    <a:pt x="7683" y="1500041"/>
                    <a:pt x="20105" y="1487619"/>
                  </a:cubicBezTo>
                  <a:lnTo>
                    <a:pt x="40715" y="1473723"/>
                  </a:lnTo>
                  <a:lnTo>
                    <a:pt x="34411" y="579397"/>
                  </a:lnTo>
                  <a:lnTo>
                    <a:pt x="28813" y="575622"/>
                  </a:lnTo>
                  <a:cubicBezTo>
                    <a:pt x="16391" y="563200"/>
                    <a:pt x="8708" y="546040"/>
                    <a:pt x="8708" y="527085"/>
                  </a:cubicBezTo>
                  <a:cubicBezTo>
                    <a:pt x="8708" y="489174"/>
                    <a:pt x="39440" y="458442"/>
                    <a:pt x="77351" y="458442"/>
                  </a:cubicBezTo>
                  <a:cubicBezTo>
                    <a:pt x="96306" y="458442"/>
                    <a:pt x="113466" y="466125"/>
                    <a:pt x="125888" y="478547"/>
                  </a:cubicBezTo>
                  <a:lnTo>
                    <a:pt x="133809" y="490296"/>
                  </a:lnTo>
                  <a:lnTo>
                    <a:pt x="866890" y="60102"/>
                  </a:lnTo>
                  <a:lnTo>
                    <a:pt x="870561" y="41924"/>
                  </a:lnTo>
                  <a:cubicBezTo>
                    <a:pt x="880981" y="17287"/>
                    <a:pt x="905376" y="0"/>
                    <a:pt x="933809"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5" name="Freeform: Shape 104">
              <a:extLst>
                <a:ext uri="{FF2B5EF4-FFF2-40B4-BE49-F238E27FC236}">
                  <a16:creationId xmlns:a16="http://schemas.microsoft.com/office/drawing/2014/main" id="{94D1A01C-0B65-4F96-B418-397BFFA49841}"/>
                </a:ext>
              </a:extLst>
            </p:cNvPr>
            <p:cNvSpPr/>
            <p:nvPr/>
          </p:nvSpPr>
          <p:spPr>
            <a:xfrm>
              <a:off x="5518243" y="4192133"/>
              <a:ext cx="1123231" cy="1274464"/>
            </a:xfrm>
            <a:custGeom>
              <a:avLst/>
              <a:gdLst>
                <a:gd name="connsiteX0" fmla="*/ 888594 w 1855599"/>
                <a:gd name="connsiteY0" fmla="*/ 119700 h 2105439"/>
                <a:gd name="connsiteX1" fmla="*/ 134265 w 1855599"/>
                <a:gd name="connsiteY1" fmla="*/ 555227 h 2105439"/>
                <a:gd name="connsiteX2" fmla="*/ 131891 w 1855599"/>
                <a:gd name="connsiteY2" fmla="*/ 566988 h 2105439"/>
                <a:gd name="connsiteX3" fmla="*/ 117180 w 1855599"/>
                <a:gd name="connsiteY3" fmla="*/ 588806 h 2105439"/>
                <a:gd name="connsiteX4" fmla="*/ 96375 w 1855599"/>
                <a:gd name="connsiteY4" fmla="*/ 602834 h 2105439"/>
                <a:gd name="connsiteX5" fmla="*/ 96375 w 1855599"/>
                <a:gd name="connsiteY5" fmla="*/ 1474068 h 2105439"/>
                <a:gd name="connsiteX6" fmla="*/ 117180 w 1855599"/>
                <a:gd name="connsiteY6" fmla="*/ 1488095 h 2105439"/>
                <a:gd name="connsiteX7" fmla="*/ 137285 w 1855599"/>
                <a:gd name="connsiteY7" fmla="*/ 1536633 h 2105439"/>
                <a:gd name="connsiteX8" fmla="*/ 134239 w 1855599"/>
                <a:gd name="connsiteY8" fmla="*/ 1551721 h 2105439"/>
                <a:gd name="connsiteX9" fmla="*/ 887376 w 1855599"/>
                <a:gd name="connsiteY9" fmla="*/ 1986561 h 2105439"/>
                <a:gd name="connsiteX10" fmla="*/ 906675 w 1855599"/>
                <a:gd name="connsiteY10" fmla="*/ 1973549 h 2105439"/>
                <a:gd name="connsiteX11" fmla="*/ 933393 w 1855599"/>
                <a:gd name="connsiteY11" fmla="*/ 1968155 h 2105439"/>
                <a:gd name="connsiteX12" fmla="*/ 960112 w 1855599"/>
                <a:gd name="connsiteY12" fmla="*/ 1973549 h 2105439"/>
                <a:gd name="connsiteX13" fmla="*/ 968397 w 1855599"/>
                <a:gd name="connsiteY13" fmla="*/ 1979135 h 2105439"/>
                <a:gd name="connsiteX14" fmla="*/ 1720036 w 1855599"/>
                <a:gd name="connsiteY14" fmla="*/ 1545161 h 2105439"/>
                <a:gd name="connsiteX15" fmla="*/ 1718314 w 1855599"/>
                <a:gd name="connsiteY15" fmla="*/ 1536633 h 2105439"/>
                <a:gd name="connsiteX16" fmla="*/ 1738419 w 1855599"/>
                <a:gd name="connsiteY16" fmla="*/ 1488095 h 2105439"/>
                <a:gd name="connsiteX17" fmla="*/ 1746537 w 1855599"/>
                <a:gd name="connsiteY17" fmla="*/ 1482622 h 2105439"/>
                <a:gd name="connsiteX18" fmla="*/ 1746537 w 1855599"/>
                <a:gd name="connsiteY18" fmla="*/ 592877 h 2105439"/>
                <a:gd name="connsiteX19" fmla="*/ 1737046 w 1855599"/>
                <a:gd name="connsiteY19" fmla="*/ 586478 h 2105439"/>
                <a:gd name="connsiteX20" fmla="*/ 1722335 w 1855599"/>
                <a:gd name="connsiteY20" fmla="*/ 564659 h 2105439"/>
                <a:gd name="connsiteX21" fmla="*/ 1721986 w 1855599"/>
                <a:gd name="connsiteY21" fmla="*/ 562929 h 2105439"/>
                <a:gd name="connsiteX22" fmla="*/ 967179 w 1855599"/>
                <a:gd name="connsiteY22" fmla="*/ 127125 h 2105439"/>
                <a:gd name="connsiteX23" fmla="*/ 960112 w 1855599"/>
                <a:gd name="connsiteY23" fmla="*/ 131890 h 2105439"/>
                <a:gd name="connsiteX24" fmla="*/ 933393 w 1855599"/>
                <a:gd name="connsiteY24" fmla="*/ 137284 h 2105439"/>
                <a:gd name="connsiteX25" fmla="*/ 906675 w 1855599"/>
                <a:gd name="connsiteY25" fmla="*/ 131890 h 2105439"/>
                <a:gd name="connsiteX26" fmla="*/ 933393 w 1855599"/>
                <a:gd name="connsiteY26" fmla="*/ 0 h 2105439"/>
                <a:gd name="connsiteX27" fmla="*/ 1002035 w 1855599"/>
                <a:gd name="connsiteY27" fmla="*/ 68642 h 2105439"/>
                <a:gd name="connsiteX28" fmla="*/ 999295 w 1855599"/>
                <a:gd name="connsiteY28" fmla="*/ 82214 h 2105439"/>
                <a:gd name="connsiteX29" fmla="*/ 1727956 w 1855599"/>
                <a:gd name="connsiteY29" fmla="*/ 502885 h 2105439"/>
                <a:gd name="connsiteX30" fmla="*/ 1737046 w 1855599"/>
                <a:gd name="connsiteY30" fmla="*/ 489403 h 2105439"/>
                <a:gd name="connsiteX31" fmla="*/ 1785584 w 1855599"/>
                <a:gd name="connsiteY31" fmla="*/ 469298 h 2105439"/>
                <a:gd name="connsiteX32" fmla="*/ 1854226 w 1855599"/>
                <a:gd name="connsiteY32" fmla="*/ 537941 h 2105439"/>
                <a:gd name="connsiteX33" fmla="*/ 1812302 w 1855599"/>
                <a:gd name="connsiteY33" fmla="*/ 601189 h 2105439"/>
                <a:gd name="connsiteX34" fmla="*/ 1801510 w 1855599"/>
                <a:gd name="connsiteY34" fmla="*/ 603368 h 2105439"/>
                <a:gd name="connsiteX35" fmla="*/ 1801510 w 1855599"/>
                <a:gd name="connsiteY35" fmla="*/ 1470929 h 2105439"/>
                <a:gd name="connsiteX36" fmla="*/ 1813676 w 1855599"/>
                <a:gd name="connsiteY36" fmla="*/ 1473385 h 2105439"/>
                <a:gd name="connsiteX37" fmla="*/ 1855599 w 1855599"/>
                <a:gd name="connsiteY37" fmla="*/ 1536633 h 2105439"/>
                <a:gd name="connsiteX38" fmla="*/ 1786957 w 1855599"/>
                <a:gd name="connsiteY38" fmla="*/ 1605275 h 2105439"/>
                <a:gd name="connsiteX39" fmla="*/ 1760238 w 1855599"/>
                <a:gd name="connsiteY39" fmla="*/ 1599881 h 2105439"/>
                <a:gd name="connsiteX40" fmla="*/ 1748653 w 1855599"/>
                <a:gd name="connsiteY40" fmla="*/ 1592070 h 2105439"/>
                <a:gd name="connsiteX41" fmla="*/ 999560 w 1855599"/>
                <a:gd name="connsiteY41" fmla="*/ 2024536 h 2105439"/>
                <a:gd name="connsiteX42" fmla="*/ 1002035 w 1855599"/>
                <a:gd name="connsiteY42" fmla="*/ 2036797 h 2105439"/>
                <a:gd name="connsiteX43" fmla="*/ 933393 w 1855599"/>
                <a:gd name="connsiteY43" fmla="*/ 2105439 h 2105439"/>
                <a:gd name="connsiteX44" fmla="*/ 870146 w 1855599"/>
                <a:gd name="connsiteY44" fmla="*/ 2063516 h 2105439"/>
                <a:gd name="connsiteX45" fmla="*/ 864773 w 1855599"/>
                <a:gd name="connsiteY45" fmla="*/ 2036903 h 2105439"/>
                <a:gd name="connsiteX46" fmla="*/ 101094 w 1855599"/>
                <a:gd name="connsiteY46" fmla="*/ 1596016 h 2105439"/>
                <a:gd name="connsiteX47" fmla="*/ 95362 w 1855599"/>
                <a:gd name="connsiteY47" fmla="*/ 1599881 h 2105439"/>
                <a:gd name="connsiteX48" fmla="*/ 68643 w 1855599"/>
                <a:gd name="connsiteY48" fmla="*/ 1605275 h 2105439"/>
                <a:gd name="connsiteX49" fmla="*/ 0 w 1855599"/>
                <a:gd name="connsiteY49" fmla="*/ 1536633 h 2105439"/>
                <a:gd name="connsiteX50" fmla="*/ 20105 w 1855599"/>
                <a:gd name="connsiteY50" fmla="*/ 1488095 h 2105439"/>
                <a:gd name="connsiteX51" fmla="*/ 41401 w 1855599"/>
                <a:gd name="connsiteY51" fmla="*/ 1473737 h 2105439"/>
                <a:gd name="connsiteX52" fmla="*/ 41401 w 1855599"/>
                <a:gd name="connsiteY52" fmla="*/ 603165 h 2105439"/>
                <a:gd name="connsiteX53" fmla="*/ 20105 w 1855599"/>
                <a:gd name="connsiteY53" fmla="*/ 588806 h 2105439"/>
                <a:gd name="connsiteX54" fmla="*/ 0 w 1855599"/>
                <a:gd name="connsiteY54" fmla="*/ 540269 h 2105439"/>
                <a:gd name="connsiteX55" fmla="*/ 68643 w 1855599"/>
                <a:gd name="connsiteY55" fmla="*/ 471626 h 2105439"/>
                <a:gd name="connsiteX56" fmla="*/ 117180 w 1855599"/>
                <a:gd name="connsiteY56" fmla="*/ 491731 h 2105439"/>
                <a:gd name="connsiteX57" fmla="*/ 121970 w 1855599"/>
                <a:gd name="connsiteY57" fmla="*/ 498835 h 2105439"/>
                <a:gd name="connsiteX58" fmla="*/ 864999 w 1855599"/>
                <a:gd name="connsiteY58" fmla="*/ 69870 h 2105439"/>
                <a:gd name="connsiteX59" fmla="*/ 864751 w 1855599"/>
                <a:gd name="connsiteY59" fmla="*/ 68642 h 2105439"/>
                <a:gd name="connsiteX60" fmla="*/ 933393 w 1855599"/>
                <a:gd name="connsiteY60" fmla="*/ 0 h 210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5599" h="2105439">
                  <a:moveTo>
                    <a:pt x="888594" y="119700"/>
                  </a:moveTo>
                  <a:lnTo>
                    <a:pt x="134265" y="555227"/>
                  </a:lnTo>
                  <a:lnTo>
                    <a:pt x="131891" y="566988"/>
                  </a:lnTo>
                  <a:cubicBezTo>
                    <a:pt x="128418" y="575200"/>
                    <a:pt x="123391" y="582596"/>
                    <a:pt x="117180" y="588806"/>
                  </a:cubicBezTo>
                  <a:lnTo>
                    <a:pt x="96375" y="602834"/>
                  </a:lnTo>
                  <a:lnTo>
                    <a:pt x="96375" y="1474068"/>
                  </a:lnTo>
                  <a:lnTo>
                    <a:pt x="117180" y="1488095"/>
                  </a:lnTo>
                  <a:cubicBezTo>
                    <a:pt x="129602" y="1500517"/>
                    <a:pt x="137285" y="1517678"/>
                    <a:pt x="137285" y="1536633"/>
                  </a:cubicBezTo>
                  <a:lnTo>
                    <a:pt x="134239" y="1551721"/>
                  </a:lnTo>
                  <a:lnTo>
                    <a:pt x="887376" y="1986561"/>
                  </a:lnTo>
                  <a:lnTo>
                    <a:pt x="906675" y="1973549"/>
                  </a:lnTo>
                  <a:cubicBezTo>
                    <a:pt x="914887" y="1970076"/>
                    <a:pt x="923916" y="1968155"/>
                    <a:pt x="933393" y="1968155"/>
                  </a:cubicBezTo>
                  <a:cubicBezTo>
                    <a:pt x="942871" y="1968155"/>
                    <a:pt x="951900" y="1970076"/>
                    <a:pt x="960112" y="1973549"/>
                  </a:cubicBezTo>
                  <a:lnTo>
                    <a:pt x="968397" y="1979135"/>
                  </a:lnTo>
                  <a:lnTo>
                    <a:pt x="1720036" y="1545161"/>
                  </a:lnTo>
                  <a:lnTo>
                    <a:pt x="1718314" y="1536633"/>
                  </a:lnTo>
                  <a:cubicBezTo>
                    <a:pt x="1718314" y="1517678"/>
                    <a:pt x="1725998" y="1500517"/>
                    <a:pt x="1738419" y="1488095"/>
                  </a:cubicBezTo>
                  <a:lnTo>
                    <a:pt x="1746537" y="1482622"/>
                  </a:lnTo>
                  <a:lnTo>
                    <a:pt x="1746537" y="592877"/>
                  </a:lnTo>
                  <a:lnTo>
                    <a:pt x="1737046" y="586478"/>
                  </a:lnTo>
                  <a:cubicBezTo>
                    <a:pt x="1730835" y="580267"/>
                    <a:pt x="1725809" y="572871"/>
                    <a:pt x="1722335" y="564659"/>
                  </a:cubicBezTo>
                  <a:lnTo>
                    <a:pt x="1721986" y="562929"/>
                  </a:lnTo>
                  <a:lnTo>
                    <a:pt x="967179" y="127125"/>
                  </a:lnTo>
                  <a:lnTo>
                    <a:pt x="960112" y="131890"/>
                  </a:lnTo>
                  <a:cubicBezTo>
                    <a:pt x="951900" y="135364"/>
                    <a:pt x="942871" y="137284"/>
                    <a:pt x="933393" y="137284"/>
                  </a:cubicBezTo>
                  <a:cubicBezTo>
                    <a:pt x="923916" y="137284"/>
                    <a:pt x="914887" y="135364"/>
                    <a:pt x="906675" y="131890"/>
                  </a:cubicBezTo>
                  <a:close/>
                  <a:moveTo>
                    <a:pt x="933393" y="0"/>
                  </a:moveTo>
                  <a:cubicBezTo>
                    <a:pt x="971303" y="0"/>
                    <a:pt x="1002035" y="30732"/>
                    <a:pt x="1002035" y="68642"/>
                  </a:cubicBezTo>
                  <a:lnTo>
                    <a:pt x="999295" y="82214"/>
                  </a:lnTo>
                  <a:lnTo>
                    <a:pt x="1727956" y="502885"/>
                  </a:lnTo>
                  <a:lnTo>
                    <a:pt x="1737046" y="489403"/>
                  </a:lnTo>
                  <a:cubicBezTo>
                    <a:pt x="1749468" y="476981"/>
                    <a:pt x="1766629" y="469298"/>
                    <a:pt x="1785584" y="469298"/>
                  </a:cubicBezTo>
                  <a:cubicBezTo>
                    <a:pt x="1823493" y="469298"/>
                    <a:pt x="1854226" y="500030"/>
                    <a:pt x="1854226" y="537941"/>
                  </a:cubicBezTo>
                  <a:cubicBezTo>
                    <a:pt x="1854226" y="566373"/>
                    <a:pt x="1836939" y="590768"/>
                    <a:pt x="1812302" y="601189"/>
                  </a:cubicBezTo>
                  <a:lnTo>
                    <a:pt x="1801510" y="603368"/>
                  </a:lnTo>
                  <a:lnTo>
                    <a:pt x="1801510" y="1470929"/>
                  </a:lnTo>
                  <a:lnTo>
                    <a:pt x="1813676" y="1473385"/>
                  </a:lnTo>
                  <a:cubicBezTo>
                    <a:pt x="1838313" y="1483805"/>
                    <a:pt x="1855599" y="1508201"/>
                    <a:pt x="1855599" y="1536633"/>
                  </a:cubicBezTo>
                  <a:cubicBezTo>
                    <a:pt x="1855599" y="1574543"/>
                    <a:pt x="1824867" y="1605275"/>
                    <a:pt x="1786957" y="1605275"/>
                  </a:cubicBezTo>
                  <a:cubicBezTo>
                    <a:pt x="1777479" y="1605275"/>
                    <a:pt x="1768451" y="1603355"/>
                    <a:pt x="1760238" y="1599881"/>
                  </a:cubicBezTo>
                  <a:lnTo>
                    <a:pt x="1748653" y="1592070"/>
                  </a:lnTo>
                  <a:lnTo>
                    <a:pt x="999560" y="2024536"/>
                  </a:lnTo>
                  <a:lnTo>
                    <a:pt x="1002035" y="2036797"/>
                  </a:lnTo>
                  <a:cubicBezTo>
                    <a:pt x="1002035" y="2074707"/>
                    <a:pt x="971303" y="2105439"/>
                    <a:pt x="933393" y="2105439"/>
                  </a:cubicBezTo>
                  <a:cubicBezTo>
                    <a:pt x="904961" y="2105439"/>
                    <a:pt x="880566" y="2088152"/>
                    <a:pt x="870146" y="2063516"/>
                  </a:cubicBezTo>
                  <a:lnTo>
                    <a:pt x="864773" y="2036903"/>
                  </a:lnTo>
                  <a:lnTo>
                    <a:pt x="101094" y="1596016"/>
                  </a:lnTo>
                  <a:lnTo>
                    <a:pt x="95362" y="1599881"/>
                  </a:lnTo>
                  <a:cubicBezTo>
                    <a:pt x="87149" y="1603354"/>
                    <a:pt x="78120" y="1605275"/>
                    <a:pt x="68643" y="1605275"/>
                  </a:cubicBezTo>
                  <a:cubicBezTo>
                    <a:pt x="30732" y="1605275"/>
                    <a:pt x="0" y="1574542"/>
                    <a:pt x="0" y="1536633"/>
                  </a:cubicBezTo>
                  <a:cubicBezTo>
                    <a:pt x="0" y="1517678"/>
                    <a:pt x="7683" y="1500517"/>
                    <a:pt x="20105" y="1488095"/>
                  </a:cubicBezTo>
                  <a:lnTo>
                    <a:pt x="41401" y="1473737"/>
                  </a:lnTo>
                  <a:lnTo>
                    <a:pt x="41401" y="603165"/>
                  </a:lnTo>
                  <a:lnTo>
                    <a:pt x="20105" y="588806"/>
                  </a:lnTo>
                  <a:cubicBezTo>
                    <a:pt x="7683" y="576385"/>
                    <a:pt x="0" y="559224"/>
                    <a:pt x="0" y="540269"/>
                  </a:cubicBezTo>
                  <a:cubicBezTo>
                    <a:pt x="0" y="502358"/>
                    <a:pt x="30732" y="471626"/>
                    <a:pt x="68643" y="471626"/>
                  </a:cubicBezTo>
                  <a:cubicBezTo>
                    <a:pt x="87598" y="471626"/>
                    <a:pt x="104759" y="479309"/>
                    <a:pt x="117180" y="491731"/>
                  </a:cubicBezTo>
                  <a:lnTo>
                    <a:pt x="121970" y="498835"/>
                  </a:lnTo>
                  <a:lnTo>
                    <a:pt x="864999" y="69870"/>
                  </a:lnTo>
                  <a:lnTo>
                    <a:pt x="864751" y="68642"/>
                  </a:lnTo>
                  <a:cubicBezTo>
                    <a:pt x="864751" y="30732"/>
                    <a:pt x="895483"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grpSp>
      <p:sp>
        <p:nvSpPr>
          <p:cNvPr id="67" name="Freeform: Shape 66">
            <a:extLst>
              <a:ext uri="{FF2B5EF4-FFF2-40B4-BE49-F238E27FC236}">
                <a16:creationId xmlns:a16="http://schemas.microsoft.com/office/drawing/2014/main" id="{852690DD-A464-4A27-806A-C34EAD6B09D3}"/>
              </a:ext>
            </a:extLst>
          </p:cNvPr>
          <p:cNvSpPr/>
          <p:nvPr/>
        </p:nvSpPr>
        <p:spPr>
          <a:xfrm>
            <a:off x="2595393" y="3785969"/>
            <a:ext cx="2095685" cy="476814"/>
          </a:xfrm>
          <a:custGeom>
            <a:avLst/>
            <a:gdLst/>
            <a:ahLst/>
            <a:cxnLst/>
            <a:rect l="l" t="t" r="r" b="b"/>
            <a:pathLst>
              <a:path w="1903511" h="433090">
                <a:moveTo>
                  <a:pt x="105668" y="252413"/>
                </a:moveTo>
                <a:lnTo>
                  <a:pt x="105668" y="338138"/>
                </a:lnTo>
                <a:lnTo>
                  <a:pt x="129113" y="338138"/>
                </a:lnTo>
                <a:cubicBezTo>
                  <a:pt x="156016" y="338138"/>
                  <a:pt x="174811" y="334963"/>
                  <a:pt x="185495" y="328613"/>
                </a:cubicBezTo>
                <a:cubicBezTo>
                  <a:pt x="197563" y="321469"/>
                  <a:pt x="203596" y="310555"/>
                  <a:pt x="203596" y="295870"/>
                </a:cubicBezTo>
                <a:cubicBezTo>
                  <a:pt x="203596" y="272256"/>
                  <a:pt x="191430" y="258366"/>
                  <a:pt x="167096" y="254198"/>
                </a:cubicBezTo>
                <a:cubicBezTo>
                  <a:pt x="159379" y="253008"/>
                  <a:pt x="146124" y="252413"/>
                  <a:pt x="127331" y="252413"/>
                </a:cubicBezTo>
                <a:close/>
                <a:moveTo>
                  <a:pt x="873323" y="102394"/>
                </a:moveTo>
                <a:cubicBezTo>
                  <a:pt x="849052" y="102394"/>
                  <a:pt x="827068" y="109208"/>
                  <a:pt x="807371" y="122837"/>
                </a:cubicBezTo>
                <a:cubicBezTo>
                  <a:pt x="787675" y="136465"/>
                  <a:pt x="773648" y="154620"/>
                  <a:pt x="765292" y="177301"/>
                </a:cubicBezTo>
                <a:cubicBezTo>
                  <a:pt x="760518" y="190233"/>
                  <a:pt x="758130" y="203364"/>
                  <a:pt x="758130" y="216694"/>
                </a:cubicBezTo>
                <a:cubicBezTo>
                  <a:pt x="758130" y="244149"/>
                  <a:pt x="767282" y="268720"/>
                  <a:pt x="785584" y="290406"/>
                </a:cubicBezTo>
                <a:cubicBezTo>
                  <a:pt x="808265" y="317266"/>
                  <a:pt x="837511" y="330696"/>
                  <a:pt x="873323" y="330696"/>
                </a:cubicBezTo>
                <a:cubicBezTo>
                  <a:pt x="909135" y="330696"/>
                  <a:pt x="938480" y="317367"/>
                  <a:pt x="961359" y="290708"/>
                </a:cubicBezTo>
                <a:cubicBezTo>
                  <a:pt x="979662" y="269419"/>
                  <a:pt x="988814" y="244748"/>
                  <a:pt x="988814" y="216694"/>
                </a:cubicBezTo>
                <a:cubicBezTo>
                  <a:pt x="988814" y="188044"/>
                  <a:pt x="979662" y="163274"/>
                  <a:pt x="961359" y="142382"/>
                </a:cubicBezTo>
                <a:cubicBezTo>
                  <a:pt x="937882" y="115723"/>
                  <a:pt x="908536" y="102394"/>
                  <a:pt x="873323" y="102394"/>
                </a:cubicBezTo>
                <a:close/>
                <a:moveTo>
                  <a:pt x="105668" y="92571"/>
                </a:moveTo>
                <a:lnTo>
                  <a:pt x="105668" y="172045"/>
                </a:lnTo>
                <a:lnTo>
                  <a:pt x="124932" y="172045"/>
                </a:lnTo>
                <a:cubicBezTo>
                  <a:pt x="143107" y="172045"/>
                  <a:pt x="156147" y="167581"/>
                  <a:pt x="164050" y="158651"/>
                </a:cubicBezTo>
                <a:cubicBezTo>
                  <a:pt x="170372" y="151507"/>
                  <a:pt x="173533" y="142677"/>
                  <a:pt x="173533" y="132159"/>
                </a:cubicBezTo>
                <a:cubicBezTo>
                  <a:pt x="173533" y="113705"/>
                  <a:pt x="165234" y="101501"/>
                  <a:pt x="148637" y="95548"/>
                </a:cubicBezTo>
                <a:cubicBezTo>
                  <a:pt x="142712" y="93563"/>
                  <a:pt x="134810" y="92571"/>
                  <a:pt x="124932" y="92571"/>
                </a:cubicBezTo>
                <a:close/>
                <a:moveTo>
                  <a:pt x="1524000" y="12204"/>
                </a:moveTo>
                <a:lnTo>
                  <a:pt x="1629667" y="12204"/>
                </a:lnTo>
                <a:lnTo>
                  <a:pt x="1629667" y="179784"/>
                </a:lnTo>
                <a:lnTo>
                  <a:pt x="1758553" y="12204"/>
                </a:lnTo>
                <a:lnTo>
                  <a:pt x="1888628" y="12204"/>
                </a:lnTo>
                <a:lnTo>
                  <a:pt x="1727596" y="204490"/>
                </a:lnTo>
                <a:lnTo>
                  <a:pt x="1903511" y="418505"/>
                </a:lnTo>
                <a:lnTo>
                  <a:pt x="1766887" y="418505"/>
                </a:lnTo>
                <a:lnTo>
                  <a:pt x="1629667" y="242292"/>
                </a:lnTo>
                <a:lnTo>
                  <a:pt x="1629667" y="418505"/>
                </a:lnTo>
                <a:lnTo>
                  <a:pt x="1524000" y="418505"/>
                </a:lnTo>
                <a:close/>
                <a:moveTo>
                  <a:pt x="381000" y="12204"/>
                </a:moveTo>
                <a:lnTo>
                  <a:pt x="486668" y="12204"/>
                </a:lnTo>
                <a:lnTo>
                  <a:pt x="486668" y="330398"/>
                </a:lnTo>
                <a:lnTo>
                  <a:pt x="613469" y="330398"/>
                </a:lnTo>
                <a:lnTo>
                  <a:pt x="613469" y="418505"/>
                </a:lnTo>
                <a:lnTo>
                  <a:pt x="381000" y="418505"/>
                </a:lnTo>
                <a:close/>
                <a:moveTo>
                  <a:pt x="0" y="12204"/>
                </a:moveTo>
                <a:lnTo>
                  <a:pt x="157162" y="12204"/>
                </a:lnTo>
                <a:cubicBezTo>
                  <a:pt x="233362" y="12204"/>
                  <a:pt x="271462" y="47526"/>
                  <a:pt x="271462" y="118170"/>
                </a:cubicBezTo>
                <a:cubicBezTo>
                  <a:pt x="271462" y="139402"/>
                  <a:pt x="267295" y="157163"/>
                  <a:pt x="258961" y="171450"/>
                </a:cubicBezTo>
                <a:cubicBezTo>
                  <a:pt x="252015" y="183555"/>
                  <a:pt x="241300" y="193873"/>
                  <a:pt x="226814" y="202406"/>
                </a:cubicBezTo>
                <a:cubicBezTo>
                  <a:pt x="259240" y="209153"/>
                  <a:pt x="281384" y="222151"/>
                  <a:pt x="293247" y="241399"/>
                </a:cubicBezTo>
                <a:cubicBezTo>
                  <a:pt x="303925" y="259060"/>
                  <a:pt x="309264" y="279598"/>
                  <a:pt x="309264" y="303014"/>
                </a:cubicBezTo>
                <a:cubicBezTo>
                  <a:pt x="309264" y="333375"/>
                  <a:pt x="300632" y="358080"/>
                  <a:pt x="283368" y="377130"/>
                </a:cubicBezTo>
                <a:cubicBezTo>
                  <a:pt x="258365" y="404713"/>
                  <a:pt x="220265" y="418505"/>
                  <a:pt x="169068" y="418505"/>
                </a:cubicBezTo>
                <a:lnTo>
                  <a:pt x="0" y="418505"/>
                </a:lnTo>
                <a:close/>
                <a:moveTo>
                  <a:pt x="1359693" y="3572"/>
                </a:moveTo>
                <a:cubicBezTo>
                  <a:pt x="1387871" y="3572"/>
                  <a:pt x="1419522" y="10418"/>
                  <a:pt x="1454646" y="24110"/>
                </a:cubicBezTo>
                <a:lnTo>
                  <a:pt x="1454646" y="150614"/>
                </a:lnTo>
                <a:cubicBezTo>
                  <a:pt x="1444708" y="138429"/>
                  <a:pt x="1434572" y="129239"/>
                  <a:pt x="1424238" y="123044"/>
                </a:cubicBezTo>
                <a:cubicBezTo>
                  <a:pt x="1405359" y="111658"/>
                  <a:pt x="1385089" y="105966"/>
                  <a:pt x="1363428" y="105966"/>
                </a:cubicBezTo>
                <a:cubicBezTo>
                  <a:pt x="1336003" y="105966"/>
                  <a:pt x="1312155" y="114223"/>
                  <a:pt x="1291883" y="130736"/>
                </a:cubicBezTo>
                <a:cubicBezTo>
                  <a:pt x="1266248" y="151628"/>
                  <a:pt x="1253430" y="180281"/>
                  <a:pt x="1253430" y="216694"/>
                </a:cubicBezTo>
                <a:cubicBezTo>
                  <a:pt x="1253430" y="252909"/>
                  <a:pt x="1266248" y="281462"/>
                  <a:pt x="1291883" y="302354"/>
                </a:cubicBezTo>
                <a:cubicBezTo>
                  <a:pt x="1312155" y="318867"/>
                  <a:pt x="1336003" y="327124"/>
                  <a:pt x="1363428" y="327124"/>
                </a:cubicBezTo>
                <a:cubicBezTo>
                  <a:pt x="1385089" y="327124"/>
                  <a:pt x="1405359" y="321432"/>
                  <a:pt x="1424238" y="310046"/>
                </a:cubicBezTo>
                <a:cubicBezTo>
                  <a:pt x="1434374" y="304053"/>
                  <a:pt x="1444510" y="294863"/>
                  <a:pt x="1454646" y="282476"/>
                </a:cubicBezTo>
                <a:lnTo>
                  <a:pt x="1454646" y="408980"/>
                </a:lnTo>
                <a:cubicBezTo>
                  <a:pt x="1420117" y="422672"/>
                  <a:pt x="1388169" y="429518"/>
                  <a:pt x="1358800" y="429518"/>
                </a:cubicBezTo>
                <a:cubicBezTo>
                  <a:pt x="1307603" y="429518"/>
                  <a:pt x="1261764" y="413147"/>
                  <a:pt x="1221283" y="380405"/>
                </a:cubicBezTo>
                <a:cubicBezTo>
                  <a:pt x="1169689" y="338534"/>
                  <a:pt x="1143892" y="283964"/>
                  <a:pt x="1143892" y="216694"/>
                </a:cubicBezTo>
                <a:cubicBezTo>
                  <a:pt x="1143892" y="149225"/>
                  <a:pt x="1169689" y="94556"/>
                  <a:pt x="1221283" y="52685"/>
                </a:cubicBezTo>
                <a:cubicBezTo>
                  <a:pt x="1261764" y="19943"/>
                  <a:pt x="1307901" y="3572"/>
                  <a:pt x="1359693" y="3572"/>
                </a:cubicBezTo>
                <a:close/>
                <a:moveTo>
                  <a:pt x="873323" y="0"/>
                </a:moveTo>
                <a:cubicBezTo>
                  <a:pt x="944760" y="0"/>
                  <a:pt x="1001414" y="23713"/>
                  <a:pt x="1043285" y="71140"/>
                </a:cubicBezTo>
                <a:cubicBezTo>
                  <a:pt x="1079996" y="112812"/>
                  <a:pt x="1098351" y="161330"/>
                  <a:pt x="1098351" y="216694"/>
                </a:cubicBezTo>
                <a:cubicBezTo>
                  <a:pt x="1098351" y="271859"/>
                  <a:pt x="1079996" y="320278"/>
                  <a:pt x="1043285" y="361950"/>
                </a:cubicBezTo>
                <a:cubicBezTo>
                  <a:pt x="1001414" y="409377"/>
                  <a:pt x="944760" y="433090"/>
                  <a:pt x="873323" y="433090"/>
                </a:cubicBezTo>
                <a:cubicBezTo>
                  <a:pt x="802084" y="433090"/>
                  <a:pt x="745529" y="409377"/>
                  <a:pt x="703659" y="361950"/>
                </a:cubicBezTo>
                <a:cubicBezTo>
                  <a:pt x="666948" y="320278"/>
                  <a:pt x="648593" y="271859"/>
                  <a:pt x="648593" y="216694"/>
                </a:cubicBezTo>
                <a:cubicBezTo>
                  <a:pt x="648593" y="191492"/>
                  <a:pt x="653554" y="165646"/>
                  <a:pt x="663475" y="139154"/>
                </a:cubicBezTo>
                <a:cubicBezTo>
                  <a:pt x="673397" y="112663"/>
                  <a:pt x="686693" y="89991"/>
                  <a:pt x="703361" y="71140"/>
                </a:cubicBezTo>
                <a:cubicBezTo>
                  <a:pt x="745232" y="23713"/>
                  <a:pt x="801885" y="0"/>
                  <a:pt x="873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E50E58B8-8744-499E-8B43-8A243C330344}"/>
              </a:ext>
            </a:extLst>
          </p:cNvPr>
          <p:cNvSpPr/>
          <p:nvPr/>
        </p:nvSpPr>
        <p:spPr>
          <a:xfrm>
            <a:off x="7556959" y="3784374"/>
            <a:ext cx="2039648" cy="468949"/>
          </a:xfrm>
          <a:custGeom>
            <a:avLst/>
            <a:gdLst/>
            <a:ahLst/>
            <a:cxnLst/>
            <a:rect l="l" t="t" r="r" b="b"/>
            <a:pathLst>
              <a:path w="1852613" h="425946">
                <a:moveTo>
                  <a:pt x="1002507" y="134243"/>
                </a:moveTo>
                <a:lnTo>
                  <a:pt x="958156" y="263723"/>
                </a:lnTo>
                <a:lnTo>
                  <a:pt x="1046262" y="263723"/>
                </a:lnTo>
                <a:close/>
                <a:moveTo>
                  <a:pt x="1446907" y="8632"/>
                </a:moveTo>
                <a:lnTo>
                  <a:pt x="1552575" y="8632"/>
                </a:lnTo>
                <a:lnTo>
                  <a:pt x="1746945" y="257175"/>
                </a:lnTo>
                <a:lnTo>
                  <a:pt x="1746945" y="8632"/>
                </a:lnTo>
                <a:lnTo>
                  <a:pt x="1852613" y="8632"/>
                </a:lnTo>
                <a:lnTo>
                  <a:pt x="1852613" y="414933"/>
                </a:lnTo>
                <a:lnTo>
                  <a:pt x="1746945" y="414933"/>
                </a:lnTo>
                <a:lnTo>
                  <a:pt x="1552575" y="166092"/>
                </a:lnTo>
                <a:lnTo>
                  <a:pt x="1552575" y="414933"/>
                </a:lnTo>
                <a:lnTo>
                  <a:pt x="1446907" y="414933"/>
                </a:lnTo>
                <a:close/>
                <a:moveTo>
                  <a:pt x="1256407" y="8632"/>
                </a:moveTo>
                <a:lnTo>
                  <a:pt x="1362075" y="8632"/>
                </a:lnTo>
                <a:lnTo>
                  <a:pt x="1362075" y="414933"/>
                </a:lnTo>
                <a:lnTo>
                  <a:pt x="1256407" y="414933"/>
                </a:lnTo>
                <a:close/>
                <a:moveTo>
                  <a:pt x="945654" y="8632"/>
                </a:moveTo>
                <a:lnTo>
                  <a:pt x="1060847" y="8632"/>
                </a:lnTo>
                <a:lnTo>
                  <a:pt x="1213843" y="414933"/>
                </a:lnTo>
                <a:lnTo>
                  <a:pt x="1101031" y="414933"/>
                </a:lnTo>
                <a:lnTo>
                  <a:pt x="1074837" y="344091"/>
                </a:lnTo>
                <a:lnTo>
                  <a:pt x="928985" y="344091"/>
                </a:lnTo>
                <a:lnTo>
                  <a:pt x="901006" y="414933"/>
                </a:lnTo>
                <a:lnTo>
                  <a:pt x="789385" y="414933"/>
                </a:lnTo>
                <a:close/>
                <a:moveTo>
                  <a:pt x="380107" y="8632"/>
                </a:moveTo>
                <a:lnTo>
                  <a:pt x="485775" y="8632"/>
                </a:lnTo>
                <a:lnTo>
                  <a:pt x="485775" y="165497"/>
                </a:lnTo>
                <a:lnTo>
                  <a:pt x="638175" y="165497"/>
                </a:lnTo>
                <a:lnTo>
                  <a:pt x="638175" y="8632"/>
                </a:lnTo>
                <a:lnTo>
                  <a:pt x="743843" y="8632"/>
                </a:lnTo>
                <a:lnTo>
                  <a:pt x="743843" y="414933"/>
                </a:lnTo>
                <a:lnTo>
                  <a:pt x="638175" y="414933"/>
                </a:lnTo>
                <a:lnTo>
                  <a:pt x="638175" y="245864"/>
                </a:lnTo>
                <a:lnTo>
                  <a:pt x="485775" y="245864"/>
                </a:lnTo>
                <a:lnTo>
                  <a:pt x="485775" y="414933"/>
                </a:lnTo>
                <a:lnTo>
                  <a:pt x="380107" y="414933"/>
                </a:lnTo>
                <a:close/>
                <a:moveTo>
                  <a:pt x="215801" y="0"/>
                </a:moveTo>
                <a:cubicBezTo>
                  <a:pt x="243979" y="0"/>
                  <a:pt x="275630" y="6846"/>
                  <a:pt x="310753" y="20538"/>
                </a:cubicBezTo>
                <a:lnTo>
                  <a:pt x="310753" y="147042"/>
                </a:lnTo>
                <a:cubicBezTo>
                  <a:pt x="300816" y="134857"/>
                  <a:pt x="290680" y="125667"/>
                  <a:pt x="280346" y="119472"/>
                </a:cubicBezTo>
                <a:cubicBezTo>
                  <a:pt x="261467" y="108086"/>
                  <a:pt x="241196" y="102394"/>
                  <a:pt x="219536" y="102394"/>
                </a:cubicBezTo>
                <a:cubicBezTo>
                  <a:pt x="192111" y="102394"/>
                  <a:pt x="168263" y="110651"/>
                  <a:pt x="147991" y="127164"/>
                </a:cubicBezTo>
                <a:cubicBezTo>
                  <a:pt x="122356" y="148056"/>
                  <a:pt x="109538" y="176709"/>
                  <a:pt x="109538" y="213122"/>
                </a:cubicBezTo>
                <a:cubicBezTo>
                  <a:pt x="109538" y="249337"/>
                  <a:pt x="122356" y="277890"/>
                  <a:pt x="147991" y="298782"/>
                </a:cubicBezTo>
                <a:cubicBezTo>
                  <a:pt x="168263" y="315295"/>
                  <a:pt x="192111" y="323552"/>
                  <a:pt x="219536" y="323552"/>
                </a:cubicBezTo>
                <a:cubicBezTo>
                  <a:pt x="241196" y="323552"/>
                  <a:pt x="261467" y="317860"/>
                  <a:pt x="280346" y="306474"/>
                </a:cubicBezTo>
                <a:cubicBezTo>
                  <a:pt x="290482" y="300481"/>
                  <a:pt x="300618" y="291291"/>
                  <a:pt x="310753" y="278904"/>
                </a:cubicBezTo>
                <a:lnTo>
                  <a:pt x="310753" y="405408"/>
                </a:lnTo>
                <a:cubicBezTo>
                  <a:pt x="276225" y="419100"/>
                  <a:pt x="244277" y="425946"/>
                  <a:pt x="214908" y="425946"/>
                </a:cubicBezTo>
                <a:cubicBezTo>
                  <a:pt x="163711" y="425946"/>
                  <a:pt x="117872" y="409575"/>
                  <a:pt x="77391" y="376833"/>
                </a:cubicBezTo>
                <a:cubicBezTo>
                  <a:pt x="25797" y="334962"/>
                  <a:pt x="0" y="280392"/>
                  <a:pt x="0" y="213122"/>
                </a:cubicBezTo>
                <a:cubicBezTo>
                  <a:pt x="0" y="145653"/>
                  <a:pt x="25797" y="90984"/>
                  <a:pt x="77391" y="49113"/>
                </a:cubicBezTo>
                <a:cubicBezTo>
                  <a:pt x="117872" y="16371"/>
                  <a:pt x="164009" y="0"/>
                  <a:pt x="2158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2" name="Group 111">
            <a:extLst>
              <a:ext uri="{FF2B5EF4-FFF2-40B4-BE49-F238E27FC236}">
                <a16:creationId xmlns:a16="http://schemas.microsoft.com/office/drawing/2014/main" id="{CEA63F58-CF6F-4C41-A5C2-20C0909E97D7}"/>
              </a:ext>
            </a:extLst>
          </p:cNvPr>
          <p:cNvGrpSpPr/>
          <p:nvPr/>
        </p:nvGrpSpPr>
        <p:grpSpPr>
          <a:xfrm>
            <a:off x="7493952" y="4990400"/>
            <a:ext cx="3695077" cy="1489274"/>
            <a:chOff x="1191860" y="1203499"/>
            <a:chExt cx="1970460" cy="1489274"/>
          </a:xfrm>
        </p:grpSpPr>
        <p:sp>
          <p:nvSpPr>
            <p:cNvPr id="113" name="TextBox 112">
              <a:extLst>
                <a:ext uri="{FF2B5EF4-FFF2-40B4-BE49-F238E27FC236}">
                  <a16:creationId xmlns:a16="http://schemas.microsoft.com/office/drawing/2014/main" id="{28DD3F0A-9C3D-4972-99D9-BBF77DD5EA3A}"/>
                </a:ext>
              </a:extLst>
            </p:cNvPr>
            <p:cNvSpPr txBox="1"/>
            <p:nvPr/>
          </p:nvSpPr>
          <p:spPr>
            <a:xfrm>
              <a:off x="1191860" y="1203499"/>
              <a:ext cx="1962585" cy="369332"/>
            </a:xfrm>
            <a:prstGeom prst="rect">
              <a:avLst/>
            </a:prstGeom>
            <a:noFill/>
          </p:spPr>
          <p:txBody>
            <a:bodyPr wrap="square" rtlCol="0">
              <a:spAutoFit/>
            </a:bodyPr>
            <a:lstStyle/>
            <a:p>
              <a:r>
                <a:rPr lang="en-US" b="1" dirty="0">
                  <a:latin typeface="Söhne"/>
                </a:rPr>
                <a:t>Privacy</a:t>
              </a:r>
              <a:endParaRPr lang="ko-KR" altLang="en-US" b="1" dirty="0">
                <a:latin typeface="Söhne"/>
              </a:endParaRPr>
            </a:p>
          </p:txBody>
        </p:sp>
        <p:sp>
          <p:nvSpPr>
            <p:cNvPr id="114" name="TextBox 113">
              <a:extLst>
                <a:ext uri="{FF2B5EF4-FFF2-40B4-BE49-F238E27FC236}">
                  <a16:creationId xmlns:a16="http://schemas.microsoft.com/office/drawing/2014/main" id="{5CEF9E00-077C-400E-9494-E0E33E09C83A}"/>
                </a:ext>
              </a:extLst>
            </p:cNvPr>
            <p:cNvSpPr txBox="1"/>
            <p:nvPr/>
          </p:nvSpPr>
          <p:spPr>
            <a:xfrm>
              <a:off x="1199735" y="1523222"/>
              <a:ext cx="1962585" cy="1169551"/>
            </a:xfrm>
            <a:prstGeom prst="rect">
              <a:avLst/>
            </a:prstGeom>
            <a:noFill/>
          </p:spPr>
          <p:txBody>
            <a:bodyPr wrap="square" rtlCol="0">
              <a:spAutoFit/>
            </a:bodyPr>
            <a:lstStyle/>
            <a:p>
              <a:r>
                <a:rPr lang="en-US" sz="1400" dirty="0">
                  <a:latin typeface="Söhne"/>
                </a:rPr>
                <a:t>blockchain provides privacy by encrypting data and ensuring that only authorized parties have access to it. This makes blockchain a secure and trustworthy way to store and share sensitive information.</a:t>
              </a:r>
              <a:endParaRPr lang="ko-KR" altLang="en-US" sz="1400" dirty="0">
                <a:latin typeface="Söhne"/>
              </a:endParaRPr>
            </a:p>
          </p:txBody>
        </p:sp>
      </p:grpSp>
      <p:grpSp>
        <p:nvGrpSpPr>
          <p:cNvPr id="121" name="Group 120">
            <a:extLst>
              <a:ext uri="{FF2B5EF4-FFF2-40B4-BE49-F238E27FC236}">
                <a16:creationId xmlns:a16="http://schemas.microsoft.com/office/drawing/2014/main" id="{A716C46A-9941-43C3-B3CB-1E983078E7F7}"/>
              </a:ext>
            </a:extLst>
          </p:cNvPr>
          <p:cNvGrpSpPr/>
          <p:nvPr/>
        </p:nvGrpSpPr>
        <p:grpSpPr>
          <a:xfrm>
            <a:off x="1248834" y="4969353"/>
            <a:ext cx="3688875" cy="1310761"/>
            <a:chOff x="1195167" y="1166568"/>
            <a:chExt cx="1967153" cy="1310761"/>
          </a:xfrm>
        </p:grpSpPr>
        <p:sp>
          <p:nvSpPr>
            <p:cNvPr id="122" name="TextBox 121">
              <a:extLst>
                <a:ext uri="{FF2B5EF4-FFF2-40B4-BE49-F238E27FC236}">
                  <a16:creationId xmlns:a16="http://schemas.microsoft.com/office/drawing/2014/main" id="{6B3CE8E3-218F-4F4F-BFBA-B731A69B78EC}"/>
                </a:ext>
              </a:extLst>
            </p:cNvPr>
            <p:cNvSpPr txBox="1"/>
            <p:nvPr/>
          </p:nvSpPr>
          <p:spPr>
            <a:xfrm>
              <a:off x="1195167" y="1166568"/>
              <a:ext cx="1962585" cy="369332"/>
            </a:xfrm>
            <a:prstGeom prst="rect">
              <a:avLst/>
            </a:prstGeom>
            <a:noFill/>
          </p:spPr>
          <p:txBody>
            <a:bodyPr wrap="square" rtlCol="0">
              <a:spAutoFit/>
            </a:bodyPr>
            <a:lstStyle/>
            <a:p>
              <a:pPr algn="r"/>
              <a:r>
                <a:rPr lang="en-US" b="1" i="0" dirty="0">
                  <a:effectLst/>
                  <a:latin typeface="Söhne"/>
                </a:rPr>
                <a:t>Decentralization</a:t>
              </a:r>
              <a:endParaRPr lang="ko-KR" altLang="en-US" b="1" dirty="0">
                <a:cs typeface="Arial" pitchFamily="34" charset="0"/>
              </a:endParaRPr>
            </a:p>
          </p:txBody>
        </p:sp>
        <p:sp>
          <p:nvSpPr>
            <p:cNvPr id="123" name="TextBox 122">
              <a:extLst>
                <a:ext uri="{FF2B5EF4-FFF2-40B4-BE49-F238E27FC236}">
                  <a16:creationId xmlns:a16="http://schemas.microsoft.com/office/drawing/2014/main" id="{7EB557E7-7BF8-400F-B1AE-28369F948C65}"/>
                </a:ext>
              </a:extLst>
            </p:cNvPr>
            <p:cNvSpPr txBox="1"/>
            <p:nvPr/>
          </p:nvSpPr>
          <p:spPr>
            <a:xfrm>
              <a:off x="1199735" y="1523222"/>
              <a:ext cx="1962585" cy="954107"/>
            </a:xfrm>
            <a:prstGeom prst="rect">
              <a:avLst/>
            </a:prstGeom>
            <a:noFill/>
          </p:spPr>
          <p:txBody>
            <a:bodyPr wrap="square" rtlCol="0">
              <a:spAutoFit/>
            </a:bodyPr>
            <a:lstStyle/>
            <a:p>
              <a:pPr algn="r"/>
              <a:r>
                <a:rPr lang="en-US" sz="1400" b="0" i="0" dirty="0">
                  <a:effectLst/>
                  <a:latin typeface="Söhne"/>
                </a:rPr>
                <a:t>Blockchain is decentralized, which means that there is no single person or organization in control of it. This reduces the risk of fraud and hacking</a:t>
              </a:r>
              <a:r>
                <a:rPr lang="en-US" altLang="ko-KR" sz="1400" dirty="0">
                  <a:cs typeface="Arial" pitchFamily="34" charset="0"/>
                </a:rPr>
                <a:t>.</a:t>
              </a:r>
              <a:endParaRPr lang="ko-KR" altLang="en-US" sz="1400" dirty="0">
                <a:cs typeface="Arial" pitchFamily="34" charset="0"/>
              </a:endParaRPr>
            </a:p>
          </p:txBody>
        </p:sp>
      </p:grpSp>
      <p:grpSp>
        <p:nvGrpSpPr>
          <p:cNvPr id="124" name="Group 123">
            <a:extLst>
              <a:ext uri="{FF2B5EF4-FFF2-40B4-BE49-F238E27FC236}">
                <a16:creationId xmlns:a16="http://schemas.microsoft.com/office/drawing/2014/main" id="{892B919E-56A9-4CE9-98BA-F91FE211470D}"/>
              </a:ext>
            </a:extLst>
          </p:cNvPr>
          <p:cNvGrpSpPr/>
          <p:nvPr/>
        </p:nvGrpSpPr>
        <p:grpSpPr>
          <a:xfrm>
            <a:off x="7463670" y="1586732"/>
            <a:ext cx="3680309" cy="1287031"/>
            <a:chOff x="1199735" y="1190298"/>
            <a:chExt cx="1962585" cy="1287031"/>
          </a:xfrm>
        </p:grpSpPr>
        <p:sp>
          <p:nvSpPr>
            <p:cNvPr id="125" name="TextBox 124">
              <a:extLst>
                <a:ext uri="{FF2B5EF4-FFF2-40B4-BE49-F238E27FC236}">
                  <a16:creationId xmlns:a16="http://schemas.microsoft.com/office/drawing/2014/main" id="{8C1689C9-041C-4A7F-A16B-B4557E74CA43}"/>
                </a:ext>
              </a:extLst>
            </p:cNvPr>
            <p:cNvSpPr txBox="1"/>
            <p:nvPr/>
          </p:nvSpPr>
          <p:spPr>
            <a:xfrm>
              <a:off x="1199735" y="1190298"/>
              <a:ext cx="1962585" cy="369332"/>
            </a:xfrm>
            <a:prstGeom prst="rect">
              <a:avLst/>
            </a:prstGeom>
            <a:noFill/>
          </p:spPr>
          <p:txBody>
            <a:bodyPr wrap="square" rtlCol="0">
              <a:spAutoFit/>
            </a:bodyPr>
            <a:lstStyle/>
            <a:p>
              <a:r>
                <a:rPr lang="en-US" b="1" i="0" dirty="0">
                  <a:effectLst/>
                  <a:latin typeface="Söhne"/>
                </a:rPr>
                <a:t>Security</a:t>
              </a:r>
              <a:endParaRPr lang="ko-KR" altLang="en-US" b="1" dirty="0">
                <a:cs typeface="Arial" pitchFamily="34" charset="0"/>
              </a:endParaRPr>
            </a:p>
          </p:txBody>
        </p:sp>
        <p:sp>
          <p:nvSpPr>
            <p:cNvPr id="126" name="TextBox 125">
              <a:extLst>
                <a:ext uri="{FF2B5EF4-FFF2-40B4-BE49-F238E27FC236}">
                  <a16:creationId xmlns:a16="http://schemas.microsoft.com/office/drawing/2014/main" id="{758999B5-358B-44FA-AD2B-4E3202F8CC64}"/>
                </a:ext>
              </a:extLst>
            </p:cNvPr>
            <p:cNvSpPr txBox="1"/>
            <p:nvPr/>
          </p:nvSpPr>
          <p:spPr>
            <a:xfrm>
              <a:off x="1199735" y="1523222"/>
              <a:ext cx="1962585" cy="954107"/>
            </a:xfrm>
            <a:prstGeom prst="rect">
              <a:avLst/>
            </a:prstGeom>
            <a:noFill/>
          </p:spPr>
          <p:txBody>
            <a:bodyPr wrap="square" rtlCol="0">
              <a:spAutoFit/>
            </a:bodyPr>
            <a:lstStyle/>
            <a:p>
              <a:r>
                <a:rPr lang="en-US" sz="1400" dirty="0">
                  <a:latin typeface="Söhne"/>
                </a:rPr>
                <a:t>Blockchain uses cryptography to protect transactions, making them very secure. Personal information can also be stored securely on the blockchain</a:t>
              </a:r>
              <a:endParaRPr lang="ko-KR" altLang="en-US" sz="1400" dirty="0">
                <a:latin typeface="Söhne"/>
              </a:endParaRPr>
            </a:p>
          </p:txBody>
        </p:sp>
      </p:grpSp>
      <p:grpSp>
        <p:nvGrpSpPr>
          <p:cNvPr id="128" name="Group 127">
            <a:extLst>
              <a:ext uri="{FF2B5EF4-FFF2-40B4-BE49-F238E27FC236}">
                <a16:creationId xmlns:a16="http://schemas.microsoft.com/office/drawing/2014/main" id="{34003EAC-6E2D-4960-A3EA-73FCC39973F7}"/>
              </a:ext>
            </a:extLst>
          </p:cNvPr>
          <p:cNvGrpSpPr/>
          <p:nvPr/>
        </p:nvGrpSpPr>
        <p:grpSpPr>
          <a:xfrm>
            <a:off x="1320441" y="1549601"/>
            <a:ext cx="3680309" cy="1499501"/>
            <a:chOff x="1199735" y="1193272"/>
            <a:chExt cx="1962585" cy="1499501"/>
          </a:xfrm>
        </p:grpSpPr>
        <p:sp>
          <p:nvSpPr>
            <p:cNvPr id="129" name="TextBox 128">
              <a:extLst>
                <a:ext uri="{FF2B5EF4-FFF2-40B4-BE49-F238E27FC236}">
                  <a16:creationId xmlns:a16="http://schemas.microsoft.com/office/drawing/2014/main" id="{C6B66437-D02C-4F99-A487-65BA921C2650}"/>
                </a:ext>
              </a:extLst>
            </p:cNvPr>
            <p:cNvSpPr txBox="1"/>
            <p:nvPr/>
          </p:nvSpPr>
          <p:spPr>
            <a:xfrm>
              <a:off x="1199735" y="1193272"/>
              <a:ext cx="1962585" cy="369332"/>
            </a:xfrm>
            <a:prstGeom prst="rect">
              <a:avLst/>
            </a:prstGeom>
            <a:noFill/>
          </p:spPr>
          <p:txBody>
            <a:bodyPr wrap="square" rtlCol="0">
              <a:spAutoFit/>
            </a:bodyPr>
            <a:lstStyle/>
            <a:p>
              <a:pPr algn="r"/>
              <a:r>
                <a:rPr lang="en-US" b="1" i="0" dirty="0">
                  <a:effectLst/>
                  <a:latin typeface="Söhne"/>
                </a:rPr>
                <a:t>Transparency and immutability</a:t>
              </a:r>
              <a:endParaRPr lang="ko-KR" altLang="en-US" b="1" dirty="0">
                <a:cs typeface="Arial" pitchFamily="34" charset="0"/>
              </a:endParaRPr>
            </a:p>
          </p:txBody>
        </p:sp>
        <p:sp>
          <p:nvSpPr>
            <p:cNvPr id="130" name="TextBox 129">
              <a:extLst>
                <a:ext uri="{FF2B5EF4-FFF2-40B4-BE49-F238E27FC236}">
                  <a16:creationId xmlns:a16="http://schemas.microsoft.com/office/drawing/2014/main" id="{E40E824D-1D4E-4DDB-9308-7DE8A5777FA9}"/>
                </a:ext>
              </a:extLst>
            </p:cNvPr>
            <p:cNvSpPr txBox="1"/>
            <p:nvPr/>
          </p:nvSpPr>
          <p:spPr>
            <a:xfrm>
              <a:off x="1199735" y="1523222"/>
              <a:ext cx="1962585" cy="1169551"/>
            </a:xfrm>
            <a:prstGeom prst="rect">
              <a:avLst/>
            </a:prstGeom>
            <a:noFill/>
          </p:spPr>
          <p:txBody>
            <a:bodyPr wrap="square" rtlCol="0">
              <a:spAutoFit/>
            </a:bodyPr>
            <a:lstStyle/>
            <a:p>
              <a:pPr algn="r"/>
              <a:r>
                <a:rPr lang="en-US" sz="1400" b="0" i="0" dirty="0">
                  <a:effectLst/>
                  <a:latin typeface="Söhne"/>
                </a:rPr>
                <a:t>Transactions on a blockchain are visible to everyone, and once they are recorded, they cannot be altered or deleted. This makes the blockchain a transparent and trustworthy record of transactions</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sp>
        <p:nvSpPr>
          <p:cNvPr id="51" name="Text Placeholder 1">
            <a:extLst>
              <a:ext uri="{FF2B5EF4-FFF2-40B4-BE49-F238E27FC236}">
                <a16:creationId xmlns:a16="http://schemas.microsoft.com/office/drawing/2014/main" id="{9B526BEF-41CC-4BB7-98C5-49F7A099CC35}"/>
              </a:ext>
            </a:extLst>
          </p:cNvPr>
          <p:cNvSpPr>
            <a:spLocks noGrp="1"/>
          </p:cNvSpPr>
          <p:nvPr>
            <p:ph type="body" sz="quarter" idx="10"/>
          </p:nvPr>
        </p:nvSpPr>
        <p:spPr>
          <a:xfrm>
            <a:off x="323529" y="339509"/>
            <a:ext cx="11573197" cy="724247"/>
          </a:xfrm>
        </p:spPr>
        <p:txBody>
          <a:bodyPr/>
          <a:lstStyle/>
          <a:p>
            <a:r>
              <a:rPr lang="en-US" sz="4800" dirty="0"/>
              <a:t>Advantages of Blockchain</a:t>
            </a:r>
          </a:p>
        </p:txBody>
      </p:sp>
    </p:spTree>
    <p:extLst>
      <p:ext uri="{BB962C8B-B14F-4D97-AF65-F5344CB8AC3E}">
        <p14:creationId xmlns:p14="http://schemas.microsoft.com/office/powerpoint/2010/main" val="273794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7D998ED4-A105-40ED-8D9A-07EBE0D04111}"/>
              </a:ext>
            </a:extLst>
          </p:cNvPr>
          <p:cNvSpPr txBox="1"/>
          <p:nvPr/>
        </p:nvSpPr>
        <p:spPr>
          <a:xfrm>
            <a:off x="6587348" y="1970799"/>
            <a:ext cx="5166502" cy="3139321"/>
          </a:xfrm>
          <a:prstGeom prst="rect">
            <a:avLst/>
          </a:prstGeom>
          <a:noFill/>
        </p:spPr>
        <p:txBody>
          <a:bodyPr wrap="square" rtlCol="0">
            <a:spAutoFit/>
          </a:bodyPr>
          <a:lstStyle/>
          <a:p>
            <a:pPr marL="342900" indent="-342900" algn="l">
              <a:buFont typeface="+mj-lt"/>
              <a:buAutoNum type="arabicPeriod"/>
            </a:pPr>
            <a:r>
              <a:rPr lang="en-US" b="1" i="0" dirty="0">
                <a:effectLst/>
                <a:latin typeface="Söhne"/>
              </a:rPr>
              <a:t>Cryptocurrencies and digital assets</a:t>
            </a:r>
            <a:r>
              <a:rPr lang="en-US" b="0" i="0" dirty="0">
                <a:effectLst/>
                <a:latin typeface="Söhne"/>
              </a:rPr>
              <a:t>: Blockchain is often used for cryptocurrencies like Bitcoin, as well as other digital assets.</a:t>
            </a:r>
          </a:p>
          <a:p>
            <a:pPr marL="342900" indent="-342900" algn="l">
              <a:buFont typeface="+mj-lt"/>
              <a:buAutoNum type="arabicPeriod"/>
            </a:pPr>
            <a:r>
              <a:rPr lang="en-US" b="1" i="0" dirty="0">
                <a:effectLst/>
                <a:latin typeface="Söhne"/>
              </a:rPr>
              <a:t>Supply chain management</a:t>
            </a:r>
            <a:r>
              <a:rPr lang="en-US" b="0" i="0" dirty="0">
                <a:effectLst/>
                <a:latin typeface="Söhne"/>
              </a:rPr>
              <a:t>: Blockchain can be used to track products and ensure that they are genuine and have not been tampered with.</a:t>
            </a:r>
          </a:p>
          <a:p>
            <a:pPr marL="342900" indent="-342900" algn="l">
              <a:buFont typeface="+mj-lt"/>
              <a:buAutoNum type="arabicPeriod"/>
            </a:pPr>
            <a:r>
              <a:rPr lang="en-US" b="1" i="0" dirty="0">
                <a:effectLst/>
                <a:latin typeface="Söhne"/>
              </a:rPr>
              <a:t>Identity verification and authentication</a:t>
            </a:r>
            <a:r>
              <a:rPr lang="en-US" b="0" i="0" dirty="0">
                <a:effectLst/>
                <a:latin typeface="Söhne"/>
              </a:rPr>
              <a:t>: Blockchain can be used to store and share personal information securely.</a:t>
            </a:r>
          </a:p>
          <a:p>
            <a:pPr marL="342900" indent="-342900" algn="l">
              <a:buFont typeface="+mj-lt"/>
              <a:buAutoNum type="arabicPeriod"/>
            </a:pPr>
            <a:r>
              <a:rPr lang="en-US" b="1" i="0" dirty="0">
                <a:effectLst/>
                <a:latin typeface="Söhne"/>
              </a:rPr>
              <a:t>Voting and governance</a:t>
            </a:r>
            <a:r>
              <a:rPr lang="en-US" b="0" i="0" dirty="0">
                <a:effectLst/>
                <a:latin typeface="Söhne"/>
              </a:rPr>
              <a:t>: Blockchain can be used to create transparent and secure voting systems.</a:t>
            </a:r>
          </a:p>
        </p:txBody>
      </p:sp>
      <p:sp>
        <p:nvSpPr>
          <p:cNvPr id="40" name="Text Placeholder 10">
            <a:extLst>
              <a:ext uri="{FF2B5EF4-FFF2-40B4-BE49-F238E27FC236}">
                <a16:creationId xmlns:a16="http://schemas.microsoft.com/office/drawing/2014/main" id="{75699713-6AE0-4A17-A192-62B09894798A}"/>
              </a:ext>
            </a:extLst>
          </p:cNvPr>
          <p:cNvSpPr txBox="1">
            <a:spLocks/>
          </p:cNvSpPr>
          <p:nvPr/>
        </p:nvSpPr>
        <p:spPr>
          <a:xfrm>
            <a:off x="6587348" y="292981"/>
            <a:ext cx="5360055" cy="17528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b="1" dirty="0">
                <a:solidFill>
                  <a:schemeClr val="tx1">
                    <a:lumMod val="75000"/>
                    <a:lumOff val="25000"/>
                  </a:schemeClr>
                </a:solidFill>
                <a:latin typeface="+mj-lt"/>
                <a:cs typeface="Arial" pitchFamily="34" charset="0"/>
              </a:rPr>
              <a:t>Real-World Applications of Blockchain</a:t>
            </a:r>
          </a:p>
        </p:txBody>
      </p:sp>
      <p:pic>
        <p:nvPicPr>
          <p:cNvPr id="8" name="Picture 7">
            <a:extLst>
              <a:ext uri="{FF2B5EF4-FFF2-40B4-BE49-F238E27FC236}">
                <a16:creationId xmlns:a16="http://schemas.microsoft.com/office/drawing/2014/main" id="{C2816971-E68F-47CC-B983-1ACC4758E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38" y="4137936"/>
            <a:ext cx="2634340" cy="263434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2CF66D14-7467-4228-A0E9-E63687813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646" y="3574200"/>
            <a:ext cx="3225752" cy="2793249"/>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0B7C8911-3B78-42A8-90F0-28EF1A390C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151" y="2465750"/>
            <a:ext cx="3143250" cy="1878467"/>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0E1D9ADE-AD2A-4094-970A-CA0692AA4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902" y="-1"/>
            <a:ext cx="4442332" cy="2505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862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4">
            <a:extLst>
              <a:ext uri="{FF2B5EF4-FFF2-40B4-BE49-F238E27FC236}">
                <a16:creationId xmlns:a16="http://schemas.microsoft.com/office/drawing/2014/main" id="{70AAF87C-B6EB-4582-BA27-329892904F55}"/>
              </a:ext>
            </a:extLst>
          </p:cNvPr>
          <p:cNvSpPr/>
          <p:nvPr/>
        </p:nvSpPr>
        <p:spPr>
          <a:xfrm>
            <a:off x="4771186" y="2463757"/>
            <a:ext cx="1440000" cy="1368000"/>
          </a:xfrm>
          <a:prstGeom prst="roundRect">
            <a:avLst>
              <a:gd name="adj" fmla="val 8843"/>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ounded Rectangle 5">
            <a:extLst>
              <a:ext uri="{FF2B5EF4-FFF2-40B4-BE49-F238E27FC236}">
                <a16:creationId xmlns:a16="http://schemas.microsoft.com/office/drawing/2014/main" id="{563ECC56-2AD6-4070-A7AE-BD6014E83B5A}"/>
              </a:ext>
            </a:extLst>
          </p:cNvPr>
          <p:cNvSpPr/>
          <p:nvPr/>
        </p:nvSpPr>
        <p:spPr>
          <a:xfrm>
            <a:off x="4771186" y="4081888"/>
            <a:ext cx="1440000" cy="1368000"/>
          </a:xfrm>
          <a:prstGeom prst="roundRect">
            <a:avLst>
              <a:gd name="adj" fmla="val 8843"/>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ounded Rectangle 6">
            <a:extLst>
              <a:ext uri="{FF2B5EF4-FFF2-40B4-BE49-F238E27FC236}">
                <a16:creationId xmlns:a16="http://schemas.microsoft.com/office/drawing/2014/main" id="{891882D5-DBDA-4BF0-96EE-059D06BFFBF3}"/>
              </a:ext>
            </a:extLst>
          </p:cNvPr>
          <p:cNvSpPr/>
          <p:nvPr/>
        </p:nvSpPr>
        <p:spPr>
          <a:xfrm>
            <a:off x="2925090" y="2463757"/>
            <a:ext cx="1440000" cy="1368000"/>
          </a:xfrm>
          <a:prstGeom prst="roundRect">
            <a:avLst>
              <a:gd name="adj" fmla="val 8843"/>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ounded Rectangle 7">
            <a:extLst>
              <a:ext uri="{FF2B5EF4-FFF2-40B4-BE49-F238E27FC236}">
                <a16:creationId xmlns:a16="http://schemas.microsoft.com/office/drawing/2014/main" id="{2754113B-36D1-4E8E-AA9E-5B7FBF798781}"/>
              </a:ext>
            </a:extLst>
          </p:cNvPr>
          <p:cNvSpPr/>
          <p:nvPr/>
        </p:nvSpPr>
        <p:spPr>
          <a:xfrm>
            <a:off x="2925090" y="4081888"/>
            <a:ext cx="1440000" cy="1368000"/>
          </a:xfrm>
          <a:prstGeom prst="roundRect">
            <a:avLst>
              <a:gd name="adj" fmla="val 8843"/>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Rounded Rectangle 8">
            <a:extLst>
              <a:ext uri="{FF2B5EF4-FFF2-40B4-BE49-F238E27FC236}">
                <a16:creationId xmlns:a16="http://schemas.microsoft.com/office/drawing/2014/main" id="{EE92DF3D-AB16-4926-B95A-27A2C50BE9C5}"/>
              </a:ext>
            </a:extLst>
          </p:cNvPr>
          <p:cNvSpPr/>
          <p:nvPr/>
        </p:nvSpPr>
        <p:spPr>
          <a:xfrm>
            <a:off x="1078995" y="2463757"/>
            <a:ext cx="1440000" cy="1368000"/>
          </a:xfrm>
          <a:prstGeom prst="roundRect">
            <a:avLst>
              <a:gd name="adj" fmla="val 884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Rounded Rectangle 9">
            <a:extLst>
              <a:ext uri="{FF2B5EF4-FFF2-40B4-BE49-F238E27FC236}">
                <a16:creationId xmlns:a16="http://schemas.microsoft.com/office/drawing/2014/main" id="{73E1963A-5CFA-4272-8F66-750BD68CAB7D}"/>
              </a:ext>
            </a:extLst>
          </p:cNvPr>
          <p:cNvSpPr/>
          <p:nvPr/>
        </p:nvSpPr>
        <p:spPr>
          <a:xfrm>
            <a:off x="1078995" y="4081888"/>
            <a:ext cx="1440000" cy="1368000"/>
          </a:xfrm>
          <a:prstGeom prst="roundRect">
            <a:avLst>
              <a:gd name="adj" fmla="val 8843"/>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TextBox 9">
            <a:extLst>
              <a:ext uri="{FF2B5EF4-FFF2-40B4-BE49-F238E27FC236}">
                <a16:creationId xmlns:a16="http://schemas.microsoft.com/office/drawing/2014/main" id="{30A187E1-BAE7-412A-A59F-35EB220811E3}"/>
              </a:ext>
            </a:extLst>
          </p:cNvPr>
          <p:cNvSpPr txBox="1"/>
          <p:nvPr/>
        </p:nvSpPr>
        <p:spPr>
          <a:xfrm>
            <a:off x="1218681" y="3217795"/>
            <a:ext cx="1160631" cy="461665"/>
          </a:xfrm>
          <a:prstGeom prst="rect">
            <a:avLst/>
          </a:prstGeom>
          <a:noFill/>
        </p:spPr>
        <p:txBody>
          <a:bodyPr wrap="square" rtlCol="0">
            <a:spAutoFit/>
          </a:bodyPr>
          <a:lstStyle/>
          <a:p>
            <a:pPr algn="ctr"/>
            <a:r>
              <a:rPr lang="en-US" sz="1200" b="1" dirty="0">
                <a:solidFill>
                  <a:schemeClr val="tx1">
                    <a:lumMod val="75000"/>
                    <a:lumOff val="25000"/>
                  </a:schemeClr>
                </a:solidFill>
                <a:cs typeface="Arial" pitchFamily="34" charset="0"/>
              </a:rPr>
              <a:t>Scalability issues</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A5C921CC-7EA7-4029-97E2-4E8B2477B8B1}"/>
              </a:ext>
            </a:extLst>
          </p:cNvPr>
          <p:cNvSpPr txBox="1"/>
          <p:nvPr/>
        </p:nvSpPr>
        <p:spPr>
          <a:xfrm>
            <a:off x="3064777" y="3217795"/>
            <a:ext cx="1160631" cy="461665"/>
          </a:xfrm>
          <a:prstGeom prst="rect">
            <a:avLst/>
          </a:prstGeom>
          <a:noFill/>
        </p:spPr>
        <p:txBody>
          <a:bodyPr wrap="square" rtlCol="0">
            <a:spAutoFit/>
          </a:bodyPr>
          <a:lstStyle/>
          <a:p>
            <a:pPr algn="ctr"/>
            <a:r>
              <a:rPr lang="en-US" sz="1200" b="1" dirty="0">
                <a:solidFill>
                  <a:schemeClr val="bg1"/>
                </a:solidFill>
                <a:cs typeface="Arial" pitchFamily="34" charset="0"/>
              </a:rPr>
              <a:t>Energy consumption</a:t>
            </a:r>
            <a:endParaRPr lang="ko-KR" altLang="en-US" sz="1200" b="1" dirty="0">
              <a:solidFill>
                <a:schemeClr val="bg1"/>
              </a:solidFill>
              <a:cs typeface="Arial" pitchFamily="34" charset="0"/>
            </a:endParaRPr>
          </a:p>
        </p:txBody>
      </p:sp>
      <p:sp>
        <p:nvSpPr>
          <p:cNvPr id="12" name="TextBox 11">
            <a:extLst>
              <a:ext uri="{FF2B5EF4-FFF2-40B4-BE49-F238E27FC236}">
                <a16:creationId xmlns:a16="http://schemas.microsoft.com/office/drawing/2014/main" id="{10646E4D-B892-45E6-9EA3-E360468F4496}"/>
              </a:ext>
            </a:extLst>
          </p:cNvPr>
          <p:cNvSpPr txBox="1"/>
          <p:nvPr/>
        </p:nvSpPr>
        <p:spPr>
          <a:xfrm>
            <a:off x="1207548" y="4840149"/>
            <a:ext cx="1160631" cy="461665"/>
          </a:xfrm>
          <a:prstGeom prst="rect">
            <a:avLst/>
          </a:prstGeom>
          <a:noFill/>
        </p:spPr>
        <p:txBody>
          <a:bodyPr wrap="square" rtlCol="0">
            <a:spAutoFit/>
          </a:bodyPr>
          <a:lstStyle/>
          <a:p>
            <a:pPr algn="ctr"/>
            <a:r>
              <a:rPr lang="en-US" sz="1200" b="1" dirty="0">
                <a:solidFill>
                  <a:schemeClr val="tx1">
                    <a:lumMod val="75000"/>
                    <a:lumOff val="25000"/>
                  </a:schemeClr>
                </a:solidFill>
                <a:cs typeface="Arial" pitchFamily="34" charset="0"/>
              </a:rPr>
              <a:t>Legal implications</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5DEF8009-6FA6-4392-867A-8F6FDFB8F1EF}"/>
              </a:ext>
            </a:extLst>
          </p:cNvPr>
          <p:cNvSpPr txBox="1"/>
          <p:nvPr/>
        </p:nvSpPr>
        <p:spPr>
          <a:xfrm>
            <a:off x="3100083" y="4811606"/>
            <a:ext cx="1160631" cy="461665"/>
          </a:xfrm>
          <a:prstGeom prst="rect">
            <a:avLst/>
          </a:prstGeom>
          <a:noFill/>
        </p:spPr>
        <p:txBody>
          <a:bodyPr wrap="square" rtlCol="0">
            <a:spAutoFit/>
          </a:bodyPr>
          <a:lstStyle/>
          <a:p>
            <a:pPr algn="ctr"/>
            <a:r>
              <a:rPr lang="en-US" sz="1100" b="1" dirty="0">
                <a:solidFill>
                  <a:schemeClr val="tx1">
                    <a:lumMod val="75000"/>
                    <a:lumOff val="25000"/>
                  </a:schemeClr>
                </a:solidFill>
                <a:cs typeface="Arial" pitchFamily="34" charset="0"/>
              </a:rPr>
              <a:t>Environmenta</a:t>
            </a:r>
            <a:r>
              <a:rPr lang="en-US" sz="1200" b="1" dirty="0">
                <a:solidFill>
                  <a:schemeClr val="tx1">
                    <a:lumMod val="75000"/>
                    <a:lumOff val="25000"/>
                  </a:schemeClr>
                </a:solidFill>
                <a:cs typeface="Arial" pitchFamily="34" charset="0"/>
              </a:rPr>
              <a:t>l concerns</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F425F9AA-691B-4E50-82FD-15EEDAFF7BB5}"/>
              </a:ext>
            </a:extLst>
          </p:cNvPr>
          <p:cNvSpPr txBox="1"/>
          <p:nvPr/>
        </p:nvSpPr>
        <p:spPr>
          <a:xfrm>
            <a:off x="4935369" y="4765888"/>
            <a:ext cx="1160631" cy="646331"/>
          </a:xfrm>
          <a:prstGeom prst="rect">
            <a:avLst/>
          </a:prstGeom>
          <a:noFill/>
        </p:spPr>
        <p:txBody>
          <a:bodyPr wrap="square" rtlCol="0">
            <a:spAutoFit/>
          </a:bodyPr>
          <a:lstStyle/>
          <a:p>
            <a:pPr algn="ctr"/>
            <a:r>
              <a:rPr lang="en-US" sz="1200" b="1" dirty="0">
                <a:solidFill>
                  <a:schemeClr val="tx1">
                    <a:lumMod val="75000"/>
                    <a:lumOff val="25000"/>
                  </a:schemeClr>
                </a:solidFill>
                <a:cs typeface="Arial" pitchFamily="34" charset="0"/>
              </a:rPr>
              <a:t>Lack of technical expertise</a:t>
            </a:r>
            <a:endParaRPr lang="ko-KR" altLang="en-US" sz="12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A7AE8959-798A-4E19-BB99-F84C015E9095}"/>
              </a:ext>
            </a:extLst>
          </p:cNvPr>
          <p:cNvSpPr txBox="1"/>
          <p:nvPr/>
        </p:nvSpPr>
        <p:spPr>
          <a:xfrm>
            <a:off x="4910872" y="3217795"/>
            <a:ext cx="1160631" cy="461665"/>
          </a:xfrm>
          <a:prstGeom prst="rect">
            <a:avLst/>
          </a:prstGeom>
          <a:noFill/>
        </p:spPr>
        <p:txBody>
          <a:bodyPr wrap="square" rtlCol="0">
            <a:spAutoFit/>
          </a:bodyPr>
          <a:lstStyle/>
          <a:p>
            <a:pPr algn="ctr"/>
            <a:r>
              <a:rPr lang="en-US" sz="1200" b="1" dirty="0">
                <a:solidFill>
                  <a:schemeClr val="tx1">
                    <a:lumMod val="75000"/>
                    <a:lumOff val="25000"/>
                  </a:schemeClr>
                </a:solidFill>
                <a:cs typeface="Arial" pitchFamily="34" charset="0"/>
              </a:rPr>
              <a:t>Regulatory challenges</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3CE34527-AD7A-460F-92C1-03A579863711}"/>
              </a:ext>
            </a:extLst>
          </p:cNvPr>
          <p:cNvSpPr txBox="1"/>
          <p:nvPr/>
        </p:nvSpPr>
        <p:spPr>
          <a:xfrm>
            <a:off x="6311816" y="1841498"/>
            <a:ext cx="5910187" cy="4331955"/>
          </a:xfrm>
          <a:prstGeom prst="rect">
            <a:avLst/>
          </a:prstGeom>
          <a:noFill/>
        </p:spPr>
        <p:txBody>
          <a:bodyPr wrap="square" rtlCol="0">
            <a:spAutoFit/>
          </a:bodyPr>
          <a:lstStyle/>
          <a:p>
            <a:pPr marL="285750" marR="0" indent="-285750">
              <a:spcBef>
                <a:spcPts val="1500"/>
              </a:spcBef>
              <a:spcAft>
                <a:spcPts val="1500"/>
              </a:spcAft>
              <a:buFont typeface="Arial" panose="020B0604020202020204" pitchFamily="34" charset="0"/>
              <a:buChar char="•"/>
            </a:pPr>
            <a:r>
              <a:rPr lang="en-US" sz="1600" b="1" dirty="0">
                <a:effectLst/>
                <a:latin typeface="Segoe UI" panose="020B0502040204020203" pitchFamily="34" charset="0"/>
                <a:ea typeface="Times New Roman" panose="02020603050405020304" pitchFamily="18" charset="0"/>
              </a:rPr>
              <a:t>Scalability issues</a:t>
            </a:r>
            <a:r>
              <a:rPr lang="en-US" sz="1600" dirty="0">
                <a:effectLst/>
                <a:latin typeface="Segoe UI" panose="020B0502040204020203" pitchFamily="34" charset="0"/>
                <a:ea typeface="Times New Roman" panose="02020603050405020304" pitchFamily="18" charset="0"/>
              </a:rPr>
              <a:t>: It can be difficult to scale the blockchain without compromising security or decentralization.</a:t>
            </a:r>
            <a:endParaRPr lang="en-US" sz="1600" dirty="0">
              <a:effectLst/>
              <a:latin typeface="Times New Roman" panose="02020603050405020304" pitchFamily="18" charset="0"/>
              <a:ea typeface="Times New Roman" panose="02020603050405020304" pitchFamily="18" charset="0"/>
            </a:endParaRPr>
          </a:p>
          <a:p>
            <a:pPr marL="285750" marR="0" indent="-285750" algn="l">
              <a:spcBef>
                <a:spcPts val="1500"/>
              </a:spcBef>
              <a:spcAft>
                <a:spcPts val="1500"/>
              </a:spcAft>
              <a:buFont typeface="Arial" panose="020B0604020202020204" pitchFamily="34" charset="0"/>
              <a:buChar char="•"/>
            </a:pPr>
            <a:r>
              <a:rPr lang="en-US" sz="1600" b="1" dirty="0">
                <a:effectLst/>
                <a:latin typeface="Segoe UI" panose="020B0502040204020203" pitchFamily="34" charset="0"/>
                <a:ea typeface="Times New Roman" panose="02020603050405020304" pitchFamily="18" charset="0"/>
              </a:rPr>
              <a:t>Energy consumption and environmental concerns</a:t>
            </a:r>
            <a:r>
              <a:rPr lang="en-US" sz="1600" dirty="0">
                <a:effectLst/>
                <a:latin typeface="Segoe UI" panose="020B0502040204020203" pitchFamily="34" charset="0"/>
                <a:ea typeface="Times New Roman" panose="02020603050405020304" pitchFamily="18" charset="0"/>
              </a:rPr>
              <a:t>: The consensus mechanisms used by blockchain require a lot of energy, which can be environmentally damaging.</a:t>
            </a:r>
            <a:endParaRPr lang="en-US" sz="1600" dirty="0">
              <a:effectLst/>
              <a:latin typeface="Times New Roman" panose="02020603050405020304" pitchFamily="18" charset="0"/>
              <a:ea typeface="Times New Roman" panose="02020603050405020304" pitchFamily="18" charset="0"/>
            </a:endParaRPr>
          </a:p>
          <a:p>
            <a:pPr marL="285750" marR="0" indent="-285750" algn="l">
              <a:spcBef>
                <a:spcPts val="1500"/>
              </a:spcBef>
              <a:spcAft>
                <a:spcPts val="1500"/>
              </a:spcAft>
              <a:buFont typeface="Arial" panose="020B0604020202020204" pitchFamily="34" charset="0"/>
              <a:buChar char="•"/>
            </a:pPr>
            <a:r>
              <a:rPr lang="en-US" sz="1600" b="1" dirty="0">
                <a:effectLst/>
                <a:latin typeface="Segoe UI" panose="020B0502040204020203" pitchFamily="34" charset="0"/>
                <a:ea typeface="Times New Roman" panose="02020603050405020304" pitchFamily="18" charset="0"/>
              </a:rPr>
              <a:t>Regulatory challenges and legal implications</a:t>
            </a:r>
            <a:r>
              <a:rPr lang="en-US" sz="1600" dirty="0">
                <a:effectLst/>
                <a:latin typeface="Segoe UI" panose="020B0502040204020203" pitchFamily="34" charset="0"/>
                <a:ea typeface="Times New Roman" panose="02020603050405020304" pitchFamily="18" charset="0"/>
              </a:rPr>
              <a:t>: There are still many legal and regulatory challenges to be addressed as blockchain technology continues to evolve.</a:t>
            </a:r>
          </a:p>
          <a:p>
            <a:pPr marL="285750" marR="0" indent="-285750" algn="l">
              <a:spcBef>
                <a:spcPts val="1500"/>
              </a:spcBef>
              <a:spcAft>
                <a:spcPts val="1500"/>
              </a:spcAft>
              <a:buFont typeface="Arial" panose="020B0604020202020204" pitchFamily="34" charset="0"/>
              <a:buChar char="•"/>
            </a:pPr>
            <a:r>
              <a:rPr lang="en-US" sz="1600" b="1" dirty="0">
                <a:latin typeface="Segoe UI" panose="020B0502040204020203" pitchFamily="34" charset="0"/>
                <a:ea typeface="Times New Roman" panose="02020603050405020304" pitchFamily="18" charset="0"/>
              </a:rPr>
              <a:t>Lack of Technical Expertise</a:t>
            </a:r>
            <a:r>
              <a:rPr lang="en-US" sz="1600" dirty="0">
                <a:latin typeface="Segoe UI" panose="020B0502040204020203" pitchFamily="34" charset="0"/>
                <a:ea typeface="Times New Roman" panose="02020603050405020304" pitchFamily="18" charset="0"/>
              </a:rPr>
              <a:t>: As Blockchain technology is merging field so there is a lack of expertise of people in it yet</a:t>
            </a:r>
            <a:endParaRPr lang="en-US" sz="1600" dirty="0">
              <a:effectLst/>
              <a:latin typeface="Times New Roman" panose="02020603050405020304" pitchFamily="18" charset="0"/>
              <a:ea typeface="Times New Roman" panose="02020603050405020304" pitchFamily="18" charset="0"/>
            </a:endParaRPr>
          </a:p>
          <a:p>
            <a:pPr algn="ct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18" name="Oval 21">
            <a:extLst>
              <a:ext uri="{FF2B5EF4-FFF2-40B4-BE49-F238E27FC236}">
                <a16:creationId xmlns:a16="http://schemas.microsoft.com/office/drawing/2014/main" id="{C1219F38-06D6-4D6D-9429-221B5322D80C}"/>
              </a:ext>
            </a:extLst>
          </p:cNvPr>
          <p:cNvSpPr/>
          <p:nvPr/>
        </p:nvSpPr>
        <p:spPr>
          <a:xfrm rot="20700000">
            <a:off x="5266011" y="4269424"/>
            <a:ext cx="434971" cy="381221"/>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19" name="Trapezoid 3">
            <a:extLst>
              <a:ext uri="{FF2B5EF4-FFF2-40B4-BE49-F238E27FC236}">
                <a16:creationId xmlns:a16="http://schemas.microsoft.com/office/drawing/2014/main" id="{C17D322A-C938-41AD-BAD9-9937408D743C}"/>
              </a:ext>
            </a:extLst>
          </p:cNvPr>
          <p:cNvSpPr/>
          <p:nvPr/>
        </p:nvSpPr>
        <p:spPr>
          <a:xfrm>
            <a:off x="3486921" y="2771347"/>
            <a:ext cx="316346" cy="322413"/>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0" name="Down Arrow 1">
            <a:extLst>
              <a:ext uri="{FF2B5EF4-FFF2-40B4-BE49-F238E27FC236}">
                <a16:creationId xmlns:a16="http://schemas.microsoft.com/office/drawing/2014/main" id="{6CCDAE06-DAE6-4BA8-AF9D-134CE2CBA6CF}"/>
              </a:ext>
            </a:extLst>
          </p:cNvPr>
          <p:cNvSpPr/>
          <p:nvPr/>
        </p:nvSpPr>
        <p:spPr>
          <a:xfrm rot="10800000" flipH="1">
            <a:off x="5239661" y="2742237"/>
            <a:ext cx="362146" cy="406688"/>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1" name="Rectangle 15">
            <a:extLst>
              <a:ext uri="{FF2B5EF4-FFF2-40B4-BE49-F238E27FC236}">
                <a16:creationId xmlns:a16="http://schemas.microsoft.com/office/drawing/2014/main" id="{53C54A67-8D60-4D7B-AB05-487B34CEF31E}"/>
              </a:ext>
            </a:extLst>
          </p:cNvPr>
          <p:cNvSpPr/>
          <p:nvPr/>
        </p:nvSpPr>
        <p:spPr>
          <a:xfrm rot="14270044">
            <a:off x="3476398" y="4355286"/>
            <a:ext cx="361027" cy="376077"/>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Frame 1">
            <a:extLst>
              <a:ext uri="{FF2B5EF4-FFF2-40B4-BE49-F238E27FC236}">
                <a16:creationId xmlns:a16="http://schemas.microsoft.com/office/drawing/2014/main" id="{543DA98F-5FD9-4A67-90ED-6F358D04AA2A}"/>
              </a:ext>
            </a:extLst>
          </p:cNvPr>
          <p:cNvSpPr/>
          <p:nvPr/>
        </p:nvSpPr>
        <p:spPr>
          <a:xfrm>
            <a:off x="1593936" y="4267092"/>
            <a:ext cx="387853" cy="387853"/>
          </a:xfrm>
          <a:custGeom>
            <a:avLst/>
            <a:gdLst/>
            <a:ahLst/>
            <a:cxnLst/>
            <a:rect l="l" t="t" r="r" b="b"/>
            <a:pathLst>
              <a:path w="3960000" h="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3" name="Donut 15">
            <a:extLst>
              <a:ext uri="{FF2B5EF4-FFF2-40B4-BE49-F238E27FC236}">
                <a16:creationId xmlns:a16="http://schemas.microsoft.com/office/drawing/2014/main" id="{6EADA535-EE89-488C-BCC9-6CA8A62F4AF3}"/>
              </a:ext>
            </a:extLst>
          </p:cNvPr>
          <p:cNvSpPr/>
          <p:nvPr/>
        </p:nvSpPr>
        <p:spPr>
          <a:xfrm>
            <a:off x="1609108" y="2764932"/>
            <a:ext cx="333838" cy="3352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4" name="Title 1">
            <a:extLst>
              <a:ext uri="{FF2B5EF4-FFF2-40B4-BE49-F238E27FC236}">
                <a16:creationId xmlns:a16="http://schemas.microsoft.com/office/drawing/2014/main" id="{63537F01-32B9-4405-B0D7-5136EF7A3396}"/>
              </a:ext>
            </a:extLst>
          </p:cNvPr>
          <p:cNvSpPr txBox="1">
            <a:spLocks/>
          </p:cNvSpPr>
          <p:nvPr/>
        </p:nvSpPr>
        <p:spPr>
          <a:xfrm>
            <a:off x="796700" y="463597"/>
            <a:ext cx="6185125" cy="882746"/>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a:solidFill>
                  <a:schemeClr val="accent2"/>
                </a:solidFill>
              </a:rPr>
              <a:t>Limitation and Challenges</a:t>
            </a:r>
            <a:endParaRPr lang="ko-KR" altLang="en-US" sz="4000" dirty="0">
              <a:solidFill>
                <a:schemeClr val="accent2"/>
              </a:solidFill>
            </a:endParaRPr>
          </a:p>
        </p:txBody>
      </p:sp>
    </p:spTree>
    <p:extLst>
      <p:ext uri="{BB962C8B-B14F-4D97-AF65-F5344CB8AC3E}">
        <p14:creationId xmlns:p14="http://schemas.microsoft.com/office/powerpoint/2010/main" val="3827296069"/>
      </p:ext>
    </p:extLst>
  </p:cSld>
  <p:clrMapOvr>
    <a:masterClrMapping/>
  </p:clrMapOvr>
</p:sld>
</file>

<file path=ppt/theme/theme1.xml><?xml version="1.0" encoding="utf-8"?>
<a:theme xmlns:a="http://schemas.openxmlformats.org/drawingml/2006/main" name="Contents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3376</TotalTime>
  <Words>667</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Segoe UI</vt:lpstr>
      <vt:lpstr>Söhne</vt:lpstr>
      <vt:lpstr>Times New Roman</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Moeez Rajpoot</dc:creator>
  <cp:lastModifiedBy>Moeez</cp:lastModifiedBy>
  <cp:revision>93</cp:revision>
  <dcterms:created xsi:type="dcterms:W3CDTF">2020-01-20T05:08:25Z</dcterms:created>
  <dcterms:modified xsi:type="dcterms:W3CDTF">2023-02-28T05:26:21Z</dcterms:modified>
</cp:coreProperties>
</file>