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78" r:id="rId7"/>
    <p:sldId id="258" r:id="rId8"/>
    <p:sldId id="286" r:id="rId9"/>
    <p:sldId id="290" r:id="rId10"/>
    <p:sldId id="291" r:id="rId11"/>
    <p:sldId id="292" r:id="rId12"/>
    <p:sldId id="294" r:id="rId13"/>
    <p:sldId id="293" r:id="rId14"/>
    <p:sldId id="295" r:id="rId15"/>
    <p:sldId id="281" r:id="rId16"/>
    <p:sldId id="279" r:id="rId17"/>
    <p:sldId id="282" r:id="rId18"/>
    <p:sldId id="280" r:id="rId19"/>
    <p:sldId id="296" r:id="rId20"/>
    <p:sldId id="297" r:id="rId21"/>
    <p:sldId id="301" r:id="rId22"/>
    <p:sldId id="300" r:id="rId23"/>
    <p:sldId id="298" r:id="rId24"/>
    <p:sldId id="323" r:id="rId25"/>
    <p:sldId id="324" r:id="rId26"/>
    <p:sldId id="325" r:id="rId27"/>
    <p:sldId id="302" r:id="rId28"/>
    <p:sldId id="305" r:id="rId29"/>
    <p:sldId id="306" r:id="rId30"/>
    <p:sldId id="310" r:id="rId31"/>
    <p:sldId id="328" r:id="rId32"/>
    <p:sldId id="329" r:id="rId33"/>
    <p:sldId id="330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07" r:id="rId45"/>
    <p:sldId id="327" r:id="rId46"/>
    <p:sldId id="283" r:id="rId47"/>
    <p:sldId id="284" r:id="rId48"/>
    <p:sldId id="27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127"/>
    <a:srgbClr val="05A84F"/>
    <a:srgbClr val="3E7BB9"/>
    <a:srgbClr val="7054AE"/>
    <a:srgbClr val="2E70B3"/>
    <a:srgbClr val="C43B37"/>
    <a:srgbClr val="E9B4B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0EA49-4E0F-6C68-6D34-AF101B5CE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71B07-CC82-4E28-8134-AA5222497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773C21-8862-5346-8CC1-DC845E2E4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4EA6F-3C5B-EDEF-4949-70F4CB6F9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3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9D20-24D7-9E30-FB31-54ACEBBF8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D50B7-0430-D580-7149-DCA9D862D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A81EA-AADE-88C1-3015-3DBE11F71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9D646-E499-6F12-6587-C92EAAB87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4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E7982-F16F-D653-FCA3-0B448B2D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C8A1C-5EDB-519B-B90D-C632EC7BE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55720-2D07-79E4-3C86-7DDD732E6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E6FB1-7BA0-AA39-5D48-65C72726B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8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2D3C-6384-0B5C-BF2F-12EB98B5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4F0AD-ECFE-74DE-C896-FAE69E5A8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7578A-9161-188A-E39C-52469356E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C896-DFC0-96F2-0760-3F21FB9E4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A6082-2CE9-667E-B13A-734A9D14A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51FD4-F6F5-44CF-5362-BD927F9AA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10938-0AE4-47D3-EDCD-18DEAE8A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C9DB6-F374-9A9C-07F5-028C6282C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78DF8-7FA5-E230-F776-CA46EDD0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4F594-E067-47BB-08B4-4CEED5BCE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79AD40-9874-1FA9-E8ED-5EEA61105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2BAF-2ADD-7BF7-FC08-23C0C369C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0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1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28573-63B1-82F9-4C50-C467D525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BC9F91-7CA4-5F71-E09A-C92E40C9A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DA133-53A9-2FF8-5A36-FDF815262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6129-17B1-1E7E-E6C9-FE9099729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3AB4-AE9A-B425-0520-67307713D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C0B464-4B92-A6FA-3F6A-6BF1E98CE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7E787-8C37-B298-A179-799CDC3C0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35406-E205-6CB8-2F30-C9E684FCC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98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D65B-638F-5047-EADD-092ED332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112A5-C75E-8852-D265-5202BA52E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42F68-0A41-5D71-81F8-017DE21C3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32414-B6CA-20FA-965F-14ADBF4BE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40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A0EA-9711-553E-56A8-140D89386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5E74B-0A16-4FC2-DEBE-0DE17770A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F2345-3E2E-AAD8-9C7D-09F191C7E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83FD-03FD-8AD6-E006-95D441F69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6024-FC49-5337-D6B2-CE124622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6C6A-D13A-3124-90C2-6023C7E2F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E6C2D-A09E-C25F-7953-40AB2D547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A4E6-FE7D-D88B-178A-B51D932F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37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0695-AE0C-9F03-A62D-214872E4E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9F685-E41A-0665-368E-2C6D20184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CD3AA-CBBB-9971-7222-E6DFB3A0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35A6-3733-CAB1-3283-154A8FB3C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06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A52B-C552-1486-C187-23E879C87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D3F7CE-57DC-4710-C790-D4461EEBE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853DD-CACE-8391-5C61-FB962261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F088A-4364-E6F2-0FF7-AE4208884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9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CD2E-6433-A9B1-EA86-A8723837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1F81F-9586-D27F-C9C5-B60A0676C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11E9E-0E47-040C-E009-58434458F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C1659-DD77-52FB-065D-0BA65DE59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62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4EE3-5B1C-7C7C-CB87-94CA440C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88D37-7FFC-0198-85A2-3A76EFFDC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59D3C-1E38-0881-FD55-24994DC67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A5DA5-228F-C9DD-A796-EB92048BA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6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16156-BA93-315A-298C-4A776558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5B676-853C-DCA9-1C1B-5A37FB124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3DC21-AC89-2A8C-4676-693010890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B278B-4BAC-1187-4239-712B36A9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6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918C9-4D2A-9055-F9D4-FF4FBD035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694A7-A2B4-5C26-9CCB-6A380DF3A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B123F-72A1-1AFB-14C4-663BDF05E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9E6FC-CEB7-FB39-F124-F4B2779F4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32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50C8-5260-70FC-F9DE-1E2A8F345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35E27-5D19-C624-5614-1CC60F9B1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9FB7D1-02A8-46AB-E6EB-9B2A7A372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F4BE6-A4E6-6E01-2E54-9F35DB8FD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07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D2738-C362-9D48-2C20-2C20FB573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7EAA5-B9F6-02F9-A5FC-189711DB0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BD0C6-F9A9-8CF0-97D1-F2A70E24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2B59-2515-DB56-AB00-A287D3FFF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04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1B533-BF88-4843-4548-D043BCCD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74AC4-2924-5970-5ECD-D37B858E8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70197D-FB47-3868-C0C0-8F71FFBDE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1731-6869-1111-5973-B1B92EE74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49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C36B-8FB4-3DFB-C332-81CDA8E54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428E0-210F-CF6A-463F-762D59505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32A31-3E13-4878-F27F-B40495CA7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0BCE-78C6-F476-3D0B-6F7203955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49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C85C0-5702-7EE8-4EFF-74AA526F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3E67E-CE38-70A9-B330-6D0FF987C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7C5CF-1C75-B6CB-7311-5A860683D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E710-B4BD-A539-72EE-8029334E2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6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1CC3E-E963-D065-91B9-C1E4BF91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B822F9-0BD9-5D4E-C701-6DCD1BCE1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48402-E62C-83AC-6DCB-5370624B6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E8699-80E9-7909-2B9E-5FC85E28E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064E2-F47A-2C0F-764D-DE2F0CF2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48909-A1FB-3DDF-37E8-554FD7FBE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B87BFE-698B-31AA-1D1E-FBD25D069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A515-93E6-5809-2EDD-4AFF3733A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4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F2C9A-DC53-8691-AC69-415371ED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CA25C-F9E9-279A-2302-22F98F71BE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C55C5-E59C-AC9F-F894-6B083D768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8979C-9197-7FE0-1092-D89F21E9D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5E76C-7E19-EB0F-F3C6-8B011DE0B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AF8A8-39C6-3BB6-918A-C13AF3940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C6F44-FC06-C609-9140-C436FC473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53E30-5EF3-F2BD-EE82-4534D90EB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8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2AA1-B342-E9EF-15E0-8C0BFC91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E1430-DA34-DF75-94E8-F8C165857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300BB-B8ED-6AAE-A03C-9DBD164E6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C91A-A94B-E89D-0AD4-71F8B5E25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030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FE854-B271-6094-A820-7C116350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DF4B0-8A77-BD17-1A6E-F9E4D01059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5911D-9A1A-FC30-9EE9-385E2F646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605BD-DF86-FE64-A0A1-60D4811C8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55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DED17-3E0C-4D07-E075-60D225B4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B737A-DEEE-A135-FD00-7C0B0FA9A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6C5CA-1E6C-64F1-C170-46ED2303F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452A-AC80-08CF-AF11-8C77BDE6A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F80EC-8BD7-F4BD-7BE0-6362D2C52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68628-AF2A-A7A1-72F5-B4823693A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E0236-7198-74D0-486C-E5D7F8CAE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FE854-0059-352A-40E1-F68E1EEF3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1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D927-D95A-6FC3-B513-71668AE8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0A126-442B-9289-E89C-E2B6E4101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6281B-539B-2930-587C-53A5F2E1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8DA0-56DC-C3BA-117F-5B65CE549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1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1B99-FA20-C3E2-DB0B-0215BD47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BB116-6C59-5F95-777A-F93E2109B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EC8EA-4722-161D-5D39-66FC502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4BE4-B2D6-6E94-C102-50BE0D83D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BB66-A0BE-D6E5-175F-DFAA7C97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E0088-42C5-2991-5227-E3F69F23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EF71C-B3BB-86B9-DBDD-5A75E240B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939BE-F605-12B6-88BA-F761B7726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9" y="3329790"/>
            <a:ext cx="5009184" cy="3528210"/>
          </a:xfrm>
        </p:spPr>
        <p:txBody>
          <a:bodyPr anchor="ctr"/>
          <a:lstStyle/>
          <a:p>
            <a:r>
              <a:rPr lang="en-US" sz="2000" dirty="0"/>
              <a:t>Time complexity of</a:t>
            </a:r>
            <a:br>
              <a:rPr lang="en-US" dirty="0"/>
            </a:br>
            <a:r>
              <a:rPr lang="en-US" dirty="0"/>
              <a:t>Simplex Algorithm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EABE0-0B2F-8DBF-87C2-8B32D16C1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B747-2352-EEE3-A4D6-DE32FA04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B80A-6DF3-F666-B78F-327C8AE3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3E7BB9"/>
                </a:solidFill>
              </a:rPr>
              <a:t>z = 3x</a:t>
            </a:r>
            <a:r>
              <a:rPr lang="en-US" baseline="-25000" dirty="0">
                <a:solidFill>
                  <a:srgbClr val="3E7BB9"/>
                </a:solidFill>
              </a:rPr>
              <a:t>1</a:t>
            </a:r>
            <a:r>
              <a:rPr lang="en-US" dirty="0">
                <a:solidFill>
                  <a:srgbClr val="3E7BB9"/>
                </a:solidFill>
              </a:rPr>
              <a:t> + 2x</a:t>
            </a:r>
            <a:r>
              <a:rPr lang="en-US" baseline="-25000" dirty="0">
                <a:solidFill>
                  <a:srgbClr val="3E7BB9"/>
                </a:solidFill>
              </a:rPr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0AA3478-9FD0-78F6-13CF-46F11F97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1A8A7-5D78-5294-8263-96651284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46" y="2389537"/>
            <a:ext cx="343900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F7C3-CE9D-E12F-2ABC-A32846F6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707D-4C71-6C88-6ACC-38C873FA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20CF-483A-68D1-900B-9CE3C006E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3E7BB9"/>
                </a:solidFill>
              </a:rPr>
              <a:t>z = 3x</a:t>
            </a:r>
            <a:r>
              <a:rPr lang="en-US" baseline="-25000" dirty="0">
                <a:solidFill>
                  <a:srgbClr val="3E7BB9"/>
                </a:solidFill>
              </a:rPr>
              <a:t>1</a:t>
            </a:r>
            <a:r>
              <a:rPr lang="en-US" dirty="0">
                <a:solidFill>
                  <a:srgbClr val="3E7BB9"/>
                </a:solidFill>
              </a:rPr>
              <a:t> + 2x</a:t>
            </a:r>
            <a:r>
              <a:rPr lang="en-US" baseline="-25000" dirty="0">
                <a:solidFill>
                  <a:srgbClr val="3E7BB9"/>
                </a:solidFill>
              </a:rPr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E3BFEE4-569A-E4FE-2D8B-1BC09500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z-example">
            <a:hlinkClick r:id="" action="ppaction://media"/>
            <a:extLst>
              <a:ext uri="{FF2B5EF4-FFF2-40B4-BE49-F238E27FC236}">
                <a16:creationId xmlns:a16="http://schemas.microsoft.com/office/drawing/2014/main" id="{D5812735-2828-2D23-381E-9985AC50A1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15153" y="2389537"/>
            <a:ext cx="340079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two foundational theories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b="1" dirty="0"/>
              <a:t>Convexity of the Feasible Region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The feasible region of any linear programming problem is a </a:t>
            </a:r>
            <a:r>
              <a:rPr lang="en-US" b="1" dirty="0"/>
              <a:t>convex set</a:t>
            </a:r>
            <a:r>
              <a:rPr lang="en-US" dirty="0"/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dirty="0"/>
              <a:t>Optimality at a Vertex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The optimal solution of a linear programming problem (if it exists) lies at one of the </a:t>
            </a:r>
            <a:r>
              <a:rPr lang="en-US" b="1" dirty="0"/>
              <a:t>vertices (extreme points)</a:t>
            </a:r>
            <a:r>
              <a:rPr lang="en-US" dirty="0"/>
              <a:t> of the feasible region.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835FD-FC63-0973-F450-D6704C59A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4508179"/>
            <a:ext cx="3920331" cy="1977680"/>
          </a:xfrm>
          <a:prstGeom prst="rect">
            <a:avLst/>
          </a:prstGeom>
        </p:spPr>
      </p:pic>
      <p:pic>
        <p:nvPicPr>
          <p:cNvPr id="5" name="theory2">
            <a:hlinkClick r:id="" action="ppaction://media"/>
            <a:extLst>
              <a:ext uri="{FF2B5EF4-FFF2-40B4-BE49-F238E27FC236}">
                <a16:creationId xmlns:a16="http://schemas.microsoft.com/office/drawing/2014/main" id="{24EC6C4E-ED56-49D2-13B4-680A1E80473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51223" y="4508179"/>
            <a:ext cx="1638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Simplex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86480D5-C106-EE25-FA11-CCEB386574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Standardization, Initialization, and Progression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2894423"/>
            <a:ext cx="9758289" cy="2907164"/>
          </a:xfrm>
        </p:spPr>
        <p:txBody>
          <a:bodyPr>
            <a:normAutofit/>
          </a:bodyPr>
          <a:lstStyle/>
          <a:p>
            <a:r>
              <a:rPr lang="en-US" sz="1600" b="1" dirty="0"/>
              <a:t>Standard Form for Maximization Problems:</a:t>
            </a:r>
            <a:r>
              <a:rPr lang="en-US" sz="1600" dirty="0"/>
              <a:t> Linear programs in standard form maximize a linear objective function </a:t>
            </a:r>
            <a:r>
              <a:rPr lang="en-US" sz="1600" i="1" dirty="0" err="1"/>
              <a:t>C</a:t>
            </a:r>
            <a:r>
              <a:rPr lang="en-US" sz="1600" i="1" baseline="30000" dirty="0" err="1"/>
              <a:t>T</a:t>
            </a:r>
            <a:r>
              <a:rPr lang="en-US" sz="1600" i="1" dirty="0" err="1"/>
              <a:t>x</a:t>
            </a:r>
            <a:r>
              <a:rPr lang="en-US" sz="1600" i="1" baseline="30000" dirty="0"/>
              <a:t> </a:t>
            </a:r>
            <a:r>
              <a:rPr lang="en-US" sz="1600" dirty="0"/>
              <a:t>subject to </a:t>
            </a:r>
            <a:r>
              <a:rPr lang="en-US" sz="1600" i="1" dirty="0"/>
              <a:t>Ax ≤ 0</a:t>
            </a:r>
            <a:r>
              <a:rPr lang="en-US" sz="1600" dirty="0"/>
              <a:t> constraints, and require all variables x ≥ 0.</a:t>
            </a:r>
          </a:p>
          <a:p>
            <a:endParaRPr lang="en-US" i="1" dirty="0"/>
          </a:p>
          <a:p>
            <a:r>
              <a:rPr lang="en-US" sz="1600" b="1" dirty="0"/>
              <a:t>Initial Basis:</a:t>
            </a:r>
            <a:r>
              <a:rPr lang="en-US" sz="1600" dirty="0"/>
              <a:t> A feasible starting solution is determined by selecting a set of basic variables, ensuring they satisfy the constraints and provide a valid corner (vertex) of the feasible region.</a:t>
            </a:r>
          </a:p>
          <a:p>
            <a:endParaRPr lang="en-US" sz="1600" b="1" dirty="0"/>
          </a:p>
          <a:p>
            <a:r>
              <a:rPr lang="en-US" sz="1600" b="1" dirty="0"/>
              <a:t>Exploring Adjacent Solutions: </a:t>
            </a:r>
            <a:r>
              <a:rPr lang="en-US" sz="1600" dirty="0"/>
              <a:t>The Simplex algorithm moves from one vertex to a neighboring vertex (adjacent solution) by pivoting, improving the objective function while maintaining feasibility.</a:t>
            </a:r>
            <a:endParaRPr lang="en-US" sz="1600" b="1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741714"/>
            <a:ext cx="4459752" cy="212265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100F-5325-E28D-9417-E6A83351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EEA0-EE2B-070F-4709-E69B8C7C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5532-A04A-64FE-8E30-F0E7AD932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Maximize:  z = 3x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+ 2x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s.t.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&lt; 80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2x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</a:t>
            </a:r>
            <a:r>
              <a:rPr lang="fa-IR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 100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&lt; 40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0,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0AEB13-4C16-A4EC-E074-3E77A1C5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5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C415-A75E-04CE-1A39-A264156C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213-E5DB-7521-61F3-EAE0BE10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0F3D-1A99-D399-40C6-CCECFC35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r>
              <a:rPr lang="en-US" dirty="0"/>
              <a:t>	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7C73079-AD33-78B8-1AA5-893A27BA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6776-CF20-0D9E-EC75-673940349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9FB1-4646-B355-CC17-7EF5C8DF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6E44-C479-D0EB-3E50-F85465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0070C0"/>
                </a:solidFill>
              </a:rPr>
              <a:t>z - 3x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 - 2x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r>
              <a:rPr lang="en-US" dirty="0"/>
              <a:t>	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27C968-D23A-7AD3-5CE5-503CDB4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1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F6AE2-22D8-2D3C-1E08-18CD0C38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91F8-DB1B-32FE-DD2C-3BFEBA1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Basic and Non-Basic Variables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7ACBB2-630A-137A-7179-C94E183F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Basic Variables (BV)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10533A00-33CB-5474-A5B7-A805003A5E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Variables included in the current basis that determine the solution at a vertex of the feasible region. These variables are typically </a:t>
            </a:r>
            <a:r>
              <a:rPr lang="en-US" u="sng" dirty="0"/>
              <a:t>non-zero</a:t>
            </a:r>
            <a:r>
              <a:rPr lang="en-US" dirty="0"/>
              <a:t> in a basic feasible solution.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84F806-B4BC-CC37-6F24-348542B8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b="1" dirty="0"/>
              <a:t>Non-Basic Variables (NBV)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1468C202-BFE9-27F0-744C-079C9F539C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Variables not included in the basis, set to </a:t>
            </a:r>
            <a:r>
              <a:rPr lang="en-US" u="sng" dirty="0"/>
              <a:t>zero</a:t>
            </a:r>
            <a:r>
              <a:rPr lang="en-US" dirty="0"/>
              <a:t> in the current solution. Adjusting these variables allows movement to adjacent vertices in the feasible region.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BA31DF-0233-5E79-0071-79E44F11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0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11" y="814323"/>
            <a:ext cx="289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11" y="2280563"/>
            <a:ext cx="6629404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Simplex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complexity and exponential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Demonstration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Generalization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7381-2022-081B-4518-CE30792CE0FD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33748"/>
            <a:ext cx="3248025" cy="1797104"/>
          </a:xfrm>
        </p:spPr>
      </p:pic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3D5982A-7A14-4A30-1692-33B64B7F057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02703248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182EB-D0FF-CC52-1A81-35BFD190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9D99A7-F518-44CF-73D5-1B2CAA088CF2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2C57F8-58C2-5B20-A4FE-87BE82488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89029" y="4175527"/>
            <a:ext cx="395601" cy="51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761E37-47B7-02C3-FA70-EBB46F8AB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019453" y="75327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6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A0F4-ECC9-097C-7BE3-DC924432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27CCE68E-DA4B-5A3C-71DC-93ADBFCCA8C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51929705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FEB1-4DE2-E8C2-9B9C-EE965C30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50CA44-3564-3F13-7C7E-E37D51997171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A7C88A-4D9A-DB1D-21EA-7C974C841F1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14720"/>
            <a:ext cx="3248025" cy="18351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85EBB-6681-EBC4-1AA2-AA810958F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750973" y="743115"/>
            <a:ext cx="427520" cy="513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8249-B8F7-6987-607C-05956494E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78870" y="325794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67262-9E55-ECAF-99F5-95B25B2F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1E9606D-1077-02B9-052D-2E3DCE5C95E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32764031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x1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3376D-1188-A224-9D31-AC5156DF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3159A13-1C6F-ABE7-ADA1-49E11EAB850D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87520E-FAFF-A28B-F7FF-E2559620F2E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16853"/>
            <a:ext cx="3248025" cy="1830893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BC4FE2-06B0-2383-D165-4863F29E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026813" y="638577"/>
            <a:ext cx="427520" cy="513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84A00C-266B-DAA9-D72B-D7B81DF8F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63846" y="246546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2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952A5-4670-1375-CEF0-0BE9C4E6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BE9043E-FA80-3B22-BD43-8BA89188CE7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97848622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x1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B7E8-07A3-723C-7701-3927837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96958A8-56FB-4360-853B-B9BA202AC77D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7E99E-F760-2778-99C8-AE7B0406A648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21519"/>
            <a:ext cx="3248025" cy="1821562"/>
          </a:xfrm>
        </p:spPr>
      </p:pic>
    </p:spTree>
    <p:extLst>
      <p:ext uri="{BB962C8B-B14F-4D97-AF65-F5344CB8AC3E}">
        <p14:creationId xmlns:p14="http://schemas.microsoft.com/office/powerpoint/2010/main" val="272030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56B21-3191-EE98-6211-942C2DF18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3D7-ABC5-FE17-AB3A-B84E2AADA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Time Complexity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C4BE55-D235-2B97-006E-0E097183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E0749BA-90C4-F08E-71BF-1EA55BB6A6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002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7F5E6-D11B-8550-4C61-1E9705FE2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FF641AA-92E6-2770-8E5F-F0E7DE3C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983"/>
            <a:ext cx="5655197" cy="1435337"/>
          </a:xfrm>
        </p:spPr>
        <p:txBody>
          <a:bodyPr anchor="b"/>
          <a:lstStyle/>
          <a:p>
            <a:r>
              <a:rPr lang="en-US" dirty="0"/>
              <a:t>Time Complexity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B8A9C5D-3F7D-329D-142A-B015F8F7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05177"/>
            <a:ext cx="5733773" cy="4016298"/>
          </a:xfrm>
        </p:spPr>
        <p:txBody>
          <a:bodyPr>
            <a:noAutofit/>
          </a:bodyPr>
          <a:lstStyle/>
          <a:p>
            <a:r>
              <a:rPr lang="en-US" b="1" dirty="0"/>
              <a:t>Worst Case:</a:t>
            </a:r>
          </a:p>
          <a:p>
            <a:pPr lvl="1"/>
            <a:r>
              <a:rPr lang="en-US" dirty="0"/>
              <a:t>The Simplex algorithm can visit up to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dirty="0"/>
              <a:t> vertices in degenerate cases, leading to an </a:t>
            </a:r>
            <a:r>
              <a:rPr lang="en-US" b="1" dirty="0"/>
              <a:t>exponential time complexity</a:t>
            </a:r>
            <a:r>
              <a:rPr lang="en-US" dirty="0"/>
              <a:t> overall.</a:t>
            </a:r>
          </a:p>
          <a:p>
            <a:pPr lvl="1"/>
            <a:r>
              <a:rPr lang="en-US" dirty="0"/>
              <a:t>Each pivot operation takes O(nm).</a:t>
            </a:r>
          </a:p>
          <a:p>
            <a:r>
              <a:rPr lang="en-US" b="1" dirty="0"/>
              <a:t>Average Case:</a:t>
            </a:r>
          </a:p>
          <a:p>
            <a:pPr lvl="1"/>
            <a:r>
              <a:rPr lang="en-US" dirty="0"/>
              <a:t>In practice, Simplex performs efficiently on most real-world problems.</a:t>
            </a:r>
          </a:p>
          <a:p>
            <a:pPr lvl="1"/>
            <a:r>
              <a:rPr lang="en-US" dirty="0"/>
              <a:t>The observed time complexity is approximately </a:t>
            </a:r>
            <a:r>
              <a:rPr lang="en-US" i="1" dirty="0"/>
              <a:t>O((</a:t>
            </a:r>
            <a:r>
              <a:rPr lang="en-US" i="1" dirty="0" err="1"/>
              <a:t>m+n</a:t>
            </a:r>
            <a:r>
              <a:rPr lang="en-US" i="1" dirty="0"/>
              <a:t>)n)</a:t>
            </a:r>
            <a:r>
              <a:rPr lang="en-US" dirty="0"/>
              <a:t> on average, making it highly practical despite its theoretical limitations.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88DF42E-7C96-CEBF-6BD5-EA3C1D5D59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10386" y="2705177"/>
            <a:ext cx="3943627" cy="1205641"/>
          </a:xfrm>
        </p:spPr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: Number of variables (decision variables).</a:t>
            </a:r>
          </a:p>
          <a:p>
            <a:r>
              <a:rPr lang="en-US" i="1" dirty="0"/>
              <a:t>m</a:t>
            </a:r>
            <a:r>
              <a:rPr lang="en-US" dirty="0"/>
              <a:t>: Number of constraints.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FFF38-71E4-AFD0-4D8A-707306E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8D15F-59D1-30E9-984B-EC42434F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F92E-44AC-FD34-1E98-8FB515E1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Two</a:t>
            </a:r>
            <a:br>
              <a:rPr lang="en-US" dirty="0"/>
            </a:br>
            <a:r>
              <a:rPr lang="en-US" dirty="0"/>
              <a:t>dimensional example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A1010-6435-CCBE-6266-96FA154FA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2796F1F-22D5-7AA3-02D6-2912186B05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812" r="4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4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BBE8-15B7-7F14-D266-A5F744188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97B7D593-37D8-4EA9-33BD-717ADBD9AE4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490416860"/>
              </p:ext>
            </p:extLst>
          </p:nvPr>
        </p:nvGraphicFramePr>
        <p:xfrm>
          <a:off x="6096000" y="1352103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DBB45-2BEA-6E7E-BB57-286325F5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DE9DE9C-FAD1-3766-F986-DC7FED18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57366-35EE-98F5-D70D-27825DC88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F8B46D73-43B3-B929-35E9-D4007DABD520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6AF-DBFF-0110-9104-4C8C25C273D7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8679-69E7-4AC2-19C1-0D3339F4E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049933" y="809348"/>
            <a:ext cx="427520" cy="51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FF345-D231-A2BC-B42B-E7C64BF4E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560147" y="2455629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B81D-6CFA-D08C-5DDC-AA3A6564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6399EFA5-1679-BA5A-09F3-E8FAA47D461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916094267"/>
              </p:ext>
            </p:extLst>
          </p:nvPr>
        </p:nvGraphicFramePr>
        <p:xfrm>
          <a:off x="6096000" y="1352103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4502-0AC3-892B-96D6-3492A1D3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BEE98FE-1706-F9CA-C59E-6B5B5B9A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625547-03C0-5E33-73C1-CEA9CB612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5AEB4965-D220-7E13-3287-0FCEDFD18157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F341B-F37C-7E23-D332-1464275CFA12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A086-ADE4-B6FB-2C12-695F6A4DD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739374" y="838558"/>
            <a:ext cx="427520" cy="51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CDF04-CDF4-EC13-5C65-36FF2D77A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684440" y="3258270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4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5F2D7-33A5-58CC-4A2D-F43222D0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ADD296D9-6B5C-BE8C-1DE9-3B90877ECEC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13599302"/>
              </p:ext>
            </p:extLst>
          </p:nvPr>
        </p:nvGraphicFramePr>
        <p:xfrm>
          <a:off x="6096000" y="1352103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C71B-732C-CBF0-51BE-5FA6515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A1BFCEF-F6E7-77A1-38C7-7C5E04B8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DDBF99-B15C-4E89-F170-EF9DD62B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565B8668-1423-C5C2-BD72-29AE4835E3C4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C67FD-C8E5-EE21-C403-3E518E02A954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CF472-0386-E1AF-C049-6E216BDE9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514688" y="826016"/>
            <a:ext cx="427520" cy="51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09CBA-2A26-CBAE-082A-EF4670565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732867" y="2455629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3600" dirty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E92F-0DCE-E75F-94FD-6F3416F5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F2994D5-1A77-AB1B-0F8B-B2F7B96F007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53380028"/>
              </p:ext>
            </p:extLst>
          </p:nvPr>
        </p:nvGraphicFramePr>
        <p:xfrm>
          <a:off x="6096000" y="1352103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DC215-F31A-14BD-53BE-6E65911F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04A3D5E-14E1-26AE-1DA9-8F8A54BA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0B0C8E-FBF9-DE9F-186D-8B4A67D8B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09D1901F-8D3E-7418-52C3-B464518F6BEC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1AC80-D4E9-EC0D-F531-C8B2413CE355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83252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1E1E7-0F08-AD87-DFA6-469BD32CB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026D6FD6-653E-F94E-F625-A0AAA586754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0496961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2D9A1-DF8D-51C8-DB47-C7FCD164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B0C9C7E-F344-3430-65ED-8C07A99AF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96AD6-BD29-DFED-05BF-49B12698D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3C7A3E-35EA-243D-0685-3E986E4584EE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1C83F8-BE9E-4EE2-87F4-7CA4AC363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771293" y="78375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5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96421-A518-BD1D-D611-E74B300A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5932939D-1B4E-823B-84DB-6F64D0B5509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43013847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7E32D-2C35-A3B2-BC08-5947371B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6B93A8D-9A5C-7943-7214-62D4ABD6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sp>
        <p:nvSpPr>
          <p:cNvPr id="8" name="Content Placeholder 34">
            <a:extLst>
              <a:ext uri="{FF2B5EF4-FFF2-40B4-BE49-F238E27FC236}">
                <a16:creationId xmlns:a16="http://schemas.microsoft.com/office/drawing/2014/main" id="{00A914FA-B659-FE0A-C57F-FD0C2FEB768E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y3 = 0</a:t>
            </a:r>
          </a:p>
          <a:p>
            <a:pPr algn="l"/>
            <a:r>
              <a:rPr lang="en-US" dirty="0"/>
              <a:t>x1 </a:t>
            </a:r>
            <a:r>
              <a:rPr lang="en-US" u="sng" dirty="0"/>
              <a:t>– 10</a:t>
            </a:r>
            <a:r>
              <a:rPr lang="en-US" dirty="0"/>
              <a:t>x2  = 0</a:t>
            </a:r>
          </a:p>
          <a:p>
            <a:pPr algn="l"/>
            <a:r>
              <a:rPr lang="en-US" dirty="0"/>
              <a:t>10x2 + y1 – </a:t>
            </a:r>
            <a:r>
              <a:rPr lang="en-US" strike="sngStrike" dirty="0"/>
              <a:t>10y3</a:t>
            </a:r>
            <a:r>
              <a:rPr lang="en-US" dirty="0"/>
              <a:t> = 1 → x2 ≤ 1/10</a:t>
            </a:r>
          </a:p>
          <a:p>
            <a:pPr algn="l"/>
            <a:r>
              <a:rPr lang="en-US" dirty="0"/>
              <a:t>2x2 + y2 – </a:t>
            </a:r>
            <a:r>
              <a:rPr lang="en-US" strike="sngStrike" dirty="0"/>
              <a:t>y3</a:t>
            </a:r>
            <a:r>
              <a:rPr lang="en-US" dirty="0"/>
              <a:t> = 1 → x2 ≤ 1/2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6ADCBF-A03B-25E7-EC80-E3E2BD56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80990-99D3-3C3B-6BEF-CA8A26DA3E41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3AF38E-EF1A-67B7-9ED2-6303B1337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771293" y="78375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BF867-3DB4-D2B0-4EA7-B7B43FE2E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895CC742-6D04-A458-2D64-1D0C2CD63B9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46907879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C825-7D2E-FAAF-243B-4306A14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7023356-E025-54F4-5974-75C6569C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516AA-39A4-D962-71CD-D870FAF5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41427" y="3370029"/>
            <a:ext cx="395601" cy="513544"/>
          </a:xfrm>
          <a:prstGeom prst="rect">
            <a:avLst/>
          </a:prstGeom>
        </p:spPr>
      </p:pic>
      <p:sp>
        <p:nvSpPr>
          <p:cNvPr id="8" name="Content Placeholder 34">
            <a:extLst>
              <a:ext uri="{FF2B5EF4-FFF2-40B4-BE49-F238E27FC236}">
                <a16:creationId xmlns:a16="http://schemas.microsoft.com/office/drawing/2014/main" id="{EA73AFD6-7D5A-72AF-681F-1BC26C7F49CE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y3 = 0</a:t>
            </a:r>
          </a:p>
          <a:p>
            <a:pPr algn="l"/>
            <a:r>
              <a:rPr lang="en-US" dirty="0"/>
              <a:t>x1 </a:t>
            </a:r>
            <a:r>
              <a:rPr lang="en-US" u="sng" dirty="0"/>
              <a:t>– 10</a:t>
            </a:r>
            <a:r>
              <a:rPr lang="en-US" dirty="0"/>
              <a:t>x2 = 0 </a:t>
            </a:r>
          </a:p>
          <a:p>
            <a:pPr algn="l"/>
            <a:r>
              <a:rPr lang="en-US" dirty="0"/>
              <a:t>10x2 + </a:t>
            </a:r>
            <a:r>
              <a:rPr lang="en-US" dirty="0">
                <a:solidFill>
                  <a:srgbClr val="EC2127"/>
                </a:solidFill>
              </a:rPr>
              <a:t>y1</a:t>
            </a:r>
            <a:r>
              <a:rPr lang="en-US" dirty="0"/>
              <a:t> – </a:t>
            </a:r>
            <a:r>
              <a:rPr lang="en-US" strike="sngStrike" dirty="0"/>
              <a:t>10y3</a:t>
            </a:r>
            <a:r>
              <a:rPr lang="en-US" dirty="0"/>
              <a:t> = 1 → </a:t>
            </a:r>
            <a:r>
              <a:rPr lang="en-US" dirty="0">
                <a:solidFill>
                  <a:srgbClr val="05A84F"/>
                </a:solidFill>
              </a:rPr>
              <a:t>x2 ≤ 1/10</a:t>
            </a:r>
          </a:p>
          <a:p>
            <a:pPr algn="l"/>
            <a:r>
              <a:rPr lang="en-US" dirty="0"/>
              <a:t>2x2 + y2 – </a:t>
            </a:r>
            <a:r>
              <a:rPr lang="en-US" strike="sngStrike" dirty="0"/>
              <a:t>y3</a:t>
            </a:r>
            <a:r>
              <a:rPr lang="en-US" dirty="0"/>
              <a:t> = 1 → x2 ≤ 1/2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16EF7-A363-9F08-E5F8-C956F287DEFB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1593D4-C511-EFD3-FC16-8373458E6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771293" y="78375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42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CCC1-3378-D59B-B392-0E577D47B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047A446A-6104-E246-964C-8179B467553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53770692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D0C9E-E30E-FFAF-8FC1-43015BF4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B1EE5-7EFC-0400-5483-112ED980341A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40309-20AA-308A-03B1-A9DB2226ED38}"/>
              </a:ext>
            </a:extLst>
          </p:cNvPr>
          <p:cNvSpPr txBox="1"/>
          <p:nvPr/>
        </p:nvSpPr>
        <p:spPr>
          <a:xfrm>
            <a:off x="2433088" y="5987017"/>
            <a:ext cx="11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B(1, 0.1)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4DB9A-C3B4-BA3F-E39E-4E4785C5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6" y="1352103"/>
            <a:ext cx="4619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0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FC284-7607-B795-82FD-D5D9F5201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2D33501D-7651-084F-0BFA-1EFE12DE5F3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543453296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9F97-60EF-44FD-1E99-0446CA5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784E5-82DD-02DD-9F73-B84D2092BE68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B052611-CCC8-5CE1-BAE5-E9FAAA47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sp>
        <p:nvSpPr>
          <p:cNvPr id="6" name="Content Placeholder 34">
            <a:extLst>
              <a:ext uri="{FF2B5EF4-FFF2-40B4-BE49-F238E27FC236}">
                <a16:creationId xmlns:a16="http://schemas.microsoft.com/office/drawing/2014/main" id="{E4A95FBE-197E-95E7-268F-C918A3151AA6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y1 = 0</a:t>
            </a:r>
          </a:p>
          <a:p>
            <a:pPr algn="l"/>
            <a:r>
              <a:rPr lang="en-US" dirty="0"/>
              <a:t>x1 + </a:t>
            </a:r>
            <a:r>
              <a:rPr lang="en-US" strike="sngStrike" dirty="0"/>
              <a:t>y1</a:t>
            </a:r>
            <a:r>
              <a:rPr lang="en-US" dirty="0"/>
              <a:t> = 1</a:t>
            </a:r>
          </a:p>
          <a:p>
            <a:pPr algn="l"/>
            <a:r>
              <a:rPr lang="en-US" dirty="0"/>
              <a:t>x2 + </a:t>
            </a:r>
            <a:r>
              <a:rPr lang="en-US" strike="sngStrike" dirty="0"/>
              <a:t>0.1y1</a:t>
            </a:r>
            <a:r>
              <a:rPr lang="en-US" dirty="0"/>
              <a:t> </a:t>
            </a:r>
            <a:r>
              <a:rPr lang="en-US" u="sng" dirty="0"/>
              <a:t>– y3 </a:t>
            </a:r>
            <a:r>
              <a:rPr lang="en-US" dirty="0"/>
              <a:t>= 0.1</a:t>
            </a:r>
          </a:p>
          <a:p>
            <a:pPr algn="l"/>
            <a:r>
              <a:rPr lang="en-US" strike="sngStrike" dirty="0"/>
              <a:t>-0.2y1</a:t>
            </a:r>
            <a:r>
              <a:rPr lang="en-US" dirty="0"/>
              <a:t> + y2 + y3 = 0.8 → y3 ≤ 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02799-2172-DAC5-F637-0488A5261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999931" y="824044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2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43AF1-F5C3-6313-F452-3310FAC4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CC7E7845-4AB3-7F97-4C95-C0852701AD88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9C02-430E-421F-EB20-C848C63A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92D1D-77C3-7CAF-126F-857D8F45C843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D33DD43-0CB1-41F5-2722-6B44D97C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sp>
        <p:nvSpPr>
          <p:cNvPr id="6" name="Content Placeholder 34">
            <a:extLst>
              <a:ext uri="{FF2B5EF4-FFF2-40B4-BE49-F238E27FC236}">
                <a16:creationId xmlns:a16="http://schemas.microsoft.com/office/drawing/2014/main" id="{5E736DD4-5D4E-FEEC-1A69-D3AE36237EB4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y1 = 0</a:t>
            </a:r>
          </a:p>
          <a:p>
            <a:pPr algn="l"/>
            <a:r>
              <a:rPr lang="en-US" dirty="0"/>
              <a:t>x1 + </a:t>
            </a:r>
            <a:r>
              <a:rPr lang="en-US" strike="sngStrike" dirty="0"/>
              <a:t>y1</a:t>
            </a:r>
            <a:r>
              <a:rPr lang="en-US" dirty="0"/>
              <a:t> = 1</a:t>
            </a:r>
          </a:p>
          <a:p>
            <a:pPr algn="l"/>
            <a:r>
              <a:rPr lang="en-US" dirty="0"/>
              <a:t>x2 + </a:t>
            </a:r>
            <a:r>
              <a:rPr lang="en-US" strike="sngStrike" dirty="0"/>
              <a:t>0.1y1</a:t>
            </a:r>
            <a:r>
              <a:rPr lang="en-US" dirty="0"/>
              <a:t> </a:t>
            </a:r>
            <a:r>
              <a:rPr lang="en-US" u="sng" dirty="0"/>
              <a:t>– y3 </a:t>
            </a:r>
            <a:r>
              <a:rPr lang="en-US" dirty="0"/>
              <a:t>= 0.1</a:t>
            </a:r>
          </a:p>
          <a:p>
            <a:pPr algn="l"/>
            <a:r>
              <a:rPr lang="en-US" strike="sngStrike" dirty="0"/>
              <a:t>-0.2y1</a:t>
            </a:r>
            <a:r>
              <a:rPr lang="en-US" dirty="0"/>
              <a:t> + </a:t>
            </a:r>
            <a:r>
              <a:rPr lang="en-US" dirty="0">
                <a:solidFill>
                  <a:srgbClr val="EC2127"/>
                </a:solidFill>
              </a:rPr>
              <a:t>y2</a:t>
            </a:r>
            <a:r>
              <a:rPr lang="en-US" dirty="0"/>
              <a:t> + y3 = 0.8 → </a:t>
            </a:r>
            <a:r>
              <a:rPr lang="en-US" dirty="0">
                <a:solidFill>
                  <a:srgbClr val="05A84F"/>
                </a:solidFill>
              </a:rPr>
              <a:t>y3 ≤ 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41D7A-D9DE-D69F-90B8-8E464F89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999931" y="824044"/>
            <a:ext cx="427520" cy="513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320A08-B772-B49C-59EA-DA06669DB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41427" y="422903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01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2FAF-307F-568A-AF3D-D5753695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BA20332F-20AD-FC9A-CF87-C0F6BAA7F4A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19764004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F6A6C-A764-3335-768F-60509087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4747D-BB60-86E7-D3B8-6C51E28F593C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7A48A-4393-3299-9308-64C94E4B92A4}"/>
              </a:ext>
            </a:extLst>
          </p:cNvPr>
          <p:cNvSpPr txBox="1"/>
          <p:nvPr/>
        </p:nvSpPr>
        <p:spPr>
          <a:xfrm>
            <a:off x="2433088" y="5987017"/>
            <a:ext cx="11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C(1, 0.9)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318B3-F1F7-5355-F795-813A2CB99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6" y="1352103"/>
            <a:ext cx="4619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7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5D75C-DB22-DAF0-055B-32C676BBA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F47D-35C6-82B8-A9A5-4178F5B8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1F22C-2311-D472-362F-B2ECFBD032CC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FBC20DB-F47E-5752-4489-890B07B53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sp>
        <p:nvSpPr>
          <p:cNvPr id="6" name="Content Placeholder 34">
            <a:extLst>
              <a:ext uri="{FF2B5EF4-FFF2-40B4-BE49-F238E27FC236}">
                <a16:creationId xmlns:a16="http://schemas.microsoft.com/office/drawing/2014/main" id="{4FF39DB3-396D-A6B4-E476-180B35E5F5C2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y2 = 0</a:t>
            </a:r>
          </a:p>
          <a:p>
            <a:pPr algn="l"/>
            <a:r>
              <a:rPr lang="en-US" dirty="0"/>
              <a:t>x1 + y1 = 1 → y1 ≤ 1</a:t>
            </a:r>
          </a:p>
          <a:p>
            <a:pPr algn="l"/>
            <a:r>
              <a:rPr lang="en-US" dirty="0"/>
              <a:t>x2 </a:t>
            </a:r>
            <a:r>
              <a:rPr lang="en-US" u="sng" dirty="0"/>
              <a:t>- 0.1y1</a:t>
            </a:r>
            <a:r>
              <a:rPr lang="en-US" dirty="0"/>
              <a:t> + </a:t>
            </a:r>
            <a:r>
              <a:rPr lang="en-US" strike="sngStrike" dirty="0"/>
              <a:t>y2</a:t>
            </a:r>
            <a:r>
              <a:rPr lang="en-US" dirty="0"/>
              <a:t> = 0.1</a:t>
            </a:r>
          </a:p>
          <a:p>
            <a:pPr algn="l"/>
            <a:r>
              <a:rPr lang="en-US" u="sng" dirty="0"/>
              <a:t>-0.2y1</a:t>
            </a:r>
            <a:r>
              <a:rPr lang="en-US" dirty="0"/>
              <a:t> + </a:t>
            </a:r>
            <a:r>
              <a:rPr lang="en-US" strike="sngStrike" dirty="0"/>
              <a:t>y2</a:t>
            </a:r>
            <a:r>
              <a:rPr lang="en-US" dirty="0"/>
              <a:t> + y3 = 0.8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E92C7-E100-3ED4-1F97-C59BFBAF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543717" y="838558"/>
            <a:ext cx="427520" cy="513545"/>
          </a:xfrm>
          <a:prstGeom prst="rect">
            <a:avLst/>
          </a:prstGeom>
        </p:spPr>
      </p:pic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id="{57A8DA2B-2F96-E024-2810-9512E2AB69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279579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97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FF29-8DD8-7A86-BA72-5AB3420CC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E4DA-CCA3-BA7A-185E-CBF2E7D0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F0D4E-C3C9-53E4-98B5-1199F0A69278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8CB9568-878B-E832-3C38-CC306A17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924C46-851F-1A5C-9641-3A706084F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543717" y="838558"/>
            <a:ext cx="427520" cy="513545"/>
          </a:xfrm>
          <a:prstGeom prst="rect">
            <a:avLst/>
          </a:prstGeom>
        </p:spPr>
      </p:pic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id="{2DCC3ECD-CFD9-99C8-FE29-AB3D164BF342}"/>
              </a:ext>
            </a:extLst>
          </p:cNvPr>
          <p:cNvGraphicFramePr>
            <a:graphicFrameLocks/>
          </p:cNvGraphicFramePr>
          <p:nvPr/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12" name="Content Placeholder 34">
            <a:extLst>
              <a:ext uri="{FF2B5EF4-FFF2-40B4-BE49-F238E27FC236}">
                <a16:creationId xmlns:a16="http://schemas.microsoft.com/office/drawing/2014/main" id="{EEF73E43-4782-8BB9-B007-278AB084BAC4}"/>
              </a:ext>
            </a:extLst>
          </p:cNvPr>
          <p:cNvSpPr txBox="1">
            <a:spLocks/>
          </p:cNvSpPr>
          <p:nvPr/>
        </p:nvSpPr>
        <p:spPr>
          <a:xfrm>
            <a:off x="534738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y2 = 0</a:t>
            </a:r>
          </a:p>
          <a:p>
            <a:pPr algn="l"/>
            <a:r>
              <a:rPr lang="en-US" dirty="0">
                <a:solidFill>
                  <a:srgbClr val="EC2127"/>
                </a:solidFill>
              </a:rPr>
              <a:t>x1</a:t>
            </a:r>
            <a:r>
              <a:rPr lang="en-US" dirty="0"/>
              <a:t> + y1 = 1 → </a:t>
            </a:r>
            <a:r>
              <a:rPr lang="en-US" dirty="0">
                <a:solidFill>
                  <a:srgbClr val="05A84F"/>
                </a:solidFill>
              </a:rPr>
              <a:t>y1 ≤ 1</a:t>
            </a:r>
          </a:p>
          <a:p>
            <a:pPr algn="l"/>
            <a:r>
              <a:rPr lang="en-US" dirty="0"/>
              <a:t>x2 </a:t>
            </a:r>
            <a:r>
              <a:rPr lang="en-US" u="sng" dirty="0"/>
              <a:t>- 0.1y1</a:t>
            </a:r>
            <a:r>
              <a:rPr lang="en-US" dirty="0"/>
              <a:t> + </a:t>
            </a:r>
            <a:r>
              <a:rPr lang="en-US" strike="sngStrike" dirty="0"/>
              <a:t>y2</a:t>
            </a:r>
            <a:r>
              <a:rPr lang="en-US" dirty="0"/>
              <a:t> = 0.1</a:t>
            </a:r>
          </a:p>
          <a:p>
            <a:pPr algn="l"/>
            <a:r>
              <a:rPr lang="en-US" u="sng" dirty="0"/>
              <a:t>-0.2y1</a:t>
            </a:r>
            <a:r>
              <a:rPr lang="en-US" dirty="0"/>
              <a:t> + </a:t>
            </a:r>
            <a:r>
              <a:rPr lang="en-US" strike="sngStrike" dirty="0"/>
              <a:t>y2</a:t>
            </a:r>
            <a:r>
              <a:rPr lang="en-US" dirty="0"/>
              <a:t> + y3 = 0.8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CAE7A-0129-7E1F-EA06-0C77AFF1D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41427" y="2429262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E636D-1235-70DC-C987-BA27FF67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89537"/>
            <a:ext cx="3427827" cy="31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BE4DA-4724-3B7F-FCFB-99A97DB2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69F22F10-F1B1-5BD0-B7B3-D553E83C808E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94307541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FA4DE-0F7A-8721-401A-8D52EB0C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19197-348D-D780-BBBF-95A162E4F2C2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180CA-4BA7-4182-E94F-7E65D4FB0BAD}"/>
              </a:ext>
            </a:extLst>
          </p:cNvPr>
          <p:cNvSpPr txBox="1"/>
          <p:nvPr/>
        </p:nvSpPr>
        <p:spPr>
          <a:xfrm>
            <a:off x="2433088" y="5987017"/>
            <a:ext cx="11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D(0,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CE2BB-0D60-062D-0167-F708DA6B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6" y="1352103"/>
            <a:ext cx="4619625" cy="436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CAA29-FA71-F978-2007-25008CAD1A3F}"/>
              </a:ext>
            </a:extLst>
          </p:cNvPr>
          <p:cNvSpPr txBox="1"/>
          <p:nvPr/>
        </p:nvSpPr>
        <p:spPr>
          <a:xfrm>
            <a:off x="6096000" y="5777593"/>
            <a:ext cx="526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* All 4 points are checked.</a:t>
            </a:r>
          </a:p>
        </p:txBody>
      </p:sp>
    </p:spTree>
    <p:extLst>
      <p:ext uri="{BB962C8B-B14F-4D97-AF65-F5344CB8AC3E}">
        <p14:creationId xmlns:p14="http://schemas.microsoft.com/office/powerpoint/2010/main" val="4019868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9721-6267-EE0D-610F-576F6E8DC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B33E-3321-CE4F-32C9-FA2007348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7807" y="1227908"/>
            <a:ext cx="4179570" cy="3376691"/>
          </a:xfrm>
        </p:spPr>
        <p:txBody>
          <a:bodyPr/>
          <a:lstStyle/>
          <a:p>
            <a:r>
              <a:rPr lang="en-US" dirty="0"/>
              <a:t>Three</a:t>
            </a:r>
            <a:br>
              <a:rPr lang="en-US" dirty="0"/>
            </a:br>
            <a:r>
              <a:rPr lang="en-US" dirty="0"/>
              <a:t>dimensional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Demonstration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F05AF8-9FA1-E9AF-32CF-86C3D09A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000E0583-AB34-D0F6-7137-1ED6F90E97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760" r="14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0968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27E7-8543-8C77-EA21-28014914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0B-C870-4D53-8FA5-5264390A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D5F6B-606D-4DE9-205B-785D08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9x</a:t>
            </a:r>
            <a:r>
              <a:rPr lang="en-US" baseline="-25000" dirty="0"/>
              <a:t>1</a:t>
            </a:r>
            <a:r>
              <a:rPr lang="en-US" dirty="0"/>
              <a:t> + 3x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≤ 1</a:t>
            </a:r>
          </a:p>
          <a:p>
            <a:r>
              <a:rPr lang="en-US" dirty="0"/>
              <a:t>		6x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≤ 9</a:t>
            </a:r>
          </a:p>
          <a:p>
            <a:r>
              <a:rPr lang="en-US" dirty="0"/>
              <a:t>		18x</a:t>
            </a:r>
            <a:r>
              <a:rPr lang="en-US" baseline="-25000" dirty="0"/>
              <a:t>1</a:t>
            </a:r>
            <a:r>
              <a:rPr lang="en-US" dirty="0"/>
              <a:t> + 6x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≤ 81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 ≥ 0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06F00CC-3F13-43DE-54EC-8589BAD9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53F671-9C31-F8D6-9DB1-39E7CC4A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27" y="2756788"/>
            <a:ext cx="2389069" cy="13306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514E83-2610-72DD-70F5-76493D20F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09" y="4548849"/>
            <a:ext cx="5909180" cy="11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38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7CB4-EE5E-77C1-64E4-34B261D9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D55-D4E3-892A-4D0F-B6409435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C341-7789-2718-9665-5DEF51FD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E3837DA-0BDD-C96F-0E4C-10BEE70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F1262-D06C-2536-F1F1-B21AFDD63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537"/>
            <a:ext cx="341995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DCDDF-039B-632C-A35B-90D0D862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A2A4-5CD5-617A-6643-2B9641E3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9AB8-B3EA-F3B8-20A9-3A369F94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97C63EF-6123-3CC7-A923-574AC54C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AB811-CC71-1E99-05A3-74D4D42C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02" y="2389978"/>
            <a:ext cx="344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B1B2-1EF7-DC37-49E3-F906C4826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3232-CCDF-259B-A0E7-40E00D5C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0F0B-515A-3C65-1D73-39CDAE90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054AE"/>
                </a:solidFill>
              </a:rPr>
              <a:t>x</a:t>
            </a:r>
            <a:r>
              <a:rPr lang="en-US" baseline="-25000" dirty="0">
                <a:solidFill>
                  <a:srgbClr val="7054AE"/>
                </a:solidFill>
              </a:rPr>
              <a:t>1</a:t>
            </a:r>
            <a:r>
              <a:rPr lang="en-US" dirty="0">
                <a:solidFill>
                  <a:srgbClr val="7054AE"/>
                </a:solidFill>
              </a:rPr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2D5FD4-0643-EF8C-63D3-47B03411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93F72-3809-179F-D582-8312DC2C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74" y="2389537"/>
            <a:ext cx="3445877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F144B-31EE-313D-8FC1-068372662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F2F5-A0F3-C05A-A002-37573657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D91A0-DAF8-41E3-035F-377413DCE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054AE"/>
                </a:solidFill>
              </a:rPr>
              <a:t>x</a:t>
            </a:r>
            <a:r>
              <a:rPr lang="en-US" baseline="-25000" dirty="0">
                <a:solidFill>
                  <a:srgbClr val="7054AE"/>
                </a:solidFill>
              </a:rPr>
              <a:t>1</a:t>
            </a:r>
            <a:r>
              <a:rPr lang="en-US" dirty="0">
                <a:solidFill>
                  <a:srgbClr val="7054AE"/>
                </a:solidFill>
              </a:rPr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  <a:r>
              <a:rPr lang="en-US" u="sng" dirty="0"/>
              <a:t>x</a:t>
            </a:r>
            <a:r>
              <a:rPr lang="en-US" u="sng" baseline="-25000" dirty="0"/>
              <a:t>1</a:t>
            </a:r>
            <a:r>
              <a:rPr lang="en-US" u="sng" dirty="0"/>
              <a:t> &gt; 0, x</a:t>
            </a:r>
            <a:r>
              <a:rPr lang="en-US" u="sng" baseline="-25000" dirty="0"/>
              <a:t>2</a:t>
            </a:r>
            <a:r>
              <a:rPr lang="en-US" u="sng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962B82-1E73-653E-1DBD-B972ECD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A9DD1-992E-BBF1-C7FB-D22EFF06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13" y="2389537"/>
            <a:ext cx="3436538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38881-7F60-D354-DB32-F2D78D7A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A8AD-C5B0-4351-2626-FA7DFFC4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D115-143D-9AC4-27BB-788DEB83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4B8201-D444-07BA-1D1D-21221B75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F47DC-A897-9510-ECA2-F16DB533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08" y="2389537"/>
            <a:ext cx="3421643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497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923</TotalTime>
  <Words>2204</Words>
  <Application>Microsoft Office PowerPoint</Application>
  <PresentationFormat>Widescreen</PresentationFormat>
  <Paragraphs>908</Paragraphs>
  <Slides>45</Slides>
  <Notes>45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Tenorite</vt:lpstr>
      <vt:lpstr>Custom</vt:lpstr>
      <vt:lpstr>Time complexity of Simplex Algorithm</vt:lpstr>
      <vt:lpstr>Outline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two foundational theories</vt:lpstr>
      <vt:lpstr>Simplex Algorithm</vt:lpstr>
      <vt:lpstr>Standardization, Initialization, and Progression</vt:lpstr>
      <vt:lpstr>Example</vt:lpstr>
      <vt:lpstr>The problem</vt:lpstr>
      <vt:lpstr>Standardization</vt:lpstr>
      <vt:lpstr>Standardization</vt:lpstr>
      <vt:lpstr>Basic and Non-Basic Variables</vt:lpstr>
      <vt:lpstr>PowerPoint Presentation</vt:lpstr>
      <vt:lpstr>PowerPoint Presentation</vt:lpstr>
      <vt:lpstr>PowerPoint Presentation</vt:lpstr>
      <vt:lpstr>PowerPoint Presentation</vt:lpstr>
      <vt:lpstr>Time Complexity</vt:lpstr>
      <vt:lpstr>Time Complexity</vt:lpstr>
      <vt:lpstr>Two dimensional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dimensional Example And Demonstration</vt:lpstr>
      <vt:lpstr>The problem</vt:lpstr>
      <vt:lpstr>Dynamic  delivery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Moein A</dc:creator>
  <cp:lastModifiedBy>Mahsa Karami</cp:lastModifiedBy>
  <cp:revision>158</cp:revision>
  <dcterms:created xsi:type="dcterms:W3CDTF">2025-01-02T13:54:57Z</dcterms:created>
  <dcterms:modified xsi:type="dcterms:W3CDTF">2025-01-12T10:54:51Z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