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7" r:id="rId6"/>
    <p:sldId id="278" r:id="rId7"/>
    <p:sldId id="258" r:id="rId8"/>
    <p:sldId id="286" r:id="rId9"/>
    <p:sldId id="290" r:id="rId10"/>
    <p:sldId id="291" r:id="rId11"/>
    <p:sldId id="292" r:id="rId12"/>
    <p:sldId id="294" r:id="rId13"/>
    <p:sldId id="293" r:id="rId14"/>
    <p:sldId id="295" r:id="rId15"/>
    <p:sldId id="281" r:id="rId16"/>
    <p:sldId id="279" r:id="rId17"/>
    <p:sldId id="282" r:id="rId18"/>
    <p:sldId id="280" r:id="rId19"/>
    <p:sldId id="296" r:id="rId20"/>
    <p:sldId id="297" r:id="rId21"/>
    <p:sldId id="301" r:id="rId22"/>
    <p:sldId id="300" r:id="rId23"/>
    <p:sldId id="298" r:id="rId24"/>
    <p:sldId id="323" r:id="rId25"/>
    <p:sldId id="324" r:id="rId26"/>
    <p:sldId id="325" r:id="rId27"/>
    <p:sldId id="302" r:id="rId28"/>
    <p:sldId id="305" r:id="rId29"/>
    <p:sldId id="306" r:id="rId30"/>
    <p:sldId id="310" r:id="rId31"/>
    <p:sldId id="333" r:id="rId32"/>
    <p:sldId id="334" r:id="rId33"/>
    <p:sldId id="328" r:id="rId34"/>
    <p:sldId id="335" r:id="rId35"/>
    <p:sldId id="329" r:id="rId36"/>
    <p:sldId id="336" r:id="rId37"/>
    <p:sldId id="330" r:id="rId38"/>
    <p:sldId id="307" r:id="rId39"/>
    <p:sldId id="327" r:id="rId40"/>
    <p:sldId id="337" r:id="rId41"/>
    <p:sldId id="338" r:id="rId42"/>
    <p:sldId id="27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A84F"/>
    <a:srgbClr val="EC2127"/>
    <a:srgbClr val="3E7BB9"/>
    <a:srgbClr val="7054AE"/>
    <a:srgbClr val="2E70B3"/>
    <a:srgbClr val="C43B37"/>
    <a:srgbClr val="E9B4B3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0655" autoAdjust="0"/>
  </p:normalViewPr>
  <p:slideViewPr>
    <p:cSldViewPr snapToGrid="0">
      <p:cViewPr varScale="1">
        <p:scale>
          <a:sx n="68" d="100"/>
          <a:sy n="68" d="100"/>
        </p:scale>
        <p:origin x="72" y="6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0EA49-4E0F-6C68-6D34-AF101B5CE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D71B07-CC82-4E28-8134-AA5222497C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773C21-8862-5346-8CC1-DC845E2E4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4EA6F-3C5B-EDEF-4949-70F4CB6F9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37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D9D20-24D7-9E30-FB31-54ACEBBF8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FD50B7-0430-D580-7149-DCA9D862D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A81EA-AADE-88C1-3015-3DBE11F71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9D646-E499-6F12-6587-C92EAAB87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4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E7982-F16F-D653-FCA3-0B448B2D9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4C8A1C-5EDB-519B-B90D-C632EC7BEA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B55720-2D07-79E4-3C86-7DDD732E6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E6FB1-7BA0-AA39-5D48-65C72726B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98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D2D3C-6384-0B5C-BF2F-12EB98B5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84F0AD-ECFE-74DE-C896-FAE69E5A8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B7578A-9161-188A-E39C-52469356E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C896-DFC0-96F2-0760-3F21FB9E4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79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A6082-2CE9-667E-B13A-734A9D14A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51FD4-F6F5-44CF-5362-BD927F9AA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E10938-0AE4-47D3-EDCD-18DEAE8A1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C9DB6-F374-9A9C-07F5-028C6282C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8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78DF8-7FA5-E230-F776-CA46EDD0C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B4F594-E067-47BB-08B4-4CEED5BCE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79AD40-9874-1FA9-E8ED-5EEA61105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C2BAF-2ADD-7BF7-FC08-23C0C369C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0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17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28573-63B1-82F9-4C50-C467D5256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BC9F91-7CA4-5F71-E09A-C92E40C9A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EDA133-53A9-2FF8-5A36-FDF815262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76129-17B1-1E7E-E6C9-FE9099729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54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33AB4-AE9A-B425-0520-67307713D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C0B464-4B92-A6FA-3F6A-6BF1E98CEF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17E787-8C37-B298-A179-799CDC3C0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35406-E205-6CB8-2F30-C9E684FCC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98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FD65B-638F-5047-EADD-092ED332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F112A5-C75E-8852-D265-5202BA52EB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142F68-0A41-5D71-81F8-017DE21C3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32414-B6CA-20FA-965F-14ADBF4BE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40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DA0EA-9711-553E-56A8-140D89386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5E74B-0A16-4FC2-DEBE-0DE17770A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7F2345-3E2E-AAD8-9C7D-09F191C7E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083FD-03FD-8AD6-E006-95D441F69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9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D6024-FC49-5337-D6B2-CE1246229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96C6A-D13A-3124-90C2-6023C7E2F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1E6C2D-A09E-C25F-7953-40AB2D547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A4E6-FE7D-D88B-178A-B51D932F0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37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60695-AE0C-9F03-A62D-214872E4E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9F685-E41A-0665-368E-2C6D20184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ECD3AA-CBBB-9971-7222-E6DFB3A09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35A6-3733-CAB1-3283-154A8FB3C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06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2A52B-C552-1486-C187-23E879C87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D3F7CE-57DC-4710-C790-D4461EEBE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6853DD-CACE-8391-5C61-FB9622611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F088A-4364-E6F2-0FF7-AE4208884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59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CE5E2-9742-62E1-9E6F-480063318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B8C7A8-A2CA-4310-BBB1-59DD97A512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D4B525-D913-6F41-4304-38BC674A1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106DA-D7D2-5EF8-328D-7B4888BAD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89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B269F-EC44-19EE-360D-48B3F1060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54795D-76AE-806C-6C92-2114015C0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7EABF4-638A-2D3F-E694-10EED06D7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E9B67-6984-7FE9-6837-D9DDED3EF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2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BCD2E-6433-A9B1-EA86-A87238373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01F81F-9586-D27F-C9C5-B60A0676C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611E9E-0E47-040C-E009-58434458F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C1659-DD77-52FB-065D-0BA65DE59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62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3CC05-5138-FCE0-60CE-E41CFACE0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81A388-0BCF-A5E1-3D92-99DEF64C19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24C977-FF7E-CF73-7585-18F7571CB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745E-BBCA-895E-DD02-BC6EEC617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9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F4EE3-5B1C-7C7C-CB87-94CA440C6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88D37-7FFC-0198-85A2-3A76EFFDC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59D3C-1E38-0881-FD55-24994DC67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A5DA5-228F-C9DD-A796-EB92048BA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63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70D50-D4FE-4737-967E-127ACDDC8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37A571-8F80-9766-9B47-9C089084E8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0B85CF-E730-8B19-7299-CCCDDAC95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0261D-994C-AC37-A7E0-2B0F54752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3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16156-BA93-315A-298C-4A776558D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65B676-853C-DCA9-1C1B-5A37FB1244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83DC21-AC89-2A8C-4676-693010890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B278B-4BAC-1187-4239-712B36A94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61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12AA1-B342-E9EF-15E0-8C0BFC919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EE1430-DA34-DF75-94E8-F8C165857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E300BB-B8ED-6AAE-A03C-9DBD164E6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6C91A-A94B-E89D-0AD4-71F8B5E25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030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FE854-B271-6094-A820-7C116350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DF4B0-8A77-BD17-1A6E-F9E4D01059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25911D-9A1A-FC30-9EE9-385E2F646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605BD-DF86-FE64-A0A1-60D4811C8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55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F5C29-81E6-17CF-58E4-5958E2C6B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2D0226-DDEB-3FDB-B537-34CECDFA1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EA8A50-C462-203E-C879-CCAF6EC25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70099-6B92-57B5-4708-B410B7D2D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599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558F0-CF1E-D72A-AC93-1F90E519D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3284A4-0B12-B5A5-FDBC-8061412A21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3B2826-D190-348B-FE81-3B5C68E63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AB0A7-3B42-9A90-6E3D-C5A0130E4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496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DED17-3E0C-4D07-E075-60D225B40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8B737A-DEEE-A135-FD00-7C0B0FA9A0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16C5CA-1E6C-64F1-C170-46ED2303F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7452A-AC80-08CF-AF11-8C77BDE6A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0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F80EC-8BD7-F4BD-7BE0-6362D2C52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68628-AF2A-A7A1-72F5-B4823693A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FE0236-7198-74D0-486C-E5D7F8CAE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FE854-0059-352A-40E1-F68E1EEF3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13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0D927-D95A-6FC3-B513-71668AE8A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80A126-442B-9289-E89C-E2B6E41011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86281B-539B-2930-587C-53A5F2E13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08DA0-56DC-C3BA-117F-5B65CE549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1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1B99-FA20-C3E2-DB0B-0215BD47E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0BB116-6C59-5F95-777A-F93E2109B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5EC8EA-4722-161D-5D39-66FC502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34BE4-B2D6-6E94-C102-50BE0D83D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20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FBB66-A0BE-D6E5-175F-DFAA7C97B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6E0088-42C5-2991-5227-E3F69F239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EEF71C-B3BB-86B9-DBDD-5A75E240B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939BE-F605-12B6-88BA-F761B7726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7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9" y="3329790"/>
            <a:ext cx="5009184" cy="3528210"/>
          </a:xfrm>
        </p:spPr>
        <p:txBody>
          <a:bodyPr anchor="ctr"/>
          <a:lstStyle/>
          <a:p>
            <a:r>
              <a:rPr lang="en-US" sz="2000" dirty="0"/>
              <a:t>Time complexity of</a:t>
            </a:r>
            <a:br>
              <a:rPr lang="en-US" dirty="0"/>
            </a:br>
            <a:r>
              <a:rPr lang="en-US" dirty="0"/>
              <a:t>Simplex Algorithm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EABE0-0B2F-8DBF-87C2-8B32D16C1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B747-2352-EEE3-A4D6-DE32FA04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0B80A-6DF3-F666-B78F-327C8AE3D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</a:t>
            </a:r>
            <a:r>
              <a:rPr lang="en-US" dirty="0">
                <a:solidFill>
                  <a:srgbClr val="3E7BB9"/>
                </a:solidFill>
              </a:rPr>
              <a:t>z = 3x</a:t>
            </a:r>
            <a:r>
              <a:rPr lang="en-US" baseline="-25000" dirty="0">
                <a:solidFill>
                  <a:srgbClr val="3E7BB9"/>
                </a:solidFill>
              </a:rPr>
              <a:t>1</a:t>
            </a:r>
            <a:r>
              <a:rPr lang="en-US" dirty="0">
                <a:solidFill>
                  <a:srgbClr val="3E7BB9"/>
                </a:solidFill>
              </a:rPr>
              <a:t> + 2x</a:t>
            </a:r>
            <a:r>
              <a:rPr lang="en-US" baseline="-25000" dirty="0">
                <a:solidFill>
                  <a:srgbClr val="3E7BB9"/>
                </a:solidFill>
              </a:rPr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0AA3478-9FD0-78F6-13CF-46F11F97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71A8A7-5D78-5294-8263-96651284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46" y="2389537"/>
            <a:ext cx="343900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5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8F7C3-CE9D-E12F-2ABC-A32846F66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707D-4C71-6C88-6ACC-38C873FA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120CF-483A-68D1-900B-9CE3C006E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</a:t>
            </a:r>
            <a:r>
              <a:rPr lang="en-US" dirty="0">
                <a:solidFill>
                  <a:srgbClr val="3E7BB9"/>
                </a:solidFill>
              </a:rPr>
              <a:t>z = 3x</a:t>
            </a:r>
            <a:r>
              <a:rPr lang="en-US" baseline="-25000" dirty="0">
                <a:solidFill>
                  <a:srgbClr val="3E7BB9"/>
                </a:solidFill>
              </a:rPr>
              <a:t>1</a:t>
            </a:r>
            <a:r>
              <a:rPr lang="en-US" dirty="0">
                <a:solidFill>
                  <a:srgbClr val="3E7BB9"/>
                </a:solidFill>
              </a:rPr>
              <a:t> + 2x</a:t>
            </a:r>
            <a:r>
              <a:rPr lang="en-US" baseline="-25000" dirty="0">
                <a:solidFill>
                  <a:srgbClr val="3E7BB9"/>
                </a:solidFill>
              </a:rPr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E3BFEE4-569A-E4FE-2D8B-1BC09500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z-example">
            <a:hlinkClick r:id="" action="ppaction://media"/>
            <a:extLst>
              <a:ext uri="{FF2B5EF4-FFF2-40B4-BE49-F238E27FC236}">
                <a16:creationId xmlns:a16="http://schemas.microsoft.com/office/drawing/2014/main" id="{D5812735-2828-2D23-381E-9985AC50A1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15153" y="2389537"/>
            <a:ext cx="340079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0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two foundational theories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b="1" dirty="0"/>
              <a:t>Convexity of the Feasible Region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The feasible region of any linear programming problem is a </a:t>
            </a:r>
            <a:r>
              <a:rPr lang="en-US" b="1" dirty="0"/>
              <a:t>convex set</a:t>
            </a:r>
            <a:r>
              <a:rPr lang="en-US" dirty="0"/>
              <a:t>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>
            <a:normAutofit/>
          </a:bodyPr>
          <a:lstStyle/>
          <a:p>
            <a:r>
              <a:rPr lang="en-US" dirty="0"/>
              <a:t>Optimality at a Vertex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The optimal solution of a linear programming problem (if it exists) lies at one of the </a:t>
            </a:r>
            <a:r>
              <a:rPr lang="en-US" b="1" dirty="0"/>
              <a:t>vertices (extreme points)</a:t>
            </a:r>
            <a:r>
              <a:rPr lang="en-US" dirty="0"/>
              <a:t> of the feasible region.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835FD-FC63-0973-F450-D6704C59A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00" y="4508179"/>
            <a:ext cx="3920331" cy="1977680"/>
          </a:xfrm>
          <a:prstGeom prst="rect">
            <a:avLst/>
          </a:prstGeom>
        </p:spPr>
      </p:pic>
      <p:pic>
        <p:nvPicPr>
          <p:cNvPr id="5" name="theory2">
            <a:hlinkClick r:id="" action="ppaction://media"/>
            <a:extLst>
              <a:ext uri="{FF2B5EF4-FFF2-40B4-BE49-F238E27FC236}">
                <a16:creationId xmlns:a16="http://schemas.microsoft.com/office/drawing/2014/main" id="{24EC6C4E-ED56-49D2-13B4-680A1E80473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51223" y="4508179"/>
            <a:ext cx="1638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Simplex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86480D5-C106-EE25-FA11-CCEB386574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148" r="2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Standardization, Initialization, and Progression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2894423"/>
            <a:ext cx="9758289" cy="2907164"/>
          </a:xfrm>
        </p:spPr>
        <p:txBody>
          <a:bodyPr>
            <a:normAutofit/>
          </a:bodyPr>
          <a:lstStyle/>
          <a:p>
            <a:r>
              <a:rPr lang="en-US" sz="1600" b="1" dirty="0"/>
              <a:t>Standard Form for Maximization Problems:</a:t>
            </a:r>
            <a:r>
              <a:rPr lang="en-US" sz="1600" dirty="0"/>
              <a:t> Linear programs in standard form maximize a linear objective function </a:t>
            </a:r>
            <a:r>
              <a:rPr lang="en-US" sz="1600" i="1" dirty="0" err="1"/>
              <a:t>C</a:t>
            </a:r>
            <a:r>
              <a:rPr lang="en-US" sz="1600" i="1" baseline="30000" dirty="0" err="1"/>
              <a:t>T</a:t>
            </a:r>
            <a:r>
              <a:rPr lang="en-US" sz="1600" i="1" dirty="0" err="1"/>
              <a:t>x</a:t>
            </a:r>
            <a:r>
              <a:rPr lang="en-US" sz="1600" i="1" baseline="30000" dirty="0"/>
              <a:t> </a:t>
            </a:r>
            <a:r>
              <a:rPr lang="en-US" sz="1600" dirty="0"/>
              <a:t>subject to </a:t>
            </a:r>
            <a:r>
              <a:rPr lang="en-US" sz="1600" i="1" dirty="0"/>
              <a:t>Ax ≤ b</a:t>
            </a:r>
            <a:r>
              <a:rPr lang="en-US" sz="1600" dirty="0"/>
              <a:t> constraints, and require all variables x ≥ 0.</a:t>
            </a:r>
          </a:p>
          <a:p>
            <a:endParaRPr lang="en-US" i="1" dirty="0"/>
          </a:p>
          <a:p>
            <a:r>
              <a:rPr lang="en-US" sz="1600" b="1" dirty="0"/>
              <a:t>Initial Basis:</a:t>
            </a:r>
            <a:r>
              <a:rPr lang="en-US" sz="1600" dirty="0"/>
              <a:t> A feasible starting solution is determined by selecting a set of basic variables, ensuring they satisfy the constraints and provide a valid corner (vertex) of the feasible region.</a:t>
            </a:r>
          </a:p>
          <a:p>
            <a:endParaRPr lang="en-US" sz="1600" b="1" dirty="0"/>
          </a:p>
          <a:p>
            <a:r>
              <a:rPr lang="en-US" sz="1600" b="1" dirty="0"/>
              <a:t>Exploring Adjacent Solutions: </a:t>
            </a:r>
            <a:r>
              <a:rPr lang="en-US" sz="1600" dirty="0"/>
              <a:t>The Simplex algorithm moves from one vertex to a neighboring vertex (adjacent solution) by pivoting, improving the objective function while maintaining feasibility.</a:t>
            </a:r>
            <a:endParaRPr lang="en-US" sz="1600" b="1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650" y="2367671"/>
            <a:ext cx="4459752" cy="2122657"/>
          </a:xfrm>
        </p:spPr>
        <p:txBody>
          <a:bodyPr/>
          <a:lstStyle/>
          <a:p>
            <a:r>
              <a:rPr lang="en-US" dirty="0"/>
              <a:t>Step</a:t>
            </a:r>
            <a:br>
              <a:rPr lang="en-US" dirty="0"/>
            </a:br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Step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E100F-5325-E28D-9417-E6A83351B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EEA0-EE2B-070F-4709-E69B8C7C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F5532-A04A-64FE-8E30-F0E7AD932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Maximize:  z = 3x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+ 2x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s.t.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 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fa-I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a-I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&lt; 80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2x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   </a:t>
            </a:r>
            <a:r>
              <a:rPr lang="fa-IR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 100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 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fa-I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&lt; 40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&gt; 0,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0AEB13-4C16-A4EC-E074-3E77A1C5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5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C415-A75E-04CE-1A39-A264156CE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213-E5DB-7521-61F3-EAE0BE10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60F3D-1A99-D399-40C6-CCECFC35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r>
              <a:rPr lang="en-US" dirty="0"/>
              <a:t>	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r>
              <a:rPr lang="en-US" dirty="0"/>
              <a:t>	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7C73079-AD33-78B8-1AA5-893A27BA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26776-CF20-0D9E-EC75-673940349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9FB1-4646-B355-CC17-7EF5C8DF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A6E44-C479-D0EB-3E50-F85465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</a:t>
            </a:r>
            <a:r>
              <a:rPr lang="en-US" dirty="0">
                <a:solidFill>
                  <a:srgbClr val="0070C0"/>
                </a:solidFill>
              </a:rPr>
              <a:t>z - 3x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 - 2x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 = 0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r>
              <a:rPr lang="en-US" dirty="0"/>
              <a:t>	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r>
              <a:rPr lang="en-US" dirty="0"/>
              <a:t>	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127C968-D23A-7AD3-5CE5-503CDB41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1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F6AE2-22D8-2D3C-1E08-18CD0C389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91F8-DB1B-32FE-DD2C-3BFEBA1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Basic and Non-Basic Variables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37ACBB2-630A-137A-7179-C94E183F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Basic Variables (BV)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10533A00-33CB-5474-A5B7-A805003A5E8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Variables included in the current basis that determine the solution at a vertex of the feasible region. These variables are typically </a:t>
            </a:r>
            <a:r>
              <a:rPr lang="en-US" u="sng" dirty="0"/>
              <a:t>non-zero</a:t>
            </a:r>
            <a:r>
              <a:rPr lang="en-US" dirty="0"/>
              <a:t> in a basic feasible solution.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F84F806-B4BC-CC37-6F24-348542B83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>
            <a:normAutofit/>
          </a:bodyPr>
          <a:lstStyle/>
          <a:p>
            <a:r>
              <a:rPr lang="en-US" b="1" dirty="0"/>
              <a:t>Non-Basic Variables (NBV)</a:t>
            </a:r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1468C202-BFE9-27F0-744C-079C9F539C5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Variables not included in the basis, set to </a:t>
            </a:r>
            <a:r>
              <a:rPr lang="en-US" u="sng" dirty="0"/>
              <a:t>zero</a:t>
            </a:r>
            <a:r>
              <a:rPr lang="en-US" dirty="0"/>
              <a:t> in the current solution. Adjusting these variables allows movement to adjacent vertices in the feasible region.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BA31DF-0233-5E79-0071-79E44F11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0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11" y="814323"/>
            <a:ext cx="289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11" y="2572663"/>
            <a:ext cx="6629404" cy="326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Simplex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 complexity and exponential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Generalization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997381-2022-081B-4518-CE30792CE0FD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838200" y="3533748"/>
            <a:ext cx="3248025" cy="1797104"/>
          </a:xfrm>
        </p:spPr>
      </p:pic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73D5982A-7A14-4A30-1692-33B64B7F057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094943311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182EB-D0FF-CC52-1A81-35BFD190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9D99A7-F518-44CF-73D5-1B2CAA088CF2}"/>
              </a:ext>
            </a:extLst>
          </p:cNvPr>
          <p:cNvSpPr txBox="1">
            <a:spLocks/>
          </p:cNvSpPr>
          <p:nvPr/>
        </p:nvSpPr>
        <p:spPr>
          <a:xfrm>
            <a:off x="838201" y="895350"/>
            <a:ext cx="3247662" cy="223095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/>
              <a:t>Maximize:  z - 3x</a:t>
            </a:r>
            <a:r>
              <a:rPr lang="en-US" sz="2900" b="1" baseline="-25000" dirty="0"/>
              <a:t>1</a:t>
            </a:r>
            <a:r>
              <a:rPr lang="en-US" sz="2900" b="1" dirty="0"/>
              <a:t> - 2x</a:t>
            </a:r>
            <a:r>
              <a:rPr lang="en-US" sz="2900" b="1" baseline="-25000" dirty="0"/>
              <a:t>2</a:t>
            </a:r>
            <a:r>
              <a:rPr lang="en-US" sz="2900" b="1" dirty="0"/>
              <a:t>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pPr marL="0" indent="0">
              <a:buNone/>
            </a:pPr>
            <a:r>
              <a:rPr lang="en-US" dirty="0"/>
              <a:t>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2C57F8-58C2-5B20-A4FE-87BE82488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89029" y="4175527"/>
            <a:ext cx="395601" cy="513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761E37-47B7-02C3-FA70-EBB46F8AB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019453" y="753275"/>
            <a:ext cx="427520" cy="5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6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A0F4-ECC9-097C-7BE3-DC9244323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27CCE68E-DA4B-5A3C-71DC-93ADBFCCA8CF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707537108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5FEB1-4DE2-E8C2-9B9C-EE965C30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50CA44-3564-3F13-7C7E-E37D51997171}"/>
              </a:ext>
            </a:extLst>
          </p:cNvPr>
          <p:cNvSpPr txBox="1">
            <a:spLocks/>
          </p:cNvSpPr>
          <p:nvPr/>
        </p:nvSpPr>
        <p:spPr>
          <a:xfrm>
            <a:off x="838201" y="895350"/>
            <a:ext cx="3247662" cy="223095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/>
              <a:t>Maximize:  z - 3x</a:t>
            </a:r>
            <a:r>
              <a:rPr lang="en-US" sz="2900" b="1" baseline="-25000" dirty="0"/>
              <a:t>1</a:t>
            </a:r>
            <a:r>
              <a:rPr lang="en-US" sz="2900" b="1" dirty="0"/>
              <a:t> - 2x</a:t>
            </a:r>
            <a:r>
              <a:rPr lang="en-US" sz="2900" b="1" baseline="-25000" dirty="0"/>
              <a:t>2</a:t>
            </a:r>
            <a:r>
              <a:rPr lang="en-US" sz="2900" b="1" dirty="0"/>
              <a:t>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pPr marL="0" indent="0">
              <a:buNone/>
            </a:pPr>
            <a:r>
              <a:rPr lang="en-US" dirty="0"/>
              <a:t>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A7C88A-4D9A-DB1D-21EA-7C974C841F13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838200" y="3514720"/>
            <a:ext cx="3248025" cy="183516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85EBB-6681-EBC4-1AA2-AA810958F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750973" y="743115"/>
            <a:ext cx="427520" cy="513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48249-B8F7-6987-607C-05956494E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478870" y="3257947"/>
            <a:ext cx="395601" cy="5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4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67262-9E55-ECAF-99F5-95B25B2F2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71E9606D-1077-02B9-052D-2E3DCE5C95E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834648456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3376D-1188-A224-9D31-AC5156DF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3159A13-1C6F-ABE7-ADA1-49E11EAB850D}"/>
              </a:ext>
            </a:extLst>
          </p:cNvPr>
          <p:cNvSpPr txBox="1">
            <a:spLocks/>
          </p:cNvSpPr>
          <p:nvPr/>
        </p:nvSpPr>
        <p:spPr>
          <a:xfrm>
            <a:off x="838201" y="895350"/>
            <a:ext cx="3247662" cy="223095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/>
              <a:t>Maximize:  z - 3x</a:t>
            </a:r>
            <a:r>
              <a:rPr lang="en-US" sz="2900" b="1" baseline="-25000" dirty="0"/>
              <a:t>1</a:t>
            </a:r>
            <a:r>
              <a:rPr lang="en-US" sz="2900" b="1" dirty="0"/>
              <a:t> - 2x</a:t>
            </a:r>
            <a:r>
              <a:rPr lang="en-US" sz="2900" b="1" baseline="-25000" dirty="0"/>
              <a:t>2</a:t>
            </a:r>
            <a:r>
              <a:rPr lang="en-US" sz="2900" b="1" dirty="0"/>
              <a:t>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pPr marL="0" indent="0">
              <a:buNone/>
            </a:pPr>
            <a:r>
              <a:rPr lang="en-US" dirty="0"/>
              <a:t>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87520E-FAFF-A28B-F7FF-E2559620F2E3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838200" y="3516853"/>
            <a:ext cx="3248025" cy="1830893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BC4FE2-06B0-2383-D165-4863F29ED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026813" y="638577"/>
            <a:ext cx="427520" cy="5135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84A00C-266B-DAA9-D72B-D7B81DF8F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463846" y="2465467"/>
            <a:ext cx="395601" cy="5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2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952A5-4670-1375-CEF0-0BE9C4E6D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4BE9043E-FA80-3B22-BD43-8BA89188CE75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036196022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5A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5A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5A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5A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5A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B7E8-07A3-723C-7701-3927837C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96958A8-56FB-4360-853B-B9BA202AC77D}"/>
              </a:ext>
            </a:extLst>
          </p:cNvPr>
          <p:cNvSpPr txBox="1">
            <a:spLocks/>
          </p:cNvSpPr>
          <p:nvPr/>
        </p:nvSpPr>
        <p:spPr>
          <a:xfrm>
            <a:off x="838201" y="895350"/>
            <a:ext cx="3247662" cy="223095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/>
              <a:t>Maximize:  z - 3x</a:t>
            </a:r>
            <a:r>
              <a:rPr lang="en-US" sz="2900" b="1" baseline="-25000" dirty="0"/>
              <a:t>1</a:t>
            </a:r>
            <a:r>
              <a:rPr lang="en-US" sz="2900" b="1" dirty="0"/>
              <a:t> - 2x</a:t>
            </a:r>
            <a:r>
              <a:rPr lang="en-US" sz="2900" b="1" baseline="-25000" dirty="0"/>
              <a:t>2</a:t>
            </a:r>
            <a:r>
              <a:rPr lang="en-US" sz="2900" b="1" dirty="0"/>
              <a:t>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pPr marL="0" indent="0">
              <a:buNone/>
            </a:pPr>
            <a:r>
              <a:rPr lang="en-US" dirty="0"/>
              <a:t>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E7E99E-F760-2778-99C8-AE7B0406A648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838200" y="3521519"/>
            <a:ext cx="3248025" cy="1821562"/>
          </a:xfrm>
        </p:spPr>
      </p:pic>
    </p:spTree>
    <p:extLst>
      <p:ext uri="{BB962C8B-B14F-4D97-AF65-F5344CB8AC3E}">
        <p14:creationId xmlns:p14="http://schemas.microsoft.com/office/powerpoint/2010/main" val="272030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56B21-3191-EE98-6211-942C2DF18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E3D7-ABC5-FE17-AB3A-B84E2AADA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Time Complexity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C4BE55-D235-2B97-006E-0E0971831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FE0749BA-90C4-F08E-71BF-1EA55BB6A6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148" r="2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002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7F5E6-D11B-8550-4C61-1E9705FE2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FF641AA-92E6-2770-8E5F-F0E7DE3C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4983"/>
            <a:ext cx="5655197" cy="1435337"/>
          </a:xfrm>
        </p:spPr>
        <p:txBody>
          <a:bodyPr anchor="b"/>
          <a:lstStyle/>
          <a:p>
            <a:r>
              <a:rPr lang="en-US" dirty="0"/>
              <a:t>Time Complexity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B8A9C5D-3F7D-329D-142A-B015F8F70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705177"/>
            <a:ext cx="5733773" cy="4016298"/>
          </a:xfrm>
        </p:spPr>
        <p:txBody>
          <a:bodyPr>
            <a:noAutofit/>
          </a:bodyPr>
          <a:lstStyle/>
          <a:p>
            <a:r>
              <a:rPr lang="en-US" b="1" dirty="0"/>
              <a:t>Worst Case:</a:t>
            </a:r>
          </a:p>
          <a:p>
            <a:pPr lvl="1"/>
            <a:r>
              <a:rPr lang="en-US" dirty="0"/>
              <a:t>The Simplex algorithm can visit up to </a:t>
            </a:r>
            <a:r>
              <a:rPr lang="en-US" b="1" dirty="0"/>
              <a:t>2</a:t>
            </a:r>
            <a:r>
              <a:rPr lang="en-US" b="1" baseline="30000" dirty="0"/>
              <a:t>n</a:t>
            </a:r>
            <a:r>
              <a:rPr lang="en-US" dirty="0"/>
              <a:t> vertices in degenerate cases, leading to an </a:t>
            </a:r>
            <a:r>
              <a:rPr lang="en-US" b="1" dirty="0"/>
              <a:t>exponential time complexity</a:t>
            </a:r>
            <a:r>
              <a:rPr lang="en-US" dirty="0"/>
              <a:t> overall.</a:t>
            </a:r>
          </a:p>
          <a:p>
            <a:r>
              <a:rPr lang="en-US" b="1" dirty="0"/>
              <a:t>Average Case:</a:t>
            </a:r>
          </a:p>
          <a:p>
            <a:pPr lvl="1"/>
            <a:r>
              <a:rPr lang="en-US" dirty="0"/>
              <a:t>In practice, Simplex performs efficiently on most real-world problems.</a:t>
            </a:r>
          </a:p>
          <a:p>
            <a:pPr lvl="1"/>
            <a:r>
              <a:rPr lang="en-US" dirty="0"/>
              <a:t>The observed time complexity is approximately </a:t>
            </a:r>
            <a:r>
              <a:rPr lang="en-US" i="1" dirty="0"/>
              <a:t>O((</a:t>
            </a:r>
            <a:r>
              <a:rPr lang="en-US" i="1" dirty="0" err="1"/>
              <a:t>m+n</a:t>
            </a:r>
            <a:r>
              <a:rPr lang="en-US" i="1" dirty="0"/>
              <a:t>)n)</a:t>
            </a:r>
            <a:r>
              <a:rPr lang="en-US" dirty="0"/>
              <a:t> on average, making it highly practical despite its theoretical limitations.</a:t>
            </a:r>
            <a:endParaRPr lang="en-US" b="1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088DF42E-7C96-CEBF-6BD5-EA3C1D5D597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10386" y="2705177"/>
            <a:ext cx="3943627" cy="1205641"/>
          </a:xfrm>
        </p:spPr>
        <p:txBody>
          <a:bodyPr>
            <a:normAutofit/>
          </a:bodyPr>
          <a:lstStyle/>
          <a:p>
            <a:r>
              <a:rPr lang="en-US" i="1" dirty="0"/>
              <a:t>n</a:t>
            </a:r>
            <a:r>
              <a:rPr lang="en-US" dirty="0"/>
              <a:t>: Number of variables (decision variables).</a:t>
            </a:r>
          </a:p>
          <a:p>
            <a:r>
              <a:rPr lang="en-US" i="1" dirty="0"/>
              <a:t>m</a:t>
            </a:r>
            <a:r>
              <a:rPr lang="en-US" dirty="0"/>
              <a:t>: Number of constraints.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FFF38-71E4-AFD0-4D8A-707306E1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8D15F-59D1-30E9-984B-EC42434FD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F92E-44AC-FD34-1E98-8FB515E1F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Two</a:t>
            </a:r>
            <a:br>
              <a:rPr lang="en-US" dirty="0"/>
            </a:br>
            <a:r>
              <a:rPr lang="en-US" dirty="0"/>
              <a:t>dimensional example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1A1010-6435-CCBE-6266-96FA154FA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2796F1F-22D5-7AA3-02D6-2912186B05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812" r="4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1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CBBE8-15B7-7F14-D266-A5F744188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97B7D593-37D8-4EA9-33BD-717ADBD9AE45}"/>
              </a:ext>
            </a:extLst>
          </p:cNvPr>
          <p:cNvGraphicFramePr>
            <a:graphicFrameLocks noGrp="1"/>
          </p:cNvGraphicFramePr>
          <p:nvPr>
            <p:ph type="tbl" sz="quarter" idx="14"/>
          </p:nvPr>
        </p:nvGraphicFramePr>
        <p:xfrm>
          <a:off x="6096000" y="2098350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DBB45-2BEA-6E7E-BB57-286325F5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F8B46D73-43B3-B929-35E9-D4007DABD520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9ECA5B-51DC-5346-2627-52CD004B495A}"/>
              </a:ext>
            </a:extLst>
          </p:cNvPr>
          <p:cNvSpPr txBox="1">
            <a:spLocks/>
          </p:cNvSpPr>
          <p:nvPr/>
        </p:nvSpPr>
        <p:spPr>
          <a:xfrm>
            <a:off x="534430" y="1322893"/>
            <a:ext cx="4773612" cy="34070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Maximize:  </a:t>
            </a:r>
            <a:r>
              <a:rPr lang="en-US" sz="1600" b="1" dirty="0"/>
              <a:t>z - 2x</a:t>
            </a:r>
            <a:r>
              <a:rPr lang="en-US" sz="1600" b="1" baseline="-25000" dirty="0"/>
              <a:t>1</a:t>
            </a:r>
            <a:r>
              <a:rPr lang="en-US" sz="1600" b="1" dirty="0"/>
              <a:t> - x</a:t>
            </a:r>
            <a:r>
              <a:rPr lang="en-US" sz="1600" b="1" baseline="-25000" dirty="0"/>
              <a:t>2</a:t>
            </a:r>
            <a:r>
              <a:rPr lang="en-US" sz="1600" b="1" dirty="0"/>
              <a:t> = 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s.t.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	  x</a:t>
            </a:r>
            <a:r>
              <a:rPr lang="en-US" sz="1600" baseline="-25000" dirty="0"/>
              <a:t>1</a:t>
            </a:r>
            <a:r>
              <a:rPr lang="en-US" sz="1600" dirty="0"/>
              <a:t> + s</a:t>
            </a:r>
            <a:r>
              <a:rPr lang="en-US" sz="1600" baseline="-25000" dirty="0"/>
              <a:t>1</a:t>
            </a:r>
            <a:r>
              <a:rPr lang="en-US" sz="1600" dirty="0"/>
              <a:t> = 5</a:t>
            </a:r>
          </a:p>
          <a:p>
            <a:pPr marL="0" indent="0">
              <a:buNone/>
            </a:pPr>
            <a:r>
              <a:rPr lang="en-US" sz="1600" dirty="0"/>
              <a:t>		4x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+ s</a:t>
            </a:r>
            <a:r>
              <a:rPr lang="en-US" sz="1600" baseline="-25000" dirty="0"/>
              <a:t>2</a:t>
            </a:r>
            <a:r>
              <a:rPr lang="en-US" sz="1600" dirty="0"/>
              <a:t> = 25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 x</a:t>
            </a:r>
            <a:r>
              <a:rPr lang="en-US" sz="1600" baseline="-25000" dirty="0"/>
              <a:t>1</a:t>
            </a:r>
            <a:r>
              <a:rPr lang="en-US" sz="1600" dirty="0"/>
              <a:t> &gt; 0, x</a:t>
            </a:r>
            <a:r>
              <a:rPr lang="en-US" sz="1600" baseline="-25000" dirty="0"/>
              <a:t>2</a:t>
            </a:r>
            <a:r>
              <a:rPr lang="en-US" sz="1600" dirty="0"/>
              <a:t> &gt; 0</a:t>
            </a:r>
          </a:p>
          <a:p>
            <a:pPr marL="0" indent="0">
              <a:buNone/>
            </a:pPr>
            <a:r>
              <a:rPr lang="en-US" sz="1600" dirty="0"/>
              <a:t>	 	 s</a:t>
            </a:r>
            <a:r>
              <a:rPr lang="en-US" sz="1600" baseline="-25000" dirty="0"/>
              <a:t>1</a:t>
            </a:r>
            <a:r>
              <a:rPr lang="en-US" sz="1600" dirty="0"/>
              <a:t>, s</a:t>
            </a:r>
            <a:r>
              <a:rPr lang="en-US" sz="1600" baseline="-25000" dirty="0"/>
              <a:t>2  </a:t>
            </a:r>
            <a:r>
              <a:rPr lang="en-US" sz="1600" dirty="0"/>
              <a:t>&gt; 0</a:t>
            </a:r>
            <a:endParaRPr lang="en-US" sz="1600" baseline="-25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741E3B-7415-27F6-A7F7-B89375700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18" y="4117584"/>
            <a:ext cx="3038422" cy="22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28CB9-40A9-7ACD-9B91-011252EB3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4DB79521-FD63-C0C4-2134-0BA1AE1700E4}"/>
              </a:ext>
            </a:extLst>
          </p:cNvPr>
          <p:cNvGraphicFramePr>
            <a:graphicFrameLocks noGrp="1"/>
          </p:cNvGraphicFramePr>
          <p:nvPr>
            <p:ph type="tbl" sz="quarter" idx="14"/>
          </p:nvPr>
        </p:nvGraphicFramePr>
        <p:xfrm>
          <a:off x="6096000" y="2098350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FEE04-71BA-DAD6-9563-8177F0F9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420595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2E12FAB2-9E36-5FE9-780D-D5B1C4EF5730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BFCB1-E2DD-0423-D2CF-21D9EE675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021798" y="1584805"/>
            <a:ext cx="427520" cy="513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81A5E-E714-221A-30E7-7EF5CC92EC29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EA12CB-0293-4D5E-7B8B-4E1BB4E36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136" y="4129402"/>
            <a:ext cx="3115849" cy="220678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40F66FB-F2E8-E40E-078D-EB6C2B9B58F6}"/>
              </a:ext>
            </a:extLst>
          </p:cNvPr>
          <p:cNvSpPr txBox="1">
            <a:spLocks/>
          </p:cNvSpPr>
          <p:nvPr/>
        </p:nvSpPr>
        <p:spPr>
          <a:xfrm>
            <a:off x="534430" y="1322893"/>
            <a:ext cx="4773612" cy="34070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Maximize:  </a:t>
            </a:r>
            <a:r>
              <a:rPr lang="en-US" sz="1600" b="1" dirty="0"/>
              <a:t>z - 2x</a:t>
            </a:r>
            <a:r>
              <a:rPr lang="en-US" sz="1600" b="1" baseline="-25000" dirty="0"/>
              <a:t>1</a:t>
            </a:r>
            <a:r>
              <a:rPr lang="en-US" sz="1600" b="1" dirty="0"/>
              <a:t> - x</a:t>
            </a:r>
            <a:r>
              <a:rPr lang="en-US" sz="1600" b="1" baseline="-25000" dirty="0"/>
              <a:t>2</a:t>
            </a:r>
            <a:r>
              <a:rPr lang="en-US" sz="1600" b="1" dirty="0"/>
              <a:t> = 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s.t.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	  x</a:t>
            </a:r>
            <a:r>
              <a:rPr lang="en-US" sz="1600" baseline="-25000" dirty="0"/>
              <a:t>1</a:t>
            </a:r>
            <a:r>
              <a:rPr lang="en-US" sz="1600" dirty="0"/>
              <a:t> + s</a:t>
            </a:r>
            <a:r>
              <a:rPr lang="en-US" sz="1600" baseline="-25000" dirty="0"/>
              <a:t>1</a:t>
            </a:r>
            <a:r>
              <a:rPr lang="en-US" sz="1600" dirty="0"/>
              <a:t> = 5</a:t>
            </a:r>
          </a:p>
          <a:p>
            <a:pPr marL="0" indent="0">
              <a:buNone/>
            </a:pPr>
            <a:r>
              <a:rPr lang="en-US" sz="1600" dirty="0"/>
              <a:t>		4x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+ s</a:t>
            </a:r>
            <a:r>
              <a:rPr lang="en-US" sz="1600" baseline="-25000" dirty="0"/>
              <a:t>2</a:t>
            </a:r>
            <a:r>
              <a:rPr lang="en-US" sz="1600" dirty="0"/>
              <a:t> = 25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 x</a:t>
            </a:r>
            <a:r>
              <a:rPr lang="en-US" sz="1600" baseline="-25000" dirty="0"/>
              <a:t>1</a:t>
            </a:r>
            <a:r>
              <a:rPr lang="en-US" sz="1600" dirty="0"/>
              <a:t> &gt; 0, x</a:t>
            </a:r>
            <a:r>
              <a:rPr lang="en-US" sz="1600" baseline="-25000" dirty="0"/>
              <a:t>2</a:t>
            </a:r>
            <a:r>
              <a:rPr lang="en-US" sz="1600" dirty="0"/>
              <a:t> &gt; 0</a:t>
            </a:r>
          </a:p>
          <a:p>
            <a:pPr marL="0" indent="0">
              <a:buNone/>
            </a:pPr>
            <a:r>
              <a:rPr lang="en-US" sz="1600" dirty="0"/>
              <a:t>	 	 s</a:t>
            </a:r>
            <a:r>
              <a:rPr lang="en-US" sz="1600" baseline="-25000" dirty="0"/>
              <a:t>1</a:t>
            </a:r>
            <a:r>
              <a:rPr lang="en-US" sz="1600" dirty="0"/>
              <a:t>, s</a:t>
            </a:r>
            <a:r>
              <a:rPr lang="en-US" sz="1600" baseline="-25000" dirty="0"/>
              <a:t>2  </a:t>
            </a:r>
            <a:r>
              <a:rPr lang="en-US" sz="1600" dirty="0"/>
              <a:t>&gt; 0</a:t>
            </a:r>
            <a:endParaRPr lang="en-US" sz="1600" baseline="-25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425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DEFB9-4A4E-C155-1F35-56CDFF695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B7003621-16C6-0E2A-EB17-F40E09C3BA6B}"/>
              </a:ext>
            </a:extLst>
          </p:cNvPr>
          <p:cNvGraphicFramePr>
            <a:graphicFrameLocks noGrp="1"/>
          </p:cNvGraphicFramePr>
          <p:nvPr>
            <p:ph type="tbl" sz="quarter" idx="14"/>
          </p:nvPr>
        </p:nvGraphicFramePr>
        <p:xfrm>
          <a:off x="6096000" y="2098350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F690B-4FA0-2E64-F985-B50DBEE3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310C8DD3-BECC-CBCF-A8E0-250784B5FC0C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05BBF-8AF8-2235-EB42-920EB067E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021798" y="1584805"/>
            <a:ext cx="427520" cy="5135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30D153-39E9-5B19-1EB7-49315271C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41427" y="3172228"/>
            <a:ext cx="395601" cy="513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AF03F1-0BC2-4AAB-7773-42A917DD2159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9942B4-67F4-9965-5E5D-5C48E1B9B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136" y="4129402"/>
            <a:ext cx="3115849" cy="2206785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D5E04C4-E9E4-2ADC-F896-F2F1E4773201}"/>
              </a:ext>
            </a:extLst>
          </p:cNvPr>
          <p:cNvSpPr txBox="1">
            <a:spLocks/>
          </p:cNvSpPr>
          <p:nvPr/>
        </p:nvSpPr>
        <p:spPr>
          <a:xfrm>
            <a:off x="534430" y="1322893"/>
            <a:ext cx="4773612" cy="34070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Maximize:  </a:t>
            </a:r>
            <a:r>
              <a:rPr lang="en-US" sz="1600" b="1" dirty="0"/>
              <a:t>z - 2x</a:t>
            </a:r>
            <a:r>
              <a:rPr lang="en-US" sz="1600" b="1" baseline="-25000" dirty="0"/>
              <a:t>1</a:t>
            </a:r>
            <a:r>
              <a:rPr lang="en-US" sz="1600" b="1" dirty="0"/>
              <a:t> - x</a:t>
            </a:r>
            <a:r>
              <a:rPr lang="en-US" sz="1600" b="1" baseline="-25000" dirty="0"/>
              <a:t>2</a:t>
            </a:r>
            <a:r>
              <a:rPr lang="en-US" sz="1600" b="1" dirty="0"/>
              <a:t> = 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s.t.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	  x</a:t>
            </a:r>
            <a:r>
              <a:rPr lang="en-US" sz="1600" baseline="-25000" dirty="0"/>
              <a:t>1</a:t>
            </a:r>
            <a:r>
              <a:rPr lang="en-US" sz="1600" dirty="0"/>
              <a:t> + s</a:t>
            </a:r>
            <a:r>
              <a:rPr lang="en-US" sz="1600" baseline="-25000" dirty="0"/>
              <a:t>1</a:t>
            </a:r>
            <a:r>
              <a:rPr lang="en-US" sz="1600" dirty="0"/>
              <a:t> = 5</a:t>
            </a:r>
          </a:p>
          <a:p>
            <a:pPr marL="0" indent="0">
              <a:buNone/>
            </a:pPr>
            <a:r>
              <a:rPr lang="en-US" sz="1600" dirty="0"/>
              <a:t>		4x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+ s</a:t>
            </a:r>
            <a:r>
              <a:rPr lang="en-US" sz="1600" baseline="-25000" dirty="0"/>
              <a:t>2</a:t>
            </a:r>
            <a:r>
              <a:rPr lang="en-US" sz="1600" dirty="0"/>
              <a:t> = 25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 x</a:t>
            </a:r>
            <a:r>
              <a:rPr lang="en-US" sz="1600" baseline="-25000" dirty="0"/>
              <a:t>1</a:t>
            </a:r>
            <a:r>
              <a:rPr lang="en-US" sz="1600" dirty="0"/>
              <a:t> &gt; 0, x</a:t>
            </a:r>
            <a:r>
              <a:rPr lang="en-US" sz="1600" baseline="-25000" dirty="0"/>
              <a:t>2</a:t>
            </a:r>
            <a:r>
              <a:rPr lang="en-US" sz="1600" dirty="0"/>
              <a:t> &gt; 0</a:t>
            </a:r>
          </a:p>
          <a:p>
            <a:pPr marL="0" indent="0">
              <a:buNone/>
            </a:pPr>
            <a:r>
              <a:rPr lang="en-US" sz="1600" dirty="0"/>
              <a:t>	 	 s</a:t>
            </a:r>
            <a:r>
              <a:rPr lang="en-US" sz="1600" baseline="-25000" dirty="0"/>
              <a:t>1</a:t>
            </a:r>
            <a:r>
              <a:rPr lang="en-US" sz="1600" dirty="0"/>
              <a:t>, s</a:t>
            </a:r>
            <a:r>
              <a:rPr lang="en-US" sz="1600" baseline="-25000" dirty="0"/>
              <a:t>2  </a:t>
            </a:r>
            <a:r>
              <a:rPr lang="en-US" sz="1600" dirty="0"/>
              <a:t>&gt; 0</a:t>
            </a:r>
            <a:endParaRPr lang="en-US" sz="1600" baseline="-25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3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3600" dirty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BB81D-6CFA-D08C-5DDC-AA3A65644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6399EFA5-1679-BA5A-09F3-E8FAA47D4618}"/>
              </a:ext>
            </a:extLst>
          </p:cNvPr>
          <p:cNvGraphicFramePr>
            <a:graphicFrameLocks noGrp="1"/>
          </p:cNvGraphicFramePr>
          <p:nvPr>
            <p:ph type="tbl" sz="quarter" idx="14"/>
          </p:nvPr>
        </p:nvGraphicFramePr>
        <p:xfrm>
          <a:off x="6096000" y="2103120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74502-0AC3-892B-96D6-3492A1D3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5AEB4965-D220-7E13-3287-0FCEDFD18157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F341B-F37C-7E23-D332-1464275CFA12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FA086-ADE4-B6FB-2C12-695F6A4DD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739374" y="1589575"/>
            <a:ext cx="427520" cy="513545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DE98510-D656-B88C-84A5-A907A7AC4923}"/>
              </a:ext>
            </a:extLst>
          </p:cNvPr>
          <p:cNvSpPr txBox="1">
            <a:spLocks/>
          </p:cNvSpPr>
          <p:nvPr/>
        </p:nvSpPr>
        <p:spPr>
          <a:xfrm>
            <a:off x="534430" y="1322893"/>
            <a:ext cx="4773612" cy="34070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Maximize:  </a:t>
            </a:r>
            <a:r>
              <a:rPr lang="en-US" sz="1600" b="1" dirty="0"/>
              <a:t>z - 2x</a:t>
            </a:r>
            <a:r>
              <a:rPr lang="en-US" sz="1600" b="1" baseline="-25000" dirty="0"/>
              <a:t>1</a:t>
            </a:r>
            <a:r>
              <a:rPr lang="en-US" sz="1600" b="1" dirty="0"/>
              <a:t> - x</a:t>
            </a:r>
            <a:r>
              <a:rPr lang="en-US" sz="1600" b="1" baseline="-25000" dirty="0"/>
              <a:t>2</a:t>
            </a:r>
            <a:r>
              <a:rPr lang="en-US" sz="1600" b="1" dirty="0"/>
              <a:t> = 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s.t.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	  x</a:t>
            </a:r>
            <a:r>
              <a:rPr lang="en-US" sz="1600" baseline="-25000" dirty="0"/>
              <a:t>1</a:t>
            </a:r>
            <a:r>
              <a:rPr lang="en-US" sz="1600" dirty="0"/>
              <a:t> + s</a:t>
            </a:r>
            <a:r>
              <a:rPr lang="en-US" sz="1600" baseline="-25000" dirty="0"/>
              <a:t>1</a:t>
            </a:r>
            <a:r>
              <a:rPr lang="en-US" sz="1600" dirty="0"/>
              <a:t> = 5</a:t>
            </a:r>
          </a:p>
          <a:p>
            <a:pPr marL="0" indent="0">
              <a:buNone/>
            </a:pPr>
            <a:r>
              <a:rPr lang="en-US" sz="1600" dirty="0"/>
              <a:t>		4x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+ s</a:t>
            </a:r>
            <a:r>
              <a:rPr lang="en-US" sz="1600" baseline="-25000" dirty="0"/>
              <a:t>2</a:t>
            </a:r>
            <a:r>
              <a:rPr lang="en-US" sz="1600" dirty="0"/>
              <a:t> = 25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 x</a:t>
            </a:r>
            <a:r>
              <a:rPr lang="en-US" sz="1600" baseline="-25000" dirty="0"/>
              <a:t>1</a:t>
            </a:r>
            <a:r>
              <a:rPr lang="en-US" sz="1600" dirty="0"/>
              <a:t> &gt; 0, x</a:t>
            </a:r>
            <a:r>
              <a:rPr lang="en-US" sz="1600" baseline="-25000" dirty="0"/>
              <a:t>2</a:t>
            </a:r>
            <a:r>
              <a:rPr lang="en-US" sz="1600" dirty="0"/>
              <a:t> &gt; 0</a:t>
            </a:r>
          </a:p>
          <a:p>
            <a:pPr marL="0" indent="0">
              <a:buNone/>
            </a:pPr>
            <a:r>
              <a:rPr lang="en-US" sz="1600" dirty="0"/>
              <a:t>	 	 s</a:t>
            </a:r>
            <a:r>
              <a:rPr lang="en-US" sz="1600" baseline="-25000" dirty="0"/>
              <a:t>1</a:t>
            </a:r>
            <a:r>
              <a:rPr lang="en-US" sz="1600" dirty="0"/>
              <a:t>, s</a:t>
            </a:r>
            <a:r>
              <a:rPr lang="en-US" sz="1600" baseline="-25000" dirty="0"/>
              <a:t>2  </a:t>
            </a:r>
            <a:r>
              <a:rPr lang="en-US" sz="1600" dirty="0"/>
              <a:t>&gt; 0</a:t>
            </a:r>
            <a:endParaRPr lang="en-US" sz="1600" baseline="-25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707E24E-A1A5-2C08-092A-04202CFF4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346" y="4129402"/>
            <a:ext cx="3288022" cy="22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4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B392B-104F-C34B-ACE3-C002B8EC7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C8AB03D8-10DF-3743-BCEF-CEC41A0772CB}"/>
              </a:ext>
            </a:extLst>
          </p:cNvPr>
          <p:cNvGraphicFramePr>
            <a:graphicFrameLocks noGrp="1"/>
          </p:cNvGraphicFramePr>
          <p:nvPr>
            <p:ph type="tbl" sz="quarter" idx="14"/>
          </p:nvPr>
        </p:nvGraphicFramePr>
        <p:xfrm>
          <a:off x="6096000" y="2103120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64D84-B20B-813B-1FC1-499F942F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60B6DE46-CA03-E174-80EA-CA51F5F82C3C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E09CC-8C54-255F-53DC-0617323CEC93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93181-358C-2BC8-DB5A-5CA0AA5E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739374" y="1589575"/>
            <a:ext cx="427520" cy="513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6D5CB2-F8F6-999B-6248-D756B86AB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19161" y="4132348"/>
            <a:ext cx="395601" cy="513544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DC372E5-3313-331C-CFCE-4FF73EF1125B}"/>
              </a:ext>
            </a:extLst>
          </p:cNvPr>
          <p:cNvSpPr txBox="1">
            <a:spLocks/>
          </p:cNvSpPr>
          <p:nvPr/>
        </p:nvSpPr>
        <p:spPr>
          <a:xfrm>
            <a:off x="534430" y="1322893"/>
            <a:ext cx="4773612" cy="34070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Maximize:  </a:t>
            </a:r>
            <a:r>
              <a:rPr lang="en-US" sz="1600" b="1" dirty="0"/>
              <a:t>z - 2x</a:t>
            </a:r>
            <a:r>
              <a:rPr lang="en-US" sz="1600" b="1" baseline="-25000" dirty="0"/>
              <a:t>1</a:t>
            </a:r>
            <a:r>
              <a:rPr lang="en-US" sz="1600" b="1" dirty="0"/>
              <a:t> - x</a:t>
            </a:r>
            <a:r>
              <a:rPr lang="en-US" sz="1600" b="1" baseline="-25000" dirty="0"/>
              <a:t>2</a:t>
            </a:r>
            <a:r>
              <a:rPr lang="en-US" sz="1600" b="1" dirty="0"/>
              <a:t> = 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s.t.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	  x</a:t>
            </a:r>
            <a:r>
              <a:rPr lang="en-US" sz="1600" baseline="-25000" dirty="0"/>
              <a:t>1</a:t>
            </a:r>
            <a:r>
              <a:rPr lang="en-US" sz="1600" dirty="0"/>
              <a:t> + s</a:t>
            </a:r>
            <a:r>
              <a:rPr lang="en-US" sz="1600" baseline="-25000" dirty="0"/>
              <a:t>1</a:t>
            </a:r>
            <a:r>
              <a:rPr lang="en-US" sz="1600" dirty="0"/>
              <a:t> = 5</a:t>
            </a:r>
          </a:p>
          <a:p>
            <a:pPr marL="0" indent="0">
              <a:buNone/>
            </a:pPr>
            <a:r>
              <a:rPr lang="en-US" sz="1600" dirty="0"/>
              <a:t>		4x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+ s</a:t>
            </a:r>
            <a:r>
              <a:rPr lang="en-US" sz="1600" baseline="-25000" dirty="0"/>
              <a:t>2</a:t>
            </a:r>
            <a:r>
              <a:rPr lang="en-US" sz="1600" dirty="0"/>
              <a:t> = 25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 x</a:t>
            </a:r>
            <a:r>
              <a:rPr lang="en-US" sz="1600" baseline="-25000" dirty="0"/>
              <a:t>1</a:t>
            </a:r>
            <a:r>
              <a:rPr lang="en-US" sz="1600" dirty="0"/>
              <a:t> &gt; 0, x</a:t>
            </a:r>
            <a:r>
              <a:rPr lang="en-US" sz="1600" baseline="-25000" dirty="0"/>
              <a:t>2</a:t>
            </a:r>
            <a:r>
              <a:rPr lang="en-US" sz="1600" dirty="0"/>
              <a:t> &gt; 0</a:t>
            </a:r>
          </a:p>
          <a:p>
            <a:pPr marL="0" indent="0">
              <a:buNone/>
            </a:pPr>
            <a:r>
              <a:rPr lang="en-US" sz="1600" dirty="0"/>
              <a:t>	 	 s</a:t>
            </a:r>
            <a:r>
              <a:rPr lang="en-US" sz="1600" baseline="-25000" dirty="0"/>
              <a:t>1</a:t>
            </a:r>
            <a:r>
              <a:rPr lang="en-US" sz="1600" dirty="0"/>
              <a:t>, s</a:t>
            </a:r>
            <a:r>
              <a:rPr lang="en-US" sz="1600" baseline="-25000" dirty="0"/>
              <a:t>2  </a:t>
            </a:r>
            <a:r>
              <a:rPr lang="en-US" sz="1600" dirty="0"/>
              <a:t>&gt; 0</a:t>
            </a:r>
            <a:endParaRPr lang="en-US" sz="1600" baseline="-25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E70D9-6699-4F85-3A10-025A1ED1A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346" y="4129402"/>
            <a:ext cx="3288022" cy="22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5F2D7-33A5-58CC-4A2D-F43222D07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ADD296D9-6B5C-BE8C-1DE9-3B90877ECECC}"/>
              </a:ext>
            </a:extLst>
          </p:cNvPr>
          <p:cNvGraphicFramePr>
            <a:graphicFrameLocks noGrp="1"/>
          </p:cNvGraphicFramePr>
          <p:nvPr>
            <p:ph type="tbl" sz="quarter" idx="14"/>
          </p:nvPr>
        </p:nvGraphicFramePr>
        <p:xfrm>
          <a:off x="6096000" y="2103120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6C71B-732C-CBF0-51BE-5FA6515C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565B8668-1423-C5C2-BD72-29AE4835E3C4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C67FD-C8E5-EE21-C403-3E518E02A954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CF472-0386-E1AF-C049-6E216BDE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514689" y="1588165"/>
            <a:ext cx="427520" cy="513545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71F62F3-F9E4-34AB-F286-D95E3738D841}"/>
              </a:ext>
            </a:extLst>
          </p:cNvPr>
          <p:cNvSpPr txBox="1">
            <a:spLocks/>
          </p:cNvSpPr>
          <p:nvPr/>
        </p:nvSpPr>
        <p:spPr>
          <a:xfrm>
            <a:off x="534430" y="1322893"/>
            <a:ext cx="4773612" cy="34070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Maximize:  </a:t>
            </a:r>
            <a:r>
              <a:rPr lang="en-US" sz="1600" b="1" dirty="0"/>
              <a:t>z - 2x</a:t>
            </a:r>
            <a:r>
              <a:rPr lang="en-US" sz="1600" b="1" baseline="-25000" dirty="0"/>
              <a:t>1</a:t>
            </a:r>
            <a:r>
              <a:rPr lang="en-US" sz="1600" b="1" dirty="0"/>
              <a:t> - x</a:t>
            </a:r>
            <a:r>
              <a:rPr lang="en-US" sz="1600" b="1" baseline="-25000" dirty="0"/>
              <a:t>2</a:t>
            </a:r>
            <a:r>
              <a:rPr lang="en-US" sz="1600" b="1" dirty="0"/>
              <a:t> = 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s.t.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	  x</a:t>
            </a:r>
            <a:r>
              <a:rPr lang="en-US" sz="1600" baseline="-25000" dirty="0"/>
              <a:t>1</a:t>
            </a:r>
            <a:r>
              <a:rPr lang="en-US" sz="1600" dirty="0"/>
              <a:t> + s</a:t>
            </a:r>
            <a:r>
              <a:rPr lang="en-US" sz="1600" baseline="-25000" dirty="0"/>
              <a:t>1</a:t>
            </a:r>
            <a:r>
              <a:rPr lang="en-US" sz="1600" dirty="0"/>
              <a:t> = 5</a:t>
            </a:r>
          </a:p>
          <a:p>
            <a:pPr marL="0" indent="0">
              <a:buNone/>
            </a:pPr>
            <a:r>
              <a:rPr lang="en-US" sz="1600" dirty="0"/>
              <a:t>		4x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+ s</a:t>
            </a:r>
            <a:r>
              <a:rPr lang="en-US" sz="1600" baseline="-25000" dirty="0"/>
              <a:t>2</a:t>
            </a:r>
            <a:r>
              <a:rPr lang="en-US" sz="1600" dirty="0"/>
              <a:t> = 25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 x</a:t>
            </a:r>
            <a:r>
              <a:rPr lang="en-US" sz="1600" baseline="-25000" dirty="0"/>
              <a:t>1</a:t>
            </a:r>
            <a:r>
              <a:rPr lang="en-US" sz="1600" dirty="0"/>
              <a:t> &gt; 0, x</a:t>
            </a:r>
            <a:r>
              <a:rPr lang="en-US" sz="1600" baseline="-25000" dirty="0"/>
              <a:t>2</a:t>
            </a:r>
            <a:r>
              <a:rPr lang="en-US" sz="1600" dirty="0"/>
              <a:t> &gt; 0</a:t>
            </a:r>
          </a:p>
          <a:p>
            <a:pPr marL="0" indent="0">
              <a:buNone/>
            </a:pPr>
            <a:r>
              <a:rPr lang="en-US" sz="1600" dirty="0"/>
              <a:t>	 	 s</a:t>
            </a:r>
            <a:r>
              <a:rPr lang="en-US" sz="1600" baseline="-25000" dirty="0"/>
              <a:t>1</a:t>
            </a:r>
            <a:r>
              <a:rPr lang="en-US" sz="1600" dirty="0"/>
              <a:t>, s</a:t>
            </a:r>
            <a:r>
              <a:rPr lang="en-US" sz="1600" baseline="-25000" dirty="0"/>
              <a:t>2  </a:t>
            </a:r>
            <a:r>
              <a:rPr lang="en-US" sz="1600" dirty="0"/>
              <a:t>&gt; 0</a:t>
            </a:r>
            <a:endParaRPr lang="en-US" sz="1600" baseline="-25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0117EC-4E1E-7235-8DF9-CE27BA785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36" y="4133088"/>
            <a:ext cx="3189138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7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6A262-8DB2-D6AB-20E6-13B665EC8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77D093AD-430D-249D-FC95-1DD16B78883F}"/>
              </a:ext>
            </a:extLst>
          </p:cNvPr>
          <p:cNvGraphicFramePr>
            <a:graphicFrameLocks noGrp="1"/>
          </p:cNvGraphicFramePr>
          <p:nvPr>
            <p:ph type="tbl" sz="quarter" idx="14"/>
          </p:nvPr>
        </p:nvGraphicFramePr>
        <p:xfrm>
          <a:off x="6096000" y="2103120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A5C8F-643A-F4A0-7A6F-6AADDC29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30E8705F-7F3F-7604-64EE-186B8C747225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80E1A-AB4B-16D0-0071-A291FD6F0A3F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57066-5474-F4D6-40EB-DCF95205C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514689" y="1588165"/>
            <a:ext cx="427520" cy="513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1929F-6857-6D3F-0FAD-588176754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63947" y="4089293"/>
            <a:ext cx="395601" cy="513544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4B4EEFE-9F26-485E-DAEF-4C13085F4C31}"/>
              </a:ext>
            </a:extLst>
          </p:cNvPr>
          <p:cNvSpPr txBox="1">
            <a:spLocks/>
          </p:cNvSpPr>
          <p:nvPr/>
        </p:nvSpPr>
        <p:spPr>
          <a:xfrm>
            <a:off x="534430" y="1322893"/>
            <a:ext cx="4773612" cy="34070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Maximize:  </a:t>
            </a:r>
            <a:r>
              <a:rPr lang="en-US" sz="1600" b="1" dirty="0"/>
              <a:t>z - 2x</a:t>
            </a:r>
            <a:r>
              <a:rPr lang="en-US" sz="1600" b="1" baseline="-25000" dirty="0"/>
              <a:t>1</a:t>
            </a:r>
            <a:r>
              <a:rPr lang="en-US" sz="1600" b="1" dirty="0"/>
              <a:t> - x</a:t>
            </a:r>
            <a:r>
              <a:rPr lang="en-US" sz="1600" b="1" baseline="-25000" dirty="0"/>
              <a:t>2</a:t>
            </a:r>
            <a:r>
              <a:rPr lang="en-US" sz="1600" b="1" dirty="0"/>
              <a:t> = 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s.t.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	  x</a:t>
            </a:r>
            <a:r>
              <a:rPr lang="en-US" sz="1600" baseline="-25000" dirty="0"/>
              <a:t>1</a:t>
            </a:r>
            <a:r>
              <a:rPr lang="en-US" sz="1600" dirty="0"/>
              <a:t> + s</a:t>
            </a:r>
            <a:r>
              <a:rPr lang="en-US" sz="1600" baseline="-25000" dirty="0"/>
              <a:t>1</a:t>
            </a:r>
            <a:r>
              <a:rPr lang="en-US" sz="1600" dirty="0"/>
              <a:t> = 5</a:t>
            </a:r>
          </a:p>
          <a:p>
            <a:pPr marL="0" indent="0">
              <a:buNone/>
            </a:pPr>
            <a:r>
              <a:rPr lang="en-US" sz="1600" dirty="0"/>
              <a:t>		4x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+ s</a:t>
            </a:r>
            <a:r>
              <a:rPr lang="en-US" sz="1600" baseline="-25000" dirty="0"/>
              <a:t>2</a:t>
            </a:r>
            <a:r>
              <a:rPr lang="en-US" sz="1600" dirty="0"/>
              <a:t> = 25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 x</a:t>
            </a:r>
            <a:r>
              <a:rPr lang="en-US" sz="1600" baseline="-25000" dirty="0"/>
              <a:t>1</a:t>
            </a:r>
            <a:r>
              <a:rPr lang="en-US" sz="1600" dirty="0"/>
              <a:t> &gt; 0, x</a:t>
            </a:r>
            <a:r>
              <a:rPr lang="en-US" sz="1600" baseline="-25000" dirty="0"/>
              <a:t>2</a:t>
            </a:r>
            <a:r>
              <a:rPr lang="en-US" sz="1600" dirty="0"/>
              <a:t> &gt; 0</a:t>
            </a:r>
          </a:p>
          <a:p>
            <a:pPr marL="0" indent="0">
              <a:buNone/>
            </a:pPr>
            <a:r>
              <a:rPr lang="en-US" sz="1600" dirty="0"/>
              <a:t>	 	 s</a:t>
            </a:r>
            <a:r>
              <a:rPr lang="en-US" sz="1600" baseline="-25000" dirty="0"/>
              <a:t>1</a:t>
            </a:r>
            <a:r>
              <a:rPr lang="en-US" sz="1600" dirty="0"/>
              <a:t>, s</a:t>
            </a:r>
            <a:r>
              <a:rPr lang="en-US" sz="1600" baseline="-25000" dirty="0"/>
              <a:t>2  </a:t>
            </a:r>
            <a:r>
              <a:rPr lang="en-US" sz="1600" dirty="0"/>
              <a:t>&gt; 0</a:t>
            </a:r>
            <a:endParaRPr lang="en-US" sz="1600" baseline="-25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99D1D9-469E-331A-B055-2376E4281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136" y="4133088"/>
            <a:ext cx="3189138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1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3E92F-0DCE-E75F-94FD-6F3416F56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4F2994D5-1A77-AB1B-0F8B-B2F7B96F0072}"/>
              </a:ext>
            </a:extLst>
          </p:cNvPr>
          <p:cNvGraphicFramePr>
            <a:graphicFrameLocks noGrp="1"/>
          </p:cNvGraphicFramePr>
          <p:nvPr>
            <p:ph type="tbl" sz="quarter" idx="14"/>
          </p:nvPr>
        </p:nvGraphicFramePr>
        <p:xfrm>
          <a:off x="6099048" y="2103120"/>
          <a:ext cx="4512774" cy="26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5A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5A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5A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5A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DC215-F31A-14BD-53BE-6E65911F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09D1901F-8D3E-7418-52C3-B464518F6BEC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1AC80-D4E9-EC0D-F531-C8B2413CE355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4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E0070BC-2174-1DCF-DE1D-F50C973CC333}"/>
              </a:ext>
            </a:extLst>
          </p:cNvPr>
          <p:cNvSpPr txBox="1">
            <a:spLocks/>
          </p:cNvSpPr>
          <p:nvPr/>
        </p:nvSpPr>
        <p:spPr>
          <a:xfrm>
            <a:off x="534430" y="1322893"/>
            <a:ext cx="4773612" cy="34070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Maximize:  </a:t>
            </a:r>
            <a:r>
              <a:rPr lang="en-US" sz="1600" b="1" dirty="0"/>
              <a:t>z - 2x</a:t>
            </a:r>
            <a:r>
              <a:rPr lang="en-US" sz="1600" b="1" baseline="-25000" dirty="0"/>
              <a:t>1</a:t>
            </a:r>
            <a:r>
              <a:rPr lang="en-US" sz="1600" b="1" dirty="0"/>
              <a:t> - x</a:t>
            </a:r>
            <a:r>
              <a:rPr lang="en-US" sz="1600" b="1" baseline="-25000" dirty="0"/>
              <a:t>2</a:t>
            </a:r>
            <a:r>
              <a:rPr lang="en-US" sz="1600" b="1" dirty="0"/>
              <a:t> = 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s.t.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	  x</a:t>
            </a:r>
            <a:r>
              <a:rPr lang="en-US" sz="1600" baseline="-25000" dirty="0"/>
              <a:t>1</a:t>
            </a:r>
            <a:r>
              <a:rPr lang="en-US" sz="1600" dirty="0"/>
              <a:t> + s</a:t>
            </a:r>
            <a:r>
              <a:rPr lang="en-US" sz="1600" baseline="-25000" dirty="0"/>
              <a:t>1</a:t>
            </a:r>
            <a:r>
              <a:rPr lang="en-US" sz="1600" dirty="0"/>
              <a:t> = 5</a:t>
            </a:r>
          </a:p>
          <a:p>
            <a:pPr marL="0" indent="0">
              <a:buNone/>
            </a:pPr>
            <a:r>
              <a:rPr lang="en-US" sz="1600" dirty="0"/>
              <a:t>		4x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+ s</a:t>
            </a:r>
            <a:r>
              <a:rPr lang="en-US" sz="1600" baseline="-25000" dirty="0"/>
              <a:t>2</a:t>
            </a:r>
            <a:r>
              <a:rPr lang="en-US" sz="1600" dirty="0"/>
              <a:t> = 25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 x</a:t>
            </a:r>
            <a:r>
              <a:rPr lang="en-US" sz="1600" baseline="-25000" dirty="0"/>
              <a:t>1</a:t>
            </a:r>
            <a:r>
              <a:rPr lang="en-US" sz="1600" dirty="0"/>
              <a:t> &gt; 0, x</a:t>
            </a:r>
            <a:r>
              <a:rPr lang="en-US" sz="1600" baseline="-25000" dirty="0"/>
              <a:t>2</a:t>
            </a:r>
            <a:r>
              <a:rPr lang="en-US" sz="1600" dirty="0"/>
              <a:t> &gt; 0</a:t>
            </a:r>
          </a:p>
          <a:p>
            <a:pPr marL="0" indent="0">
              <a:buNone/>
            </a:pPr>
            <a:r>
              <a:rPr lang="en-US" sz="1600" dirty="0"/>
              <a:t>	 	 s</a:t>
            </a:r>
            <a:r>
              <a:rPr lang="en-US" sz="1600" baseline="-25000" dirty="0"/>
              <a:t>1</a:t>
            </a:r>
            <a:r>
              <a:rPr lang="en-US" sz="1600" dirty="0"/>
              <a:t>, s</a:t>
            </a:r>
            <a:r>
              <a:rPr lang="en-US" sz="1600" baseline="-25000" dirty="0"/>
              <a:t>2  </a:t>
            </a:r>
            <a:r>
              <a:rPr lang="en-US" sz="1600" dirty="0"/>
              <a:t>&gt; 0</a:t>
            </a:r>
            <a:endParaRPr lang="en-US" sz="1600" baseline="-25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61208F-0954-B1FA-D5D1-3DACF8928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" y="4133088"/>
            <a:ext cx="3174057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D9721-6267-EE0D-610F-576F6E8DC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B33E-3321-CE4F-32C9-FA2007348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7807" y="1227908"/>
            <a:ext cx="4179570" cy="3376691"/>
          </a:xfrm>
        </p:spPr>
        <p:txBody>
          <a:bodyPr/>
          <a:lstStyle/>
          <a:p>
            <a:r>
              <a:rPr lang="en-US" dirty="0"/>
              <a:t>Three</a:t>
            </a:r>
            <a:br>
              <a:rPr lang="en-US" dirty="0"/>
            </a:br>
            <a:r>
              <a:rPr lang="en-US" dirty="0"/>
              <a:t>dimensional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Demonstration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F05AF8-9FA1-E9AF-32CF-86C3D09A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000E0583-AB34-D0F6-7137-1ED6F90E971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760" r="147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09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427E7-8543-8C77-EA21-280149141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20B-C870-4D53-8FA5-5264390A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D5F6B-606D-4DE9-205B-785D08F4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</a:t>
            </a:r>
          </a:p>
          <a:p>
            <a:r>
              <a:rPr lang="en-US" dirty="0"/>
              <a:t>	z = 4x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</a:p>
          <a:p>
            <a:endParaRPr lang="en-US" baseline="-25000" dirty="0"/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≤ 5</a:t>
            </a:r>
          </a:p>
          <a:p>
            <a:r>
              <a:rPr lang="en-US" dirty="0"/>
              <a:t>		4x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≤ 25</a:t>
            </a:r>
          </a:p>
          <a:p>
            <a:r>
              <a:rPr lang="en-US" dirty="0"/>
              <a:t>		8x</a:t>
            </a:r>
            <a:r>
              <a:rPr lang="en-US" baseline="-25000" dirty="0"/>
              <a:t>1</a:t>
            </a:r>
            <a:r>
              <a:rPr lang="en-US" dirty="0"/>
              <a:t> + 4x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≤ 125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 ≥ 0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06F00CC-3F13-43DE-54EC-8589BAD9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53F671-9C31-F8D6-9DB1-39E7CC4A8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627" y="2763689"/>
            <a:ext cx="2389069" cy="13306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3098BE-604D-30D5-C3DD-19F061DDD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627" y="4660365"/>
            <a:ext cx="51244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3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FC200-8C1F-18DA-8589-6076E45CB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986F-77B9-7668-E201-F1023FEE4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7807" y="1227908"/>
            <a:ext cx="4179570" cy="3376691"/>
          </a:xfrm>
        </p:spPr>
        <p:txBody>
          <a:bodyPr/>
          <a:lstStyle/>
          <a:p>
            <a:r>
              <a:rPr lang="en-US" dirty="0"/>
              <a:t>Klee–Minty</a:t>
            </a:r>
            <a:br>
              <a:rPr lang="en-US" dirty="0"/>
            </a:br>
            <a:r>
              <a:rPr lang="en-US" dirty="0"/>
              <a:t>Problem</a:t>
            </a:r>
            <a:br>
              <a:rPr lang="en-US" dirty="0"/>
            </a:br>
            <a:r>
              <a:rPr lang="en-US" sz="2800" dirty="0"/>
              <a:t>(Generalization)</a:t>
            </a:r>
            <a:br>
              <a:rPr lang="en-US" dirty="0"/>
            </a:b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DC2F56-54F8-4318-727C-6DF6B86F7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A252737-798A-6EC9-1B31-22B08FAF398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2473" b="24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66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6ED41-5CD4-3C6D-F7B3-A83AB3C94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F5B2AF-2BB8-E089-DE87-DFEEC265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6003F0-E9A1-E87C-33D8-CC54BCEC24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21033" y="2645298"/>
            <a:ext cx="5789568" cy="265822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3BE7AC-220C-71CE-C50D-9268953F5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071" y="1677124"/>
            <a:ext cx="6311529" cy="5453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D4183E-4A81-30DE-8A67-CA7A7F6443BA}"/>
              </a:ext>
            </a:extLst>
          </p:cNvPr>
          <p:cNvSpPr txBox="1"/>
          <p:nvPr/>
        </p:nvSpPr>
        <p:spPr>
          <a:xfrm>
            <a:off x="-291903" y="1254308"/>
            <a:ext cx="61124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	Maximize:</a:t>
            </a:r>
            <a:br>
              <a:rPr lang="en-US" sz="2800" b="1" dirty="0"/>
            </a:br>
            <a:r>
              <a:rPr lang="en-US" sz="2800" b="1" dirty="0"/>
              <a:t>		 Z =  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766EB82-5A91-969B-AC7B-4F0E60910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702" y="6010422"/>
            <a:ext cx="2698230" cy="34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6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60133"/>
            <a:ext cx="5833403" cy="659129"/>
          </a:xfrm>
        </p:spPr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D603EF-80CF-056F-141D-E12289DFF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2699346"/>
            <a:ext cx="7172325" cy="77152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27A9DE5-4A9E-64D7-ED22-56E64B06B232}"/>
              </a:ext>
            </a:extLst>
          </p:cNvPr>
          <p:cNvSpPr txBox="1">
            <a:spLocks/>
          </p:cNvSpPr>
          <p:nvPr/>
        </p:nvSpPr>
        <p:spPr>
          <a:xfrm>
            <a:off x="4267199" y="4431323"/>
            <a:ext cx="7172324" cy="21242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>
                <a:solidFill>
                  <a:schemeClr val="bg1"/>
                </a:solidFill>
              </a:rPr>
              <a:t>References: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https://en.wikipedia.org/wiki/Klee-Minty_cube</a:t>
            </a:r>
          </a:p>
          <a:p>
            <a:r>
              <a:rPr lang="en-US" sz="1600" i="1" dirty="0" err="1">
                <a:solidFill>
                  <a:schemeClr val="bg1"/>
                </a:solidFill>
              </a:rPr>
              <a:t>Bazaraa</a:t>
            </a:r>
            <a:r>
              <a:rPr lang="en-US" sz="1600" i="1" dirty="0">
                <a:solidFill>
                  <a:schemeClr val="bg1"/>
                </a:solidFill>
              </a:rPr>
              <a:t>, M. S. Linear Programming and Network Flows. New York: Wiley, 1977.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https://www.researchgate.net/publication/332109102_Simplex_method_is_NOT_a_polynomial_time_algorithm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E636D-1235-70DC-C987-BA27FF67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389537"/>
            <a:ext cx="3427827" cy="31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57CB4-EE5E-77C1-64E4-34B261D9D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7D55-D4E3-892A-4D0F-B6409435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0C341-7789-2718-9665-5DEF51FDF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C43B37"/>
                </a:solidFill>
              </a:rPr>
              <a:t>x</a:t>
            </a:r>
            <a:r>
              <a:rPr lang="en-US" baseline="-25000" dirty="0">
                <a:solidFill>
                  <a:srgbClr val="C43B37"/>
                </a:solidFill>
              </a:rPr>
              <a:t>1</a:t>
            </a:r>
            <a:r>
              <a:rPr lang="en-US" dirty="0">
                <a:solidFill>
                  <a:srgbClr val="C43B37"/>
                </a:solidFill>
              </a:rPr>
              <a:t> + x</a:t>
            </a:r>
            <a:r>
              <a:rPr lang="en-US" baseline="-25000" dirty="0">
                <a:solidFill>
                  <a:srgbClr val="C43B37"/>
                </a:solidFill>
              </a:rPr>
              <a:t>2</a:t>
            </a:r>
            <a:r>
              <a:rPr lang="en-US" dirty="0">
                <a:solidFill>
                  <a:srgbClr val="C43B37"/>
                </a:solidFill>
              </a:rPr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E3837DA-0BDD-C96F-0E4C-10BEE707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F1262-D06C-2536-F1F1-B21AFDD63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9537"/>
            <a:ext cx="341995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4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DCDDF-039B-632C-A35B-90D0D8621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A2A4-5CD5-617A-6643-2B9641E3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59AB8-B3EA-F3B8-20A9-3A369F940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C43B37"/>
                </a:solidFill>
              </a:rPr>
              <a:t>x</a:t>
            </a:r>
            <a:r>
              <a:rPr lang="en-US" baseline="-25000" dirty="0">
                <a:solidFill>
                  <a:srgbClr val="C43B37"/>
                </a:solidFill>
              </a:rPr>
              <a:t>1</a:t>
            </a:r>
            <a:r>
              <a:rPr lang="en-US" dirty="0">
                <a:solidFill>
                  <a:srgbClr val="C43B37"/>
                </a:solidFill>
              </a:rPr>
              <a:t> + x</a:t>
            </a:r>
            <a:r>
              <a:rPr lang="en-US" baseline="-25000" dirty="0">
                <a:solidFill>
                  <a:srgbClr val="C43B37"/>
                </a:solidFill>
              </a:rPr>
              <a:t>2</a:t>
            </a:r>
            <a:r>
              <a:rPr lang="en-US" dirty="0">
                <a:solidFill>
                  <a:srgbClr val="C43B37"/>
                </a:solidFill>
              </a:rPr>
              <a:t> &lt; 80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2E70B3"/>
                </a:solidFill>
              </a:rPr>
              <a:t>2x</a:t>
            </a:r>
            <a:r>
              <a:rPr lang="en-US" baseline="-25000" dirty="0">
                <a:solidFill>
                  <a:srgbClr val="2E70B3"/>
                </a:solidFill>
              </a:rPr>
              <a:t>1</a:t>
            </a:r>
            <a:r>
              <a:rPr lang="en-US" dirty="0">
                <a:solidFill>
                  <a:srgbClr val="2E70B3"/>
                </a:solidFill>
              </a:rPr>
              <a:t> + x</a:t>
            </a:r>
            <a:r>
              <a:rPr lang="en-US" baseline="-25000" dirty="0">
                <a:solidFill>
                  <a:srgbClr val="2E70B3"/>
                </a:solidFill>
              </a:rPr>
              <a:t>2</a:t>
            </a:r>
            <a:r>
              <a:rPr lang="en-US" dirty="0">
                <a:solidFill>
                  <a:srgbClr val="2E70B3"/>
                </a:solidFill>
              </a:rPr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97C63EF-6123-3CC7-A923-574AC54C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AB811-CC71-1E99-05A3-74D4D42C5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902" y="2389978"/>
            <a:ext cx="34480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FB1B2-1EF7-DC37-49E3-F906C4826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3232-CCDF-259B-A0E7-40E00D5C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B0F0B-515A-3C65-1D73-39CDAE902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C43B37"/>
                </a:solidFill>
              </a:rPr>
              <a:t>x</a:t>
            </a:r>
            <a:r>
              <a:rPr lang="en-US" baseline="-25000" dirty="0">
                <a:solidFill>
                  <a:srgbClr val="C43B37"/>
                </a:solidFill>
              </a:rPr>
              <a:t>1</a:t>
            </a:r>
            <a:r>
              <a:rPr lang="en-US" dirty="0">
                <a:solidFill>
                  <a:srgbClr val="C43B37"/>
                </a:solidFill>
              </a:rPr>
              <a:t> + x</a:t>
            </a:r>
            <a:r>
              <a:rPr lang="en-US" baseline="-25000" dirty="0">
                <a:solidFill>
                  <a:srgbClr val="C43B37"/>
                </a:solidFill>
              </a:rPr>
              <a:t>2</a:t>
            </a:r>
            <a:r>
              <a:rPr lang="en-US" dirty="0">
                <a:solidFill>
                  <a:srgbClr val="C43B37"/>
                </a:solidFill>
              </a:rPr>
              <a:t> &lt; 80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2E70B3"/>
                </a:solidFill>
              </a:rPr>
              <a:t>2x</a:t>
            </a:r>
            <a:r>
              <a:rPr lang="en-US" baseline="-25000" dirty="0">
                <a:solidFill>
                  <a:srgbClr val="2E70B3"/>
                </a:solidFill>
              </a:rPr>
              <a:t>1</a:t>
            </a:r>
            <a:r>
              <a:rPr lang="en-US" dirty="0">
                <a:solidFill>
                  <a:srgbClr val="2E70B3"/>
                </a:solidFill>
              </a:rPr>
              <a:t> + x</a:t>
            </a:r>
            <a:r>
              <a:rPr lang="en-US" baseline="-25000" dirty="0">
                <a:solidFill>
                  <a:srgbClr val="2E70B3"/>
                </a:solidFill>
              </a:rPr>
              <a:t>2</a:t>
            </a:r>
            <a:r>
              <a:rPr lang="en-US" dirty="0">
                <a:solidFill>
                  <a:srgbClr val="2E70B3"/>
                </a:solidFill>
              </a:rPr>
              <a:t> &lt; 100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7054AE"/>
                </a:solidFill>
              </a:rPr>
              <a:t>x</a:t>
            </a:r>
            <a:r>
              <a:rPr lang="en-US" baseline="-25000" dirty="0">
                <a:solidFill>
                  <a:srgbClr val="7054AE"/>
                </a:solidFill>
              </a:rPr>
              <a:t>1</a:t>
            </a:r>
            <a:r>
              <a:rPr lang="en-US" dirty="0">
                <a:solidFill>
                  <a:srgbClr val="7054AE"/>
                </a:solidFill>
              </a:rPr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62D5FD4-0643-EF8C-63D3-47B03411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793F72-3809-179F-D582-8312DC2C9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074" y="2389537"/>
            <a:ext cx="3445877" cy="31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F144B-31EE-313D-8FC1-068372662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F2F5-A0F3-C05A-A002-37573657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D91A0-DAF8-41E3-035F-377413DCE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C43B37"/>
                </a:solidFill>
              </a:rPr>
              <a:t>x</a:t>
            </a:r>
            <a:r>
              <a:rPr lang="en-US" baseline="-25000" dirty="0">
                <a:solidFill>
                  <a:srgbClr val="C43B37"/>
                </a:solidFill>
              </a:rPr>
              <a:t>1</a:t>
            </a:r>
            <a:r>
              <a:rPr lang="en-US" dirty="0">
                <a:solidFill>
                  <a:srgbClr val="C43B37"/>
                </a:solidFill>
              </a:rPr>
              <a:t> + x</a:t>
            </a:r>
            <a:r>
              <a:rPr lang="en-US" baseline="-25000" dirty="0">
                <a:solidFill>
                  <a:srgbClr val="C43B37"/>
                </a:solidFill>
              </a:rPr>
              <a:t>2</a:t>
            </a:r>
            <a:r>
              <a:rPr lang="en-US" dirty="0">
                <a:solidFill>
                  <a:srgbClr val="C43B37"/>
                </a:solidFill>
              </a:rPr>
              <a:t> &lt; 80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2E70B3"/>
                </a:solidFill>
              </a:rPr>
              <a:t>2x</a:t>
            </a:r>
            <a:r>
              <a:rPr lang="en-US" baseline="-25000" dirty="0">
                <a:solidFill>
                  <a:srgbClr val="2E70B3"/>
                </a:solidFill>
              </a:rPr>
              <a:t>1</a:t>
            </a:r>
            <a:r>
              <a:rPr lang="en-US" dirty="0">
                <a:solidFill>
                  <a:srgbClr val="2E70B3"/>
                </a:solidFill>
              </a:rPr>
              <a:t> + x</a:t>
            </a:r>
            <a:r>
              <a:rPr lang="en-US" baseline="-25000" dirty="0">
                <a:solidFill>
                  <a:srgbClr val="2E70B3"/>
                </a:solidFill>
              </a:rPr>
              <a:t>2</a:t>
            </a:r>
            <a:r>
              <a:rPr lang="en-US" dirty="0">
                <a:solidFill>
                  <a:srgbClr val="2E70B3"/>
                </a:solidFill>
              </a:rPr>
              <a:t> &lt; 100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7054AE"/>
                </a:solidFill>
              </a:rPr>
              <a:t>x</a:t>
            </a:r>
            <a:r>
              <a:rPr lang="en-US" baseline="-25000" dirty="0">
                <a:solidFill>
                  <a:srgbClr val="7054AE"/>
                </a:solidFill>
              </a:rPr>
              <a:t>1</a:t>
            </a:r>
            <a:r>
              <a:rPr lang="en-US" dirty="0">
                <a:solidFill>
                  <a:srgbClr val="7054AE"/>
                </a:solidFill>
              </a:rPr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</a:t>
            </a:r>
            <a:r>
              <a:rPr lang="en-US" u="sng" dirty="0"/>
              <a:t>x</a:t>
            </a:r>
            <a:r>
              <a:rPr lang="en-US" u="sng" baseline="-25000" dirty="0"/>
              <a:t>1</a:t>
            </a:r>
            <a:r>
              <a:rPr lang="en-US" u="sng" dirty="0"/>
              <a:t> &gt; 0, x</a:t>
            </a:r>
            <a:r>
              <a:rPr lang="en-US" u="sng" baseline="-25000" dirty="0"/>
              <a:t>2</a:t>
            </a:r>
            <a:r>
              <a:rPr lang="en-US" u="sng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F962B82-1E73-653E-1DBD-B972ECDD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A9DD1-992E-BBF1-C7FB-D22EFF06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413" y="2389537"/>
            <a:ext cx="3436538" cy="31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38881-7F60-D354-DB32-F2D78D7A7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A8AD-C5B0-4351-2626-FA7DFFC4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9D115-143D-9AC4-27BB-788DEB83E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C4B8201-D444-07BA-1D1D-21221B75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F47DC-A897-9510-ECA2-F16DB5333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08" y="2389537"/>
            <a:ext cx="3421643" cy="31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4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1022</TotalTime>
  <Words>2050</Words>
  <Application>Microsoft Office PowerPoint</Application>
  <PresentationFormat>Widescreen</PresentationFormat>
  <Paragraphs>628</Paragraphs>
  <Slides>39</Slides>
  <Notes>39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Tenorite</vt:lpstr>
      <vt:lpstr>Custom</vt:lpstr>
      <vt:lpstr>Time complexity of Simplex Algorithm</vt:lpstr>
      <vt:lpstr>Outline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two foundational theories</vt:lpstr>
      <vt:lpstr>Simplex Algorithm</vt:lpstr>
      <vt:lpstr>Standardization, Initialization, and Progression</vt:lpstr>
      <vt:lpstr>Step By Step Example</vt:lpstr>
      <vt:lpstr>The problem</vt:lpstr>
      <vt:lpstr>Standardization</vt:lpstr>
      <vt:lpstr>Standardization</vt:lpstr>
      <vt:lpstr>Basic and Non-Basic Variables</vt:lpstr>
      <vt:lpstr>PowerPoint Presentation</vt:lpstr>
      <vt:lpstr>PowerPoint Presentation</vt:lpstr>
      <vt:lpstr>PowerPoint Presentation</vt:lpstr>
      <vt:lpstr>PowerPoint Presentation</vt:lpstr>
      <vt:lpstr>Time Complexity</vt:lpstr>
      <vt:lpstr>Time Complexity</vt:lpstr>
      <vt:lpstr>Two dimensional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dimensional Example And Demonstration</vt:lpstr>
      <vt:lpstr>The problem</vt:lpstr>
      <vt:lpstr>Klee–Minty Problem (Generalization) </vt:lpstr>
      <vt:lpstr>PowerPoint Presentation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Moein A</dc:creator>
  <cp:lastModifiedBy>Moein A</cp:lastModifiedBy>
  <cp:revision>186</cp:revision>
  <dcterms:created xsi:type="dcterms:W3CDTF">2025-01-02T13:54:57Z</dcterms:created>
  <dcterms:modified xsi:type="dcterms:W3CDTF">2025-01-12T13:26:16Z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