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26"/>
  </p:notesMasterIdLst>
  <p:handoutMasterIdLst>
    <p:handoutMasterId r:id="rId27"/>
  </p:handoutMasterIdLst>
  <p:sldIdLst>
    <p:sldId id="322" r:id="rId2"/>
    <p:sldId id="258" r:id="rId3"/>
    <p:sldId id="259" r:id="rId4"/>
    <p:sldId id="343" r:id="rId5"/>
    <p:sldId id="344" r:id="rId6"/>
    <p:sldId id="262" r:id="rId7"/>
    <p:sldId id="360" r:id="rId8"/>
    <p:sldId id="345" r:id="rId9"/>
    <p:sldId id="309" r:id="rId10"/>
    <p:sldId id="300" r:id="rId11"/>
    <p:sldId id="267" r:id="rId12"/>
    <p:sldId id="298" r:id="rId13"/>
    <p:sldId id="346" r:id="rId14"/>
    <p:sldId id="347" r:id="rId15"/>
    <p:sldId id="350" r:id="rId16"/>
    <p:sldId id="349" r:id="rId17"/>
    <p:sldId id="357" r:id="rId18"/>
    <p:sldId id="361" r:id="rId19"/>
    <p:sldId id="362" r:id="rId20"/>
    <p:sldId id="363" r:id="rId21"/>
    <p:sldId id="364" r:id="rId22"/>
    <p:sldId id="365" r:id="rId23"/>
    <p:sldId id="366" r:id="rId24"/>
    <p:sldId id="313" r:id="rId25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8"/>
      <p:bold r:id="rId29"/>
      <p:italic r:id="rId30"/>
      <p:boldItalic r:id="rId31"/>
    </p:embeddedFont>
    <p:embeddedFont>
      <p:font typeface="Book Antiqua" panose="02040602050305030304" pitchFamily="18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Exo 2" panose="020B0604020202020204" charset="0"/>
      <p:regular r:id="rId40"/>
      <p:bold r:id="rId41"/>
      <p:italic r:id="rId42"/>
      <p:boldItalic r:id="rId43"/>
    </p:embeddedFont>
    <p:embeddedFont>
      <p:font typeface="Fira Sans Extra Condensed Medium" panose="020B0604020202020204" charset="0"/>
      <p:regular r:id="rId44"/>
      <p:bold r:id="rId45"/>
      <p:italic r:id="rId46"/>
      <p:boldItalic r:id="rId47"/>
    </p:embeddedFont>
    <p:embeddedFont>
      <p:font typeface="Roboto Condensed Light" panose="02000000000000000000" pitchFamily="2" charset="0"/>
      <p:regular r:id="rId48"/>
      <p:bold r:id="rId49"/>
      <p:italic r:id="rId50"/>
      <p:boldItalic r:id="rId51"/>
    </p:embeddedFont>
    <p:embeddedFont>
      <p:font typeface="Squada One" panose="020B0604020202020204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36D"/>
    <a:srgbClr val="F97567"/>
    <a:srgbClr val="CC0000"/>
    <a:srgbClr val="E8E8E8"/>
    <a:srgbClr val="F7F7F7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698FBE-493D-4324-9CE1-776F8B1CCF01}">
  <a:tblStyle styleId="{32698FBE-493D-4324-9CE1-776F8B1CCF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1" autoAdjust="0"/>
    <p:restoredTop sz="88357" autoAdjust="0"/>
  </p:normalViewPr>
  <p:slideViewPr>
    <p:cSldViewPr>
      <p:cViewPr>
        <p:scale>
          <a:sx n="100" d="100"/>
          <a:sy n="100" d="100"/>
        </p:scale>
        <p:origin x="58" y="1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BAFEB4D-E94C-4DEA-92C9-02F9833741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270B18-8B84-4FA8-8E0A-4832B8C066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93355-6F1F-4302-BACC-6F36575AE771}" type="datetime1">
              <a:rPr lang="fr-FR" smtClean="0"/>
              <a:t>03/06/2022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3AA38E-BA23-4ED5-9FA7-7EE495468C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F10286-C857-440C-9F67-3D0B20AC07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2993-9DA4-43E3-9537-9AF6A779E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88742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nous avons l’honneur de vous présenter devon vous notre projet de fin d’étude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inutile CONCEPTION ET REALISATION D’UNE MACHINE AUTOAMTISÉÉ DIDACTIQUE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élabores par moi-même et mon collègue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atef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91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dans cette partie nous détaillons les différent outille utilisée dans l’enseignement d’automatisme.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05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but de la SADT est d’offrir une vision globale et synthétique du système automatisé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497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but de la SADT est d’offrir une vision globale et synthétique du système automatisé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362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59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27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655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L’automatisme sert à remplacer une action ou décision habituelle et prédéfinie sans l’intervention de l'être humain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ce domaine est très évolutive ,depuis le 1ere révolution industrielle jusqu’à la industrie 4.0 qui est baser sure l’intelligence artificiel et l’internet d’objet 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Dès nos jours l’automatisme est impliqué dans plusieurs secteurs comme l'agroalimentaire avec les lignes de conditionnement et les machines spéciales,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 chimie, l’industrie pétrolière, les usines de production d'électricité, l’industrie pharmaceutique.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dans cette partie nous détaillons les différent outille utilisée dans l’enseignement d’automatisme.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71AA2EE7-A4B7-4435-8094-2EE19ACD3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0467" y="2405956"/>
            <a:ext cx="92170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 err="1">
                <a:latin typeface="Book Antiqua" panose="02040602050305030304" pitchFamily="18" charset="0"/>
              </a:rPr>
              <a:t>Presenté</a:t>
            </a:r>
            <a:r>
              <a:rPr lang="fr-FR" altLang="fr-FR" sz="1200" b="1" dirty="0">
                <a:latin typeface="Book Antiqua" panose="02040602050305030304" pitchFamily="18" charset="0"/>
              </a:rPr>
              <a:t> par:</a:t>
            </a:r>
            <a:endParaRPr lang="fr-FR" altLang="fr-FR" sz="1200" b="1" dirty="0">
              <a:latin typeface="Arial Narrow" panose="020B0606020202030204" pitchFamily="34" charset="0"/>
            </a:endParaRPr>
          </a:p>
          <a:p>
            <a:pPr algn="ctr"/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YALBs4sJixY 0"/>
              </a:rPr>
              <a:t>Ben Hamad </a:t>
            </a:r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YALBs4sJixY 0"/>
              </a:rPr>
              <a:t>Moemen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YALBs4sJixY 0"/>
              </a:rPr>
              <a:t> </a:t>
            </a:r>
            <a:endParaRPr lang="fr-FR" sz="1600" dirty="0">
              <a:solidFill>
                <a:srgbClr val="000000"/>
              </a:solidFill>
              <a:effectLst/>
              <a:latin typeface="YALBs4sJixY 0"/>
            </a:endParaRPr>
          </a:p>
          <a:p>
            <a:pPr algn="ctr"/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YALBs4sJixY 0"/>
              </a:rPr>
              <a:t>Bekalti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YALBs4sJixY 0"/>
              </a:rPr>
              <a:t> Bilel </a:t>
            </a:r>
          </a:p>
          <a:p>
            <a:pPr algn="ctr"/>
            <a:r>
              <a:rPr lang="fr-FR" sz="1600" b="1" dirty="0">
                <a:latin typeface="YALBs4sJixY 0"/>
              </a:rPr>
              <a:t>El Amine Khalil</a:t>
            </a:r>
            <a:endParaRPr lang="fr-FR" sz="1600" dirty="0">
              <a:solidFill>
                <a:srgbClr val="000000"/>
              </a:solidFill>
              <a:effectLst/>
              <a:latin typeface="YALBs4sJixY 0"/>
            </a:endParaRPr>
          </a:p>
          <a:p>
            <a:pPr algn="ctr"/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YALBs4sJixY 0"/>
              </a:rPr>
              <a:t>Fendi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YALBs4sJixY 0"/>
              </a:rPr>
              <a:t> Yassine</a:t>
            </a:r>
            <a:endParaRPr lang="fr-FR" sz="1600" dirty="0">
              <a:solidFill>
                <a:srgbClr val="000000"/>
              </a:solidFill>
              <a:effectLst/>
              <a:latin typeface="YALBs4sJixY 0"/>
            </a:endParaRPr>
          </a:p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800" dirty="0"/>
              <a:t> </a:t>
            </a:r>
            <a:endParaRPr lang="fr-FR" altLang="fr-FR" sz="1800" dirty="0">
              <a:latin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0A36908-8D02-4EE9-B03B-1A04B5EABE66}"/>
              </a:ext>
            </a:extLst>
          </p:cNvPr>
          <p:cNvSpPr txBox="1"/>
          <p:nvPr/>
        </p:nvSpPr>
        <p:spPr>
          <a:xfrm>
            <a:off x="1187624" y="1275606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Home Automation </a:t>
            </a:r>
            <a:endParaRPr lang="fr-FR" sz="36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2CBCE-86FC-4E1B-0DFC-E7D57FFBE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8" y="32079"/>
            <a:ext cx="1131590" cy="113159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60ED2EA-86F3-C698-459D-7799F666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3024" y="4140685"/>
            <a:ext cx="92170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b="1" dirty="0"/>
              <a:t>Encadré par : Mr. Mohamed Ali Hamdi </a:t>
            </a:r>
            <a:endParaRPr lang="fr-FR" altLang="fr-FR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8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ZoneTexte 67">
            <a:extLst>
              <a:ext uri="{FF2B5EF4-FFF2-40B4-BE49-F238E27FC236}">
                <a16:creationId xmlns:a16="http://schemas.microsoft.com/office/drawing/2014/main" id="{67DD1CCD-1C1B-8E95-B2EB-AD0AE1E43BF0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10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  <p:pic>
        <p:nvPicPr>
          <p:cNvPr id="6146" name="Picture 2" descr="Cloud MQTT Mosquitto Broker - Access Anywhere Digital Ocean | Random Nerd  Tutorials">
            <a:extLst>
              <a:ext uri="{FF2B5EF4-FFF2-40B4-BE49-F238E27FC236}">
                <a16:creationId xmlns:a16="http://schemas.microsoft.com/office/drawing/2014/main" id="{DA8E61FD-EC32-8E44-166D-4F6E7ECF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4" y="771550"/>
            <a:ext cx="8384292" cy="338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987824" y="1183012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Conception Electrique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868" y="7715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5DBA30DC-719B-4C23-9C9E-CC6896A69888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11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7E1790D0-238D-70FB-4B3A-52FF5C82A7B5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12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799EAB6E-BE47-DC08-C8B3-EB572DAEC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0"/>
            <a:ext cx="8568952" cy="50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B8FB3C7-9B76-50AD-61E0-0A913DE39E49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13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C6647D-129E-F74F-9D66-CF980192E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350" y="-18307"/>
            <a:ext cx="3949874" cy="1005881"/>
          </a:xfrm>
        </p:spPr>
        <p:txBody>
          <a:bodyPr/>
          <a:lstStyle/>
          <a:p>
            <a:r>
              <a:rPr lang="fr-FR" dirty="0"/>
              <a:t>Matériels Utilisées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EA8A66-DF02-20AA-1E61-8205FE532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9622"/>
            <a:ext cx="8352928" cy="3296111"/>
          </a:xfrm>
        </p:spPr>
        <p:txBody>
          <a:bodyPr/>
          <a:lstStyle/>
          <a:p>
            <a:pPr algn="l">
              <a:lnSpc>
                <a:spcPct val="200000"/>
              </a:lnSpc>
              <a:buFontTx/>
              <a:buChar char="-"/>
            </a:pPr>
            <a:r>
              <a:rPr lang="fr-FR" sz="1400" dirty="0">
                <a:latin typeface="+mn-lt"/>
              </a:rPr>
              <a:t>ESP 32 </a:t>
            </a:r>
          </a:p>
          <a:p>
            <a:pPr algn="l">
              <a:lnSpc>
                <a:spcPct val="200000"/>
              </a:lnSpc>
              <a:buFontTx/>
              <a:buChar char="-"/>
            </a:pPr>
            <a:r>
              <a:rPr lang="fr-FR" sz="1400" dirty="0">
                <a:latin typeface="+mn-lt"/>
              </a:rPr>
              <a:t>Capteur de Température et d’humidité DHT11</a:t>
            </a:r>
          </a:p>
          <a:p>
            <a:pPr algn="l">
              <a:lnSpc>
                <a:spcPct val="200000"/>
              </a:lnSpc>
              <a:buFontTx/>
              <a:buChar char="-"/>
            </a:pPr>
            <a:r>
              <a:rPr lang="fr-FR" sz="1400" dirty="0">
                <a:latin typeface="+mn-lt"/>
              </a:rPr>
              <a:t>RFID RC522 </a:t>
            </a:r>
          </a:p>
          <a:p>
            <a:pPr algn="l">
              <a:lnSpc>
                <a:spcPct val="200000"/>
              </a:lnSpc>
              <a:buFontTx/>
              <a:buChar char="-"/>
            </a:pPr>
            <a:r>
              <a:rPr lang="fr-FR" sz="1400" dirty="0">
                <a:latin typeface="+mn-lt"/>
              </a:rPr>
              <a:t>Câbles de connexion </a:t>
            </a:r>
          </a:p>
          <a:p>
            <a:pPr algn="l">
              <a:lnSpc>
                <a:spcPct val="200000"/>
              </a:lnSpc>
              <a:buFontTx/>
              <a:buChar char="-"/>
            </a:pPr>
            <a:r>
              <a:rPr lang="fr-FR" sz="1400" dirty="0">
                <a:latin typeface="+mn-lt"/>
              </a:rPr>
              <a:t>Raspberry pi </a:t>
            </a:r>
            <a:r>
              <a:rPr lang="fr-FR" sz="1400" dirty="0" err="1">
                <a:latin typeface="+mn-lt"/>
              </a:rPr>
              <a:t>Zero</a:t>
            </a:r>
            <a:r>
              <a:rPr lang="fr-FR" sz="1400" dirty="0">
                <a:latin typeface="+mn-lt"/>
              </a:rPr>
              <a:t> W (une machine virtuelle est utilisé en tant que </a:t>
            </a:r>
            <a:r>
              <a:rPr lang="fr-FR" sz="1400" dirty="0" err="1">
                <a:latin typeface="+mn-lt"/>
              </a:rPr>
              <a:t>Raspbery</a:t>
            </a:r>
            <a:r>
              <a:rPr lang="fr-FR" sz="1400" dirty="0">
                <a:latin typeface="+mn-lt"/>
              </a:rPr>
              <a:t> pi </a:t>
            </a:r>
            <a:r>
              <a:rPr lang="fr-FR" sz="1400" dirty="0" err="1">
                <a:latin typeface="+mn-lt"/>
              </a:rPr>
              <a:t>zero</a:t>
            </a:r>
            <a:r>
              <a:rPr lang="fr-FR" sz="1400" dirty="0">
                <a:latin typeface="+mn-lt"/>
              </a:rPr>
              <a:t> w )</a:t>
            </a:r>
          </a:p>
          <a:p>
            <a:pPr algn="l">
              <a:lnSpc>
                <a:spcPct val="200000"/>
              </a:lnSpc>
              <a:buFontTx/>
              <a:buChar char="-"/>
            </a:pPr>
            <a:r>
              <a:rPr lang="fr-FR" sz="1400" dirty="0">
                <a:latin typeface="+mn-lt"/>
              </a:rPr>
              <a:t>Support pile afin d’alimenter la carte esp32 </a:t>
            </a:r>
          </a:p>
          <a:p>
            <a:pPr algn="l">
              <a:lnSpc>
                <a:spcPct val="200000"/>
              </a:lnSpc>
              <a:buFontTx/>
              <a:buChar char="-"/>
            </a:pPr>
            <a:r>
              <a:rPr lang="fr-FR" sz="1400" dirty="0">
                <a:latin typeface="+mn-lt"/>
              </a:rPr>
              <a:t>2 Boutons un pour simuler l’ouverture de la porte et l’autre pour simuler la présence gaz (ou flamme ) à la maison   </a:t>
            </a:r>
          </a:p>
          <a:p>
            <a:pPr algn="l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226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843808" y="1696251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fr-FR" dirty="0"/>
            </a:br>
            <a:r>
              <a:rPr lang="fr-FR" dirty="0"/>
              <a:t>Code </a:t>
            </a:r>
            <a:r>
              <a:rPr lang="fr-FR" sz="7200" dirty="0"/>
              <a:t> </a:t>
            </a:r>
            <a:br>
              <a:rPr lang="fr-FR" sz="7200" dirty="0"/>
            </a:br>
            <a:br>
              <a:rPr lang="fr-FR" sz="7200" dirty="0"/>
            </a:br>
            <a:r>
              <a:rPr lang="fr-FR" dirty="0"/>
              <a:t> </a:t>
            </a:r>
            <a:r>
              <a:rPr lang="en" dirty="0"/>
              <a:t> 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868" y="7715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48B7218-BCDD-BDB0-83E5-31A9805EE56C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14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15073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4D087F8-9F66-1681-F85C-E4F91E896E6C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15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  <p:grpSp>
        <p:nvGrpSpPr>
          <p:cNvPr id="4" name="Group 76">
            <a:extLst>
              <a:ext uri="{FF2B5EF4-FFF2-40B4-BE49-F238E27FC236}">
                <a16:creationId xmlns:a16="http://schemas.microsoft.com/office/drawing/2014/main" id="{5B0B4841-F6B3-0B36-F23F-93625E060D76}"/>
              </a:ext>
            </a:extLst>
          </p:cNvPr>
          <p:cNvGrpSpPr/>
          <p:nvPr/>
        </p:nvGrpSpPr>
        <p:grpSpPr>
          <a:xfrm>
            <a:off x="2627784" y="598806"/>
            <a:ext cx="4760591" cy="3945888"/>
            <a:chOff x="0" y="0"/>
            <a:chExt cx="5595790" cy="4923627"/>
          </a:xfrm>
        </p:grpSpPr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A62DDBF1-E5D3-06D0-0004-C73C7DD489D9}"/>
                </a:ext>
              </a:extLst>
            </p:cNvPr>
            <p:cNvSpPr/>
            <p:nvPr/>
          </p:nvSpPr>
          <p:spPr>
            <a:xfrm>
              <a:off x="577016" y="0"/>
              <a:ext cx="688622" cy="654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1037049C-2DCE-5ED8-0CA7-10808D444478}"/>
                </a:ext>
              </a:extLst>
            </p:cNvPr>
            <p:cNvSpPr txBox="1"/>
            <p:nvPr/>
          </p:nvSpPr>
          <p:spPr>
            <a:xfrm>
              <a:off x="633319" y="142699"/>
              <a:ext cx="632968" cy="303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fr-FR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Start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Straight Arrow Connector 25">
              <a:extLst>
                <a:ext uri="{FF2B5EF4-FFF2-40B4-BE49-F238E27FC236}">
                  <a16:creationId xmlns:a16="http://schemas.microsoft.com/office/drawing/2014/main" id="{905ACB94-66E1-A628-EE1B-7D662761DA12}"/>
                </a:ext>
              </a:extLst>
            </p:cNvPr>
            <p:cNvCxnSpPr>
              <a:cxnSpLocks/>
            </p:cNvCxnSpPr>
            <p:nvPr/>
          </p:nvCxnSpPr>
          <p:spPr>
            <a:xfrm>
              <a:off x="921328" y="654755"/>
              <a:ext cx="10007" cy="706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9E08BA-5797-EB77-18C9-74A41F88E0CD}"/>
                </a:ext>
              </a:extLst>
            </p:cNvPr>
            <p:cNvSpPr/>
            <p:nvPr/>
          </p:nvSpPr>
          <p:spPr>
            <a:xfrm>
              <a:off x="145444" y="1361067"/>
              <a:ext cx="1571780" cy="44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477549-4E62-D206-A9E9-318E5CC1174B}"/>
                </a:ext>
              </a:extLst>
            </p:cNvPr>
            <p:cNvSpPr txBox="1"/>
            <p:nvPr/>
          </p:nvSpPr>
          <p:spPr>
            <a:xfrm>
              <a:off x="199814" y="1369151"/>
              <a:ext cx="1787091" cy="3561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Connect WIFI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Diamond 35">
              <a:extLst>
                <a:ext uri="{FF2B5EF4-FFF2-40B4-BE49-F238E27FC236}">
                  <a16:creationId xmlns:a16="http://schemas.microsoft.com/office/drawing/2014/main" id="{2C941035-0E96-E190-BB04-5CCC031AED70}"/>
                </a:ext>
              </a:extLst>
            </p:cNvPr>
            <p:cNvSpPr/>
            <p:nvPr/>
          </p:nvSpPr>
          <p:spPr>
            <a:xfrm>
              <a:off x="241917" y="2474559"/>
              <a:ext cx="1396610" cy="119782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cxnSp>
          <p:nvCxnSpPr>
            <p:cNvPr id="12" name="Straight Arrow Connector 37">
              <a:extLst>
                <a:ext uri="{FF2B5EF4-FFF2-40B4-BE49-F238E27FC236}">
                  <a16:creationId xmlns:a16="http://schemas.microsoft.com/office/drawing/2014/main" id="{7874C8F1-2509-6E1D-0DD1-64AC5E6C0D1B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5" y="1805867"/>
              <a:ext cx="8886" cy="668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20FE66C7-8E71-06C2-307E-6DA9320C45FE}"/>
                </a:ext>
              </a:extLst>
            </p:cNvPr>
            <p:cNvSpPr txBox="1"/>
            <p:nvPr/>
          </p:nvSpPr>
          <p:spPr>
            <a:xfrm>
              <a:off x="348495" y="2591256"/>
              <a:ext cx="1230309" cy="8950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Is the RaspBerry connected to WIFI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Straight Arrow Connector 42">
              <a:extLst>
                <a:ext uri="{FF2B5EF4-FFF2-40B4-BE49-F238E27FC236}">
                  <a16:creationId xmlns:a16="http://schemas.microsoft.com/office/drawing/2014/main" id="{31D43B45-AA9B-8006-5CE6-3D0C001A04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334" y="3672382"/>
              <a:ext cx="8888" cy="545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F9EF73AD-55EB-9CD2-455D-1E63174EAB43}"/>
                </a:ext>
              </a:extLst>
            </p:cNvPr>
            <p:cNvSpPr txBox="1"/>
            <p:nvPr/>
          </p:nvSpPr>
          <p:spPr>
            <a:xfrm>
              <a:off x="926286" y="3798453"/>
              <a:ext cx="526084" cy="3571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yes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C1394F-0224-4103-C873-0E224AAE4A95}"/>
                </a:ext>
              </a:extLst>
            </p:cNvPr>
            <p:cNvSpPr/>
            <p:nvPr/>
          </p:nvSpPr>
          <p:spPr>
            <a:xfrm>
              <a:off x="0" y="4218094"/>
              <a:ext cx="1862667" cy="654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id="{64DFD779-CE88-0E47-112B-534D2CF54C54}"/>
                </a:ext>
              </a:extLst>
            </p:cNvPr>
            <p:cNvSpPr txBox="1"/>
            <p:nvPr/>
          </p:nvSpPr>
          <p:spPr>
            <a:xfrm>
              <a:off x="25593" y="4340236"/>
              <a:ext cx="2188479" cy="3571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Connect to Broker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Straight Arrow Connector 56">
              <a:extLst>
                <a:ext uri="{FF2B5EF4-FFF2-40B4-BE49-F238E27FC236}">
                  <a16:creationId xmlns:a16="http://schemas.microsoft.com/office/drawing/2014/main" id="{BD35A823-4351-ABDA-EA79-6F4FCE680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526" y="3061749"/>
              <a:ext cx="420071" cy="1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29">
              <a:extLst>
                <a:ext uri="{FF2B5EF4-FFF2-40B4-BE49-F238E27FC236}">
                  <a16:creationId xmlns:a16="http://schemas.microsoft.com/office/drawing/2014/main" id="{825676B6-8B57-646E-1817-B93F35521807}"/>
                </a:ext>
              </a:extLst>
            </p:cNvPr>
            <p:cNvSpPr txBox="1"/>
            <p:nvPr/>
          </p:nvSpPr>
          <p:spPr>
            <a:xfrm>
              <a:off x="1561698" y="2777317"/>
              <a:ext cx="526084" cy="3571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Diamond 88">
              <a:extLst>
                <a:ext uri="{FF2B5EF4-FFF2-40B4-BE49-F238E27FC236}">
                  <a16:creationId xmlns:a16="http://schemas.microsoft.com/office/drawing/2014/main" id="{88A72953-0B9B-474B-5E69-11672594977D}"/>
                </a:ext>
              </a:extLst>
            </p:cNvPr>
            <p:cNvSpPr/>
            <p:nvPr/>
          </p:nvSpPr>
          <p:spPr>
            <a:xfrm>
              <a:off x="3740097" y="2474559"/>
              <a:ext cx="1509346" cy="119782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Parallelogram 100">
              <a:extLst>
                <a:ext uri="{FF2B5EF4-FFF2-40B4-BE49-F238E27FC236}">
                  <a16:creationId xmlns:a16="http://schemas.microsoft.com/office/drawing/2014/main" id="{62482F3D-27F0-A1CE-7778-DC73DE1DD0AA}"/>
                </a:ext>
              </a:extLst>
            </p:cNvPr>
            <p:cNvSpPr/>
            <p:nvPr/>
          </p:nvSpPr>
          <p:spPr>
            <a:xfrm>
              <a:off x="1986905" y="2783757"/>
              <a:ext cx="1064302" cy="555984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2F0F2050-22A9-DBA6-DE90-D6A583F95B04}"/>
                </a:ext>
              </a:extLst>
            </p:cNvPr>
            <p:cNvSpPr txBox="1"/>
            <p:nvPr/>
          </p:nvSpPr>
          <p:spPr>
            <a:xfrm>
              <a:off x="2002238" y="2872355"/>
              <a:ext cx="1060506" cy="5004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fr-FR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OUTPUT ‘’…’’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Straight Arrow Connector 104">
              <a:extLst>
                <a:ext uri="{FF2B5EF4-FFF2-40B4-BE49-F238E27FC236}">
                  <a16:creationId xmlns:a16="http://schemas.microsoft.com/office/drawing/2014/main" id="{62975965-459E-A40E-33E4-331590ED7D8C}"/>
                </a:ext>
              </a:extLst>
            </p:cNvPr>
            <p:cNvCxnSpPr>
              <a:cxnSpLocks/>
            </p:cNvCxnSpPr>
            <p:nvPr/>
          </p:nvCxnSpPr>
          <p:spPr>
            <a:xfrm>
              <a:off x="2979516" y="3061749"/>
              <a:ext cx="760582" cy="1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44">
              <a:extLst>
                <a:ext uri="{FF2B5EF4-FFF2-40B4-BE49-F238E27FC236}">
                  <a16:creationId xmlns:a16="http://schemas.microsoft.com/office/drawing/2014/main" id="{9E1C8E14-F6A0-F35E-E686-34F456E992A8}"/>
                </a:ext>
              </a:extLst>
            </p:cNvPr>
            <p:cNvSpPr txBox="1"/>
            <p:nvPr/>
          </p:nvSpPr>
          <p:spPr>
            <a:xfrm>
              <a:off x="3751542" y="2924802"/>
              <a:ext cx="1576736" cy="303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fr-FR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If time &gt;timeout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5" name="Straight Arrow Connector 107">
              <a:extLst>
                <a:ext uri="{FF2B5EF4-FFF2-40B4-BE49-F238E27FC236}">
                  <a16:creationId xmlns:a16="http://schemas.microsoft.com/office/drawing/2014/main" id="{F6B671E2-F2EA-785D-2D8B-D7E9B3C98D6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771" y="3672381"/>
              <a:ext cx="6492" cy="619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46">
              <a:extLst>
                <a:ext uri="{FF2B5EF4-FFF2-40B4-BE49-F238E27FC236}">
                  <a16:creationId xmlns:a16="http://schemas.microsoft.com/office/drawing/2014/main" id="{D8FBBC62-FEFF-D02A-F5C2-F82611A3F0A0}"/>
                </a:ext>
              </a:extLst>
            </p:cNvPr>
            <p:cNvSpPr txBox="1"/>
            <p:nvPr/>
          </p:nvSpPr>
          <p:spPr>
            <a:xfrm>
              <a:off x="5069706" y="4566491"/>
              <a:ext cx="526084" cy="3571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yes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Box 49">
              <a:extLst>
                <a:ext uri="{FF2B5EF4-FFF2-40B4-BE49-F238E27FC236}">
                  <a16:creationId xmlns:a16="http://schemas.microsoft.com/office/drawing/2014/main" id="{7BFD7979-43FC-2343-AFCD-67D81AAEB265}"/>
                </a:ext>
              </a:extLst>
            </p:cNvPr>
            <p:cNvSpPr txBox="1"/>
            <p:nvPr/>
          </p:nvSpPr>
          <p:spPr>
            <a:xfrm>
              <a:off x="5069706" y="3060785"/>
              <a:ext cx="526084" cy="3571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Connector: Elbow 110">
              <a:extLst>
                <a:ext uri="{FF2B5EF4-FFF2-40B4-BE49-F238E27FC236}">
                  <a16:creationId xmlns:a16="http://schemas.microsoft.com/office/drawing/2014/main" id="{35861392-DC63-B13E-CA2F-E29DA550A3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225" y="1583468"/>
              <a:ext cx="3532218" cy="1490002"/>
            </a:xfrm>
            <a:prstGeom prst="bentConnector3">
              <a:avLst>
                <a:gd name="adj1" fmla="val -772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Parallelogram 111">
              <a:extLst>
                <a:ext uri="{FF2B5EF4-FFF2-40B4-BE49-F238E27FC236}">
                  <a16:creationId xmlns:a16="http://schemas.microsoft.com/office/drawing/2014/main" id="{96B90223-D686-58C3-4766-2C6C27FEF8F1}"/>
                </a:ext>
              </a:extLst>
            </p:cNvPr>
            <p:cNvSpPr/>
            <p:nvPr/>
          </p:nvSpPr>
          <p:spPr>
            <a:xfrm>
              <a:off x="3767845" y="4292266"/>
              <a:ext cx="1466833" cy="530811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TextBox 59">
              <a:extLst>
                <a:ext uri="{FF2B5EF4-FFF2-40B4-BE49-F238E27FC236}">
                  <a16:creationId xmlns:a16="http://schemas.microsoft.com/office/drawing/2014/main" id="{48B3CA04-40EF-CB3C-DCAE-D3BC573E843C}"/>
                </a:ext>
              </a:extLst>
            </p:cNvPr>
            <p:cNvSpPr txBox="1"/>
            <p:nvPr/>
          </p:nvSpPr>
          <p:spPr>
            <a:xfrm>
              <a:off x="3767406" y="4279475"/>
              <a:ext cx="1576736" cy="5004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fr-FR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OUTPUT ‘Failed to connect’’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1" name="Connector: Elbow 113">
              <a:extLst>
                <a:ext uri="{FF2B5EF4-FFF2-40B4-BE49-F238E27FC236}">
                  <a16:creationId xmlns:a16="http://schemas.microsoft.com/office/drawing/2014/main" id="{B11F70E1-530B-E4E8-BFDF-24C87022C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65639" y="302990"/>
              <a:ext cx="3900593" cy="4254682"/>
            </a:xfrm>
            <a:prstGeom prst="bentConnector3">
              <a:avLst>
                <a:gd name="adj1" fmla="val -1669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EFE5CADA-8517-29BA-6854-B8251301C826}"/>
              </a:ext>
            </a:extLst>
          </p:cNvPr>
          <p:cNvSpPr txBox="1"/>
          <p:nvPr/>
        </p:nvSpPr>
        <p:spPr>
          <a:xfrm>
            <a:off x="3118678" y="13461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organigrame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foction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connect_wifi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02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C2ADFE1-A9BA-5021-CAA3-DC8618ACC12F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16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  <p:grpSp>
        <p:nvGrpSpPr>
          <p:cNvPr id="4" name="Group 45">
            <a:extLst>
              <a:ext uri="{FF2B5EF4-FFF2-40B4-BE49-F238E27FC236}">
                <a16:creationId xmlns:a16="http://schemas.microsoft.com/office/drawing/2014/main" id="{ACA2B87E-E498-0844-5161-A34D65E787E0}"/>
              </a:ext>
            </a:extLst>
          </p:cNvPr>
          <p:cNvGrpSpPr/>
          <p:nvPr/>
        </p:nvGrpSpPr>
        <p:grpSpPr>
          <a:xfrm flipH="1">
            <a:off x="124776" y="8891"/>
            <a:ext cx="8894446" cy="5125720"/>
            <a:chOff x="0" y="0"/>
            <a:chExt cx="8894475" cy="5125844"/>
          </a:xfrm>
        </p:grpSpPr>
        <p:grpSp>
          <p:nvGrpSpPr>
            <p:cNvPr id="5" name="Group 142">
              <a:extLst>
                <a:ext uri="{FF2B5EF4-FFF2-40B4-BE49-F238E27FC236}">
                  <a16:creationId xmlns:a16="http://schemas.microsoft.com/office/drawing/2014/main" id="{D3CA0F29-6202-A109-9284-AA5DF7D70E9C}"/>
                </a:ext>
              </a:extLst>
            </p:cNvPr>
            <p:cNvGrpSpPr/>
            <p:nvPr/>
          </p:nvGrpSpPr>
          <p:grpSpPr>
            <a:xfrm>
              <a:off x="0" y="0"/>
              <a:ext cx="8639445" cy="5125844"/>
              <a:chOff x="0" y="0"/>
              <a:chExt cx="8639445" cy="5125844"/>
            </a:xfrm>
          </p:grpSpPr>
          <p:sp>
            <p:nvSpPr>
              <p:cNvPr id="7" name="Oval 143">
                <a:extLst>
                  <a:ext uri="{FF2B5EF4-FFF2-40B4-BE49-F238E27FC236}">
                    <a16:creationId xmlns:a16="http://schemas.microsoft.com/office/drawing/2014/main" id="{FA9C3124-11B6-7C47-A008-21A3CD8C2FB5}"/>
                  </a:ext>
                </a:extLst>
              </p:cNvPr>
              <p:cNvSpPr/>
              <p:nvPr/>
            </p:nvSpPr>
            <p:spPr>
              <a:xfrm>
                <a:off x="3865338" y="0"/>
                <a:ext cx="576845" cy="5657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17433FB4-A038-2FB8-BA6A-D9AAA99E769B}"/>
                  </a:ext>
                </a:extLst>
              </p:cNvPr>
              <p:cNvSpPr txBox="1"/>
              <p:nvPr/>
            </p:nvSpPr>
            <p:spPr>
              <a:xfrm>
                <a:off x="3912515" y="123318"/>
                <a:ext cx="530225" cy="26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Start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145">
                <a:extLst>
                  <a:ext uri="{FF2B5EF4-FFF2-40B4-BE49-F238E27FC236}">
                    <a16:creationId xmlns:a16="http://schemas.microsoft.com/office/drawing/2014/main" id="{32597B5D-96F4-1164-DC76-CE103BF5B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3761" y="565790"/>
                <a:ext cx="8383" cy="610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AA3B11-A990-8227-D114-F1ED0AEFA040}"/>
                  </a:ext>
                </a:extLst>
              </p:cNvPr>
              <p:cNvSpPr/>
              <p:nvPr/>
            </p:nvSpPr>
            <p:spPr>
              <a:xfrm>
                <a:off x="3503819" y="1176133"/>
                <a:ext cx="1316649" cy="384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EDE1FBB0-A0DD-DF2B-0BFC-B4C3A138BBF8}"/>
                  </a:ext>
                </a:extLst>
              </p:cNvPr>
              <p:cNvSpPr txBox="1"/>
              <p:nvPr/>
            </p:nvSpPr>
            <p:spPr>
              <a:xfrm>
                <a:off x="3439464" y="1183037"/>
                <a:ext cx="1497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Connect to Broker 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Diamond 148">
                <a:extLst>
                  <a:ext uri="{FF2B5EF4-FFF2-40B4-BE49-F238E27FC236}">
                    <a16:creationId xmlns:a16="http://schemas.microsoft.com/office/drawing/2014/main" id="{E3A34AD9-EACC-69FB-ACA8-4D9C2A134574}"/>
                  </a:ext>
                </a:extLst>
              </p:cNvPr>
              <p:cNvSpPr/>
              <p:nvPr/>
            </p:nvSpPr>
            <p:spPr>
              <a:xfrm>
                <a:off x="3584632" y="2138329"/>
                <a:ext cx="1169912" cy="103506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cxnSp>
            <p:nvCxnSpPr>
              <p:cNvPr id="13" name="Straight Arrow Connector 149">
                <a:extLst>
                  <a:ext uri="{FF2B5EF4-FFF2-40B4-BE49-F238E27FC236}">
                    <a16:creationId xmlns:a16="http://schemas.microsoft.com/office/drawing/2014/main" id="{A15C34F5-6564-4332-3802-6E6EBBFAA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144" y="1560496"/>
                <a:ext cx="7444" cy="5778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1">
                <a:extLst>
                  <a:ext uri="{FF2B5EF4-FFF2-40B4-BE49-F238E27FC236}">
                    <a16:creationId xmlns:a16="http://schemas.microsoft.com/office/drawing/2014/main" id="{842B9121-C8E2-48B3-008B-51750C36E251}"/>
                  </a:ext>
                </a:extLst>
              </p:cNvPr>
              <p:cNvSpPr txBox="1"/>
              <p:nvPr/>
            </p:nvSpPr>
            <p:spPr>
              <a:xfrm>
                <a:off x="3673912" y="2239321"/>
                <a:ext cx="1030605" cy="773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Is the RaspBerry connected to Broker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5" name="Straight Arrow Connector 151">
                <a:extLst>
                  <a:ext uri="{FF2B5EF4-FFF2-40B4-BE49-F238E27FC236}">
                    <a16:creationId xmlns:a16="http://schemas.microsoft.com/office/drawing/2014/main" id="{102F15C1-A86B-DEB5-819A-F6D886104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6666" y="3173398"/>
                <a:ext cx="2922" cy="540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47E17522-D21A-CC23-0AD1-7AAD5317565D}"/>
                  </a:ext>
                </a:extLst>
              </p:cNvPr>
              <p:cNvSpPr txBox="1"/>
              <p:nvPr/>
            </p:nvSpPr>
            <p:spPr>
              <a:xfrm>
                <a:off x="4157937" y="3282561"/>
                <a:ext cx="440690" cy="308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yes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" name="TextBox 14">
                <a:extLst>
                  <a:ext uri="{FF2B5EF4-FFF2-40B4-BE49-F238E27FC236}">
                    <a16:creationId xmlns:a16="http://schemas.microsoft.com/office/drawing/2014/main" id="{76328127-DF41-DE71-17F1-86C115A4F17E}"/>
                  </a:ext>
                </a:extLst>
              </p:cNvPr>
              <p:cNvSpPr txBox="1"/>
              <p:nvPr/>
            </p:nvSpPr>
            <p:spPr>
              <a:xfrm>
                <a:off x="3528787" y="3737235"/>
                <a:ext cx="10734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Output connected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8" name="Straight Arrow Connector 154">
                <a:extLst>
                  <a:ext uri="{FF2B5EF4-FFF2-40B4-BE49-F238E27FC236}">
                    <a16:creationId xmlns:a16="http://schemas.microsoft.com/office/drawing/2014/main" id="{D1807F15-E277-1B0A-B3CD-FE25AAC727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4544" y="2651303"/>
                <a:ext cx="355851" cy="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9F7C0366-4E6F-7CDB-B0ED-27D4202DD418}"/>
                  </a:ext>
                </a:extLst>
              </p:cNvPr>
              <p:cNvSpPr txBox="1"/>
              <p:nvPr/>
            </p:nvSpPr>
            <p:spPr>
              <a:xfrm>
                <a:off x="4690233" y="2400111"/>
                <a:ext cx="440690" cy="308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NO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" name="Diamond 156">
                <a:extLst>
                  <a:ext uri="{FF2B5EF4-FFF2-40B4-BE49-F238E27FC236}">
                    <a16:creationId xmlns:a16="http://schemas.microsoft.com/office/drawing/2014/main" id="{6623830E-82EB-14B9-CA2F-A44177451BA5}"/>
                  </a:ext>
                </a:extLst>
              </p:cNvPr>
              <p:cNvSpPr/>
              <p:nvPr/>
            </p:nvSpPr>
            <p:spPr>
              <a:xfrm>
                <a:off x="6514988" y="2138329"/>
                <a:ext cx="1264349" cy="103506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Parallelogram 157">
                <a:extLst>
                  <a:ext uri="{FF2B5EF4-FFF2-40B4-BE49-F238E27FC236}">
                    <a16:creationId xmlns:a16="http://schemas.microsoft.com/office/drawing/2014/main" id="{464C5863-41F6-0FEB-FE9D-A0AA74136F0A}"/>
                  </a:ext>
                </a:extLst>
              </p:cNvPr>
              <p:cNvSpPr/>
              <p:nvPr/>
            </p:nvSpPr>
            <p:spPr>
              <a:xfrm>
                <a:off x="5046374" y="2395218"/>
                <a:ext cx="1288426" cy="512170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0B0A57F8-0461-C9AA-66E6-6218111E9F7A}"/>
                  </a:ext>
                </a:extLst>
              </p:cNvPr>
              <p:cNvSpPr txBox="1"/>
              <p:nvPr/>
            </p:nvSpPr>
            <p:spPr>
              <a:xfrm>
                <a:off x="5067075" y="2447775"/>
                <a:ext cx="1264285" cy="432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OUTPUT ‘’MQTT Connecting’’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3" name="Straight Arrow Connector 159">
                <a:extLst>
                  <a:ext uri="{FF2B5EF4-FFF2-40B4-BE49-F238E27FC236}">
                    <a16:creationId xmlns:a16="http://schemas.microsoft.com/office/drawing/2014/main" id="{C637A331-CB7D-016D-EFAA-490C079768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0779" y="2651303"/>
                <a:ext cx="244209" cy="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1">
                <a:extLst>
                  <a:ext uri="{FF2B5EF4-FFF2-40B4-BE49-F238E27FC236}">
                    <a16:creationId xmlns:a16="http://schemas.microsoft.com/office/drawing/2014/main" id="{F49F9AAC-6F11-C80B-D6E5-C35EB1A2FEA6}"/>
                  </a:ext>
                </a:extLst>
              </p:cNvPr>
              <p:cNvSpPr txBox="1"/>
              <p:nvPr/>
            </p:nvSpPr>
            <p:spPr>
              <a:xfrm>
                <a:off x="6482004" y="2516312"/>
                <a:ext cx="1320800" cy="26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If we tried 5 times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5" name="Straight Arrow Connector 161">
                <a:extLst>
                  <a:ext uri="{FF2B5EF4-FFF2-40B4-BE49-F238E27FC236}">
                    <a16:creationId xmlns:a16="http://schemas.microsoft.com/office/drawing/2014/main" id="{3993109F-A34F-61F0-B056-98727E519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2394" y="3173398"/>
                <a:ext cx="4769" cy="492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3">
                <a:extLst>
                  <a:ext uri="{FF2B5EF4-FFF2-40B4-BE49-F238E27FC236}">
                    <a16:creationId xmlns:a16="http://schemas.microsoft.com/office/drawing/2014/main" id="{7DD4B6EC-21DB-AFDA-F6E7-C7A5AEE607A9}"/>
                  </a:ext>
                </a:extLst>
              </p:cNvPr>
              <p:cNvSpPr txBox="1"/>
              <p:nvPr/>
            </p:nvSpPr>
            <p:spPr>
              <a:xfrm>
                <a:off x="7628954" y="2644919"/>
                <a:ext cx="440690" cy="308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NO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7" name="Connector: Elbow 163">
                <a:extLst>
                  <a:ext uri="{FF2B5EF4-FFF2-40B4-BE49-F238E27FC236}">
                    <a16:creationId xmlns:a16="http://schemas.microsoft.com/office/drawing/2014/main" id="{C91DED16-EFD6-65DE-6A7F-7E6DFD2A6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20468" y="1368315"/>
                <a:ext cx="2958869" cy="1287549"/>
              </a:xfrm>
              <a:prstGeom prst="bentConnector3">
                <a:avLst>
                  <a:gd name="adj1" fmla="val -772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5">
                <a:extLst>
                  <a:ext uri="{FF2B5EF4-FFF2-40B4-BE49-F238E27FC236}">
                    <a16:creationId xmlns:a16="http://schemas.microsoft.com/office/drawing/2014/main" id="{467BC91F-1445-A598-A2A6-289F9E30CA67}"/>
                  </a:ext>
                </a:extLst>
              </p:cNvPr>
              <p:cNvSpPr txBox="1"/>
              <p:nvPr/>
            </p:nvSpPr>
            <p:spPr>
              <a:xfrm>
                <a:off x="6528621" y="3826077"/>
                <a:ext cx="1320800" cy="26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Restarting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9" name="Connector: Elbow 165">
                <a:extLst>
                  <a:ext uri="{FF2B5EF4-FFF2-40B4-BE49-F238E27FC236}">
                    <a16:creationId xmlns:a16="http://schemas.microsoft.com/office/drawing/2014/main" id="{C8F41E27-C983-6B87-CBAF-9EEF6273A3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42184" y="261821"/>
                <a:ext cx="3480369" cy="3686834"/>
              </a:xfrm>
              <a:prstGeom prst="bentConnector3">
                <a:avLst>
                  <a:gd name="adj1" fmla="val -656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0FF1D1E-ACC4-50DE-81BB-7E294E8E465F}"/>
                  </a:ext>
                </a:extLst>
              </p:cNvPr>
              <p:cNvSpPr/>
              <p:nvPr/>
            </p:nvSpPr>
            <p:spPr>
              <a:xfrm>
                <a:off x="3437617" y="4741481"/>
                <a:ext cx="1316649" cy="384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5D463C7-6867-BD5A-DB56-5AE82C94B4A2}"/>
                  </a:ext>
                </a:extLst>
              </p:cNvPr>
              <p:cNvSpPr/>
              <p:nvPr/>
            </p:nvSpPr>
            <p:spPr>
              <a:xfrm>
                <a:off x="6362234" y="3665759"/>
                <a:ext cx="1560319" cy="565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Parallelogram 168">
                <a:extLst>
                  <a:ext uri="{FF2B5EF4-FFF2-40B4-BE49-F238E27FC236}">
                    <a16:creationId xmlns:a16="http://schemas.microsoft.com/office/drawing/2014/main" id="{1B85D244-5EB1-8EB7-1290-A2F6598CC0DA}"/>
                  </a:ext>
                </a:extLst>
              </p:cNvPr>
              <p:cNvSpPr/>
              <p:nvPr/>
            </p:nvSpPr>
            <p:spPr>
              <a:xfrm>
                <a:off x="3528787" y="3713471"/>
                <a:ext cx="1134310" cy="565790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783E690-8D67-FB6A-7953-8D3FB422BDD7}"/>
                  </a:ext>
                </a:extLst>
              </p:cNvPr>
              <p:cNvSpPr/>
              <p:nvPr/>
            </p:nvSpPr>
            <p:spPr>
              <a:xfrm>
                <a:off x="0" y="4690697"/>
                <a:ext cx="1316649" cy="384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4775B5E-BA4D-7F2B-5A52-0FF1F2C4D81A}"/>
                  </a:ext>
                </a:extLst>
              </p:cNvPr>
              <p:cNvSpPr/>
              <p:nvPr/>
            </p:nvSpPr>
            <p:spPr>
              <a:xfrm>
                <a:off x="5453714" y="4690696"/>
                <a:ext cx="1316649" cy="384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D250124-C1DB-BB41-A27E-4BEE0209CCA7}"/>
                  </a:ext>
                </a:extLst>
              </p:cNvPr>
              <p:cNvSpPr/>
              <p:nvPr/>
            </p:nvSpPr>
            <p:spPr>
              <a:xfrm>
                <a:off x="1822709" y="4690696"/>
                <a:ext cx="1316649" cy="384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21706C2-F81E-E537-4C87-6153DCAD3C33}"/>
                  </a:ext>
                </a:extLst>
              </p:cNvPr>
              <p:cNvSpPr/>
              <p:nvPr/>
            </p:nvSpPr>
            <p:spPr>
              <a:xfrm>
                <a:off x="7322796" y="4654663"/>
                <a:ext cx="1316649" cy="384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cxnSp>
            <p:nvCxnSpPr>
              <p:cNvPr id="37" name="Straight Arrow Connector 173">
                <a:extLst>
                  <a:ext uri="{FF2B5EF4-FFF2-40B4-BE49-F238E27FC236}">
                    <a16:creationId xmlns:a16="http://schemas.microsoft.com/office/drawing/2014/main" id="{CE8C6C78-9859-6D2F-9E34-B2FE5335B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5942" y="4279261"/>
                <a:ext cx="0" cy="4622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174">
                <a:extLst>
                  <a:ext uri="{FF2B5EF4-FFF2-40B4-BE49-F238E27FC236}">
                    <a16:creationId xmlns:a16="http://schemas.microsoft.com/office/drawing/2014/main" id="{07302F9A-8AC4-B491-E22D-F558B5A4DC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82771" y="3677524"/>
                <a:ext cx="411435" cy="1614908"/>
              </a:xfrm>
              <a:prstGeom prst="bentConnector3">
                <a:avLst>
                  <a:gd name="adj1" fmla="val 2530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175">
                <a:extLst>
                  <a:ext uri="{FF2B5EF4-FFF2-40B4-BE49-F238E27FC236}">
                    <a16:creationId xmlns:a16="http://schemas.microsoft.com/office/drawing/2014/main" id="{FE38DE1F-DFCE-3E36-0086-76F6E16466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898273" y="3476929"/>
                <a:ext cx="411435" cy="2016097"/>
              </a:xfrm>
              <a:prstGeom prst="bentConnector3">
                <a:avLst>
                  <a:gd name="adj1" fmla="val 2530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176">
                <a:extLst>
                  <a:ext uri="{FF2B5EF4-FFF2-40B4-BE49-F238E27FC236}">
                    <a16:creationId xmlns:a16="http://schemas.microsoft.com/office/drawing/2014/main" id="{A3BD907C-8807-7442-BBDC-766AD03477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0830" y="2524372"/>
                <a:ext cx="375402" cy="3885179"/>
              </a:xfrm>
              <a:prstGeom prst="bentConnector3">
                <a:avLst>
                  <a:gd name="adj1" fmla="val 2894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177">
                <a:extLst>
                  <a:ext uri="{FF2B5EF4-FFF2-40B4-BE49-F238E27FC236}">
                    <a16:creationId xmlns:a16="http://schemas.microsoft.com/office/drawing/2014/main" id="{E86144AF-9FAC-8A0B-FF83-F8684A15C9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71416" y="2766171"/>
                <a:ext cx="411436" cy="3437617"/>
              </a:xfrm>
              <a:prstGeom prst="bentConnector3">
                <a:avLst>
                  <a:gd name="adj1" fmla="val 2530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39">
                <a:extLst>
                  <a:ext uri="{FF2B5EF4-FFF2-40B4-BE49-F238E27FC236}">
                    <a16:creationId xmlns:a16="http://schemas.microsoft.com/office/drawing/2014/main" id="{BFCFDD76-5FF1-C297-4E73-A6CA3990A20A}"/>
                  </a:ext>
                </a:extLst>
              </p:cNvPr>
              <p:cNvSpPr txBox="1"/>
              <p:nvPr/>
            </p:nvSpPr>
            <p:spPr>
              <a:xfrm>
                <a:off x="131616" y="4724550"/>
                <a:ext cx="1123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Subscribe R1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3" name="TextBox 40">
                <a:extLst>
                  <a:ext uri="{FF2B5EF4-FFF2-40B4-BE49-F238E27FC236}">
                    <a16:creationId xmlns:a16="http://schemas.microsoft.com/office/drawing/2014/main" id="{CAC38A01-F418-8FDF-F943-A788AA3C4FFB}"/>
                  </a:ext>
                </a:extLst>
              </p:cNvPr>
              <p:cNvSpPr txBox="1"/>
              <p:nvPr/>
            </p:nvSpPr>
            <p:spPr>
              <a:xfrm>
                <a:off x="3625999" y="4764314"/>
                <a:ext cx="1123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Subscribe R3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4" name="TextBox 41">
                <a:extLst>
                  <a:ext uri="{FF2B5EF4-FFF2-40B4-BE49-F238E27FC236}">
                    <a16:creationId xmlns:a16="http://schemas.microsoft.com/office/drawing/2014/main" id="{502E6226-CB02-9D0A-180B-2122644DB6DF}"/>
                  </a:ext>
                </a:extLst>
              </p:cNvPr>
              <p:cNvSpPr txBox="1"/>
              <p:nvPr/>
            </p:nvSpPr>
            <p:spPr>
              <a:xfrm>
                <a:off x="1931742" y="4741481"/>
                <a:ext cx="1123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Subscribe R2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5" name="TextBox 42">
                <a:extLst>
                  <a:ext uri="{FF2B5EF4-FFF2-40B4-BE49-F238E27FC236}">
                    <a16:creationId xmlns:a16="http://schemas.microsoft.com/office/drawing/2014/main" id="{27C2C539-D388-B4C8-F709-1756802F8122}"/>
                  </a:ext>
                </a:extLst>
              </p:cNvPr>
              <p:cNvSpPr txBox="1"/>
              <p:nvPr/>
            </p:nvSpPr>
            <p:spPr>
              <a:xfrm>
                <a:off x="5492146" y="4718796"/>
                <a:ext cx="14361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Subscribe RFID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6" name="TextBox 43">
                <a:extLst>
                  <a:ext uri="{FF2B5EF4-FFF2-40B4-BE49-F238E27FC236}">
                    <a16:creationId xmlns:a16="http://schemas.microsoft.com/office/drawing/2014/main" id="{1C9AEC9F-8139-A790-B0FF-CFBE7622A894}"/>
                  </a:ext>
                </a:extLst>
              </p:cNvPr>
              <p:cNvSpPr txBox="1"/>
              <p:nvPr/>
            </p:nvSpPr>
            <p:spPr>
              <a:xfrm>
                <a:off x="7102372" y="3046798"/>
                <a:ext cx="440690" cy="308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yes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44">
              <a:extLst>
                <a:ext uri="{FF2B5EF4-FFF2-40B4-BE49-F238E27FC236}">
                  <a16:creationId xmlns:a16="http://schemas.microsoft.com/office/drawing/2014/main" id="{F8F14CF7-85B0-F8AE-278F-6FAB3856659C}"/>
                </a:ext>
              </a:extLst>
            </p:cNvPr>
            <p:cNvSpPr txBox="1"/>
            <p:nvPr/>
          </p:nvSpPr>
          <p:spPr>
            <a:xfrm>
              <a:off x="7383729" y="4702373"/>
              <a:ext cx="151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Subscribe SONY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69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9BBBF0E-3FDB-0729-AFC4-9755A16269AA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17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FC6C2BD-F7B4-68BD-C6B0-DA06FD383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9295"/>
            <a:ext cx="6925399" cy="50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0448139-EF87-87B7-F9BE-E8058F3E7C8D}"/>
              </a:ext>
            </a:extLst>
          </p:cNvPr>
          <p:cNvGrpSpPr/>
          <p:nvPr/>
        </p:nvGrpSpPr>
        <p:grpSpPr>
          <a:xfrm>
            <a:off x="3526790" y="752158"/>
            <a:ext cx="2090420" cy="3639188"/>
            <a:chOff x="0" y="0"/>
            <a:chExt cx="2090933" cy="3639579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D1EA57B9-2349-1518-17C8-2F96C048E997}"/>
                </a:ext>
              </a:extLst>
            </p:cNvPr>
            <p:cNvSpPr txBox="1"/>
            <p:nvPr/>
          </p:nvSpPr>
          <p:spPr>
            <a:xfrm>
              <a:off x="198855" y="1110217"/>
              <a:ext cx="1892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Define input output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Oval 281">
              <a:extLst>
                <a:ext uri="{FF2B5EF4-FFF2-40B4-BE49-F238E27FC236}">
                  <a16:creationId xmlns:a16="http://schemas.microsoft.com/office/drawing/2014/main" id="{8C4E6B97-E432-848E-99A4-E750D5591410}"/>
                </a:ext>
              </a:extLst>
            </p:cNvPr>
            <p:cNvSpPr/>
            <p:nvPr/>
          </p:nvSpPr>
          <p:spPr>
            <a:xfrm>
              <a:off x="684741" y="0"/>
              <a:ext cx="578522" cy="5909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2E6FFB26-C9EF-5312-6DC2-A6144CAAD535}"/>
                </a:ext>
              </a:extLst>
            </p:cNvPr>
            <p:cNvSpPr txBox="1"/>
            <p:nvPr/>
          </p:nvSpPr>
          <p:spPr>
            <a:xfrm>
              <a:off x="731888" y="128788"/>
              <a:ext cx="530860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Start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Straight Arrow Connector 283">
              <a:extLst>
                <a:ext uri="{FF2B5EF4-FFF2-40B4-BE49-F238E27FC236}">
                  <a16:creationId xmlns:a16="http://schemas.microsoft.com/office/drawing/2014/main" id="{7703CC79-0DEE-94C7-C8A8-218022469EE9}"/>
                </a:ext>
              </a:extLst>
            </p:cNvPr>
            <p:cNvCxnSpPr>
              <a:cxnSpLocks/>
            </p:cNvCxnSpPr>
            <p:nvPr/>
          </p:nvCxnSpPr>
          <p:spPr>
            <a:xfrm>
              <a:off x="974002" y="590936"/>
              <a:ext cx="8064" cy="478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167204-7601-507D-6DFF-0E4DD67BAD5F}"/>
                </a:ext>
              </a:extLst>
            </p:cNvPr>
            <p:cNvSpPr/>
            <p:nvPr/>
          </p:nvSpPr>
          <p:spPr>
            <a:xfrm>
              <a:off x="231385" y="1069335"/>
              <a:ext cx="1501361" cy="401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A7ECF4-36BB-0870-52EB-6FD13975529D}"/>
                </a:ext>
              </a:extLst>
            </p:cNvPr>
            <p:cNvSpPr/>
            <p:nvPr/>
          </p:nvSpPr>
          <p:spPr>
            <a:xfrm>
              <a:off x="246985" y="2157745"/>
              <a:ext cx="1501361" cy="401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cxnSp>
          <p:nvCxnSpPr>
            <p:cNvPr id="12" name="Straight Arrow Connector 286">
              <a:extLst>
                <a:ext uri="{FF2B5EF4-FFF2-40B4-BE49-F238E27FC236}">
                  <a16:creationId xmlns:a16="http://schemas.microsoft.com/office/drawing/2014/main" id="{C87332A5-E83F-B8BF-19C8-88CFA25EE4DF}"/>
                </a:ext>
              </a:extLst>
            </p:cNvPr>
            <p:cNvCxnSpPr>
              <a:cxnSpLocks/>
            </p:cNvCxnSpPr>
            <p:nvPr/>
          </p:nvCxnSpPr>
          <p:spPr>
            <a:xfrm>
              <a:off x="982066" y="1470780"/>
              <a:ext cx="15600" cy="68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9B673572-D696-2643-FD24-AA9CE3B1A7AA}"/>
                </a:ext>
              </a:extLst>
            </p:cNvPr>
            <p:cNvSpPr txBox="1"/>
            <p:nvPr/>
          </p:nvSpPr>
          <p:spPr>
            <a:xfrm>
              <a:off x="293785" y="2204579"/>
              <a:ext cx="1438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Initialise Sensers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" name="Group 288">
              <a:extLst>
                <a:ext uri="{FF2B5EF4-FFF2-40B4-BE49-F238E27FC236}">
                  <a16:creationId xmlns:a16="http://schemas.microsoft.com/office/drawing/2014/main" id="{FB29D319-CC86-AC78-1F65-2A4BA4C535DF}"/>
                </a:ext>
              </a:extLst>
            </p:cNvPr>
            <p:cNvGrpSpPr/>
            <p:nvPr/>
          </p:nvGrpSpPr>
          <p:grpSpPr>
            <a:xfrm>
              <a:off x="0" y="3112685"/>
              <a:ext cx="1892078" cy="526894"/>
              <a:chOff x="0" y="3112685"/>
              <a:chExt cx="1892078" cy="526894"/>
            </a:xfrm>
          </p:grpSpPr>
          <p:sp>
            <p:nvSpPr>
              <p:cNvPr id="16" name="Parallelogram 289">
                <a:extLst>
                  <a:ext uri="{FF2B5EF4-FFF2-40B4-BE49-F238E27FC236}">
                    <a16:creationId xmlns:a16="http://schemas.microsoft.com/office/drawing/2014/main" id="{D01A06D5-F9FD-C28C-D649-C6A3E7B9FC74}"/>
                  </a:ext>
                </a:extLst>
              </p:cNvPr>
              <p:cNvSpPr/>
              <p:nvPr/>
            </p:nvSpPr>
            <p:spPr>
              <a:xfrm>
                <a:off x="0" y="3140464"/>
                <a:ext cx="1892078" cy="499115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29E96DA1-A585-643C-DADC-6D1C4804569F}"/>
                  </a:ext>
                </a:extLst>
              </p:cNvPr>
              <p:cNvSpPr txBox="1"/>
              <p:nvPr/>
            </p:nvSpPr>
            <p:spPr>
              <a:xfrm>
                <a:off x="162994" y="3112685"/>
                <a:ext cx="16381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Output ‘’everything’’ setup</a:t>
                </a:r>
                <a:endPara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Arrow Connector 291">
              <a:extLst>
                <a:ext uri="{FF2B5EF4-FFF2-40B4-BE49-F238E27FC236}">
                  <a16:creationId xmlns:a16="http://schemas.microsoft.com/office/drawing/2014/main" id="{756ACBBD-5A0B-D684-F59F-B21313930901}"/>
                </a:ext>
              </a:extLst>
            </p:cNvPr>
            <p:cNvCxnSpPr>
              <a:cxnSpLocks/>
            </p:cNvCxnSpPr>
            <p:nvPr/>
          </p:nvCxnSpPr>
          <p:spPr>
            <a:xfrm>
              <a:off x="997666" y="2559190"/>
              <a:ext cx="10762" cy="581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31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45E49000-5B02-F723-DCBC-5CABCB8A760A}"/>
              </a:ext>
            </a:extLst>
          </p:cNvPr>
          <p:cNvGrpSpPr/>
          <p:nvPr/>
        </p:nvGrpSpPr>
        <p:grpSpPr>
          <a:xfrm>
            <a:off x="2411760" y="411510"/>
            <a:ext cx="3685139" cy="4524355"/>
            <a:chOff x="0" y="0"/>
            <a:chExt cx="4296319" cy="6297346"/>
          </a:xfrm>
        </p:grpSpPr>
        <p:sp>
          <p:nvSpPr>
            <p:cNvPr id="6" name="Oval 293">
              <a:extLst>
                <a:ext uri="{FF2B5EF4-FFF2-40B4-BE49-F238E27FC236}">
                  <a16:creationId xmlns:a16="http://schemas.microsoft.com/office/drawing/2014/main" id="{142D79B2-77F3-711F-8C84-FDC7BBD715E6}"/>
                </a:ext>
              </a:extLst>
            </p:cNvPr>
            <p:cNvSpPr/>
            <p:nvPr/>
          </p:nvSpPr>
          <p:spPr>
            <a:xfrm>
              <a:off x="3063895" y="0"/>
              <a:ext cx="578522" cy="5909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46A40137-77CC-2F5D-96CF-BC092FA99B91}"/>
                </a:ext>
              </a:extLst>
            </p:cNvPr>
            <p:cNvSpPr txBox="1"/>
            <p:nvPr/>
          </p:nvSpPr>
          <p:spPr>
            <a:xfrm>
              <a:off x="3110828" y="128801"/>
              <a:ext cx="530860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fr-FR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Start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Straight Arrow Connector 295">
              <a:extLst>
                <a:ext uri="{FF2B5EF4-FFF2-40B4-BE49-F238E27FC236}">
                  <a16:creationId xmlns:a16="http://schemas.microsoft.com/office/drawing/2014/main" id="{AA7236E2-36FE-6316-1E9D-1CFE20A83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153" y="590936"/>
              <a:ext cx="3" cy="32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Diamond 296">
              <a:extLst>
                <a:ext uri="{FF2B5EF4-FFF2-40B4-BE49-F238E27FC236}">
                  <a16:creationId xmlns:a16="http://schemas.microsoft.com/office/drawing/2014/main" id="{3D3285B8-F13A-CC92-CEB2-B8AC905908D3}"/>
                </a:ext>
              </a:extLst>
            </p:cNvPr>
            <p:cNvSpPr/>
            <p:nvPr/>
          </p:nvSpPr>
          <p:spPr>
            <a:xfrm>
              <a:off x="2720978" y="915099"/>
              <a:ext cx="1264349" cy="10350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TextBox 21">
              <a:extLst>
                <a:ext uri="{FF2B5EF4-FFF2-40B4-BE49-F238E27FC236}">
                  <a16:creationId xmlns:a16="http://schemas.microsoft.com/office/drawing/2014/main" id="{2CD839A2-BBC1-ED23-71DB-41C084930E4F}"/>
                </a:ext>
              </a:extLst>
            </p:cNvPr>
            <p:cNvSpPr txBox="1"/>
            <p:nvPr/>
          </p:nvSpPr>
          <p:spPr>
            <a:xfrm>
              <a:off x="2720977" y="1141887"/>
              <a:ext cx="1196036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If card is present 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Parallelogram 298">
              <a:extLst>
                <a:ext uri="{FF2B5EF4-FFF2-40B4-BE49-F238E27FC236}">
                  <a16:creationId xmlns:a16="http://schemas.microsoft.com/office/drawing/2014/main" id="{C2CFE3A5-1431-9F8C-2999-30C9D8743DA5}"/>
                </a:ext>
              </a:extLst>
            </p:cNvPr>
            <p:cNvSpPr/>
            <p:nvPr/>
          </p:nvSpPr>
          <p:spPr>
            <a:xfrm>
              <a:off x="2403347" y="2210586"/>
              <a:ext cx="1892078" cy="49911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TextBox 24">
              <a:extLst>
                <a:ext uri="{FF2B5EF4-FFF2-40B4-BE49-F238E27FC236}">
                  <a16:creationId xmlns:a16="http://schemas.microsoft.com/office/drawing/2014/main" id="{7E42CEF5-A59C-FF37-53D0-A4AF7B42A4BB}"/>
                </a:ext>
              </a:extLst>
            </p:cNvPr>
            <p:cNvSpPr txBox="1"/>
            <p:nvPr/>
          </p:nvSpPr>
          <p:spPr>
            <a:xfrm>
              <a:off x="2534081" y="2375990"/>
              <a:ext cx="1638141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fr-FR" sz="14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Output ‘’UID tag’’</a:t>
              </a:r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" name="Straight Arrow Connector 300">
              <a:extLst>
                <a:ext uri="{FF2B5EF4-FFF2-40B4-BE49-F238E27FC236}">
                  <a16:creationId xmlns:a16="http://schemas.microsoft.com/office/drawing/2014/main" id="{CFB2C4D4-14FD-362A-1417-19B5E6C08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9386" y="1950168"/>
              <a:ext cx="3767" cy="260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15DB62-7802-746C-3F2D-116D6046FA79}"/>
                </a:ext>
              </a:extLst>
            </p:cNvPr>
            <p:cNvSpPr/>
            <p:nvPr/>
          </p:nvSpPr>
          <p:spPr>
            <a:xfrm>
              <a:off x="2403347" y="3365972"/>
              <a:ext cx="1892078" cy="7668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Diamond 302">
              <a:extLst>
                <a:ext uri="{FF2B5EF4-FFF2-40B4-BE49-F238E27FC236}">
                  <a16:creationId xmlns:a16="http://schemas.microsoft.com/office/drawing/2014/main" id="{0D458C3C-D1A1-D956-A222-6C80630906B8}"/>
                </a:ext>
              </a:extLst>
            </p:cNvPr>
            <p:cNvSpPr/>
            <p:nvPr/>
          </p:nvSpPr>
          <p:spPr>
            <a:xfrm>
              <a:off x="2720978" y="4402665"/>
              <a:ext cx="1264349" cy="10350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TextBox 34">
              <a:extLst>
                <a:ext uri="{FF2B5EF4-FFF2-40B4-BE49-F238E27FC236}">
                  <a16:creationId xmlns:a16="http://schemas.microsoft.com/office/drawing/2014/main" id="{8E335E85-BB13-9C7B-C0E3-96AF9AF571E4}"/>
                </a:ext>
              </a:extLst>
            </p:cNvPr>
            <p:cNvSpPr txBox="1"/>
            <p:nvPr/>
          </p:nvSpPr>
          <p:spPr>
            <a:xfrm>
              <a:off x="2636494" y="4652905"/>
              <a:ext cx="1513634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If card is admissable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Straight Arrow Connector 304">
              <a:extLst>
                <a:ext uri="{FF2B5EF4-FFF2-40B4-BE49-F238E27FC236}">
                  <a16:creationId xmlns:a16="http://schemas.microsoft.com/office/drawing/2014/main" id="{9F53A7AD-E9EB-6CB1-25A7-FB61A3BB3193}"/>
                </a:ext>
              </a:extLst>
            </p:cNvPr>
            <p:cNvCxnSpPr>
              <a:cxnSpLocks/>
            </p:cNvCxnSpPr>
            <p:nvPr/>
          </p:nvCxnSpPr>
          <p:spPr>
            <a:xfrm>
              <a:off x="3349386" y="2709701"/>
              <a:ext cx="0" cy="656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54">
              <a:extLst>
                <a:ext uri="{FF2B5EF4-FFF2-40B4-BE49-F238E27FC236}">
                  <a16:creationId xmlns:a16="http://schemas.microsoft.com/office/drawing/2014/main" id="{0825489B-BF93-5EBD-695B-3719D59BCD3D}"/>
                </a:ext>
              </a:extLst>
            </p:cNvPr>
            <p:cNvSpPr txBox="1"/>
            <p:nvPr/>
          </p:nvSpPr>
          <p:spPr>
            <a:xfrm>
              <a:off x="2446378" y="3427791"/>
              <a:ext cx="1806015" cy="738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Copy the content of the cart into a variable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D1B5DF-F0B5-52E2-03C6-D7A38402AD89}"/>
                </a:ext>
              </a:extLst>
            </p:cNvPr>
            <p:cNvSpPr/>
            <p:nvPr/>
          </p:nvSpPr>
          <p:spPr>
            <a:xfrm>
              <a:off x="2450547" y="5766048"/>
              <a:ext cx="1805213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TextBox 56">
              <a:extLst>
                <a:ext uri="{FF2B5EF4-FFF2-40B4-BE49-F238E27FC236}">
                  <a16:creationId xmlns:a16="http://schemas.microsoft.com/office/drawing/2014/main" id="{00760570-5FA4-AB35-C366-B45E811C84CB}"/>
                </a:ext>
              </a:extLst>
            </p:cNvPr>
            <p:cNvSpPr txBox="1"/>
            <p:nvPr/>
          </p:nvSpPr>
          <p:spPr>
            <a:xfrm>
              <a:off x="2490304" y="5774126"/>
              <a:ext cx="1806015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Publish in the RFID_TOPIC true 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4C0B95-8B60-292E-B71B-7C5C3E19D5CE}"/>
                </a:ext>
              </a:extLst>
            </p:cNvPr>
            <p:cNvSpPr/>
            <p:nvPr/>
          </p:nvSpPr>
          <p:spPr>
            <a:xfrm>
              <a:off x="0" y="5774127"/>
              <a:ext cx="1819386" cy="515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TextBox 58">
              <a:extLst>
                <a:ext uri="{FF2B5EF4-FFF2-40B4-BE49-F238E27FC236}">
                  <a16:creationId xmlns:a16="http://schemas.microsoft.com/office/drawing/2014/main" id="{62B46285-2E22-191F-7DE1-1CD223A97532}"/>
                </a:ext>
              </a:extLst>
            </p:cNvPr>
            <p:cNvSpPr txBox="1"/>
            <p:nvPr/>
          </p:nvSpPr>
          <p:spPr>
            <a:xfrm>
              <a:off x="26541" y="5774126"/>
              <a:ext cx="1806015" cy="5232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Publish in the RFID_TOPIC false  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Connector: Elbow 310">
              <a:extLst>
                <a:ext uri="{FF2B5EF4-FFF2-40B4-BE49-F238E27FC236}">
                  <a16:creationId xmlns:a16="http://schemas.microsoft.com/office/drawing/2014/main" id="{D69ABB13-2BC2-A352-82D7-DE9FBB4D6DF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9694" y="4920199"/>
              <a:ext cx="1811285" cy="8539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311">
              <a:extLst>
                <a:ext uri="{FF2B5EF4-FFF2-40B4-BE49-F238E27FC236}">
                  <a16:creationId xmlns:a16="http://schemas.microsoft.com/office/drawing/2014/main" id="{9E94F880-A003-F6DE-4C80-DD5AD0C0C1E5}"/>
                </a:ext>
              </a:extLst>
            </p:cNvPr>
            <p:cNvCxnSpPr>
              <a:cxnSpLocks/>
            </p:cNvCxnSpPr>
            <p:nvPr/>
          </p:nvCxnSpPr>
          <p:spPr>
            <a:xfrm>
              <a:off x="3349386" y="4132819"/>
              <a:ext cx="3767" cy="269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312">
              <a:extLst>
                <a:ext uri="{FF2B5EF4-FFF2-40B4-BE49-F238E27FC236}">
                  <a16:creationId xmlns:a16="http://schemas.microsoft.com/office/drawing/2014/main" id="{1CB52AAA-D9FC-BC62-C950-DC125A9FA9C5}"/>
                </a:ext>
              </a:extLst>
            </p:cNvPr>
            <p:cNvCxnSpPr>
              <a:cxnSpLocks/>
            </p:cNvCxnSpPr>
            <p:nvPr/>
          </p:nvCxnSpPr>
          <p:spPr>
            <a:xfrm>
              <a:off x="3353153" y="5437734"/>
              <a:ext cx="1" cy="328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313">
              <a:extLst>
                <a:ext uri="{FF2B5EF4-FFF2-40B4-BE49-F238E27FC236}">
                  <a16:creationId xmlns:a16="http://schemas.microsoft.com/office/drawing/2014/main" id="{A17BA16F-39EB-AEA0-78F0-664743B1D17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720977" y="295468"/>
              <a:ext cx="342917" cy="1137166"/>
            </a:xfrm>
            <a:prstGeom prst="bentConnector3">
              <a:avLst>
                <a:gd name="adj1" fmla="val -12591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80">
              <a:extLst>
                <a:ext uri="{FF2B5EF4-FFF2-40B4-BE49-F238E27FC236}">
                  <a16:creationId xmlns:a16="http://schemas.microsoft.com/office/drawing/2014/main" id="{646C9E9C-5BEF-64FA-C4B3-8B59D2A713BE}"/>
                </a:ext>
              </a:extLst>
            </p:cNvPr>
            <p:cNvSpPr txBox="1"/>
            <p:nvPr/>
          </p:nvSpPr>
          <p:spPr>
            <a:xfrm>
              <a:off x="3348961" y="1852797"/>
              <a:ext cx="530860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fr-FR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YES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Box 81">
              <a:extLst>
                <a:ext uri="{FF2B5EF4-FFF2-40B4-BE49-F238E27FC236}">
                  <a16:creationId xmlns:a16="http://schemas.microsoft.com/office/drawing/2014/main" id="{B8788BF1-2F0A-3B8E-CC3B-4067A18C9716}"/>
                </a:ext>
              </a:extLst>
            </p:cNvPr>
            <p:cNvSpPr txBox="1"/>
            <p:nvPr/>
          </p:nvSpPr>
          <p:spPr>
            <a:xfrm>
              <a:off x="2360940" y="1168593"/>
              <a:ext cx="530860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fr-FR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TextBox 82">
              <a:extLst>
                <a:ext uri="{FF2B5EF4-FFF2-40B4-BE49-F238E27FC236}">
                  <a16:creationId xmlns:a16="http://schemas.microsoft.com/office/drawing/2014/main" id="{26E049A3-0908-48BC-9433-1241B5C862F6}"/>
                </a:ext>
              </a:extLst>
            </p:cNvPr>
            <p:cNvSpPr txBox="1"/>
            <p:nvPr/>
          </p:nvSpPr>
          <p:spPr>
            <a:xfrm>
              <a:off x="2370596" y="4685175"/>
              <a:ext cx="53149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fr-FR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TextBox 83">
              <a:extLst>
                <a:ext uri="{FF2B5EF4-FFF2-40B4-BE49-F238E27FC236}">
                  <a16:creationId xmlns:a16="http://schemas.microsoft.com/office/drawing/2014/main" id="{A16A78EA-177D-DC9A-E87B-7528B4DFD6F4}"/>
                </a:ext>
              </a:extLst>
            </p:cNvPr>
            <p:cNvSpPr txBox="1"/>
            <p:nvPr/>
          </p:nvSpPr>
          <p:spPr>
            <a:xfrm>
              <a:off x="3348961" y="5346468"/>
              <a:ext cx="530860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fr-FR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YES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24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latin typeface="+mj-lt"/>
              </a:rPr>
              <a:t>Plan</a:t>
            </a:r>
            <a:endParaRPr sz="3600" dirty="0">
              <a:latin typeface="+mj-lt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287886" y="670347"/>
            <a:ext cx="1974300" cy="337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latin typeface="+mj-lt"/>
              </a:rPr>
              <a:t>Intoduction</a:t>
            </a:r>
            <a:endParaRPr dirty="0">
              <a:latin typeface="+mj-lt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84961" y="1589866"/>
            <a:ext cx="244827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j-lt"/>
              </a:rPr>
              <a:t>Concept MQTT</a:t>
            </a:r>
            <a:endParaRPr dirty="0">
              <a:latin typeface="+mj-lt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093847" y="152085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2392856" y="2467050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99637" y="2536066"/>
            <a:ext cx="23324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j-lt"/>
              </a:rPr>
              <a:t>Conception Electrique</a:t>
            </a:r>
            <a:endParaRPr dirty="0"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088B92-6559-49D1-9816-0561542D9618}"/>
              </a:ext>
            </a:extLst>
          </p:cNvPr>
          <p:cNvSpPr txBox="1"/>
          <p:nvPr/>
        </p:nvSpPr>
        <p:spPr>
          <a:xfrm>
            <a:off x="6047775" y="3077013"/>
            <a:ext cx="5993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dk1"/>
              </a:buClr>
              <a:buSzPts val="4800"/>
              <a:buFont typeface="Arial"/>
              <a:buNone/>
            </a:pPr>
            <a:r>
              <a:rPr lang="en" sz="3600" b="1" dirty="0">
                <a:solidFill>
                  <a:schemeClr val="dk1"/>
                </a:solidFill>
                <a:latin typeface="Exo 2"/>
              </a:rPr>
              <a:t>04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30642E6-0319-405E-B311-A3FC704520BE}"/>
              </a:ext>
            </a:extLst>
          </p:cNvPr>
          <p:cNvSpPr txBox="1"/>
          <p:nvPr/>
        </p:nvSpPr>
        <p:spPr>
          <a:xfrm>
            <a:off x="6690610" y="3254183"/>
            <a:ext cx="2543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fr-FR" b="1" dirty="0">
                <a:solidFill>
                  <a:schemeClr val="dk1"/>
                </a:solidFill>
                <a:latin typeface="+mj-lt"/>
                <a:sym typeface="Exo 2"/>
              </a:rPr>
              <a:t>Code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3" grpId="0"/>
      <p:bldP spid="155" grpId="0"/>
      <p:bldP spid="157" grpId="0"/>
      <p:bldP spid="161" grpId="0"/>
      <p:bldP spid="167" grpId="0"/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BC2065A5-0C69-8A38-03EF-14A7BEF8A562}"/>
              </a:ext>
            </a:extLst>
          </p:cNvPr>
          <p:cNvGrpSpPr/>
          <p:nvPr/>
        </p:nvGrpSpPr>
        <p:grpSpPr>
          <a:xfrm>
            <a:off x="3528377" y="803275"/>
            <a:ext cx="2087245" cy="3536952"/>
            <a:chOff x="0" y="0"/>
            <a:chExt cx="2087245" cy="3537579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693D3BE8-E1F6-E757-EEFA-5078409C056F}"/>
                </a:ext>
              </a:extLst>
            </p:cNvPr>
            <p:cNvSpPr txBox="1"/>
            <p:nvPr/>
          </p:nvSpPr>
          <p:spPr>
            <a:xfrm>
              <a:off x="0" y="2738437"/>
              <a:ext cx="2087245" cy="716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1200">
                  <a:solidFill>
                    <a:srgbClr val="24292F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Publish "Someone opened the door.“ in DOOR_TOPIC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Oval 320">
              <a:extLst>
                <a:ext uri="{FF2B5EF4-FFF2-40B4-BE49-F238E27FC236}">
                  <a16:creationId xmlns:a16="http://schemas.microsoft.com/office/drawing/2014/main" id="{AD58DB36-920D-ED2E-358E-91BDE3CC10BE}"/>
                </a:ext>
              </a:extLst>
            </p:cNvPr>
            <p:cNvSpPr/>
            <p:nvPr/>
          </p:nvSpPr>
          <p:spPr>
            <a:xfrm>
              <a:off x="730739" y="0"/>
              <a:ext cx="578522" cy="5909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98427924-5A93-45EC-49FD-A09463E37A5A}"/>
                </a:ext>
              </a:extLst>
            </p:cNvPr>
            <p:cNvSpPr txBox="1"/>
            <p:nvPr/>
          </p:nvSpPr>
          <p:spPr>
            <a:xfrm>
              <a:off x="778065" y="178592"/>
              <a:ext cx="531495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Start</a:t>
              </a:r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Straight Arrow Connector 322">
              <a:extLst>
                <a:ext uri="{FF2B5EF4-FFF2-40B4-BE49-F238E27FC236}">
                  <a16:creationId xmlns:a16="http://schemas.microsoft.com/office/drawing/2014/main" id="{E54F1B92-DA90-F918-4146-E656B2767D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00" y="590936"/>
              <a:ext cx="10061" cy="325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46CA8A-593D-97EE-5662-D22B65B3D81E}"/>
                </a:ext>
              </a:extLst>
            </p:cNvPr>
            <p:cNvSpPr/>
            <p:nvPr/>
          </p:nvSpPr>
          <p:spPr>
            <a:xfrm>
              <a:off x="127108" y="2678934"/>
              <a:ext cx="1785784" cy="858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Diamond 324">
              <a:extLst>
                <a:ext uri="{FF2B5EF4-FFF2-40B4-BE49-F238E27FC236}">
                  <a16:creationId xmlns:a16="http://schemas.microsoft.com/office/drawing/2014/main" id="{19DC180A-DD29-6E54-0AD2-945ABABD89AC}"/>
                </a:ext>
              </a:extLst>
            </p:cNvPr>
            <p:cNvSpPr/>
            <p:nvPr/>
          </p:nvSpPr>
          <p:spPr>
            <a:xfrm>
              <a:off x="397886" y="916773"/>
              <a:ext cx="1264349" cy="10350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89DBC961-2556-D1C6-C46E-8773B2292C6A}"/>
                </a:ext>
              </a:extLst>
            </p:cNvPr>
            <p:cNvSpPr txBox="1"/>
            <p:nvPr/>
          </p:nvSpPr>
          <p:spPr>
            <a:xfrm>
              <a:off x="413779" y="1119778"/>
              <a:ext cx="1259840" cy="508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kern="1200">
                  <a:solidFill>
                    <a:srgbClr val="24292F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Button Pressed 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" name="Straight Arrow Connector 326">
              <a:extLst>
                <a:ext uri="{FF2B5EF4-FFF2-40B4-BE49-F238E27FC236}">
                  <a16:creationId xmlns:a16="http://schemas.microsoft.com/office/drawing/2014/main" id="{681F7D12-D53F-530F-825E-E739CF749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000" y="1951842"/>
              <a:ext cx="10061" cy="72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89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1F5E75CF-37CD-256E-1071-79BEAAD2B238}"/>
              </a:ext>
            </a:extLst>
          </p:cNvPr>
          <p:cNvGrpSpPr/>
          <p:nvPr/>
        </p:nvGrpSpPr>
        <p:grpSpPr>
          <a:xfrm>
            <a:off x="3528378" y="515303"/>
            <a:ext cx="2087245" cy="4112896"/>
            <a:chOff x="0" y="0"/>
            <a:chExt cx="2087323" cy="4113249"/>
          </a:xfrm>
        </p:grpSpPr>
        <p:sp>
          <p:nvSpPr>
            <p:cNvPr id="6" name="TextBox 38">
              <a:extLst>
                <a:ext uri="{FF2B5EF4-FFF2-40B4-BE49-F238E27FC236}">
                  <a16:creationId xmlns:a16="http://schemas.microsoft.com/office/drawing/2014/main" id="{A4E99BFD-CFCF-C266-A880-51AE9DBF912E}"/>
                </a:ext>
              </a:extLst>
            </p:cNvPr>
            <p:cNvSpPr txBox="1"/>
            <p:nvPr/>
          </p:nvSpPr>
          <p:spPr>
            <a:xfrm>
              <a:off x="0" y="2293879"/>
              <a:ext cx="2087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Parse JSON STRING into JSON object 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Oval 329">
              <a:extLst>
                <a:ext uri="{FF2B5EF4-FFF2-40B4-BE49-F238E27FC236}">
                  <a16:creationId xmlns:a16="http://schemas.microsoft.com/office/drawing/2014/main" id="{AAE50FAB-54F6-FF8A-BFD0-F162E1E1225D}"/>
                </a:ext>
              </a:extLst>
            </p:cNvPr>
            <p:cNvSpPr/>
            <p:nvPr/>
          </p:nvSpPr>
          <p:spPr>
            <a:xfrm>
              <a:off x="770631" y="0"/>
              <a:ext cx="578522" cy="5909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40">
              <a:extLst>
                <a:ext uri="{FF2B5EF4-FFF2-40B4-BE49-F238E27FC236}">
                  <a16:creationId xmlns:a16="http://schemas.microsoft.com/office/drawing/2014/main" id="{0FC8963E-1C0E-99AB-C248-1B1829C996DA}"/>
                </a:ext>
              </a:extLst>
            </p:cNvPr>
            <p:cNvSpPr txBox="1"/>
            <p:nvPr/>
          </p:nvSpPr>
          <p:spPr>
            <a:xfrm>
              <a:off x="817926" y="178609"/>
              <a:ext cx="531495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Start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Straight Arrow Connector 331">
              <a:extLst>
                <a:ext uri="{FF2B5EF4-FFF2-40B4-BE49-F238E27FC236}">
                  <a16:creationId xmlns:a16="http://schemas.microsoft.com/office/drawing/2014/main" id="{CA2D592C-9A68-1C8D-8547-2A72FE465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63" y="590936"/>
              <a:ext cx="16229" cy="529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A7C5A1-18B4-38E1-E3C5-263FE1A14208}"/>
                </a:ext>
              </a:extLst>
            </p:cNvPr>
            <p:cNvSpPr/>
            <p:nvPr/>
          </p:nvSpPr>
          <p:spPr>
            <a:xfrm>
              <a:off x="150770" y="2210902"/>
              <a:ext cx="1785784" cy="668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TextBox 44">
              <a:extLst>
                <a:ext uri="{FF2B5EF4-FFF2-40B4-BE49-F238E27FC236}">
                  <a16:creationId xmlns:a16="http://schemas.microsoft.com/office/drawing/2014/main" id="{C162AA42-2954-D901-CFBA-E5654BD4165E}"/>
                </a:ext>
              </a:extLst>
            </p:cNvPr>
            <p:cNvSpPr txBox="1"/>
            <p:nvPr/>
          </p:nvSpPr>
          <p:spPr>
            <a:xfrm>
              <a:off x="246772" y="1089175"/>
              <a:ext cx="1673225" cy="508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kern="1200">
                  <a:solidFill>
                    <a:srgbClr val="24292F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read Temperature and humidity  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" name="Straight Arrow Connector 334">
              <a:extLst>
                <a:ext uri="{FF2B5EF4-FFF2-40B4-BE49-F238E27FC236}">
                  <a16:creationId xmlns:a16="http://schemas.microsoft.com/office/drawing/2014/main" id="{F0815986-D210-218E-5CA8-6F1CBE1B04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62" y="1581780"/>
              <a:ext cx="1" cy="62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5FA470-C71E-DC6C-1C38-4156D9289FB5}"/>
                </a:ext>
              </a:extLst>
            </p:cNvPr>
            <p:cNvSpPr/>
            <p:nvPr/>
          </p:nvSpPr>
          <p:spPr>
            <a:xfrm>
              <a:off x="167000" y="1119978"/>
              <a:ext cx="1753325" cy="461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5D1FA664-8E42-FB9F-AD01-5D85ED551F9A}"/>
                </a:ext>
              </a:extLst>
            </p:cNvPr>
            <p:cNvSpPr txBox="1"/>
            <p:nvPr/>
          </p:nvSpPr>
          <p:spPr>
            <a:xfrm>
              <a:off x="203645" y="3527520"/>
              <a:ext cx="1805940" cy="51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Publish in </a:t>
              </a:r>
              <a:r>
                <a:rPr lang="fr-FR" sz="1400" kern="1200">
                  <a:solidFill>
                    <a:srgbClr val="24292F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WEATHER_TOPIC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AC4C15-C86F-6F93-CE11-39EDE6BC156B}"/>
                </a:ext>
              </a:extLst>
            </p:cNvPr>
            <p:cNvSpPr/>
            <p:nvPr/>
          </p:nvSpPr>
          <p:spPr>
            <a:xfrm>
              <a:off x="158885" y="3465619"/>
              <a:ext cx="1785784" cy="647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cxnSp>
          <p:nvCxnSpPr>
            <p:cNvPr id="16" name="Straight Arrow Connector 338">
              <a:extLst>
                <a:ext uri="{FF2B5EF4-FFF2-40B4-BE49-F238E27FC236}">
                  <a16:creationId xmlns:a16="http://schemas.microsoft.com/office/drawing/2014/main" id="{AB017AC1-DC63-CFC5-E124-B4A075F7B257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62" y="2879604"/>
              <a:ext cx="8115" cy="586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5514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5">
            <a:extLst>
              <a:ext uri="{FF2B5EF4-FFF2-40B4-BE49-F238E27FC236}">
                <a16:creationId xmlns:a16="http://schemas.microsoft.com/office/drawing/2014/main" id="{BBFD361D-B254-989D-882F-EEBD32452E95}"/>
              </a:ext>
            </a:extLst>
          </p:cNvPr>
          <p:cNvGrpSpPr/>
          <p:nvPr/>
        </p:nvGrpSpPr>
        <p:grpSpPr>
          <a:xfrm>
            <a:off x="2339752" y="239443"/>
            <a:ext cx="3672408" cy="4914748"/>
            <a:chOff x="0" y="0"/>
            <a:chExt cx="4146608" cy="6661678"/>
          </a:xfrm>
        </p:grpSpPr>
        <p:sp>
          <p:nvSpPr>
            <p:cNvPr id="6" name="Oval 342">
              <a:extLst>
                <a:ext uri="{FF2B5EF4-FFF2-40B4-BE49-F238E27FC236}">
                  <a16:creationId xmlns:a16="http://schemas.microsoft.com/office/drawing/2014/main" id="{FDC241C4-DCD8-388D-7E89-5CC73108CF32}"/>
                </a:ext>
              </a:extLst>
            </p:cNvPr>
            <p:cNvSpPr/>
            <p:nvPr/>
          </p:nvSpPr>
          <p:spPr>
            <a:xfrm>
              <a:off x="3020576" y="0"/>
              <a:ext cx="578522" cy="5909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64">
              <a:extLst>
                <a:ext uri="{FF2B5EF4-FFF2-40B4-BE49-F238E27FC236}">
                  <a16:creationId xmlns:a16="http://schemas.microsoft.com/office/drawing/2014/main" id="{81AEC18C-1DBA-808E-B2DF-A0DCC0EE135C}"/>
                </a:ext>
              </a:extLst>
            </p:cNvPr>
            <p:cNvSpPr txBox="1"/>
            <p:nvPr/>
          </p:nvSpPr>
          <p:spPr>
            <a:xfrm>
              <a:off x="3067860" y="178611"/>
              <a:ext cx="531495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Start</a:t>
              </a:r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Straight Arrow Connector 344">
              <a:extLst>
                <a:ext uri="{FF2B5EF4-FFF2-40B4-BE49-F238E27FC236}">
                  <a16:creationId xmlns:a16="http://schemas.microsoft.com/office/drawing/2014/main" id="{A99EFF95-E228-2C74-632C-6ACC5246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9836" y="590936"/>
              <a:ext cx="1" cy="611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66">
              <a:extLst>
                <a:ext uri="{FF2B5EF4-FFF2-40B4-BE49-F238E27FC236}">
                  <a16:creationId xmlns:a16="http://schemas.microsoft.com/office/drawing/2014/main" id="{5D7E4C99-B578-669D-1BCC-1197E23684D8}"/>
                </a:ext>
              </a:extLst>
            </p:cNvPr>
            <p:cNvSpPr txBox="1"/>
            <p:nvPr/>
          </p:nvSpPr>
          <p:spPr>
            <a:xfrm>
              <a:off x="62089" y="2828178"/>
              <a:ext cx="1549400" cy="508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kern="1200">
                  <a:solidFill>
                    <a:srgbClr val="000000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connectToBroker</a:t>
              </a:r>
              <a:r>
                <a:rPr lang="fr-FR" sz="1400" kern="1200">
                  <a:solidFill>
                    <a:srgbClr val="24292F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()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D1DE77-E285-FD93-ED0B-F7EF156C06BF}"/>
                </a:ext>
              </a:extLst>
            </p:cNvPr>
            <p:cNvSpPr/>
            <p:nvPr/>
          </p:nvSpPr>
          <p:spPr>
            <a:xfrm>
              <a:off x="2473064" y="1202297"/>
              <a:ext cx="1673544" cy="529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61C929-12DB-3F2A-1C28-F5B3CCA2F84A}"/>
                </a:ext>
              </a:extLst>
            </p:cNvPr>
            <p:cNvSpPr/>
            <p:nvPr/>
          </p:nvSpPr>
          <p:spPr>
            <a:xfrm>
              <a:off x="0" y="2728235"/>
              <a:ext cx="1673544" cy="529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FA9F2F-9057-BC25-6391-D6633C4B7C39}"/>
                </a:ext>
              </a:extLst>
            </p:cNvPr>
            <p:cNvSpPr/>
            <p:nvPr/>
          </p:nvSpPr>
          <p:spPr>
            <a:xfrm>
              <a:off x="2451068" y="3446727"/>
              <a:ext cx="1673544" cy="529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TextBox 50">
              <a:extLst>
                <a:ext uri="{FF2B5EF4-FFF2-40B4-BE49-F238E27FC236}">
                  <a16:creationId xmlns:a16="http://schemas.microsoft.com/office/drawing/2014/main" id="{7E9F6697-763D-7C1B-7A5D-F7139EEB8BE2}"/>
                </a:ext>
              </a:extLst>
            </p:cNvPr>
            <p:cNvSpPr txBox="1"/>
            <p:nvPr/>
          </p:nvSpPr>
          <p:spPr>
            <a:xfrm>
              <a:off x="2422794" y="4471907"/>
              <a:ext cx="1549400" cy="299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kern="1200">
                  <a:solidFill>
                    <a:srgbClr val="24292F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button1_pub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9ED8E1-D8C3-4DA2-6C7A-B09B43A9780B}"/>
                </a:ext>
              </a:extLst>
            </p:cNvPr>
            <p:cNvSpPr/>
            <p:nvPr/>
          </p:nvSpPr>
          <p:spPr>
            <a:xfrm>
              <a:off x="2451068" y="4295288"/>
              <a:ext cx="1673544" cy="529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EE4A501A-1716-8F6B-153A-53E9093F146F}"/>
                </a:ext>
              </a:extLst>
            </p:cNvPr>
            <p:cNvSpPr txBox="1"/>
            <p:nvPr/>
          </p:nvSpPr>
          <p:spPr>
            <a:xfrm>
              <a:off x="2501269" y="1280101"/>
              <a:ext cx="1549400" cy="299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kern="1200">
                  <a:solidFill>
                    <a:srgbClr val="24292F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wifiCheck_pub()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Straight Arrow Connector 352">
              <a:extLst>
                <a:ext uri="{FF2B5EF4-FFF2-40B4-BE49-F238E27FC236}">
                  <a16:creationId xmlns:a16="http://schemas.microsoft.com/office/drawing/2014/main" id="{B7F1ED1C-561A-269D-F88C-C4691B0F0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87840" y="4808262"/>
              <a:ext cx="0" cy="343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AE100B-E7D5-7472-C887-65BEA6A8A909}"/>
                </a:ext>
              </a:extLst>
            </p:cNvPr>
            <p:cNvSpPr/>
            <p:nvPr/>
          </p:nvSpPr>
          <p:spPr>
            <a:xfrm>
              <a:off x="2451068" y="5152242"/>
              <a:ext cx="1673544" cy="529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TextBox 57">
              <a:extLst>
                <a:ext uri="{FF2B5EF4-FFF2-40B4-BE49-F238E27FC236}">
                  <a16:creationId xmlns:a16="http://schemas.microsoft.com/office/drawing/2014/main" id="{E31755A7-B208-750B-9ED5-71B20F4E4503}"/>
                </a:ext>
              </a:extLst>
            </p:cNvPr>
            <p:cNvSpPr txBox="1"/>
            <p:nvPr/>
          </p:nvSpPr>
          <p:spPr>
            <a:xfrm>
              <a:off x="2486305" y="3525694"/>
              <a:ext cx="1549400" cy="299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kern="1200">
                  <a:solidFill>
                    <a:srgbClr val="24292F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RFID_pub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" name="Straight Arrow Connector 355">
              <a:extLst>
                <a:ext uri="{FF2B5EF4-FFF2-40B4-BE49-F238E27FC236}">
                  <a16:creationId xmlns:a16="http://schemas.microsoft.com/office/drawing/2014/main" id="{1D1A2913-B327-92DE-1C9B-7C08A9CCC0FB}"/>
                </a:ext>
              </a:extLst>
            </p:cNvPr>
            <p:cNvCxnSpPr>
              <a:cxnSpLocks/>
            </p:cNvCxnSpPr>
            <p:nvPr/>
          </p:nvCxnSpPr>
          <p:spPr>
            <a:xfrm>
              <a:off x="3287840" y="5681284"/>
              <a:ext cx="0" cy="302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DB6E93-9FEA-0C51-41FF-1826A316B58C}"/>
                </a:ext>
              </a:extLst>
            </p:cNvPr>
            <p:cNvSpPr/>
            <p:nvPr/>
          </p:nvSpPr>
          <p:spPr>
            <a:xfrm>
              <a:off x="2451068" y="5983543"/>
              <a:ext cx="1673544" cy="529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TextBox 61">
              <a:extLst>
                <a:ext uri="{FF2B5EF4-FFF2-40B4-BE49-F238E27FC236}">
                  <a16:creationId xmlns:a16="http://schemas.microsoft.com/office/drawing/2014/main" id="{791D6361-FF58-E147-24CF-F40848860CE7}"/>
                </a:ext>
              </a:extLst>
            </p:cNvPr>
            <p:cNvSpPr txBox="1"/>
            <p:nvPr/>
          </p:nvSpPr>
          <p:spPr>
            <a:xfrm>
              <a:off x="2513123" y="5944763"/>
              <a:ext cx="1549400" cy="716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kern="1200">
                  <a:solidFill>
                    <a:srgbClr val="24292F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Read Temperature and humidity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2" name="Straight Arrow Connector 358">
              <a:extLst>
                <a:ext uri="{FF2B5EF4-FFF2-40B4-BE49-F238E27FC236}">
                  <a16:creationId xmlns:a16="http://schemas.microsoft.com/office/drawing/2014/main" id="{B2B94ADA-70AD-129C-8B4E-27548AAC1E01}"/>
                </a:ext>
              </a:extLst>
            </p:cNvPr>
            <p:cNvCxnSpPr>
              <a:cxnSpLocks/>
            </p:cNvCxnSpPr>
            <p:nvPr/>
          </p:nvCxnSpPr>
          <p:spPr>
            <a:xfrm>
              <a:off x="3287840" y="3975769"/>
              <a:ext cx="0" cy="319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Diamond 359">
              <a:extLst>
                <a:ext uri="{FF2B5EF4-FFF2-40B4-BE49-F238E27FC236}">
                  <a16:creationId xmlns:a16="http://schemas.microsoft.com/office/drawing/2014/main" id="{7020D35D-7F4E-3782-EFFF-592CEB0E4D6B}"/>
                </a:ext>
              </a:extLst>
            </p:cNvPr>
            <p:cNvSpPr/>
            <p:nvPr/>
          </p:nvSpPr>
          <p:spPr>
            <a:xfrm>
              <a:off x="2723990" y="1986206"/>
              <a:ext cx="1127697" cy="86823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TextBox 69">
              <a:extLst>
                <a:ext uri="{FF2B5EF4-FFF2-40B4-BE49-F238E27FC236}">
                  <a16:creationId xmlns:a16="http://schemas.microsoft.com/office/drawing/2014/main" id="{1A33E1E4-F67C-43C3-A312-1A1EC797AD21}"/>
                </a:ext>
              </a:extLst>
            </p:cNvPr>
            <p:cNvSpPr txBox="1"/>
            <p:nvPr/>
          </p:nvSpPr>
          <p:spPr>
            <a:xfrm>
              <a:off x="2690091" y="2234692"/>
              <a:ext cx="1317625" cy="41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kern="1200">
                  <a:solidFill>
                    <a:srgbClr val="000000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if</a:t>
              </a:r>
              <a:r>
                <a:rPr lang="fr-FR" sz="1100" kern="1200">
                  <a:solidFill>
                    <a:srgbClr val="24292F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 client is not </a:t>
              </a:r>
              <a:r>
                <a:rPr lang="fr-FR" sz="1100" kern="1200">
                  <a:solidFill>
                    <a:srgbClr val="000000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connected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5" name="Connector: Elbow 361">
              <a:extLst>
                <a:ext uri="{FF2B5EF4-FFF2-40B4-BE49-F238E27FC236}">
                  <a16:creationId xmlns:a16="http://schemas.microsoft.com/office/drawing/2014/main" id="{DF69A5DD-A964-2B98-77EA-60FEF85E40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71405" y="1847774"/>
              <a:ext cx="254867" cy="2199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84">
              <a:extLst>
                <a:ext uri="{FF2B5EF4-FFF2-40B4-BE49-F238E27FC236}">
                  <a16:creationId xmlns:a16="http://schemas.microsoft.com/office/drawing/2014/main" id="{DAA691E6-FE21-BE26-01B5-265DE68A27D3}"/>
                </a:ext>
              </a:extLst>
            </p:cNvPr>
            <p:cNvSpPr txBox="1"/>
            <p:nvPr/>
          </p:nvSpPr>
          <p:spPr>
            <a:xfrm>
              <a:off x="2441242" y="5227469"/>
              <a:ext cx="1549400" cy="299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kern="1200">
                  <a:solidFill>
                    <a:srgbClr val="24292F"/>
                  </a:solidFill>
                  <a:effectLst/>
                  <a:latin typeface="ui-monospace"/>
                  <a:ea typeface="Times New Roman" panose="02020603050405020304" pitchFamily="18" charset="0"/>
                  <a:cs typeface="Arial" panose="020B0604020202020204" pitchFamily="34" charset="0"/>
                </a:rPr>
                <a:t>button2_pub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7" name="Connector: Elbow 363">
              <a:extLst>
                <a:ext uri="{FF2B5EF4-FFF2-40B4-BE49-F238E27FC236}">
                  <a16:creationId xmlns:a16="http://schemas.microsoft.com/office/drawing/2014/main" id="{FDB39451-32E1-6139-3987-13EE7B93982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8816" y="3262303"/>
              <a:ext cx="6189306" cy="311258"/>
            </a:xfrm>
            <a:prstGeom prst="bentConnector4">
              <a:avLst>
                <a:gd name="adj1" fmla="val -3693"/>
                <a:gd name="adj2" fmla="val 3422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364">
              <a:extLst>
                <a:ext uri="{FF2B5EF4-FFF2-40B4-BE49-F238E27FC236}">
                  <a16:creationId xmlns:a16="http://schemas.microsoft.com/office/drawing/2014/main" id="{D099FAF0-5EFC-5F01-8748-46ECAC3A6D0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6773" y="2465701"/>
              <a:ext cx="1853357" cy="2625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365">
              <a:extLst>
                <a:ext uri="{FF2B5EF4-FFF2-40B4-BE49-F238E27FC236}">
                  <a16:creationId xmlns:a16="http://schemas.microsoft.com/office/drawing/2014/main" id="{DDA62919-A5F6-BAA1-E30D-2ACC8B3D98C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967581" y="2126468"/>
              <a:ext cx="189450" cy="24510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366">
              <a:extLst>
                <a:ext uri="{FF2B5EF4-FFF2-40B4-BE49-F238E27FC236}">
                  <a16:creationId xmlns:a16="http://schemas.microsoft.com/office/drawing/2014/main" id="{DD2A61C3-0709-E4DD-2CAA-7C03423E85B8}"/>
                </a:ext>
              </a:extLst>
            </p:cNvPr>
            <p:cNvCxnSpPr>
              <a:cxnSpLocks/>
            </p:cNvCxnSpPr>
            <p:nvPr/>
          </p:nvCxnSpPr>
          <p:spPr>
            <a:xfrm>
              <a:off x="3287839" y="2854443"/>
              <a:ext cx="1" cy="592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123">
              <a:extLst>
                <a:ext uri="{FF2B5EF4-FFF2-40B4-BE49-F238E27FC236}">
                  <a16:creationId xmlns:a16="http://schemas.microsoft.com/office/drawing/2014/main" id="{311B0B8E-4DC9-3473-1107-D17D024998E0}"/>
                </a:ext>
              </a:extLst>
            </p:cNvPr>
            <p:cNvSpPr txBox="1"/>
            <p:nvPr/>
          </p:nvSpPr>
          <p:spPr>
            <a:xfrm>
              <a:off x="3260976" y="2819006"/>
              <a:ext cx="450215" cy="308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Box 124">
              <a:extLst>
                <a:ext uri="{FF2B5EF4-FFF2-40B4-BE49-F238E27FC236}">
                  <a16:creationId xmlns:a16="http://schemas.microsoft.com/office/drawing/2014/main" id="{719A1976-52B6-DAFF-D979-6B5611273BF3}"/>
                </a:ext>
              </a:extLst>
            </p:cNvPr>
            <p:cNvSpPr txBox="1"/>
            <p:nvPr/>
          </p:nvSpPr>
          <p:spPr>
            <a:xfrm>
              <a:off x="2386470" y="2199503"/>
              <a:ext cx="450215" cy="308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yes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98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70">
            <a:extLst>
              <a:ext uri="{FF2B5EF4-FFF2-40B4-BE49-F238E27FC236}">
                <a16:creationId xmlns:a16="http://schemas.microsoft.com/office/drawing/2014/main" id="{5F546B8C-7757-4A56-4DE7-B7E691639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5486"/>
            <a:ext cx="8120013" cy="5399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879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5950" y="1059582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Merci pour votre attention ! </a:t>
            </a:r>
            <a:endParaRPr sz="36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D9CC24B5-A5DF-08FF-08B2-1C012DB3127F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24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390707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  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DDCD70EA-6C24-4421-A0DA-58EA7D24C952}"/>
              </a:ext>
            </a:extLst>
          </p:cNvPr>
          <p:cNvSpPr txBox="1"/>
          <p:nvPr/>
        </p:nvSpPr>
        <p:spPr>
          <a:xfrm>
            <a:off x="8604448" y="471573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BA85CCA-0C24-4FBD-AEF5-A3D67815D46E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3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DA02A45-F126-434C-B7C7-ECF142263504}"/>
              </a:ext>
            </a:extLst>
          </p:cNvPr>
          <p:cNvSpPr txBox="1"/>
          <p:nvPr/>
        </p:nvSpPr>
        <p:spPr>
          <a:xfrm>
            <a:off x="2291938" y="41855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chemeClr val="dk1"/>
                </a:solidFill>
                <a:latin typeface="Exo 2"/>
                <a:sym typeface="Exo 2"/>
              </a:rPr>
              <a:t>Introduction</a:t>
            </a:r>
            <a:endParaRPr lang="ar-DZ" sz="28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562DBF-43A0-4EA3-B9F7-F4A319F2D419}"/>
              </a:ext>
            </a:extLst>
          </p:cNvPr>
          <p:cNvSpPr txBox="1"/>
          <p:nvPr/>
        </p:nvSpPr>
        <p:spPr>
          <a:xfrm>
            <a:off x="8676456" y="46599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B21FC9-3D24-4DDA-B329-08572643FEAC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4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  <p:pic>
        <p:nvPicPr>
          <p:cNvPr id="2050" name="Picture 2" descr="RAS INSAT">
            <a:extLst>
              <a:ext uri="{FF2B5EF4-FFF2-40B4-BE49-F238E27FC236}">
                <a16:creationId xmlns:a16="http://schemas.microsoft.com/office/drawing/2014/main" id="{D0E0636D-7367-90E5-3C18-64EC5E1B8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05"/>
            <a:ext cx="1374892" cy="137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net Things Iot Banner Everything Connectivity Stock Vector (Royalty  Free) 1100869031 | Shutterstock">
            <a:extLst>
              <a:ext uri="{FF2B5EF4-FFF2-40B4-BE49-F238E27FC236}">
                <a16:creationId xmlns:a16="http://schemas.microsoft.com/office/drawing/2014/main" id="{C51A378C-25A8-9EF6-A123-116790770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08704"/>
            <a:ext cx="8111001" cy="31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9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4F75609-E0F3-277B-2608-D54FF3EDBA6E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5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  <p:pic>
        <p:nvPicPr>
          <p:cNvPr id="5" name="Picture 2" descr="Future of IoT Using Machine Learning">
            <a:extLst>
              <a:ext uri="{FF2B5EF4-FFF2-40B4-BE49-F238E27FC236}">
                <a16:creationId xmlns:a16="http://schemas.microsoft.com/office/drawing/2014/main" id="{15DF1C4D-565D-99C4-0357-D187FA0D1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04" y="166157"/>
            <a:ext cx="7721128" cy="43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43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1572531" y="2897622"/>
            <a:ext cx="6395815" cy="1985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dirty="0"/>
              <a:t>Concept MQTT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5000628" y="2143122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00" y="4286262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F897DC7-18E7-DD62-76BA-2BA965A0AC5D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6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>
            <a:extLst>
              <a:ext uri="{FF2B5EF4-FFF2-40B4-BE49-F238E27FC236}">
                <a16:creationId xmlns:a16="http://schemas.microsoft.com/office/drawing/2014/main" id="{4AF4A7AB-4D10-4E29-CC03-98AA82BE6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Why MQTT Is Everywhere, and the Security Issues It Faces">
            <a:extLst>
              <a:ext uri="{FF2B5EF4-FFF2-40B4-BE49-F238E27FC236}">
                <a16:creationId xmlns:a16="http://schemas.microsoft.com/office/drawing/2014/main" id="{77918D69-633E-14E1-2830-76E9D6724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60" y="915566"/>
            <a:ext cx="7943479" cy="415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10C64B7-42C9-F3B6-9772-2590FE5AEB61}"/>
              </a:ext>
            </a:extLst>
          </p:cNvPr>
          <p:cNvSpPr txBox="1"/>
          <p:nvPr/>
        </p:nvSpPr>
        <p:spPr>
          <a:xfrm>
            <a:off x="2108023" y="439627"/>
            <a:ext cx="492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dirty="0">
                <a:solidFill>
                  <a:srgbClr val="303030"/>
                </a:solidFill>
                <a:effectLst/>
                <a:latin typeface="+mj-lt"/>
              </a:rPr>
              <a:t>Message Queuing </a:t>
            </a:r>
            <a:r>
              <a:rPr lang="fr-FR" sz="2000" b="1" i="0" dirty="0" err="1">
                <a:solidFill>
                  <a:srgbClr val="303030"/>
                </a:solidFill>
                <a:effectLst/>
                <a:latin typeface="+mj-lt"/>
              </a:rPr>
              <a:t>Telemetry</a:t>
            </a:r>
            <a:r>
              <a:rPr lang="fr-FR" sz="2000" b="1" i="0" dirty="0">
                <a:solidFill>
                  <a:srgbClr val="303030"/>
                </a:solidFill>
                <a:effectLst/>
                <a:latin typeface="+mj-lt"/>
              </a:rPr>
              <a:t> Transport</a:t>
            </a:r>
            <a:endParaRPr lang="fr-FR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84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QTT, qu'est-ce que c'est ? Définition et explications détaillées">
            <a:extLst>
              <a:ext uri="{FF2B5EF4-FFF2-40B4-BE49-F238E27FC236}">
                <a16:creationId xmlns:a16="http://schemas.microsoft.com/office/drawing/2014/main" id="{C56DD5D6-884C-538A-BEB1-2BB5A544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688"/>
            <a:ext cx="9144000" cy="48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4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39555" y="338920"/>
            <a:ext cx="5616624" cy="1222992"/>
          </a:xfrm>
        </p:spPr>
        <p:txBody>
          <a:bodyPr/>
          <a:lstStyle/>
          <a:p>
            <a:r>
              <a:rPr lang="fr-FR" dirty="0"/>
              <a:t>Concept MQTT</a:t>
            </a:r>
            <a:br>
              <a:rPr lang="fr-FR" dirty="0"/>
            </a:br>
            <a:endParaRPr lang="fr-FR" dirty="0"/>
          </a:p>
        </p:txBody>
      </p:sp>
      <p:cxnSp>
        <p:nvCxnSpPr>
          <p:cNvPr id="5" name="Google Shape;185;p32"/>
          <p:cNvCxnSpPr/>
          <p:nvPr/>
        </p:nvCxnSpPr>
        <p:spPr>
          <a:xfrm>
            <a:off x="4569600" y="141962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876FCF0-6482-9BA4-2AF3-561FA074AE2E}"/>
              </a:ext>
            </a:extLst>
          </p:cNvPr>
          <p:cNvSpPr txBox="1"/>
          <p:nvPr/>
        </p:nvSpPr>
        <p:spPr>
          <a:xfrm>
            <a:off x="8604448" y="4715733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666495-013F-4A6C-850A-032B9F517521}" type="slidenum">
              <a:rPr lang="fr-FR" sz="1100" b="1" smtClean="0">
                <a:solidFill>
                  <a:schemeClr val="dk1"/>
                </a:solidFill>
                <a:latin typeface="Exo 2"/>
                <a:sym typeface="Exo 2"/>
              </a:rPr>
              <a:t>9</a:t>
            </a:fld>
            <a:endParaRPr lang="fr-FR" sz="1100" b="1" dirty="0">
              <a:solidFill>
                <a:schemeClr val="dk1"/>
              </a:solidFill>
              <a:latin typeface="Exo 2"/>
              <a:sym typeface="Exo 2"/>
            </a:endParaRPr>
          </a:p>
        </p:txBody>
      </p:sp>
      <p:pic>
        <p:nvPicPr>
          <p:cNvPr id="4098" name="Picture 2" descr="What is MQTT? How does MQTT work?">
            <a:extLst>
              <a:ext uri="{FF2B5EF4-FFF2-40B4-BE49-F238E27FC236}">
                <a16:creationId xmlns:a16="http://schemas.microsoft.com/office/drawing/2014/main" id="{E10F4FA9-B527-F703-4D31-DFDF7643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21" y="1561912"/>
            <a:ext cx="5274332" cy="353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483</Words>
  <Application>Microsoft Office PowerPoint</Application>
  <PresentationFormat>Affichage à l'écran (16:9)</PresentationFormat>
  <Paragraphs>119</Paragraphs>
  <Slides>24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6" baseType="lpstr">
      <vt:lpstr>Book Antiqua</vt:lpstr>
      <vt:lpstr>Arial</vt:lpstr>
      <vt:lpstr>YALBs4sJixY 0</vt:lpstr>
      <vt:lpstr>Roboto Condensed Light</vt:lpstr>
      <vt:lpstr>Fira Sans Extra Condensed Medium</vt:lpstr>
      <vt:lpstr>Exo 2</vt:lpstr>
      <vt:lpstr>ui-monospace</vt:lpstr>
      <vt:lpstr>Calibri</vt:lpstr>
      <vt:lpstr>Arial Narrow</vt:lpstr>
      <vt:lpstr>Times New Roman</vt:lpstr>
      <vt:lpstr>Squada One</vt:lpstr>
      <vt:lpstr>Tech Newsletter by Slidesgo</vt:lpstr>
      <vt:lpstr>Présentation PowerPoint</vt:lpstr>
      <vt:lpstr>Plan</vt:lpstr>
      <vt:lpstr>Introduction  </vt:lpstr>
      <vt:lpstr>Présentation PowerPoint</vt:lpstr>
      <vt:lpstr>Présentation PowerPoint</vt:lpstr>
      <vt:lpstr>Concept MQTT</vt:lpstr>
      <vt:lpstr>Présentation PowerPoint</vt:lpstr>
      <vt:lpstr>Présentation PowerPoint</vt:lpstr>
      <vt:lpstr>Concept MQTT </vt:lpstr>
      <vt:lpstr>Présentation PowerPoint</vt:lpstr>
      <vt:lpstr>Conception Electrique</vt:lpstr>
      <vt:lpstr>Présentation PowerPoint</vt:lpstr>
      <vt:lpstr>Matériels Utilisées</vt:lpstr>
      <vt:lpstr> Code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 perfectionnement</dc:title>
  <dc:creator>DELL</dc:creator>
  <cp:lastModifiedBy>yassinefendi</cp:lastModifiedBy>
  <cp:revision>254</cp:revision>
  <dcterms:modified xsi:type="dcterms:W3CDTF">2022-06-03T22:13:12Z</dcterms:modified>
</cp:coreProperties>
</file>