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035"/>
    <a:srgbClr val="B20828"/>
    <a:srgbClr val="B30838"/>
    <a:srgbClr val="AB15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1" autoAdjust="0"/>
    <p:restoredTop sz="96327"/>
  </p:normalViewPr>
  <p:slideViewPr>
    <p:cSldViewPr snapToGrid="0" snapToObjects="1">
      <p:cViewPr>
        <p:scale>
          <a:sx n="88" d="100"/>
          <a:sy n="88" d="100"/>
        </p:scale>
        <p:origin x="317" y="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0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5CD50B5-D60F-4F9E-9D7E-EE8E387CD05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FB68332-E796-4254-98F6-762EAC3B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0395E-30E7-4C58-8929-2CC8FFFF51C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D76D-49F1-4ED0-AE3A-B0A6705D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173163"/>
            <a:ext cx="5632450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AD76D-49F1-4ED0-AE3A-B0A6705D2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 i="1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EBFCD653-A640-E04D-BD08-8D1CF842536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6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6231"/>
            <a:ext cx="10515600" cy="1074463"/>
          </a:xfrm>
        </p:spPr>
        <p:txBody>
          <a:bodyPr/>
          <a:lstStyle>
            <a:lvl1pPr>
              <a:defRPr b="1" i="1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4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3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 i="1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90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3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B5D1A220-0522-9E47-BAC1-58274EFDA54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3354"/>
            <a:ext cx="2743200" cy="365125"/>
          </a:xfrm>
          <a:prstGeom prst="rect">
            <a:avLst/>
          </a:prstGeom>
        </p:spPr>
        <p:txBody>
          <a:bodyPr/>
          <a:lstStyle/>
          <a:p>
            <a:fld id="{815F6431-75ED-4B44-A46B-A964772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83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726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93689-811B-3947-87F1-E7043C282163}"/>
              </a:ext>
            </a:extLst>
          </p:cNvPr>
          <p:cNvSpPr/>
          <p:nvPr userDrawn="1"/>
        </p:nvSpPr>
        <p:spPr>
          <a:xfrm>
            <a:off x="-357809" y="-243508"/>
            <a:ext cx="914400" cy="7345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46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1" kern="1200">
          <a:solidFill>
            <a:schemeClr val="bg2">
              <a:lumMod val="50000"/>
            </a:schemeClr>
          </a:solidFill>
          <a:latin typeface="Georgia" panose="02040502050405020303" pitchFamily="18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32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A18E29F-7F6B-E14A-9124-B18DC9F85668}"/>
              </a:ext>
            </a:extLst>
          </p:cNvPr>
          <p:cNvSpPr txBox="1"/>
          <p:nvPr/>
        </p:nvSpPr>
        <p:spPr>
          <a:xfrm>
            <a:off x="2238702" y="5461259"/>
            <a:ext cx="74746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Investigating Air Quality and Mortality in U.S. Counties</a:t>
            </a:r>
          </a:p>
          <a:p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Michael Moen</a:t>
            </a:r>
          </a:p>
          <a:p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12/02/2024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19825F-CF62-E944-ADE7-8DE114530409}"/>
              </a:ext>
            </a:extLst>
          </p:cNvPr>
          <p:cNvCxnSpPr>
            <a:cxnSpLocks/>
          </p:cNvCxnSpPr>
          <p:nvPr/>
        </p:nvCxnSpPr>
        <p:spPr>
          <a:xfrm>
            <a:off x="2049518" y="3689131"/>
            <a:ext cx="0" cy="2669628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2F0BDE-5E56-4649-8095-9987F9E9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919" y="3894752"/>
            <a:ext cx="831908" cy="83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59B86-B412-124F-8F9E-1391EE5F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19" y="5044970"/>
            <a:ext cx="4703386" cy="2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D6C1-3621-66BB-F4C3-DFA84898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32035"/>
                </a:solidFill>
              </a:rPr>
              <a:t>Predicting Mortality Outcomes with More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AC04-62AE-F052-D093-96BBFD4E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Include demographic factors in the multiple linear regression models to better understand the drivers behind mortality, and how they compare to air quality predictors</a:t>
            </a:r>
          </a:p>
          <a:p>
            <a:r>
              <a:rPr lang="en-US" sz="2400" dirty="0"/>
              <a:t>Factors considered in initial models:</a:t>
            </a:r>
          </a:p>
          <a:p>
            <a:pPr lvl="1"/>
            <a:r>
              <a:rPr lang="en-US" sz="2000" dirty="0"/>
              <a:t>Ground-level ozone</a:t>
            </a:r>
          </a:p>
          <a:p>
            <a:pPr lvl="1"/>
            <a:r>
              <a:rPr lang="en-US" sz="2000" dirty="0" err="1"/>
              <a:t>PM2.5</a:t>
            </a:r>
            <a:endParaRPr lang="en-US" sz="2000" dirty="0"/>
          </a:p>
          <a:p>
            <a:pPr lvl="1"/>
            <a:r>
              <a:rPr lang="en-US" sz="2000" dirty="0"/>
              <a:t>Percentage of adults who smoke</a:t>
            </a:r>
          </a:p>
          <a:p>
            <a:pPr lvl="1"/>
            <a:r>
              <a:rPr lang="en-US" sz="2000" dirty="0"/>
              <a:t>Percentage of developed area</a:t>
            </a:r>
          </a:p>
          <a:p>
            <a:pPr lvl="1"/>
            <a:r>
              <a:rPr lang="en-US" sz="2000" dirty="0"/>
              <a:t>Median household income</a:t>
            </a:r>
          </a:p>
          <a:p>
            <a:pPr lvl="1"/>
            <a:r>
              <a:rPr lang="en-US" sz="2000" dirty="0"/>
              <a:t>Poverty rate</a:t>
            </a:r>
          </a:p>
          <a:p>
            <a:pPr lvl="1"/>
            <a:r>
              <a:rPr lang="en-US" sz="2000" dirty="0"/>
              <a:t>Unemployment rate</a:t>
            </a:r>
          </a:p>
          <a:p>
            <a:pPr lvl="1"/>
            <a:r>
              <a:rPr lang="en-US" sz="2000" dirty="0"/>
              <a:t>Uninsured rate</a:t>
            </a:r>
          </a:p>
        </p:txBody>
      </p:sp>
    </p:spTree>
    <p:extLst>
      <p:ext uri="{BB962C8B-B14F-4D97-AF65-F5344CB8AC3E}">
        <p14:creationId xmlns:p14="http://schemas.microsoft.com/office/powerpoint/2010/main" val="33774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7B3E-079A-21B7-E602-E144CA9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Mortality Outcomes with More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115-4C97-3D0D-7229-A94C6FA7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Since many of our predictors are correlated (e.g. median household income and poverty rate), we perform variable selection using backward elimination with BIC</a:t>
            </a:r>
          </a:p>
          <a:p>
            <a:r>
              <a:rPr lang="en-US" sz="2400" dirty="0"/>
              <a:t>Resulting models should be much better at predicting mortality rates</a:t>
            </a:r>
          </a:p>
        </p:txBody>
      </p:sp>
    </p:spTree>
    <p:extLst>
      <p:ext uri="{BB962C8B-B14F-4D97-AF65-F5344CB8AC3E}">
        <p14:creationId xmlns:p14="http://schemas.microsoft.com/office/powerpoint/2010/main" val="279950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B205-85D8-D479-15B9-1457A270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231"/>
            <a:ext cx="10515600" cy="1074463"/>
          </a:xfrm>
        </p:spPr>
        <p:txBody>
          <a:bodyPr anchor="ctr">
            <a:normAutofit/>
          </a:bodyPr>
          <a:lstStyle/>
          <a:p>
            <a:r>
              <a:rPr lang="en-US" dirty="0"/>
              <a:t>Chronic Respiratory Mortality Final Model</a:t>
            </a:r>
          </a:p>
        </p:txBody>
      </p:sp>
      <p:pic>
        <p:nvPicPr>
          <p:cNvPr id="5" name="Content Placeholder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F5D292C-BFEF-FD46-0100-CC7A07FC4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54" y="1825625"/>
            <a:ext cx="8429892" cy="4214946"/>
          </a:xfrm>
          <a:noFill/>
        </p:spPr>
      </p:pic>
    </p:spTree>
    <p:extLst>
      <p:ext uri="{BB962C8B-B14F-4D97-AF65-F5344CB8AC3E}">
        <p14:creationId xmlns:p14="http://schemas.microsoft.com/office/powerpoint/2010/main" val="318687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9ADF-BF77-AA28-FEAE-9B63F77B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231"/>
            <a:ext cx="10515600" cy="1074463"/>
          </a:xfrm>
        </p:spPr>
        <p:txBody>
          <a:bodyPr anchor="ctr">
            <a:normAutofit/>
          </a:bodyPr>
          <a:lstStyle/>
          <a:p>
            <a:r>
              <a:rPr lang="en-US" dirty="0"/>
              <a:t>CVD Mortality Final Model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0403D3-EA02-D2D8-B5B3-F5ADBC391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024" y="1825625"/>
            <a:ext cx="8387952" cy="4214946"/>
          </a:xfrm>
          <a:noFill/>
        </p:spPr>
      </p:pic>
    </p:spTree>
    <p:extLst>
      <p:ext uri="{BB962C8B-B14F-4D97-AF65-F5344CB8AC3E}">
        <p14:creationId xmlns:p14="http://schemas.microsoft.com/office/powerpoint/2010/main" val="363583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32F3-B223-A01A-BA0B-C12F7DB2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the Updated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287E-D9B8-3D2A-F534-9337DC0E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predictors explain much more of the variance in outcomes (high adjusted </a:t>
            </a:r>
            <a:r>
              <a:rPr lang="en-US" sz="2400" dirty="0" err="1"/>
              <a:t>R</a:t>
            </a:r>
            <a:r>
              <a:rPr lang="en-US" sz="2400" baseline="30000" dirty="0" err="1"/>
              <a:t>2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Suggests county-level air quality metrics have little effect on county-level mortality figures</a:t>
            </a:r>
          </a:p>
          <a:p>
            <a:r>
              <a:rPr lang="en-US" sz="2400" dirty="0"/>
              <a:t>Neither air quality metric selected in final model for chronic respiratory model</a:t>
            </a:r>
          </a:p>
          <a:p>
            <a:pPr lvl="1"/>
            <a:r>
              <a:rPr lang="en-US" sz="2000" dirty="0"/>
              <a:t>Suggests county-level air quality metrics have little effect on county-level mortality figure</a:t>
            </a:r>
            <a:endParaRPr lang="en-US" sz="2400" dirty="0"/>
          </a:p>
          <a:p>
            <a:r>
              <a:rPr lang="en-US" sz="2400" dirty="0"/>
              <a:t>Smoking is an extremely significant predictor for both categories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027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1D58-6F6F-5844-D396-50D91466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32035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89DB-A2CF-F060-2CD2-4487B604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County-level air quality metrics have a statistically significant, but weak impact on county-level mortality outcomes</a:t>
            </a:r>
          </a:p>
          <a:p>
            <a:r>
              <a:rPr lang="en-US" sz="2400" dirty="0"/>
              <a:t>Variation in mortality outcomes is much better explained by other factors</a:t>
            </a:r>
          </a:p>
          <a:p>
            <a:r>
              <a:rPr lang="en-US" sz="2400" dirty="0"/>
              <a:t>Mortality due to CVD is more heavily affected by air quality than mortality due to chronic </a:t>
            </a:r>
            <a:r>
              <a:rPr lang="en-US" sz="2400"/>
              <a:t>respiratory disease</a:t>
            </a:r>
            <a:endParaRPr lang="en-US" sz="2400" dirty="0"/>
          </a:p>
          <a:p>
            <a:r>
              <a:rPr lang="en-US" sz="2400" dirty="0"/>
              <a:t>Smoking is really bad for your health</a:t>
            </a:r>
          </a:p>
        </p:txBody>
      </p:sp>
    </p:spTree>
    <p:extLst>
      <p:ext uri="{BB962C8B-B14F-4D97-AF65-F5344CB8AC3E}">
        <p14:creationId xmlns:p14="http://schemas.microsoft.com/office/powerpoint/2010/main" val="182314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6EC3-6B21-4043-9A87-78827071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830" y="530759"/>
            <a:ext cx="9224341" cy="1074463"/>
          </a:xfrm>
        </p:spPr>
        <p:txBody>
          <a:bodyPr/>
          <a:lstStyle/>
          <a:p>
            <a:r>
              <a:rPr lang="en-US" dirty="0">
                <a:solidFill>
                  <a:srgbClr val="A32035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9D4-1F58-4245-9097-485ED7CB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830" y="1720527"/>
            <a:ext cx="9224341" cy="4102209"/>
          </a:xfrm>
        </p:spPr>
        <p:txBody>
          <a:bodyPr>
            <a:normAutofit/>
          </a:bodyPr>
          <a:lstStyle/>
          <a:p>
            <a:r>
              <a:rPr lang="en-US" sz="2400" dirty="0"/>
              <a:t>Poor air quality has been shown to have negative impacts on public health.</a:t>
            </a:r>
          </a:p>
          <a:p>
            <a:r>
              <a:rPr lang="en-US" sz="2400" dirty="0"/>
              <a:t>Mortality rates due to chronic respiratory disease and cardiovascular disease (CVD) vary across U.S. counties.</a:t>
            </a:r>
          </a:p>
          <a:p>
            <a:r>
              <a:rPr lang="en-US" sz="2400" dirty="0"/>
              <a:t>Understanding the relationship between air quality and mortality is critical for public health.</a:t>
            </a:r>
          </a:p>
        </p:txBody>
      </p:sp>
    </p:spTree>
    <p:extLst>
      <p:ext uri="{BB962C8B-B14F-4D97-AF65-F5344CB8AC3E}">
        <p14:creationId xmlns:p14="http://schemas.microsoft.com/office/powerpoint/2010/main" val="110289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2A38-5393-13F4-F0E6-5A25546E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171F-4DDA-641E-6FAF-FAB8D9A01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data in this analysis comes from 3 sources:</a:t>
            </a:r>
          </a:p>
          <a:p>
            <a:r>
              <a:rPr lang="en-US" sz="2400" b="1" dirty="0"/>
              <a:t>Institute for Health Metrics and Evaluation (</a:t>
            </a:r>
            <a:r>
              <a:rPr lang="en-US" sz="2400" b="1" dirty="0" err="1"/>
              <a:t>IHME</a:t>
            </a:r>
            <a:r>
              <a:rPr lang="en-US" sz="2400" b="1" dirty="0"/>
              <a:t>):</a:t>
            </a:r>
            <a:r>
              <a:rPr lang="en-US" sz="2400" dirty="0"/>
              <a:t> Mortality data for 21 different causes by U.S. county as recent as 2014</a:t>
            </a:r>
          </a:p>
          <a:p>
            <a:r>
              <a:rPr lang="en-US" sz="2400" b="1" dirty="0"/>
              <a:t>Environmental Protection Agency (EPA):</a:t>
            </a:r>
            <a:r>
              <a:rPr lang="en-US" sz="2400" dirty="0"/>
              <a:t> Pollution data by U.S. county as of 2023</a:t>
            </a:r>
          </a:p>
          <a:p>
            <a:r>
              <a:rPr lang="en-US" sz="2400" b="1" dirty="0"/>
              <a:t>United States County Level Health Data (Kaggle dataset):</a:t>
            </a:r>
            <a:r>
              <a:rPr lang="en-US" sz="2400" dirty="0"/>
              <a:t> Various demographic and public health factors by U.S. county, as of 2019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272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D07B-ECB4-20B3-C5DC-059296DC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Background – Ground-Level Ozone</a:t>
            </a:r>
          </a:p>
        </p:txBody>
      </p:sp>
      <p:pic>
        <p:nvPicPr>
          <p:cNvPr id="7" name="Content Placeholder 6" descr="A graph of a number of ozone levels&#10;&#10;Description automatically generated">
            <a:extLst>
              <a:ext uri="{FF2B5EF4-FFF2-40B4-BE49-F238E27FC236}">
                <a16:creationId xmlns:a16="http://schemas.microsoft.com/office/drawing/2014/main" id="{80B8F947-5AF0-EEE2-F783-7A71A9D5E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4998"/>
            <a:ext cx="5181600" cy="321259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671A0BE-AEEB-5FD3-2666-572B2E0C8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Ground-level ozone is one of the most widely measured pollutants and has been shown to negatively impact health</a:t>
            </a:r>
          </a:p>
          <a:p>
            <a:r>
              <a:rPr lang="en-US" sz="2400" dirty="0"/>
              <a:t>The EPA sets the maximum threshold of acceptable ground-level ozone at 0.07 ppm</a:t>
            </a:r>
          </a:p>
        </p:txBody>
      </p:sp>
    </p:spTree>
    <p:extLst>
      <p:ext uri="{BB962C8B-B14F-4D97-AF65-F5344CB8AC3E}">
        <p14:creationId xmlns:p14="http://schemas.microsoft.com/office/powerpoint/2010/main" val="146004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9EB8-623D-0BAD-7E69-177DE813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Background – Fine Particulate Matter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96525-89B8-CA65-E134-4B7759F758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838200" y="2394998"/>
            <a:ext cx="5181600" cy="3212592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B375CDB-E316-DA12-C842-2F968637D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Fine particulate matter (</a:t>
            </a:r>
            <a:r>
              <a:rPr lang="en-US" sz="2400" dirty="0" err="1"/>
              <a:t>PM2.5</a:t>
            </a:r>
            <a:r>
              <a:rPr lang="en-US" sz="2400" dirty="0"/>
              <a:t>) is another widely recorded pollutant shown to negatively impact public health</a:t>
            </a:r>
          </a:p>
          <a:p>
            <a:r>
              <a:rPr lang="en-US" sz="2400" dirty="0"/>
              <a:t>The EPA sets the maximum threshold of acceptable </a:t>
            </a:r>
            <a:r>
              <a:rPr lang="en-US" sz="2400" dirty="0" err="1"/>
              <a:t>PM2.5</a:t>
            </a:r>
            <a:r>
              <a:rPr lang="en-US" sz="2400" dirty="0"/>
              <a:t> at 9.0 </a:t>
            </a:r>
            <a:r>
              <a:rPr lang="el-GR" sz="2400" dirty="0"/>
              <a:t>μ</a:t>
            </a:r>
            <a:r>
              <a:rPr lang="en-US" sz="2400" dirty="0"/>
              <a:t>g/</a:t>
            </a:r>
            <a:r>
              <a:rPr lang="en-US" sz="2400" dirty="0" err="1"/>
              <a:t>m</a:t>
            </a:r>
            <a:r>
              <a:rPr lang="en-US" sz="2400" baseline="30000" dirty="0" err="1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23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9078-CDD5-9D79-BFC9-906BD4BC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32035"/>
                </a:solidFill>
              </a:rPr>
              <a:t>Predicting Mortality Outcomes from Air Quality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785E-C5DA-F03F-3513-0B364DAE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Examine impact of ground-level ozone and </a:t>
            </a:r>
            <a:r>
              <a:rPr lang="en-US" sz="2400" dirty="0" err="1"/>
              <a:t>PM2.5</a:t>
            </a:r>
            <a:r>
              <a:rPr lang="en-US" sz="2400" dirty="0"/>
              <a:t> on mortality outcomes via multiple linear regression models</a:t>
            </a:r>
          </a:p>
          <a:p>
            <a:pPr lvl="1"/>
            <a:r>
              <a:rPr lang="en-US" sz="2000" dirty="0"/>
              <a:t>Measurement of other pollutants are too sparse to be useful</a:t>
            </a:r>
          </a:p>
          <a:p>
            <a:r>
              <a:rPr lang="en-US" sz="2400" dirty="0"/>
              <a:t>Two mortality categories are considered: chronic respiratory disease and cardiovascular disease (CVD)</a:t>
            </a:r>
          </a:p>
          <a:p>
            <a:pPr lvl="1"/>
            <a:r>
              <a:rPr lang="en-US" sz="2000" dirty="0"/>
              <a:t>Most other mortality categories have little logical and statistical correlation with air quality</a:t>
            </a:r>
            <a:endParaRPr lang="en-US" sz="1800" dirty="0"/>
          </a:p>
          <a:p>
            <a:r>
              <a:rPr lang="en-US" sz="2400" dirty="0"/>
              <a:t>All data is given at the U.S. county level</a:t>
            </a:r>
          </a:p>
        </p:txBody>
      </p:sp>
    </p:spTree>
    <p:extLst>
      <p:ext uri="{BB962C8B-B14F-4D97-AF65-F5344CB8AC3E}">
        <p14:creationId xmlns:p14="http://schemas.microsoft.com/office/powerpoint/2010/main" val="100260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A5B9-B971-C2B9-33BD-0AA0143E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231"/>
            <a:ext cx="10515600" cy="1074463"/>
          </a:xfrm>
        </p:spPr>
        <p:txBody>
          <a:bodyPr anchor="ctr">
            <a:normAutofit/>
          </a:bodyPr>
          <a:lstStyle/>
          <a:p>
            <a:r>
              <a:rPr lang="en-US" dirty="0"/>
              <a:t>Chronic Respiratory Mortality Predicted from Air Quality</a:t>
            </a:r>
          </a:p>
        </p:txBody>
      </p:sp>
      <p:pic>
        <p:nvPicPr>
          <p:cNvPr id="5" name="Content Placeholder 4" descr="A white text with black numbers&#10;&#10;Description automatically generated">
            <a:extLst>
              <a:ext uri="{FF2B5EF4-FFF2-40B4-BE49-F238E27FC236}">
                <a16:creationId xmlns:a16="http://schemas.microsoft.com/office/drawing/2014/main" id="{A9701B78-B1F9-2422-CAA0-C13319531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431" y="1825625"/>
            <a:ext cx="8781137" cy="4214946"/>
          </a:xfrm>
          <a:noFill/>
        </p:spPr>
      </p:pic>
    </p:spTree>
    <p:extLst>
      <p:ext uri="{BB962C8B-B14F-4D97-AF65-F5344CB8AC3E}">
        <p14:creationId xmlns:p14="http://schemas.microsoft.com/office/powerpoint/2010/main" val="11116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0D1B-D6E2-7759-0A7F-126B28DB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231"/>
            <a:ext cx="10515600" cy="1074463"/>
          </a:xfrm>
        </p:spPr>
        <p:txBody>
          <a:bodyPr anchor="ctr">
            <a:normAutofit/>
          </a:bodyPr>
          <a:lstStyle/>
          <a:p>
            <a:r>
              <a:rPr lang="en-US" dirty="0"/>
              <a:t>CVD Mortality Predicted from Air Quality</a:t>
            </a:r>
          </a:p>
        </p:txBody>
      </p:sp>
      <p:pic>
        <p:nvPicPr>
          <p:cNvPr id="5" name="Content Placeholder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E029F88-F121-F547-1B69-60C090C3E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80" y="1825625"/>
            <a:ext cx="8735639" cy="4214946"/>
          </a:xfrm>
          <a:noFill/>
        </p:spPr>
      </p:pic>
    </p:spTree>
    <p:extLst>
      <p:ext uri="{BB962C8B-B14F-4D97-AF65-F5344CB8AC3E}">
        <p14:creationId xmlns:p14="http://schemas.microsoft.com/office/powerpoint/2010/main" val="383824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9A38-8DA1-8E8C-E7C4-EC2319CC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Previous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E49E-B45E-D2DD-28D8-91ACCBA0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Suspicious signs of coefficients</a:t>
            </a:r>
          </a:p>
          <a:p>
            <a:pPr lvl="1"/>
            <a:r>
              <a:rPr lang="en-US" sz="2000" dirty="0"/>
              <a:t>Mortality decreases as pollution increases</a:t>
            </a:r>
          </a:p>
          <a:p>
            <a:r>
              <a:rPr lang="en-US" sz="2400" dirty="0"/>
              <a:t>Low adjusted </a:t>
            </a:r>
            <a:r>
              <a:rPr lang="en-US" sz="2400" dirty="0" err="1"/>
              <a:t>R</a:t>
            </a:r>
            <a:r>
              <a:rPr lang="en-US" sz="2400" baseline="30000" dirty="0" err="1"/>
              <a:t>2</a:t>
            </a:r>
            <a:r>
              <a:rPr lang="en-US" sz="2400" baseline="30000" dirty="0"/>
              <a:t> </a:t>
            </a:r>
            <a:r>
              <a:rPr lang="en-US" sz="2400" dirty="0"/>
              <a:t>values</a:t>
            </a:r>
          </a:p>
          <a:p>
            <a:pPr lvl="1"/>
            <a:r>
              <a:rPr lang="en-US" sz="2000" dirty="0"/>
              <a:t>Air quality metrics explain little of the variation in the data</a:t>
            </a:r>
          </a:p>
          <a:p>
            <a:r>
              <a:rPr lang="en-US" sz="2400" dirty="0"/>
              <a:t>Low p-values indicate statistically significant predictors</a:t>
            </a:r>
          </a:p>
        </p:txBody>
      </p:sp>
    </p:spTree>
    <p:extLst>
      <p:ext uri="{BB962C8B-B14F-4D97-AF65-F5344CB8AC3E}">
        <p14:creationId xmlns:p14="http://schemas.microsoft.com/office/powerpoint/2010/main" val="45598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A Theme Color 1">
      <a:dk1>
        <a:srgbClr val="000000"/>
      </a:dk1>
      <a:lt1>
        <a:srgbClr val="FFFFFF"/>
      </a:lt1>
      <a:dk2>
        <a:srgbClr val="990000"/>
      </a:dk2>
      <a:lt2>
        <a:srgbClr val="EAEAEA"/>
      </a:lt2>
      <a:accent1>
        <a:srgbClr val="941100"/>
      </a:accent1>
      <a:accent2>
        <a:srgbClr val="D00001"/>
      </a:accent2>
      <a:accent3>
        <a:srgbClr val="FF0002"/>
      </a:accent3>
      <a:accent4>
        <a:srgbClr val="FF5959"/>
      </a:accent4>
      <a:accent5>
        <a:srgbClr val="FF8074"/>
      </a:accent5>
      <a:accent6>
        <a:srgbClr val="FFA087"/>
      </a:accent6>
      <a:hlink>
        <a:srgbClr val="A9A9A9"/>
      </a:hlink>
      <a:folHlink>
        <a:srgbClr val="D5D5D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_POWERPOINT_TEMPLATE_Option4_wide" id="{CFEA2433-D401-144E-A1D1-DA150ABCB599}" vid="{2F8577F2-68DF-6044-BCCA-01A93B690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566</Words>
  <Application>Microsoft Office PowerPoint</Application>
  <PresentationFormat>Widescreen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Verdana</vt:lpstr>
      <vt:lpstr>Office Theme</vt:lpstr>
      <vt:lpstr>PowerPoint Presentation</vt:lpstr>
      <vt:lpstr>Introduction</vt:lpstr>
      <vt:lpstr>Background – Data</vt:lpstr>
      <vt:lpstr>Background – Ground-Level Ozone</vt:lpstr>
      <vt:lpstr>Background – Fine Particulate Matter</vt:lpstr>
      <vt:lpstr>Predicting Mortality Outcomes from Air Quality Data</vt:lpstr>
      <vt:lpstr>Chronic Respiratory Mortality Predicted from Air Quality</vt:lpstr>
      <vt:lpstr>CVD Mortality Predicted from Air Quality</vt:lpstr>
      <vt:lpstr>Takeaways from Previous Models</vt:lpstr>
      <vt:lpstr>Predicting Mortality Outcomes with More Predictors</vt:lpstr>
      <vt:lpstr>Predicting Mortality Outcomes with More Predictors</vt:lpstr>
      <vt:lpstr>Chronic Respiratory Mortality Final Model</vt:lpstr>
      <vt:lpstr>CVD Mortality Final Model</vt:lpstr>
      <vt:lpstr>Takeaways from the Updated Models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Glass, Kaly</dc:creator>
  <cp:lastModifiedBy>Michael Moen</cp:lastModifiedBy>
  <cp:revision>2</cp:revision>
  <cp:lastPrinted>2017-01-27T00:08:29Z</cp:lastPrinted>
  <dcterms:created xsi:type="dcterms:W3CDTF">2021-03-22T21:08:56Z</dcterms:created>
  <dcterms:modified xsi:type="dcterms:W3CDTF">2024-12-02T00:10:14Z</dcterms:modified>
</cp:coreProperties>
</file>