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pptx" ContentType="application/vnd.openxmlformats-officedocument.presentationml.presentation"/>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004"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bg1"/>
        </a:solidFill>
        <a:effectLst/>
      </p:bgPr>
    </p:bg>
    <p:spTree>
      <p:nvGrpSpPr>
        <p:cNvPr id="1" name=""/>
        <p:cNvGrpSpPr/>
        <p:nvPr/>
      </p:nvGrpSpPr>
      <p:grpSpPr>
        <a:xfrm>
          <a:off x="0" y="0"/>
          <a:ext cx="0" cy="0"/>
          <a:chOff x="0" y="0"/>
          <a:chExt cx="0" cy="0"/>
        </a:xfrm>
      </p:grpSpPr>
      <p:sp>
        <p:nvSpPr>
          <p:cNvPr id="4" name="KSO_FD"/>
          <p:cNvSpPr>
            <a:spLocks noGrp="1"/>
          </p:cNvSpPr>
          <p:nvPr>
            <p:ph type="dt" sz="half" idx="10"/>
          </p:nvPr>
        </p:nvSpPr>
        <p:spPr/>
        <p:txBody>
          <a:bodyPr/>
          <a:lstStyle>
            <a:lvl1pPr>
              <a:defRPr>
                <a:solidFill>
                  <a:schemeClr val="bg1"/>
                </a:solidFill>
              </a:defRPr>
            </a:lvl1pPr>
          </a:lstStyle>
          <a:p>
            <a:fld id="{530820CF-B880-4189-942D-D702A7CBA730}" type="datetimeFigureOut">
              <a:rPr lang="zh-CN" altLang="en-US" smtClean="0"/>
              <a:t>2020/10/12</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3" name="KSO_CT2"/>
          <p:cNvSpPr>
            <a:spLocks noGrp="1"/>
          </p:cNvSpPr>
          <p:nvPr>
            <p:ph type="subTitle" idx="1" hasCustomPrompt="1"/>
          </p:nvPr>
        </p:nvSpPr>
        <p:spPr>
          <a:xfrm>
            <a:off x="610579" y="5940829"/>
            <a:ext cx="6470650" cy="404959"/>
          </a:xfrm>
          <a:prstGeom prst="rect">
            <a:avLst/>
          </a:prstGeom>
          <a:noFill/>
          <a:ln>
            <a:noFill/>
          </a:ln>
        </p:spPr>
        <p:txBody>
          <a:bodyPr vert="horz" anchor="ctr">
            <a:noAutofit/>
          </a:bodyPr>
          <a:lstStyle>
            <a:lvl1pPr marL="0" indent="0" algn="l">
              <a:buNone/>
              <a:defRPr sz="16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610579" y="5039813"/>
            <a:ext cx="6470650" cy="909502"/>
          </a:xfrm>
        </p:spPr>
        <p:txBody>
          <a:bodyPr vert="horz" anchor="b">
            <a:noAutofit/>
          </a:bodyPr>
          <a:lstStyle>
            <a:lvl1pPr algn="l">
              <a:lnSpc>
                <a:spcPct val="100000"/>
              </a:lnSpc>
              <a:defRPr sz="3200" b="1" kern="1000" baseline="0">
                <a:solidFill>
                  <a:schemeClr val="accent2">
                    <a:lumMod val="75000"/>
                  </a:schemeClr>
                </a:solidFill>
                <a:effectLst/>
                <a:latin typeface="+mj-ea"/>
                <a:ea typeface="+mj-ea"/>
              </a:defRPr>
            </a:lvl1pPr>
          </a:lstStyle>
          <a:p>
            <a:r>
              <a:rPr lang="zh-CN" altLang="en-US" dirty="0" smtClean="0"/>
              <a:t>单击此处添加您的标题文字</a:t>
            </a:r>
            <a:endParaRPr lang="zh-CN" altLang="en-US" dirty="0"/>
          </a:p>
        </p:txBody>
      </p:sp>
      <p:pic>
        <p:nvPicPr>
          <p:cNvPr id="25" name="图片 24" descr="nature, reed"/>
          <p:cNvPicPr>
            <a:picLocks noChangeAspect="1" noChangeArrowheads="1"/>
          </p:cNvPicPr>
          <p:nvPr/>
        </p:nvPicPr>
        <p:blipFill rotWithShape="1">
          <a:blip r:embed="rId2">
            <a:extLst>
              <a:ext uri="{28A0092B-C50C-407E-A947-70E740481C1C}">
                <a14:useLocalDpi xmlns:a14="http://schemas.microsoft.com/office/drawing/2010/main" val="0"/>
              </a:ext>
            </a:extLst>
          </a:blip>
          <a:srcRect l="67537" t="10416" r="27148" b="33892"/>
          <a:stretch/>
        </p:blipFill>
        <p:spPr bwMode="auto">
          <a:xfrm>
            <a:off x="6248775" y="363710"/>
            <a:ext cx="519979" cy="3646496"/>
          </a:xfrm>
          <a:custGeom>
            <a:avLst/>
            <a:gdLst>
              <a:gd name="connsiteX0" fmla="*/ 0 w 648072"/>
              <a:gd name="connsiteY0" fmla="*/ 0 h 4544785"/>
              <a:gd name="connsiteX1" fmla="*/ 648072 w 648072"/>
              <a:gd name="connsiteY1" fmla="*/ 0 h 4544785"/>
              <a:gd name="connsiteX2" fmla="*/ 648072 w 648072"/>
              <a:gd name="connsiteY2" fmla="*/ 4544785 h 4544785"/>
              <a:gd name="connsiteX3" fmla="*/ 0 w 648072"/>
              <a:gd name="connsiteY3" fmla="*/ 4544785 h 4544785"/>
              <a:gd name="connsiteX4" fmla="*/ 0 w 648072"/>
              <a:gd name="connsiteY4" fmla="*/ 0 h 4544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4544785">
                <a:moveTo>
                  <a:pt x="0" y="0"/>
                </a:moveTo>
                <a:lnTo>
                  <a:pt x="648072" y="0"/>
                </a:lnTo>
                <a:lnTo>
                  <a:pt x="648072" y="4544785"/>
                </a:lnTo>
                <a:lnTo>
                  <a:pt x="0" y="4544785"/>
                </a:lnTo>
                <a:lnTo>
                  <a:pt x="0" y="0"/>
                </a:lnTo>
                <a:close/>
              </a:path>
            </a:pathLst>
          </a:custGeom>
          <a:noFill/>
          <a:extLst>
            <a:ext uri="{909E8E84-426E-40DD-AFC4-6F175D3DCCD1}">
              <a14:hiddenFill xmlns:a14="http://schemas.microsoft.com/office/drawing/2010/main">
                <a:solidFill>
                  <a:srgbClr val="FFFFFF"/>
                </a:solidFill>
              </a14:hiddenFill>
            </a:ext>
          </a:extLst>
        </p:spPr>
      </p:pic>
      <p:pic>
        <p:nvPicPr>
          <p:cNvPr id="26" name="图片 25" descr="nature, reed"/>
          <p:cNvPicPr>
            <a:picLocks noChangeAspect="1" noChangeArrowheads="1"/>
          </p:cNvPicPr>
          <p:nvPr/>
        </p:nvPicPr>
        <p:blipFill rotWithShape="1">
          <a:blip r:embed="rId2">
            <a:extLst>
              <a:ext uri="{28A0092B-C50C-407E-A947-70E740481C1C}">
                <a14:useLocalDpi xmlns:a14="http://schemas.microsoft.com/office/drawing/2010/main" val="0"/>
              </a:ext>
            </a:extLst>
          </a:blip>
          <a:srcRect l="38687" t="10963" r="55997" b="33345"/>
          <a:stretch/>
        </p:blipFill>
        <p:spPr bwMode="auto">
          <a:xfrm>
            <a:off x="3337782" y="399538"/>
            <a:ext cx="519979" cy="3646496"/>
          </a:xfrm>
          <a:custGeom>
            <a:avLst/>
            <a:gdLst>
              <a:gd name="connsiteX0" fmla="*/ 0 w 648072"/>
              <a:gd name="connsiteY0" fmla="*/ 0 h 4544785"/>
              <a:gd name="connsiteX1" fmla="*/ 648072 w 648072"/>
              <a:gd name="connsiteY1" fmla="*/ 0 h 4544785"/>
              <a:gd name="connsiteX2" fmla="*/ 648072 w 648072"/>
              <a:gd name="connsiteY2" fmla="*/ 4544785 h 4544785"/>
              <a:gd name="connsiteX3" fmla="*/ 0 w 648072"/>
              <a:gd name="connsiteY3" fmla="*/ 4544785 h 4544785"/>
              <a:gd name="connsiteX4" fmla="*/ 0 w 648072"/>
              <a:gd name="connsiteY4" fmla="*/ 0 h 4544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4544785">
                <a:moveTo>
                  <a:pt x="0" y="0"/>
                </a:moveTo>
                <a:lnTo>
                  <a:pt x="648072" y="0"/>
                </a:lnTo>
                <a:lnTo>
                  <a:pt x="648072" y="4544785"/>
                </a:lnTo>
                <a:lnTo>
                  <a:pt x="0" y="4544785"/>
                </a:lnTo>
                <a:lnTo>
                  <a:pt x="0" y="0"/>
                </a:lnTo>
                <a:close/>
              </a:path>
            </a:pathLst>
          </a:custGeom>
          <a:noFill/>
          <a:extLst>
            <a:ext uri="{909E8E84-426E-40DD-AFC4-6F175D3DCCD1}">
              <a14:hiddenFill xmlns:a14="http://schemas.microsoft.com/office/drawing/2010/main">
                <a:solidFill>
                  <a:srgbClr val="FFFFFF"/>
                </a:solidFill>
              </a14:hiddenFill>
            </a:ext>
          </a:extLst>
        </p:spPr>
      </p:pic>
      <p:pic>
        <p:nvPicPr>
          <p:cNvPr id="27" name="图片 26" descr="nature, reed"/>
          <p:cNvPicPr>
            <a:picLocks noChangeAspect="1" noChangeArrowheads="1"/>
          </p:cNvPicPr>
          <p:nvPr/>
        </p:nvPicPr>
        <p:blipFill rotWithShape="1">
          <a:blip r:embed="rId2">
            <a:extLst>
              <a:ext uri="{28A0092B-C50C-407E-A947-70E740481C1C}">
                <a14:useLocalDpi xmlns:a14="http://schemas.microsoft.com/office/drawing/2010/main" val="0"/>
              </a:ext>
            </a:extLst>
          </a:blip>
          <a:srcRect l="15608" t="11343" r="79077" b="32965"/>
          <a:stretch/>
        </p:blipFill>
        <p:spPr bwMode="auto">
          <a:xfrm>
            <a:off x="1008988" y="424395"/>
            <a:ext cx="519979" cy="3646496"/>
          </a:xfrm>
          <a:custGeom>
            <a:avLst/>
            <a:gdLst>
              <a:gd name="connsiteX0" fmla="*/ 0 w 648072"/>
              <a:gd name="connsiteY0" fmla="*/ 0 h 4544785"/>
              <a:gd name="connsiteX1" fmla="*/ 648072 w 648072"/>
              <a:gd name="connsiteY1" fmla="*/ 0 h 4544785"/>
              <a:gd name="connsiteX2" fmla="*/ 648072 w 648072"/>
              <a:gd name="connsiteY2" fmla="*/ 4544785 h 4544785"/>
              <a:gd name="connsiteX3" fmla="*/ 0 w 648072"/>
              <a:gd name="connsiteY3" fmla="*/ 4544785 h 4544785"/>
              <a:gd name="connsiteX4" fmla="*/ 0 w 648072"/>
              <a:gd name="connsiteY4" fmla="*/ 0 h 4544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4544785">
                <a:moveTo>
                  <a:pt x="0" y="0"/>
                </a:moveTo>
                <a:lnTo>
                  <a:pt x="648072" y="0"/>
                </a:lnTo>
                <a:lnTo>
                  <a:pt x="648072" y="4544785"/>
                </a:lnTo>
                <a:lnTo>
                  <a:pt x="0" y="4544785"/>
                </a:lnTo>
                <a:lnTo>
                  <a:pt x="0" y="0"/>
                </a:lnTo>
                <a:close/>
              </a:path>
            </a:pathLst>
          </a:custGeom>
          <a:noFill/>
          <a:extLst>
            <a:ext uri="{909E8E84-426E-40DD-AFC4-6F175D3DCCD1}">
              <a14:hiddenFill xmlns:a14="http://schemas.microsoft.com/office/drawing/2010/main">
                <a:solidFill>
                  <a:srgbClr val="FFFFFF"/>
                </a:solidFill>
              </a14:hiddenFill>
            </a:ext>
          </a:extLst>
        </p:spPr>
      </p:pic>
      <p:pic>
        <p:nvPicPr>
          <p:cNvPr id="28" name="图片 27" descr="nature, reed"/>
          <p:cNvPicPr>
            <a:picLocks noChangeAspect="1" noChangeArrowheads="1"/>
          </p:cNvPicPr>
          <p:nvPr/>
        </p:nvPicPr>
        <p:blipFill rotWithShape="1">
          <a:blip r:embed="rId2">
            <a:extLst>
              <a:ext uri="{28A0092B-C50C-407E-A947-70E740481C1C}">
                <a14:useLocalDpi xmlns:a14="http://schemas.microsoft.com/office/drawing/2010/main" val="0"/>
              </a:ext>
            </a:extLst>
          </a:blip>
          <a:srcRect l="55997" t="11653" r="38687" b="32655"/>
          <a:stretch/>
        </p:blipFill>
        <p:spPr bwMode="auto">
          <a:xfrm>
            <a:off x="5084378" y="444721"/>
            <a:ext cx="519979" cy="3646496"/>
          </a:xfrm>
          <a:custGeom>
            <a:avLst/>
            <a:gdLst>
              <a:gd name="connsiteX0" fmla="*/ 0 w 648072"/>
              <a:gd name="connsiteY0" fmla="*/ 0 h 4544785"/>
              <a:gd name="connsiteX1" fmla="*/ 648072 w 648072"/>
              <a:gd name="connsiteY1" fmla="*/ 0 h 4544785"/>
              <a:gd name="connsiteX2" fmla="*/ 648072 w 648072"/>
              <a:gd name="connsiteY2" fmla="*/ 4544785 h 4544785"/>
              <a:gd name="connsiteX3" fmla="*/ 0 w 648072"/>
              <a:gd name="connsiteY3" fmla="*/ 4544785 h 4544785"/>
              <a:gd name="connsiteX4" fmla="*/ 0 w 648072"/>
              <a:gd name="connsiteY4" fmla="*/ 0 h 4544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4544785">
                <a:moveTo>
                  <a:pt x="0" y="0"/>
                </a:moveTo>
                <a:lnTo>
                  <a:pt x="648072" y="0"/>
                </a:lnTo>
                <a:lnTo>
                  <a:pt x="648072" y="4544785"/>
                </a:lnTo>
                <a:lnTo>
                  <a:pt x="0" y="4544785"/>
                </a:lnTo>
                <a:lnTo>
                  <a:pt x="0" y="0"/>
                </a:lnTo>
                <a:close/>
              </a:path>
            </a:pathLst>
          </a:custGeom>
          <a:noFill/>
          <a:extLst>
            <a:ext uri="{909E8E84-426E-40DD-AFC4-6F175D3DCCD1}">
              <a14:hiddenFill xmlns:a14="http://schemas.microsoft.com/office/drawing/2010/main">
                <a:solidFill>
                  <a:srgbClr val="FFFFFF"/>
                </a:solidFill>
              </a14:hiddenFill>
            </a:ext>
          </a:extLst>
        </p:spPr>
      </p:pic>
      <p:pic>
        <p:nvPicPr>
          <p:cNvPr id="29" name="图片 28" descr="nature, reed"/>
          <p:cNvPicPr>
            <a:picLocks noChangeAspect="1" noChangeArrowheads="1"/>
          </p:cNvPicPr>
          <p:nvPr/>
        </p:nvPicPr>
        <p:blipFill rotWithShape="1">
          <a:blip r:embed="rId2">
            <a:extLst>
              <a:ext uri="{28A0092B-C50C-407E-A947-70E740481C1C}">
                <a14:useLocalDpi xmlns:a14="http://schemas.microsoft.com/office/drawing/2010/main" val="0"/>
              </a:ext>
            </a:extLst>
          </a:blip>
          <a:srcRect l="79077" t="11652" r="15608" b="291"/>
          <a:stretch/>
        </p:blipFill>
        <p:spPr bwMode="auto">
          <a:xfrm>
            <a:off x="7413172" y="444720"/>
            <a:ext cx="519979" cy="5765580"/>
          </a:xfrm>
          <a:custGeom>
            <a:avLst/>
            <a:gdLst>
              <a:gd name="connsiteX0" fmla="*/ 0 w 648072"/>
              <a:gd name="connsiteY0" fmla="*/ 0 h 5034354"/>
              <a:gd name="connsiteX1" fmla="*/ 648072 w 648072"/>
              <a:gd name="connsiteY1" fmla="*/ 0 h 5034354"/>
              <a:gd name="connsiteX2" fmla="*/ 648072 w 648072"/>
              <a:gd name="connsiteY2" fmla="*/ 5034354 h 5034354"/>
              <a:gd name="connsiteX3" fmla="*/ 0 w 648072"/>
              <a:gd name="connsiteY3" fmla="*/ 5034354 h 5034354"/>
              <a:gd name="connsiteX4" fmla="*/ 0 w 648072"/>
              <a:gd name="connsiteY4" fmla="*/ 0 h 5034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5034354">
                <a:moveTo>
                  <a:pt x="0" y="0"/>
                </a:moveTo>
                <a:lnTo>
                  <a:pt x="648072" y="0"/>
                </a:lnTo>
                <a:lnTo>
                  <a:pt x="648072" y="5034354"/>
                </a:lnTo>
                <a:lnTo>
                  <a:pt x="0" y="5034354"/>
                </a:lnTo>
                <a:lnTo>
                  <a:pt x="0" y="0"/>
                </a:lnTo>
                <a:close/>
              </a:path>
            </a:pathLst>
          </a:custGeom>
          <a:noFill/>
          <a:extLst>
            <a:ext uri="{909E8E84-426E-40DD-AFC4-6F175D3DCCD1}">
              <a14:hiddenFill xmlns:a14="http://schemas.microsoft.com/office/drawing/2010/main">
                <a:solidFill>
                  <a:srgbClr val="FFFFFF"/>
                </a:solidFill>
              </a14:hiddenFill>
            </a:ext>
          </a:extLst>
        </p:spPr>
      </p:pic>
      <p:pic>
        <p:nvPicPr>
          <p:cNvPr id="30" name="图片 29" descr="nature, reed"/>
          <p:cNvPicPr>
            <a:picLocks noChangeAspect="1" noChangeArrowheads="1"/>
          </p:cNvPicPr>
          <p:nvPr/>
        </p:nvPicPr>
        <p:blipFill rotWithShape="1">
          <a:blip r:embed="rId2">
            <a:extLst>
              <a:ext uri="{28A0092B-C50C-407E-A947-70E740481C1C}">
                <a14:useLocalDpi xmlns:a14="http://schemas.microsoft.com/office/drawing/2010/main" val="0"/>
              </a:ext>
            </a:extLst>
          </a:blip>
          <a:srcRect l="32918" t="14598" r="61767" b="40327"/>
          <a:stretch/>
        </p:blipFill>
        <p:spPr bwMode="auto">
          <a:xfrm>
            <a:off x="2755584" y="637530"/>
            <a:ext cx="519979" cy="2951362"/>
          </a:xfrm>
          <a:custGeom>
            <a:avLst/>
            <a:gdLst>
              <a:gd name="connsiteX0" fmla="*/ 0 w 648072"/>
              <a:gd name="connsiteY0" fmla="*/ 0 h 3678409"/>
              <a:gd name="connsiteX1" fmla="*/ 648072 w 648072"/>
              <a:gd name="connsiteY1" fmla="*/ 0 h 3678409"/>
              <a:gd name="connsiteX2" fmla="*/ 648072 w 648072"/>
              <a:gd name="connsiteY2" fmla="*/ 3678409 h 3678409"/>
              <a:gd name="connsiteX3" fmla="*/ 0 w 648072"/>
              <a:gd name="connsiteY3" fmla="*/ 3678409 h 3678409"/>
              <a:gd name="connsiteX4" fmla="*/ 0 w 648072"/>
              <a:gd name="connsiteY4" fmla="*/ 0 h 3678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3678409">
                <a:moveTo>
                  <a:pt x="0" y="0"/>
                </a:moveTo>
                <a:lnTo>
                  <a:pt x="648072" y="0"/>
                </a:lnTo>
                <a:lnTo>
                  <a:pt x="648072" y="3678409"/>
                </a:lnTo>
                <a:lnTo>
                  <a:pt x="0" y="3678409"/>
                </a:lnTo>
                <a:lnTo>
                  <a:pt x="0" y="0"/>
                </a:lnTo>
                <a:close/>
              </a:path>
            </a:pathLst>
          </a:custGeom>
          <a:noFill/>
          <a:extLst>
            <a:ext uri="{909E8E84-426E-40DD-AFC4-6F175D3DCCD1}">
              <a14:hiddenFill xmlns:a14="http://schemas.microsoft.com/office/drawing/2010/main">
                <a:solidFill>
                  <a:srgbClr val="FFFFFF"/>
                </a:solidFill>
              </a14:hiddenFill>
            </a:ext>
          </a:extLst>
        </p:spPr>
      </p:pic>
      <p:pic>
        <p:nvPicPr>
          <p:cNvPr id="31" name="图片 30" descr="nature, reed"/>
          <p:cNvPicPr>
            <a:picLocks noChangeAspect="1" noChangeArrowheads="1"/>
          </p:cNvPicPr>
          <p:nvPr/>
        </p:nvPicPr>
        <p:blipFill rotWithShape="1">
          <a:blip r:embed="rId2">
            <a:extLst>
              <a:ext uri="{28A0092B-C50C-407E-A947-70E740481C1C}">
                <a14:useLocalDpi xmlns:a14="http://schemas.microsoft.com/office/drawing/2010/main" val="0"/>
              </a:ext>
            </a:extLst>
          </a:blip>
          <a:srcRect l="84846" t="15209" r="9838" b="8145"/>
          <a:stretch/>
        </p:blipFill>
        <p:spPr bwMode="auto">
          <a:xfrm>
            <a:off x="7995371" y="677582"/>
            <a:ext cx="519979" cy="5018368"/>
          </a:xfrm>
          <a:custGeom>
            <a:avLst/>
            <a:gdLst>
              <a:gd name="connsiteX0" fmla="*/ 0 w 648072"/>
              <a:gd name="connsiteY0" fmla="*/ 0 h 4153592"/>
              <a:gd name="connsiteX1" fmla="*/ 648072 w 648072"/>
              <a:gd name="connsiteY1" fmla="*/ 0 h 4153592"/>
              <a:gd name="connsiteX2" fmla="*/ 648072 w 648072"/>
              <a:gd name="connsiteY2" fmla="*/ 4153592 h 4153592"/>
              <a:gd name="connsiteX3" fmla="*/ 0 w 648072"/>
              <a:gd name="connsiteY3" fmla="*/ 4153592 h 4153592"/>
              <a:gd name="connsiteX4" fmla="*/ 0 w 648072"/>
              <a:gd name="connsiteY4" fmla="*/ 0 h 4153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4153592">
                <a:moveTo>
                  <a:pt x="0" y="0"/>
                </a:moveTo>
                <a:lnTo>
                  <a:pt x="648072" y="0"/>
                </a:lnTo>
                <a:lnTo>
                  <a:pt x="648072" y="4153592"/>
                </a:lnTo>
                <a:lnTo>
                  <a:pt x="0" y="4153592"/>
                </a:lnTo>
                <a:lnTo>
                  <a:pt x="0" y="0"/>
                </a:lnTo>
                <a:close/>
              </a:path>
            </a:pathLst>
          </a:custGeom>
          <a:noFill/>
          <a:extLst>
            <a:ext uri="{909E8E84-426E-40DD-AFC4-6F175D3DCCD1}">
              <a14:hiddenFill xmlns:a14="http://schemas.microsoft.com/office/drawing/2010/main">
                <a:solidFill>
                  <a:srgbClr val="FFFFFF"/>
                </a:solidFill>
              </a14:hiddenFill>
            </a:ext>
          </a:extLst>
        </p:spPr>
      </p:pic>
      <p:pic>
        <p:nvPicPr>
          <p:cNvPr id="32" name="图片 31" descr="nature, reed"/>
          <p:cNvPicPr>
            <a:picLocks noChangeAspect="1" noChangeArrowheads="1"/>
          </p:cNvPicPr>
          <p:nvPr/>
        </p:nvPicPr>
        <p:blipFill rotWithShape="1">
          <a:blip r:embed="rId2">
            <a:extLst>
              <a:ext uri="{28A0092B-C50C-407E-A947-70E740481C1C}">
                <a14:useLocalDpi xmlns:a14="http://schemas.microsoft.com/office/drawing/2010/main" val="0"/>
              </a:ext>
            </a:extLst>
          </a:blip>
          <a:srcRect l="9838" t="18943" r="84846" b="44672"/>
          <a:stretch/>
        </p:blipFill>
        <p:spPr bwMode="auto">
          <a:xfrm>
            <a:off x="426790" y="922013"/>
            <a:ext cx="519979" cy="2382396"/>
          </a:xfrm>
          <a:custGeom>
            <a:avLst/>
            <a:gdLst>
              <a:gd name="connsiteX0" fmla="*/ 0 w 648072"/>
              <a:gd name="connsiteY0" fmla="*/ 0 h 2969282"/>
              <a:gd name="connsiteX1" fmla="*/ 648072 w 648072"/>
              <a:gd name="connsiteY1" fmla="*/ 0 h 2969282"/>
              <a:gd name="connsiteX2" fmla="*/ 648072 w 648072"/>
              <a:gd name="connsiteY2" fmla="*/ 2969282 h 2969282"/>
              <a:gd name="connsiteX3" fmla="*/ 0 w 648072"/>
              <a:gd name="connsiteY3" fmla="*/ 2969282 h 2969282"/>
              <a:gd name="connsiteX4" fmla="*/ 0 w 648072"/>
              <a:gd name="connsiteY4" fmla="*/ 0 h 2969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2969282">
                <a:moveTo>
                  <a:pt x="0" y="0"/>
                </a:moveTo>
                <a:lnTo>
                  <a:pt x="648072" y="0"/>
                </a:lnTo>
                <a:lnTo>
                  <a:pt x="648072" y="2969282"/>
                </a:lnTo>
                <a:lnTo>
                  <a:pt x="0" y="2969282"/>
                </a:lnTo>
                <a:lnTo>
                  <a:pt x="0" y="0"/>
                </a:lnTo>
                <a:close/>
              </a:path>
            </a:pathLst>
          </a:custGeom>
          <a:noFill/>
          <a:extLst>
            <a:ext uri="{909E8E84-426E-40DD-AFC4-6F175D3DCCD1}">
              <a14:hiddenFill xmlns:a14="http://schemas.microsoft.com/office/drawing/2010/main">
                <a:solidFill>
                  <a:srgbClr val="FFFFFF"/>
                </a:solidFill>
              </a14:hiddenFill>
            </a:ext>
          </a:extLst>
        </p:spPr>
      </p:pic>
      <p:pic>
        <p:nvPicPr>
          <p:cNvPr id="33" name="图片 32" descr="nature, reed"/>
          <p:cNvPicPr>
            <a:picLocks noChangeAspect="1" noChangeArrowheads="1"/>
          </p:cNvPicPr>
          <p:nvPr/>
        </p:nvPicPr>
        <p:blipFill rotWithShape="1">
          <a:blip r:embed="rId2">
            <a:extLst>
              <a:ext uri="{28A0092B-C50C-407E-A947-70E740481C1C}">
                <a14:useLocalDpi xmlns:a14="http://schemas.microsoft.com/office/drawing/2010/main" val="0"/>
              </a:ext>
            </a:extLst>
          </a:blip>
          <a:srcRect l="61767" t="19544" r="32918" b="21864"/>
          <a:stretch/>
        </p:blipFill>
        <p:spPr bwMode="auto">
          <a:xfrm>
            <a:off x="5666576" y="961399"/>
            <a:ext cx="519979" cy="3836373"/>
          </a:xfrm>
          <a:custGeom>
            <a:avLst/>
            <a:gdLst>
              <a:gd name="connsiteX0" fmla="*/ 0 w 648072"/>
              <a:gd name="connsiteY0" fmla="*/ 0 h 4781437"/>
              <a:gd name="connsiteX1" fmla="*/ 648072 w 648072"/>
              <a:gd name="connsiteY1" fmla="*/ 0 h 4781437"/>
              <a:gd name="connsiteX2" fmla="*/ 648072 w 648072"/>
              <a:gd name="connsiteY2" fmla="*/ 4781437 h 4781437"/>
              <a:gd name="connsiteX3" fmla="*/ 0 w 648072"/>
              <a:gd name="connsiteY3" fmla="*/ 4781437 h 4781437"/>
              <a:gd name="connsiteX4" fmla="*/ 0 w 648072"/>
              <a:gd name="connsiteY4" fmla="*/ 0 h 47814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4781437">
                <a:moveTo>
                  <a:pt x="0" y="0"/>
                </a:moveTo>
                <a:lnTo>
                  <a:pt x="648072" y="0"/>
                </a:lnTo>
                <a:lnTo>
                  <a:pt x="648072" y="4781437"/>
                </a:lnTo>
                <a:lnTo>
                  <a:pt x="0" y="4781437"/>
                </a:lnTo>
                <a:lnTo>
                  <a:pt x="0" y="0"/>
                </a:lnTo>
                <a:close/>
              </a:path>
            </a:pathLst>
          </a:custGeom>
          <a:noFill/>
          <a:extLst>
            <a:ext uri="{909E8E84-426E-40DD-AFC4-6F175D3DCCD1}">
              <a14:hiddenFill xmlns:a14="http://schemas.microsoft.com/office/drawing/2010/main">
                <a:solidFill>
                  <a:srgbClr val="FFFFFF"/>
                </a:solidFill>
              </a14:hiddenFill>
            </a:ext>
          </a:extLst>
        </p:spPr>
      </p:pic>
      <p:pic>
        <p:nvPicPr>
          <p:cNvPr id="34" name="图片 33" descr="nature, reed"/>
          <p:cNvPicPr>
            <a:picLocks noChangeAspect="1" noChangeArrowheads="1"/>
          </p:cNvPicPr>
          <p:nvPr/>
        </p:nvPicPr>
        <p:blipFill rotWithShape="1">
          <a:blip r:embed="rId2">
            <a:extLst>
              <a:ext uri="{28A0092B-C50C-407E-A947-70E740481C1C}">
                <a14:useLocalDpi xmlns:a14="http://schemas.microsoft.com/office/drawing/2010/main" val="0"/>
              </a:ext>
            </a:extLst>
          </a:blip>
          <a:srcRect l="44457" t="21829" r="50227" b="24742"/>
          <a:stretch/>
        </p:blipFill>
        <p:spPr bwMode="auto">
          <a:xfrm>
            <a:off x="3919981" y="1111056"/>
            <a:ext cx="519979" cy="3498265"/>
          </a:xfrm>
          <a:custGeom>
            <a:avLst/>
            <a:gdLst>
              <a:gd name="connsiteX0" fmla="*/ 0 w 648072"/>
              <a:gd name="connsiteY0" fmla="*/ 0 h 4544785"/>
              <a:gd name="connsiteX1" fmla="*/ 648072 w 648072"/>
              <a:gd name="connsiteY1" fmla="*/ 0 h 4544785"/>
              <a:gd name="connsiteX2" fmla="*/ 648072 w 648072"/>
              <a:gd name="connsiteY2" fmla="*/ 4544785 h 4544785"/>
              <a:gd name="connsiteX3" fmla="*/ 0 w 648072"/>
              <a:gd name="connsiteY3" fmla="*/ 4544785 h 4544785"/>
              <a:gd name="connsiteX4" fmla="*/ 0 w 648072"/>
              <a:gd name="connsiteY4" fmla="*/ 0 h 4544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4544785">
                <a:moveTo>
                  <a:pt x="0" y="0"/>
                </a:moveTo>
                <a:lnTo>
                  <a:pt x="648072" y="0"/>
                </a:lnTo>
                <a:lnTo>
                  <a:pt x="648072" y="4544785"/>
                </a:lnTo>
                <a:lnTo>
                  <a:pt x="0" y="4544785"/>
                </a:lnTo>
                <a:lnTo>
                  <a:pt x="0" y="0"/>
                </a:lnTo>
                <a:close/>
              </a:path>
            </a:pathLst>
          </a:custGeom>
          <a:noFill/>
          <a:extLst>
            <a:ext uri="{909E8E84-426E-40DD-AFC4-6F175D3DCCD1}">
              <a14:hiddenFill xmlns:a14="http://schemas.microsoft.com/office/drawing/2010/main">
                <a:solidFill>
                  <a:srgbClr val="FFFFFF"/>
                </a:solidFill>
              </a14:hiddenFill>
            </a:ext>
          </a:extLst>
        </p:spPr>
      </p:pic>
      <p:pic>
        <p:nvPicPr>
          <p:cNvPr id="35" name="图片 34" descr="nature, reed"/>
          <p:cNvPicPr>
            <a:picLocks noChangeAspect="1" noChangeArrowheads="1"/>
          </p:cNvPicPr>
          <p:nvPr/>
        </p:nvPicPr>
        <p:blipFill rotWithShape="1">
          <a:blip r:embed="rId2">
            <a:extLst>
              <a:ext uri="{28A0092B-C50C-407E-A947-70E740481C1C}">
                <a14:useLocalDpi xmlns:a14="http://schemas.microsoft.com/office/drawing/2010/main" val="0"/>
              </a:ext>
            </a:extLst>
          </a:blip>
          <a:srcRect l="73307" t="22805" r="21378" b="14984"/>
          <a:stretch/>
        </p:blipFill>
        <p:spPr bwMode="auto">
          <a:xfrm>
            <a:off x="6830973" y="1174998"/>
            <a:ext cx="519979" cy="4073277"/>
          </a:xfrm>
          <a:custGeom>
            <a:avLst/>
            <a:gdLst>
              <a:gd name="connsiteX0" fmla="*/ 0 w 648072"/>
              <a:gd name="connsiteY0" fmla="*/ 0 h 2945038"/>
              <a:gd name="connsiteX1" fmla="*/ 648072 w 648072"/>
              <a:gd name="connsiteY1" fmla="*/ 0 h 2945038"/>
              <a:gd name="connsiteX2" fmla="*/ 648072 w 648072"/>
              <a:gd name="connsiteY2" fmla="*/ 2945038 h 2945038"/>
              <a:gd name="connsiteX3" fmla="*/ 0 w 648072"/>
              <a:gd name="connsiteY3" fmla="*/ 2945038 h 2945038"/>
              <a:gd name="connsiteX4" fmla="*/ 0 w 648072"/>
              <a:gd name="connsiteY4" fmla="*/ 0 h 2945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2945038">
                <a:moveTo>
                  <a:pt x="0" y="0"/>
                </a:moveTo>
                <a:lnTo>
                  <a:pt x="648072" y="0"/>
                </a:lnTo>
                <a:lnTo>
                  <a:pt x="648072" y="2945038"/>
                </a:lnTo>
                <a:lnTo>
                  <a:pt x="0" y="2945038"/>
                </a:lnTo>
                <a:lnTo>
                  <a:pt x="0" y="0"/>
                </a:lnTo>
                <a:close/>
              </a:path>
            </a:pathLst>
          </a:custGeom>
          <a:noFill/>
          <a:extLst>
            <a:ext uri="{909E8E84-426E-40DD-AFC4-6F175D3DCCD1}">
              <a14:hiddenFill xmlns:a14="http://schemas.microsoft.com/office/drawing/2010/main">
                <a:solidFill>
                  <a:srgbClr val="FFFFFF"/>
                </a:solidFill>
              </a14:hiddenFill>
            </a:ext>
          </a:extLst>
        </p:spPr>
      </p:pic>
      <p:pic>
        <p:nvPicPr>
          <p:cNvPr id="36" name="图片 35" descr="nature, reed"/>
          <p:cNvPicPr>
            <a:picLocks noChangeAspect="1" noChangeArrowheads="1"/>
          </p:cNvPicPr>
          <p:nvPr/>
        </p:nvPicPr>
        <p:blipFill rotWithShape="1">
          <a:blip r:embed="rId2">
            <a:extLst>
              <a:ext uri="{28A0092B-C50C-407E-A947-70E740481C1C}">
                <a14:useLocalDpi xmlns:a14="http://schemas.microsoft.com/office/drawing/2010/main" val="0"/>
              </a:ext>
            </a:extLst>
          </a:blip>
          <a:srcRect l="27148" t="23930" r="67537" b="26858"/>
          <a:stretch/>
        </p:blipFill>
        <p:spPr bwMode="auto">
          <a:xfrm>
            <a:off x="2173385" y="1248581"/>
            <a:ext cx="519979" cy="3222209"/>
          </a:xfrm>
          <a:custGeom>
            <a:avLst/>
            <a:gdLst>
              <a:gd name="connsiteX0" fmla="*/ 0 w 648072"/>
              <a:gd name="connsiteY0" fmla="*/ 0 h 4015978"/>
              <a:gd name="connsiteX1" fmla="*/ 648072 w 648072"/>
              <a:gd name="connsiteY1" fmla="*/ 0 h 4015978"/>
              <a:gd name="connsiteX2" fmla="*/ 648072 w 648072"/>
              <a:gd name="connsiteY2" fmla="*/ 4015978 h 4015978"/>
              <a:gd name="connsiteX3" fmla="*/ 0 w 648072"/>
              <a:gd name="connsiteY3" fmla="*/ 4015978 h 4015978"/>
              <a:gd name="connsiteX4" fmla="*/ 0 w 648072"/>
              <a:gd name="connsiteY4" fmla="*/ 0 h 40159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4015978">
                <a:moveTo>
                  <a:pt x="0" y="0"/>
                </a:moveTo>
                <a:lnTo>
                  <a:pt x="648072" y="0"/>
                </a:lnTo>
                <a:lnTo>
                  <a:pt x="648072" y="4015978"/>
                </a:lnTo>
                <a:lnTo>
                  <a:pt x="0" y="4015978"/>
                </a:lnTo>
                <a:lnTo>
                  <a:pt x="0" y="0"/>
                </a:lnTo>
                <a:close/>
              </a:path>
            </a:pathLst>
          </a:custGeom>
          <a:noFill/>
          <a:extLst>
            <a:ext uri="{909E8E84-426E-40DD-AFC4-6F175D3DCCD1}">
              <a14:hiddenFill xmlns:a14="http://schemas.microsoft.com/office/drawing/2010/main">
                <a:solidFill>
                  <a:srgbClr val="FFFFFF"/>
                </a:solidFill>
              </a14:hiddenFill>
            </a:ext>
          </a:extLst>
        </p:spPr>
      </p:pic>
      <p:pic>
        <p:nvPicPr>
          <p:cNvPr id="37" name="图片 36" descr="nature, reed"/>
          <p:cNvPicPr>
            <a:picLocks noChangeAspect="1" noChangeArrowheads="1"/>
          </p:cNvPicPr>
          <p:nvPr/>
        </p:nvPicPr>
        <p:blipFill rotWithShape="1">
          <a:blip r:embed="rId2">
            <a:extLst>
              <a:ext uri="{28A0092B-C50C-407E-A947-70E740481C1C}">
                <a14:useLocalDpi xmlns:a14="http://schemas.microsoft.com/office/drawing/2010/main" val="0"/>
              </a:ext>
            </a:extLst>
          </a:blip>
          <a:srcRect l="50227" t="27232" r="44457" b="32025"/>
          <a:stretch/>
        </p:blipFill>
        <p:spPr bwMode="auto">
          <a:xfrm>
            <a:off x="4502179" y="1464790"/>
            <a:ext cx="519979" cy="2667697"/>
          </a:xfrm>
          <a:custGeom>
            <a:avLst/>
            <a:gdLst>
              <a:gd name="connsiteX0" fmla="*/ 0 w 648072"/>
              <a:gd name="connsiteY0" fmla="*/ 0 h 3324866"/>
              <a:gd name="connsiteX1" fmla="*/ 648072 w 648072"/>
              <a:gd name="connsiteY1" fmla="*/ 0 h 3324866"/>
              <a:gd name="connsiteX2" fmla="*/ 648072 w 648072"/>
              <a:gd name="connsiteY2" fmla="*/ 3324866 h 3324866"/>
              <a:gd name="connsiteX3" fmla="*/ 0 w 648072"/>
              <a:gd name="connsiteY3" fmla="*/ 3324866 h 3324866"/>
              <a:gd name="connsiteX4" fmla="*/ 0 w 648072"/>
              <a:gd name="connsiteY4" fmla="*/ 0 h 3324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3324866">
                <a:moveTo>
                  <a:pt x="0" y="0"/>
                </a:moveTo>
                <a:lnTo>
                  <a:pt x="648072" y="0"/>
                </a:lnTo>
                <a:lnTo>
                  <a:pt x="648072" y="3324866"/>
                </a:lnTo>
                <a:lnTo>
                  <a:pt x="0" y="3324866"/>
                </a:lnTo>
                <a:lnTo>
                  <a:pt x="0" y="0"/>
                </a:lnTo>
                <a:close/>
              </a:path>
            </a:pathLst>
          </a:custGeom>
          <a:noFill/>
          <a:extLst>
            <a:ext uri="{909E8E84-426E-40DD-AFC4-6F175D3DCCD1}">
              <a14:hiddenFill xmlns:a14="http://schemas.microsoft.com/office/drawing/2010/main">
                <a:solidFill>
                  <a:srgbClr val="FFFFFF"/>
                </a:solidFill>
              </a14:hiddenFill>
            </a:ext>
          </a:extLst>
        </p:spPr>
      </p:pic>
      <p:pic>
        <p:nvPicPr>
          <p:cNvPr id="38" name="图片 37" descr="nature, reed"/>
          <p:cNvPicPr>
            <a:picLocks noChangeAspect="1" noChangeArrowheads="1"/>
          </p:cNvPicPr>
          <p:nvPr/>
        </p:nvPicPr>
        <p:blipFill rotWithShape="1">
          <a:blip r:embed="rId2">
            <a:extLst>
              <a:ext uri="{28A0092B-C50C-407E-A947-70E740481C1C}">
                <a14:useLocalDpi xmlns:a14="http://schemas.microsoft.com/office/drawing/2010/main" val="0"/>
              </a:ext>
            </a:extLst>
          </a:blip>
          <a:srcRect l="21378" t="33402" r="73307" b="24742"/>
          <a:stretch/>
        </p:blipFill>
        <p:spPr bwMode="auto">
          <a:xfrm>
            <a:off x="1591187" y="1868780"/>
            <a:ext cx="519979" cy="2740540"/>
          </a:xfrm>
          <a:custGeom>
            <a:avLst/>
            <a:gdLst>
              <a:gd name="connsiteX0" fmla="*/ 0 w 648072"/>
              <a:gd name="connsiteY0" fmla="*/ 0 h 3703685"/>
              <a:gd name="connsiteX1" fmla="*/ 648072 w 648072"/>
              <a:gd name="connsiteY1" fmla="*/ 0 h 3703685"/>
              <a:gd name="connsiteX2" fmla="*/ 648072 w 648072"/>
              <a:gd name="connsiteY2" fmla="*/ 3703685 h 3703685"/>
              <a:gd name="connsiteX3" fmla="*/ 0 w 648072"/>
              <a:gd name="connsiteY3" fmla="*/ 3703685 h 3703685"/>
              <a:gd name="connsiteX4" fmla="*/ 0 w 648072"/>
              <a:gd name="connsiteY4" fmla="*/ 0 h 3703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3703685">
                <a:moveTo>
                  <a:pt x="0" y="0"/>
                </a:moveTo>
                <a:lnTo>
                  <a:pt x="648072" y="0"/>
                </a:lnTo>
                <a:lnTo>
                  <a:pt x="648072" y="3703685"/>
                </a:lnTo>
                <a:lnTo>
                  <a:pt x="0" y="3703685"/>
                </a:lnTo>
                <a:lnTo>
                  <a:pt x="0" y="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61334"/>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530820CF-B880-4189-942D-D702A7CBA730}" type="datetimeFigureOut">
              <a:rPr lang="zh-CN" altLang="en-US" smtClean="0"/>
              <a:t>2020/10/12</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025328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8" y="365125"/>
            <a:ext cx="886883"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1585382" y="365125"/>
            <a:ext cx="5949952"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530820CF-B880-4189-942D-D702A7CBA730}" type="datetimeFigureOut">
              <a:rPr lang="zh-CN" altLang="en-US" smtClean="0"/>
              <a:t>2020/10/12</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981107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solidFill>
                  <a:schemeClr val="accent1"/>
                </a:solidFill>
              </a:defRPr>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400">
                <a:solidFill>
                  <a:schemeClr val="accent2"/>
                </a:solidFill>
              </a:defRPr>
            </a:lvl1pPr>
            <a:lvl2pPr>
              <a:defRPr sz="1600" b="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530820CF-B880-4189-942D-D702A7CBA730}" type="datetimeFigureOut">
              <a:rPr lang="zh-CN" altLang="en-US" smtClean="0"/>
              <a:t>2020/10/12</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74429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1574007" y="2108201"/>
            <a:ext cx="5995988" cy="1235075"/>
          </a:xfrm>
        </p:spPr>
        <p:txBody>
          <a:bodyPr anchor="b">
            <a:normAutofit/>
          </a:bodyPr>
          <a:lstStyle>
            <a:lvl1pPr algn="ctr">
              <a:defRPr sz="2700">
                <a:solidFill>
                  <a:schemeClr val="accent1"/>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3038170" y="3400425"/>
            <a:ext cx="3067663" cy="357478"/>
          </a:xfrm>
          <a:prstGeom prst="roundRect">
            <a:avLst>
              <a:gd name="adj" fmla="val 50000"/>
            </a:avLst>
          </a:prstGeom>
          <a:noFill/>
        </p:spPr>
        <p:txBody>
          <a:bodyPr anchor="ctr">
            <a:normAutofit/>
          </a:bodyPr>
          <a:lstStyle>
            <a:lvl1pPr marL="0" indent="0" algn="ctr">
              <a:buNone/>
              <a:defRPr sz="12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530820CF-B880-4189-942D-D702A7CBA730}" type="datetimeFigureOut">
              <a:rPr lang="zh-CN" altLang="en-US" smtClean="0"/>
              <a:t>2020/10/12</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061391651"/>
      </p:ext>
    </p:extLst>
  </p:cSld>
  <p:clrMapOvr>
    <a:masterClrMapping/>
  </p:clrMapOvr>
  <p:extLst mod="1">
    <p:ext uri="{DCECCB84-F9BA-43D5-87BE-67443E8EF086}">
      <p15:sldGuideLst xmlns=""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049867" y="1244602"/>
            <a:ext cx="381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4889500" y="1244602"/>
            <a:ext cx="3820587"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530820CF-B880-4189-942D-D702A7CBA730}" type="datetimeFigureOut">
              <a:rPr lang="zh-CN" altLang="en-US" smtClean="0"/>
              <a:t>2020/10/12</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012940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4577" y="1376362"/>
            <a:ext cx="3868340"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824577" y="2200274"/>
            <a:ext cx="3868340"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4823885" y="1376362"/>
            <a:ext cx="3887391"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4823885" y="2200274"/>
            <a:ext cx="3887391"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530820CF-B880-4189-942D-D702A7CBA730}" type="datetimeFigureOut">
              <a:rPr lang="zh-CN" altLang="en-US" smtClean="0"/>
              <a:t>2020/10/12</a:t>
            </a:fld>
            <a:endParaRPr lang="zh-CN" altLang="en-US"/>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901460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530820CF-B880-4189-942D-D702A7CBA730}" type="datetimeFigureOut">
              <a:rPr lang="zh-CN" altLang="en-US" smtClean="0"/>
              <a:t>2020/10/12</a:t>
            </a:fld>
            <a:endParaRPr lang="zh-CN" altLang="en-US"/>
          </a:p>
        </p:txBody>
      </p:sp>
      <p:sp>
        <p:nvSpPr>
          <p:cNvPr id="4" name="KSO_FT"/>
          <p:cNvSpPr>
            <a:spLocks noGrp="1"/>
          </p:cNvSpPr>
          <p:nvPr>
            <p:ph type="ftr" sz="quarter" idx="11"/>
          </p:nvPr>
        </p:nvSpPr>
        <p:spPr/>
        <p:txBody>
          <a:bodyPr/>
          <a:lstStyle/>
          <a:p>
            <a:endParaRPr lang="zh-CN" altLang="en-US"/>
          </a:p>
        </p:txBody>
      </p:sp>
      <p:sp>
        <p:nvSpPr>
          <p:cNvPr id="5" name="KSO_FN"/>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404797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530820CF-B880-4189-942D-D702A7CBA730}" type="datetimeFigureOut">
              <a:rPr lang="zh-CN" altLang="en-US" smtClean="0"/>
              <a:t>2020/10/12</a:t>
            </a:fld>
            <a:endParaRPr lang="zh-CN" altLang="en-US"/>
          </a:p>
        </p:txBody>
      </p:sp>
      <p:sp>
        <p:nvSpPr>
          <p:cNvPr id="3" name="KSO_FT"/>
          <p:cNvSpPr>
            <a:spLocks noGrp="1"/>
          </p:cNvSpPr>
          <p:nvPr>
            <p:ph type="ftr" sz="quarter" idx="11"/>
          </p:nvPr>
        </p:nvSpPr>
        <p:spPr/>
        <p:txBody>
          <a:bodyPr/>
          <a:lstStyle/>
          <a:p>
            <a:endParaRPr lang="zh-CN" altLang="en-US"/>
          </a:p>
        </p:txBody>
      </p:sp>
      <p:sp>
        <p:nvSpPr>
          <p:cNvPr id="4" name="KSO_FN"/>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descr="nature, reed"/>
          <p:cNvPicPr>
            <a:picLocks noChangeAspect="1" noChangeArrowheads="1"/>
          </p:cNvPicPr>
          <p:nvPr/>
        </p:nvPicPr>
        <p:blipFill rotWithShape="1">
          <a:blip r:embed="rId2">
            <a:extLst>
              <a:ext uri="{28A0092B-C50C-407E-A947-70E740481C1C}">
                <a14:useLocalDpi xmlns:a14="http://schemas.microsoft.com/office/drawing/2010/main" val="0"/>
              </a:ext>
            </a:extLst>
          </a:blip>
          <a:srcRect l="3128" t="10" r="8219" b="277"/>
          <a:stretch/>
        </p:blipFill>
        <p:spPr bwMode="auto">
          <a:xfrm>
            <a:off x="0" y="-19050"/>
            <a:ext cx="9144000" cy="6883403"/>
          </a:xfrm>
          <a:custGeom>
            <a:avLst/>
            <a:gdLst>
              <a:gd name="connsiteX0" fmla="*/ 0 w 648072"/>
              <a:gd name="connsiteY0" fmla="*/ 0 h 5034354"/>
              <a:gd name="connsiteX1" fmla="*/ 648072 w 648072"/>
              <a:gd name="connsiteY1" fmla="*/ 0 h 5034354"/>
              <a:gd name="connsiteX2" fmla="*/ 648072 w 648072"/>
              <a:gd name="connsiteY2" fmla="*/ 5034354 h 5034354"/>
              <a:gd name="connsiteX3" fmla="*/ 0 w 648072"/>
              <a:gd name="connsiteY3" fmla="*/ 5034354 h 5034354"/>
              <a:gd name="connsiteX4" fmla="*/ 0 w 648072"/>
              <a:gd name="connsiteY4" fmla="*/ 0 h 5034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5034354">
                <a:moveTo>
                  <a:pt x="0" y="0"/>
                </a:moveTo>
                <a:lnTo>
                  <a:pt x="648072" y="0"/>
                </a:lnTo>
                <a:lnTo>
                  <a:pt x="648072" y="5034354"/>
                </a:lnTo>
                <a:lnTo>
                  <a:pt x="0" y="5034354"/>
                </a:lnTo>
                <a:lnTo>
                  <a:pt x="0" y="0"/>
                </a:lnTo>
                <a:close/>
              </a:path>
            </a:pathLst>
          </a:cu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0" y="-19049"/>
            <a:ext cx="9144000" cy="6883402"/>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44031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3" y="533402"/>
            <a:ext cx="2949178"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4115992" y="1063630"/>
            <a:ext cx="462915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858443" y="2133602"/>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530820CF-B880-4189-942D-D702A7CBA730}" type="datetimeFigureOut">
              <a:rPr lang="zh-CN" altLang="en-US" smtClean="0"/>
              <a:t>2020/10/12</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86355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4082125" y="987428"/>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934644"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530820CF-B880-4189-942D-D702A7CBA730}" type="datetimeFigureOut">
              <a:rPr lang="zh-CN" altLang="en-US" smtClean="0"/>
              <a:t>2020/10/12</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79265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7" name="图片 16" descr="nature, reed"/>
          <p:cNvPicPr>
            <a:picLocks noChangeAspect="1" noChangeArrowheads="1"/>
          </p:cNvPicPr>
          <p:nvPr/>
        </p:nvPicPr>
        <p:blipFill rotWithShape="1">
          <a:blip r:embed="rId13">
            <a:extLst>
              <a:ext uri="{28A0092B-C50C-407E-A947-70E740481C1C}">
                <a14:useLocalDpi xmlns:a14="http://schemas.microsoft.com/office/drawing/2010/main" val="0"/>
              </a:ext>
            </a:extLst>
          </a:blip>
          <a:srcRect l="3128" t="10" r="8219" b="277"/>
          <a:stretch/>
        </p:blipFill>
        <p:spPr bwMode="auto">
          <a:xfrm>
            <a:off x="0" y="-19050"/>
            <a:ext cx="9144000" cy="6883403"/>
          </a:xfrm>
          <a:custGeom>
            <a:avLst/>
            <a:gdLst>
              <a:gd name="connsiteX0" fmla="*/ 0 w 648072"/>
              <a:gd name="connsiteY0" fmla="*/ 0 h 5034354"/>
              <a:gd name="connsiteX1" fmla="*/ 648072 w 648072"/>
              <a:gd name="connsiteY1" fmla="*/ 0 h 5034354"/>
              <a:gd name="connsiteX2" fmla="*/ 648072 w 648072"/>
              <a:gd name="connsiteY2" fmla="*/ 5034354 h 5034354"/>
              <a:gd name="connsiteX3" fmla="*/ 0 w 648072"/>
              <a:gd name="connsiteY3" fmla="*/ 5034354 h 5034354"/>
              <a:gd name="connsiteX4" fmla="*/ 0 w 648072"/>
              <a:gd name="connsiteY4" fmla="*/ 0 h 5034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5034354">
                <a:moveTo>
                  <a:pt x="0" y="0"/>
                </a:moveTo>
                <a:lnTo>
                  <a:pt x="648072" y="0"/>
                </a:lnTo>
                <a:lnTo>
                  <a:pt x="648072" y="5034354"/>
                </a:lnTo>
                <a:lnTo>
                  <a:pt x="0" y="5034354"/>
                </a:lnTo>
                <a:lnTo>
                  <a:pt x="0" y="0"/>
                </a:lnTo>
                <a:close/>
              </a:path>
            </a:pathLst>
          </a:cu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0" y="295275"/>
            <a:ext cx="9144000" cy="6410325"/>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KSO_FD"/>
          <p:cNvSpPr>
            <a:spLocks noGrp="1"/>
          </p:cNvSpPr>
          <p:nvPr>
            <p:ph type="dt" sz="half" idx="2"/>
          </p:nvPr>
        </p:nvSpPr>
        <p:spPr>
          <a:xfrm>
            <a:off x="628650" y="6451603"/>
            <a:ext cx="2057400" cy="365125"/>
          </a:xfrm>
          <a:prstGeom prst="rect">
            <a:avLst/>
          </a:prstGeom>
        </p:spPr>
        <p:txBody>
          <a:bodyPr vert="horz" lIns="91440" tIns="45720" rIns="91440" bIns="45720" rtlCol="0" anchor="ctr"/>
          <a:lstStyle>
            <a:lvl1pPr algn="l">
              <a:defRPr sz="1200">
                <a:solidFill>
                  <a:schemeClr val="tx1"/>
                </a:solidFill>
              </a:defRPr>
            </a:lvl1pPr>
          </a:lstStyle>
          <a:p>
            <a:fld id="{530820CF-B880-4189-942D-D702A7CBA730}" type="datetimeFigureOut">
              <a:rPr lang="zh-CN" altLang="en-US" smtClean="0"/>
              <a:t>2020/10/12</a:t>
            </a:fld>
            <a:endParaRPr lang="zh-CN" altLang="en-US"/>
          </a:p>
        </p:txBody>
      </p:sp>
      <p:sp>
        <p:nvSpPr>
          <p:cNvPr id="5" name="KSO_FT"/>
          <p:cNvSpPr>
            <a:spLocks noGrp="1"/>
          </p:cNvSpPr>
          <p:nvPr>
            <p:ph type="ftr" sz="quarter" idx="3"/>
          </p:nvPr>
        </p:nvSpPr>
        <p:spPr>
          <a:xfrm>
            <a:off x="3028950" y="6451603"/>
            <a:ext cx="30861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KSO_FN"/>
          <p:cNvSpPr>
            <a:spLocks noGrp="1"/>
          </p:cNvSpPr>
          <p:nvPr>
            <p:ph type="sldNum" sz="quarter" idx="4"/>
          </p:nvPr>
        </p:nvSpPr>
        <p:spPr>
          <a:xfrm>
            <a:off x="6457950" y="6451603"/>
            <a:ext cx="2057400" cy="365125"/>
          </a:xfrm>
          <a:prstGeom prst="rect">
            <a:avLst/>
          </a:prstGeom>
        </p:spPr>
        <p:txBody>
          <a:bodyPr vert="horz" lIns="91440" tIns="45720" rIns="91440" bIns="45720" rtlCol="0" anchor="ctr"/>
          <a:lstStyle>
            <a:lvl1pPr algn="r">
              <a:defRPr sz="1200">
                <a:solidFill>
                  <a:schemeClr val="tx1"/>
                </a:solidFill>
              </a:defRPr>
            </a:lvl1pPr>
          </a:lstStyle>
          <a:p>
            <a:fld id="{0C913308-F349-4B6D-A68A-DD1791B4A57B}" type="slidenum">
              <a:rPr lang="zh-CN" altLang="en-US" smtClean="0"/>
              <a:t>‹#›</a:t>
            </a:fld>
            <a:endParaRPr lang="zh-CN" altLang="en-US"/>
          </a:p>
        </p:txBody>
      </p:sp>
      <p:sp>
        <p:nvSpPr>
          <p:cNvPr id="3" name="KSO_BC1"/>
          <p:cNvSpPr>
            <a:spLocks noGrp="1"/>
          </p:cNvSpPr>
          <p:nvPr>
            <p:ph type="body" idx="1"/>
          </p:nvPr>
        </p:nvSpPr>
        <p:spPr>
          <a:xfrm>
            <a:off x="504825" y="1133474"/>
            <a:ext cx="8215844" cy="510014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504826" y="295275"/>
            <a:ext cx="8215844" cy="714654"/>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1326053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0" i="0" kern="1200" baseline="0">
          <a:solidFill>
            <a:schemeClr val="accent1"/>
          </a:solidFill>
          <a:effectLst/>
          <a:latin typeface="+mj-ea"/>
          <a:ea typeface="+mj-ea"/>
          <a:cs typeface="+mj-cs"/>
        </a:defRPr>
      </a:lvl1pPr>
    </p:titleStyle>
    <p:bodyStyle>
      <a:lvl1pPr marL="361950" indent="-361950" algn="just" defTabSz="685800" rtl="0" eaLnBrk="1" latinLnBrk="0" hangingPunct="1">
        <a:lnSpc>
          <a:spcPct val="110000"/>
        </a:lnSpc>
        <a:spcBef>
          <a:spcPts val="1200"/>
        </a:spcBef>
        <a:spcAft>
          <a:spcPts val="0"/>
        </a:spcAft>
        <a:buClr>
          <a:schemeClr val="accent2"/>
        </a:buClr>
        <a:buSzPct val="70000"/>
        <a:buFont typeface="Wingdings" panose="05000000000000000000" pitchFamily="2" charset="2"/>
        <a:buChar char="m"/>
        <a:defRPr lang="zh-CN" altLang="en-US" sz="2400" b="1" kern="1200" baseline="0" dirty="0" smtClean="0">
          <a:solidFill>
            <a:schemeClr val="accent2"/>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600" b="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package" Target="../embeddings/Microsoft_PowerPoint_____1.pptx"/><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package" Target="../embeddings/Microsoft_PowerPoint_____2.pptx"/><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755576" y="5661248"/>
            <a:ext cx="6470650" cy="620983"/>
          </a:xfrm>
        </p:spPr>
        <p:txBody>
          <a:bodyPr/>
          <a:lstStyle/>
          <a:p>
            <a:r>
              <a:rPr lang="en-US" altLang="zh-CN" sz="2400" dirty="0">
                <a:latin typeface="+mj-ea"/>
                <a:ea typeface="+mj-ea"/>
              </a:rPr>
              <a:t>302 </a:t>
            </a:r>
            <a:r>
              <a:rPr lang="zh-CN" altLang="en-US" sz="2400" dirty="0">
                <a:latin typeface="+mj-ea"/>
                <a:ea typeface="+mj-ea"/>
              </a:rPr>
              <a:t>空巢老人智能看护系统</a:t>
            </a:r>
            <a:r>
              <a:rPr lang="en-US" altLang="zh-CN" sz="2400" dirty="0">
                <a:latin typeface="+mj-ea"/>
                <a:ea typeface="+mj-ea"/>
              </a:rPr>
              <a:t>-</a:t>
            </a:r>
            <a:r>
              <a:rPr lang="zh-CN" altLang="en-US" sz="2400" dirty="0">
                <a:latin typeface="+mj-ea"/>
                <a:ea typeface="+mj-ea"/>
              </a:rPr>
              <a:t>填写</a:t>
            </a:r>
            <a:r>
              <a:rPr lang="zh-CN" altLang="en-US" sz="2400" dirty="0" smtClean="0">
                <a:latin typeface="+mj-ea"/>
                <a:ea typeface="+mj-ea"/>
              </a:rPr>
              <a:t>素材</a:t>
            </a:r>
            <a:endParaRPr lang="zh-CN" altLang="en-US" sz="2400" dirty="0">
              <a:latin typeface="+mj-ea"/>
              <a:ea typeface="+mj-ea"/>
            </a:endParaRPr>
          </a:p>
        </p:txBody>
      </p:sp>
      <p:sp>
        <p:nvSpPr>
          <p:cNvPr id="2" name="标题 1"/>
          <p:cNvSpPr>
            <a:spLocks noGrp="1"/>
          </p:cNvSpPr>
          <p:nvPr>
            <p:ph type="title"/>
          </p:nvPr>
        </p:nvSpPr>
        <p:spPr>
          <a:xfrm>
            <a:off x="755576" y="4797152"/>
            <a:ext cx="4813485" cy="909502"/>
          </a:xfrm>
        </p:spPr>
        <p:txBody>
          <a:bodyPr/>
          <a:lstStyle/>
          <a:p>
            <a:r>
              <a:rPr lang="zh-CN" altLang="en-US" sz="2800" dirty="0" smtClean="0"/>
              <a:t>实验</a:t>
            </a:r>
            <a:r>
              <a:rPr lang="en-US" altLang="zh-CN" sz="2800" dirty="0"/>
              <a:t>3</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1047366330"/>
              </p:ext>
            </p:extLst>
          </p:nvPr>
        </p:nvGraphicFramePr>
        <p:xfrm>
          <a:off x="2286000" y="1714500"/>
          <a:ext cx="4572000" cy="3429000"/>
        </p:xfrm>
        <a:graphic>
          <a:graphicData uri="http://schemas.openxmlformats.org/presentationml/2006/ole">
            <mc:AlternateContent xmlns:mc="http://schemas.openxmlformats.org/markup-compatibility/2006">
              <mc:Choice xmlns:v="urn:schemas-microsoft-com:vml" Requires="v">
                <p:oleObj spid="_x0000_s1051" name="演示文稿" r:id="rId3" imgW="4572000" imgH="3429000" progId="PowerPoint.Show.12">
                  <p:embed/>
                </p:oleObj>
              </mc:Choice>
              <mc:Fallback>
                <p:oleObj name="演示文稿" r:id="rId3" imgW="4572000" imgH="3429000" progId="PowerPoint.Show.12">
                  <p:embed/>
                  <p:pic>
                    <p:nvPicPr>
                      <p:cNvPr id="0" name=""/>
                      <p:cNvPicPr/>
                      <p:nvPr/>
                    </p:nvPicPr>
                    <p:blipFill>
                      <a:blip r:embed="rId4"/>
                      <a:stretch>
                        <a:fillRect/>
                      </a:stretch>
                    </p:blipFill>
                    <p:spPr>
                      <a:xfrm>
                        <a:off x="2286000" y="1714500"/>
                        <a:ext cx="4572000" cy="34290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001829107"/>
              </p:ext>
            </p:extLst>
          </p:nvPr>
        </p:nvGraphicFramePr>
        <p:xfrm>
          <a:off x="2267744" y="1700808"/>
          <a:ext cx="4572000" cy="3429000"/>
        </p:xfrm>
        <a:graphic>
          <a:graphicData uri="http://schemas.openxmlformats.org/presentationml/2006/ole">
            <mc:AlternateContent xmlns:mc="http://schemas.openxmlformats.org/markup-compatibility/2006">
              <mc:Choice xmlns:v="urn:schemas-microsoft-com:vml" Requires="v">
                <p:oleObj spid="_x0000_s1052" name="演示文稿" r:id="rId5" imgW="4572000" imgH="3429000" progId="PowerPoint.Show.12">
                  <p:embed/>
                </p:oleObj>
              </mc:Choice>
              <mc:Fallback>
                <p:oleObj name="演示文稿" r:id="rId5" imgW="4572000" imgH="3429000" progId="PowerPoint.Show.12">
                  <p:embed/>
                  <p:pic>
                    <p:nvPicPr>
                      <p:cNvPr id="0" name=""/>
                      <p:cNvPicPr/>
                      <p:nvPr/>
                    </p:nvPicPr>
                    <p:blipFill>
                      <a:blip r:embed="rId6"/>
                      <a:stretch>
                        <a:fillRect/>
                      </a:stretch>
                    </p:blipFill>
                    <p:spPr>
                      <a:xfrm>
                        <a:off x="2267744" y="1700808"/>
                        <a:ext cx="4572000" cy="3429000"/>
                      </a:xfrm>
                      <a:prstGeom prst="rect">
                        <a:avLst/>
                      </a:prstGeom>
                    </p:spPr>
                  </p:pic>
                </p:oleObj>
              </mc:Fallback>
            </mc:AlternateContent>
          </a:graphicData>
        </a:graphic>
      </p:graphicFrame>
    </p:spTree>
    <p:extLst>
      <p:ext uri="{BB962C8B-B14F-4D97-AF65-F5344CB8AC3E}">
        <p14:creationId xmlns:p14="http://schemas.microsoft.com/office/powerpoint/2010/main" val="2504403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1).</a:t>
            </a:r>
            <a:r>
              <a:rPr lang="zh-CN" altLang="zh-CN" dirty="0"/>
              <a:t>要求整个系统正常运行过程中无</a:t>
            </a:r>
            <a:r>
              <a:rPr lang="en-US" altLang="zh-CN" dirty="0"/>
              <a:t>Bug</a:t>
            </a:r>
            <a:r>
              <a:rPr lang="zh-CN" altLang="zh-CN" dirty="0"/>
              <a:t>，能在用户非正常操作的情况下报告错误但不至于崩溃。</a:t>
            </a:r>
          </a:p>
          <a:p>
            <a:r>
              <a:rPr lang="en-US" altLang="zh-CN" dirty="0"/>
              <a:t>2).</a:t>
            </a:r>
            <a:r>
              <a:rPr lang="zh-CN" altLang="zh-CN" dirty="0"/>
              <a:t>要求在不同的实际场景检测中，整个系统确实能够完成看护空巢老人的设计功能。</a:t>
            </a:r>
          </a:p>
          <a:p>
            <a:r>
              <a:rPr lang="en-US" altLang="zh-CN" dirty="0"/>
              <a:t>3).</a:t>
            </a:r>
            <a:r>
              <a:rPr lang="zh-CN" altLang="zh-CN" dirty="0"/>
              <a:t>要求整个系统各部分优化完毕，不存在编程过程中遗留的调试代码等影响用户体验的部分。</a:t>
            </a:r>
          </a:p>
          <a:p>
            <a:pPr marL="0" indent="0">
              <a:buNone/>
            </a:pPr>
            <a:endParaRPr lang="zh-CN" altLang="en-US" dirty="0"/>
          </a:p>
        </p:txBody>
      </p:sp>
    </p:spTree>
    <p:extLst>
      <p:ext uri="{BB962C8B-B14F-4D97-AF65-F5344CB8AC3E}">
        <p14:creationId xmlns:p14="http://schemas.microsoft.com/office/powerpoint/2010/main" val="727563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1</a:t>
            </a:r>
            <a:r>
              <a:rPr lang="zh-CN" altLang="zh-CN" dirty="0"/>
              <a:t>）</a:t>
            </a:r>
            <a:r>
              <a:rPr lang="en-US" altLang="zh-CN" dirty="0"/>
              <a:t>.</a:t>
            </a:r>
            <a:r>
              <a:rPr lang="zh-CN" altLang="zh-CN" dirty="0"/>
              <a:t>机器人端服务器软件、云端服务器软件、手机客户端软件。</a:t>
            </a:r>
          </a:p>
          <a:p>
            <a:r>
              <a:rPr lang="en-US" altLang="zh-CN" dirty="0"/>
              <a:t>2</a:t>
            </a:r>
            <a:r>
              <a:rPr lang="zh-CN" altLang="zh-CN" dirty="0"/>
              <a:t>）</a:t>
            </a:r>
            <a:r>
              <a:rPr lang="en-US" altLang="zh-CN" dirty="0"/>
              <a:t>.</a:t>
            </a:r>
            <a:r>
              <a:rPr lang="zh-CN" altLang="zh-CN" dirty="0"/>
              <a:t>软件设计规格说明书的电子文档</a:t>
            </a:r>
          </a:p>
          <a:p>
            <a:r>
              <a:rPr lang="en-US" altLang="zh-CN" dirty="0"/>
              <a:t>3</a:t>
            </a:r>
            <a:r>
              <a:rPr lang="zh-CN" altLang="zh-CN" dirty="0"/>
              <a:t>）</a:t>
            </a:r>
            <a:r>
              <a:rPr lang="en-US" altLang="zh-CN" dirty="0"/>
              <a:t>.</a:t>
            </a:r>
            <a:r>
              <a:rPr lang="zh-CN" altLang="zh-CN" dirty="0"/>
              <a:t>使用说明书的电子文档和纸质文档</a:t>
            </a:r>
          </a:p>
          <a:p>
            <a:endParaRPr lang="zh-CN" altLang="en-US" dirty="0"/>
          </a:p>
        </p:txBody>
      </p:sp>
    </p:spTree>
    <p:extLst>
      <p:ext uri="{BB962C8B-B14F-4D97-AF65-F5344CB8AC3E}">
        <p14:creationId xmlns:p14="http://schemas.microsoft.com/office/powerpoint/2010/main" val="264534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1</a:t>
            </a:r>
            <a:r>
              <a:rPr lang="zh-CN" altLang="en-US" dirty="0"/>
              <a:t>）机器人端和电脑端软件：没有界面需求，故未设计界面。</a:t>
            </a:r>
          </a:p>
          <a:p>
            <a:r>
              <a:rPr lang="en-US" altLang="zh-CN" dirty="0"/>
              <a:t>2</a:t>
            </a:r>
            <a:r>
              <a:rPr lang="zh-CN" altLang="en-US" dirty="0"/>
              <a:t>）手机客户端软件：用户的主要可视化界面，要求具有较高的观赏性。布局紧凑，有联系的组件尽量布局在一个页面中。针对机器人操控及功能选择菜单界面进行界面美化、优化，着重关注用户使用手机客户端软件关注老人实况的整个流程中的各个界面。</a:t>
            </a:r>
          </a:p>
          <a:p>
            <a:endParaRPr lang="zh-CN" altLang="en-US" dirty="0"/>
          </a:p>
        </p:txBody>
      </p:sp>
    </p:spTree>
    <p:extLst>
      <p:ext uri="{BB962C8B-B14F-4D97-AF65-F5344CB8AC3E}">
        <p14:creationId xmlns:p14="http://schemas.microsoft.com/office/powerpoint/2010/main" val="442878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1).</a:t>
            </a:r>
            <a:r>
              <a:rPr lang="zh-CN" altLang="en-US" dirty="0"/>
              <a:t>功能响应时间要求</a:t>
            </a:r>
            <a:r>
              <a:rPr lang="en-US" altLang="zh-CN" dirty="0"/>
              <a:t>:</a:t>
            </a:r>
            <a:r>
              <a:rPr lang="zh-CN" altLang="en-US" dirty="0"/>
              <a:t>网络连接建立后，云端服务器一定可以响应用户发送的请求</a:t>
            </a:r>
            <a:r>
              <a:rPr lang="en-US" altLang="zh-CN" dirty="0"/>
              <a:t>;</a:t>
            </a:r>
            <a:r>
              <a:rPr lang="zh-CN" altLang="en-US" dirty="0"/>
              <a:t>非常重要的功能不超过</a:t>
            </a:r>
            <a:r>
              <a:rPr lang="en-US" altLang="zh-CN" dirty="0"/>
              <a:t>100ms,</a:t>
            </a:r>
            <a:r>
              <a:rPr lang="zh-CN" altLang="en-US" dirty="0"/>
              <a:t>其余功能不超过</a:t>
            </a:r>
            <a:r>
              <a:rPr lang="en-US" altLang="zh-CN" dirty="0" smtClean="0"/>
              <a:t>460ms</a:t>
            </a:r>
            <a:r>
              <a:rPr lang="zh-CN" altLang="en-US" dirty="0" smtClean="0"/>
              <a:t>。</a:t>
            </a:r>
            <a:endParaRPr lang="en-US" altLang="zh-CN" dirty="0"/>
          </a:p>
          <a:p>
            <a:r>
              <a:rPr lang="en-US" altLang="zh-CN" dirty="0"/>
              <a:t>2).</a:t>
            </a:r>
            <a:r>
              <a:rPr lang="zh-CN" altLang="en-US" dirty="0"/>
              <a:t>视频清晰度要求</a:t>
            </a:r>
            <a:r>
              <a:rPr lang="en-US" altLang="zh-CN" dirty="0"/>
              <a:t>:</a:t>
            </a:r>
            <a:r>
              <a:rPr lang="zh-CN" altLang="en-US" dirty="0"/>
              <a:t>支持</a:t>
            </a:r>
            <a:r>
              <a:rPr lang="en-US" altLang="zh-CN" dirty="0"/>
              <a:t>720p</a:t>
            </a:r>
            <a:r>
              <a:rPr lang="zh-CN" altLang="en-US" dirty="0"/>
              <a:t>清晰度</a:t>
            </a:r>
            <a:r>
              <a:rPr lang="en-US" altLang="zh-CN" dirty="0"/>
              <a:t>,</a:t>
            </a:r>
            <a:r>
              <a:rPr lang="zh-CN" altLang="en-US" dirty="0"/>
              <a:t>信号传输流畅</a:t>
            </a:r>
            <a:r>
              <a:rPr lang="en-US" altLang="zh-CN" dirty="0"/>
              <a:t>(</a:t>
            </a:r>
            <a:r>
              <a:rPr lang="zh-CN" altLang="en-US" dirty="0"/>
              <a:t>对应的延迟要求为</a:t>
            </a:r>
            <a:r>
              <a:rPr lang="en-US" altLang="zh-CN" dirty="0"/>
              <a:t>,</a:t>
            </a:r>
            <a:r>
              <a:rPr lang="zh-CN" altLang="en-US" dirty="0"/>
              <a:t>在网络信号满格或少一格时不超过</a:t>
            </a:r>
            <a:r>
              <a:rPr lang="en-US" altLang="zh-CN" dirty="0"/>
              <a:t>120ms),</a:t>
            </a:r>
            <a:r>
              <a:rPr lang="zh-CN" altLang="en-US" dirty="0"/>
              <a:t>无卡顿无花</a:t>
            </a:r>
            <a:r>
              <a:rPr lang="zh-CN" altLang="en-US" dirty="0" smtClean="0"/>
              <a:t>屏。</a:t>
            </a:r>
            <a:endParaRPr lang="zh-CN" altLang="en-US" dirty="0"/>
          </a:p>
          <a:p>
            <a:r>
              <a:rPr lang="en-US" altLang="zh-CN" dirty="0"/>
              <a:t>3).</a:t>
            </a:r>
            <a:r>
              <a:rPr lang="zh-CN" altLang="en-US" dirty="0"/>
              <a:t>语音通讯质量要求</a:t>
            </a:r>
            <a:r>
              <a:rPr lang="en-US" altLang="zh-CN" dirty="0"/>
              <a:t>:</a:t>
            </a:r>
            <a:r>
              <a:rPr lang="zh-CN" altLang="en-US" dirty="0"/>
              <a:t>语音清晰可辨</a:t>
            </a:r>
            <a:r>
              <a:rPr lang="en-US" altLang="zh-CN" dirty="0"/>
              <a:t>,</a:t>
            </a:r>
            <a:r>
              <a:rPr lang="zh-CN" altLang="en-US" dirty="0"/>
              <a:t>信号传输流畅（延迟在网络信号满格或少一格时不超过</a:t>
            </a:r>
            <a:r>
              <a:rPr lang="en-US" altLang="zh-CN" dirty="0"/>
              <a:t>100ms</a:t>
            </a:r>
            <a:r>
              <a:rPr lang="zh-CN" altLang="en-US" dirty="0" smtClean="0"/>
              <a:t>）。</a:t>
            </a:r>
            <a:endParaRPr lang="zh-CN" altLang="en-US" dirty="0"/>
          </a:p>
          <a:p>
            <a:r>
              <a:rPr lang="en-US" altLang="zh-CN" dirty="0"/>
              <a:t>4).</a:t>
            </a:r>
            <a:r>
              <a:rPr lang="zh-CN" altLang="en-US" dirty="0"/>
              <a:t>可靠性要求</a:t>
            </a:r>
            <a:r>
              <a:rPr lang="en-US" altLang="zh-CN" dirty="0"/>
              <a:t>:</a:t>
            </a:r>
            <a:r>
              <a:rPr lang="zh-CN" altLang="en-US" dirty="0"/>
              <a:t>用户使用该系统时</a:t>
            </a:r>
            <a:r>
              <a:rPr lang="en-US" altLang="zh-CN" dirty="0"/>
              <a:t>,</a:t>
            </a:r>
            <a:r>
              <a:rPr lang="zh-CN" altLang="en-US" dirty="0"/>
              <a:t>云端服务器和手机客户端能够访问</a:t>
            </a:r>
            <a:r>
              <a:rPr lang="en-US" altLang="zh-CN" dirty="0"/>
              <a:t>,</a:t>
            </a:r>
            <a:r>
              <a:rPr lang="zh-CN" altLang="en-US" dirty="0"/>
              <a:t>机器人正常运行。系统支持</a:t>
            </a:r>
            <a:r>
              <a:rPr lang="en-US" altLang="zh-CN" dirty="0"/>
              <a:t>7*24</a:t>
            </a:r>
            <a:r>
              <a:rPr lang="zh-CN" altLang="en-US" dirty="0"/>
              <a:t>长期稳定运行</a:t>
            </a:r>
            <a:r>
              <a:rPr lang="en-US" altLang="zh-CN" dirty="0"/>
              <a:t>,</a:t>
            </a:r>
            <a:r>
              <a:rPr lang="zh-CN" altLang="en-US" dirty="0"/>
              <a:t>并且系统维护不能影响到机器人的性能</a:t>
            </a:r>
            <a:r>
              <a:rPr lang="zh-CN" altLang="en-US" dirty="0" smtClean="0"/>
              <a:t>发挥。</a:t>
            </a:r>
            <a:endParaRPr lang="zh-CN" altLang="en-US" dirty="0"/>
          </a:p>
          <a:p>
            <a:endParaRPr lang="zh-CN" altLang="en-US" dirty="0"/>
          </a:p>
        </p:txBody>
      </p:sp>
    </p:spTree>
    <p:extLst>
      <p:ext uri="{BB962C8B-B14F-4D97-AF65-F5344CB8AC3E}">
        <p14:creationId xmlns:p14="http://schemas.microsoft.com/office/powerpoint/2010/main" val="679803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a:t>
            </a:r>
            <a:r>
              <a:rPr lang="zh-CN" altLang="en-US" dirty="0"/>
              <a:t>远程控制机器人”的用例描述</a:t>
            </a:r>
          </a:p>
        </p:txBody>
      </p:sp>
      <p:sp>
        <p:nvSpPr>
          <p:cNvPr id="3" name="内容占位符 2"/>
          <p:cNvSpPr>
            <a:spLocks noGrp="1"/>
          </p:cNvSpPr>
          <p:nvPr>
            <p:ph idx="1"/>
          </p:nvPr>
        </p:nvSpPr>
        <p:spPr/>
        <p:txBody>
          <a:bodyPr/>
          <a:lstStyle/>
          <a:p>
            <a:pPr marL="0" indent="0">
              <a:buNone/>
            </a:pPr>
            <a:r>
              <a:rPr lang="zh-CN" altLang="en-US" dirty="0" smtClean="0">
                <a:latin typeface="+mn-lt"/>
              </a:rPr>
              <a:t>使用以下</a:t>
            </a:r>
            <a:r>
              <a:rPr lang="en-US" altLang="zh-CN" dirty="0" smtClean="0">
                <a:latin typeface="+mn-lt"/>
              </a:rPr>
              <a:t>4</a:t>
            </a:r>
            <a:r>
              <a:rPr lang="zh-CN" altLang="en-US" dirty="0">
                <a:latin typeface="+mn-lt"/>
              </a:rPr>
              <a:t>个词条填入图</a:t>
            </a:r>
            <a:r>
              <a:rPr lang="en-US" altLang="zh-CN" dirty="0" smtClean="0">
                <a:latin typeface="+mn-lt"/>
              </a:rPr>
              <a:t>3</a:t>
            </a:r>
            <a:r>
              <a:rPr lang="zh-CN" altLang="en-US" dirty="0" smtClean="0">
                <a:latin typeface="+mn-lt"/>
              </a:rPr>
              <a:t>：</a:t>
            </a:r>
            <a:endParaRPr lang="en-US" altLang="zh-CN" dirty="0" smtClean="0">
              <a:latin typeface="+mn-lt"/>
            </a:endParaRPr>
          </a:p>
          <a:p>
            <a:r>
              <a:rPr lang="en-US" altLang="zh-CN" dirty="0" err="1" smtClean="0">
                <a:latin typeface="+mn-lt"/>
              </a:rPr>
              <a:t>RobotStatus</a:t>
            </a:r>
            <a:endParaRPr lang="en-US" altLang="zh-CN" dirty="0">
              <a:latin typeface="+mn-lt"/>
            </a:endParaRPr>
          </a:p>
          <a:p>
            <a:r>
              <a:rPr lang="en-US" altLang="zh-CN" dirty="0" err="1" smtClean="0">
                <a:latin typeface="+mn-lt"/>
              </a:rPr>
              <a:t>createConnection</a:t>
            </a:r>
            <a:endParaRPr lang="en-US" altLang="zh-CN" dirty="0" smtClean="0">
              <a:latin typeface="+mn-lt"/>
            </a:endParaRPr>
          </a:p>
          <a:p>
            <a:r>
              <a:rPr lang="en-US" altLang="zh-CN" dirty="0" err="1" smtClean="0">
                <a:latin typeface="+mn-lt"/>
              </a:rPr>
              <a:t>executeMotion</a:t>
            </a:r>
            <a:endParaRPr lang="en-US" altLang="zh-CN" dirty="0" smtClean="0">
              <a:latin typeface="+mn-lt"/>
            </a:endParaRPr>
          </a:p>
          <a:p>
            <a:r>
              <a:rPr lang="en-US" altLang="zh-CN" dirty="0" smtClean="0">
                <a:latin typeface="+mn-lt"/>
              </a:rPr>
              <a:t>Loop </a:t>
            </a:r>
            <a:r>
              <a:rPr lang="zh-CN" altLang="en-US" dirty="0" smtClean="0">
                <a:latin typeface="+mn-lt"/>
              </a:rPr>
              <a:t>控制机器人运动</a:t>
            </a:r>
            <a:endParaRPr lang="zh-CN" altLang="en-US" dirty="0">
              <a:latin typeface="+mn-lt"/>
            </a:endParaRPr>
          </a:p>
        </p:txBody>
      </p:sp>
    </p:spTree>
    <p:extLst>
      <p:ext uri="{BB962C8B-B14F-4D97-AF65-F5344CB8AC3E}">
        <p14:creationId xmlns:p14="http://schemas.microsoft.com/office/powerpoint/2010/main" val="41382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3.3.3“</a:t>
            </a:r>
            <a:r>
              <a:rPr lang="zh-CN" altLang="en-US" dirty="0"/>
              <a:t>语音</a:t>
            </a:r>
            <a:r>
              <a:rPr lang="en-US" altLang="zh-CN" dirty="0"/>
              <a:t>/</a:t>
            </a:r>
            <a:r>
              <a:rPr lang="zh-CN" altLang="en-US" dirty="0"/>
              <a:t>视频双向交互”的用例描述</a:t>
            </a:r>
          </a:p>
        </p:txBody>
      </p:sp>
      <p:sp>
        <p:nvSpPr>
          <p:cNvPr id="3" name="内容占位符 2"/>
          <p:cNvSpPr>
            <a:spLocks noGrp="1"/>
          </p:cNvSpPr>
          <p:nvPr>
            <p:ph idx="1"/>
          </p:nvPr>
        </p:nvSpPr>
        <p:spPr/>
        <p:txBody>
          <a:bodyPr/>
          <a:lstStyle/>
          <a:p>
            <a:r>
              <a:rPr lang="zh-CN" altLang="en-US" dirty="0"/>
              <a:t>使用以下</a:t>
            </a:r>
            <a:r>
              <a:rPr lang="en-US" altLang="zh-CN" dirty="0"/>
              <a:t>4</a:t>
            </a:r>
            <a:r>
              <a:rPr lang="zh-CN" altLang="en-US" dirty="0"/>
              <a:t>个词条填入</a:t>
            </a:r>
            <a:r>
              <a:rPr lang="zh-CN" altLang="en-US" dirty="0" smtClean="0"/>
              <a:t>图</a:t>
            </a:r>
            <a:r>
              <a:rPr lang="en-US" altLang="zh-CN" dirty="0"/>
              <a:t>4</a:t>
            </a:r>
            <a:r>
              <a:rPr lang="zh-CN" altLang="en-US" dirty="0" smtClean="0"/>
              <a:t>：</a:t>
            </a:r>
            <a:endParaRPr lang="en-US" altLang="zh-CN" dirty="0"/>
          </a:p>
          <a:p>
            <a:r>
              <a:rPr lang="en-US" altLang="zh-CN" u="sng" dirty="0" smtClean="0">
                <a:latin typeface="+mn-lt"/>
              </a:rPr>
              <a:t>User</a:t>
            </a:r>
          </a:p>
          <a:p>
            <a:r>
              <a:rPr lang="en-US" altLang="zh-CN" u="sng" dirty="0" smtClean="0">
                <a:latin typeface="+mn-lt"/>
              </a:rPr>
              <a:t>Robot</a:t>
            </a:r>
          </a:p>
          <a:p>
            <a:r>
              <a:rPr lang="en-US" altLang="zh-CN" dirty="0" err="1">
                <a:latin typeface="+mn-lt"/>
              </a:rPr>
              <a:t>c</a:t>
            </a:r>
            <a:r>
              <a:rPr lang="en-US" altLang="zh-CN" dirty="0" err="1" smtClean="0">
                <a:latin typeface="+mn-lt"/>
              </a:rPr>
              <a:t>onnectRobot</a:t>
            </a:r>
            <a:endParaRPr lang="en-US" altLang="zh-CN" dirty="0" smtClean="0">
              <a:latin typeface="+mn-lt"/>
            </a:endParaRPr>
          </a:p>
          <a:p>
            <a:r>
              <a:rPr lang="en-US" altLang="zh-CN" dirty="0" err="1">
                <a:latin typeface="+mn-lt"/>
              </a:rPr>
              <a:t>c</a:t>
            </a:r>
            <a:r>
              <a:rPr lang="en-US" altLang="zh-CN" dirty="0" err="1" smtClean="0">
                <a:latin typeface="+mn-lt"/>
              </a:rPr>
              <a:t>loseCall</a:t>
            </a:r>
            <a:endParaRPr lang="zh-CN" altLang="en-US" dirty="0">
              <a:latin typeface="+mn-lt"/>
            </a:endParaRPr>
          </a:p>
        </p:txBody>
      </p:sp>
    </p:spTree>
    <p:extLst>
      <p:ext uri="{BB962C8B-B14F-4D97-AF65-F5344CB8AC3E}">
        <p14:creationId xmlns:p14="http://schemas.microsoft.com/office/powerpoint/2010/main" val="2569808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3.3.4“</a:t>
            </a:r>
            <a:r>
              <a:rPr lang="zh-CN" altLang="en-US" dirty="0"/>
              <a:t>检测和通知异常情况”的用例描述</a:t>
            </a:r>
          </a:p>
        </p:txBody>
      </p:sp>
      <p:sp>
        <p:nvSpPr>
          <p:cNvPr id="3" name="内容占位符 2"/>
          <p:cNvSpPr>
            <a:spLocks noGrp="1"/>
          </p:cNvSpPr>
          <p:nvPr>
            <p:ph idx="1"/>
          </p:nvPr>
        </p:nvSpPr>
        <p:spPr>
          <a:xfrm>
            <a:off x="464078" y="1052736"/>
            <a:ext cx="8215844" cy="504056"/>
          </a:xfrm>
        </p:spPr>
        <p:txBody>
          <a:bodyPr/>
          <a:lstStyle/>
          <a:p>
            <a:r>
              <a:rPr lang="zh-CN" altLang="en-US" dirty="0" smtClean="0"/>
              <a:t>使用</a:t>
            </a:r>
            <a:r>
              <a:rPr lang="en-US" altLang="zh-CN" dirty="0" smtClean="0"/>
              <a:t>Visio</a:t>
            </a:r>
            <a:r>
              <a:rPr lang="zh-CN" altLang="en-US" dirty="0" smtClean="0"/>
              <a:t>绘制下图，并复制到文档中图</a:t>
            </a:r>
            <a:r>
              <a:rPr lang="en-US" altLang="zh-CN" dirty="0" smtClean="0"/>
              <a:t>5</a:t>
            </a:r>
            <a:r>
              <a:rPr lang="zh-CN" altLang="en-US" dirty="0" smtClean="0"/>
              <a:t>的位置。</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p:cNvGraphicFramePr>
          <p:nvPr>
            <p:extLst>
              <p:ext uri="{D42A27DB-BD31-4B8C-83A1-F6EECF244321}">
                <p14:modId xmlns:p14="http://schemas.microsoft.com/office/powerpoint/2010/main" val="2225120217"/>
              </p:ext>
            </p:extLst>
          </p:nvPr>
        </p:nvGraphicFramePr>
        <p:xfrm>
          <a:off x="251520" y="1556792"/>
          <a:ext cx="8496944" cy="4752528"/>
        </p:xfrm>
        <a:graphic>
          <a:graphicData uri="http://schemas.openxmlformats.org/presentationml/2006/ole">
            <mc:AlternateContent xmlns:mc="http://schemas.openxmlformats.org/markup-compatibility/2006">
              <mc:Choice xmlns:v="urn:schemas-microsoft-com:vml" Requires="v">
                <p:oleObj spid="_x0000_s3085" name="Visio" r:id="rId3" imgW="8839290" imgH="4143420" progId="Visio.Drawing.15">
                  <p:embed/>
                </p:oleObj>
              </mc:Choice>
              <mc:Fallback>
                <p:oleObj name="Visio" r:id="rId3" imgW="8839290" imgH="4143420" progId="Visio.Drawing.15">
                  <p:embed/>
                  <p:pic>
                    <p:nvPicPr>
                      <p:cNvPr id="0" name="Object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1556792"/>
                        <a:ext cx="8496944" cy="4752528"/>
                      </a:xfrm>
                      <a:prstGeom prst="rect">
                        <a:avLst/>
                      </a:prstGeom>
                      <a:noFill/>
                    </p:spPr>
                  </p:pic>
                </p:oleObj>
              </mc:Fallback>
            </mc:AlternateContent>
          </a:graphicData>
        </a:graphic>
      </p:graphicFrame>
    </p:spTree>
    <p:extLst>
      <p:ext uri="{BB962C8B-B14F-4D97-AF65-F5344CB8AC3E}">
        <p14:creationId xmlns:p14="http://schemas.microsoft.com/office/powerpoint/2010/main" val="2347644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3.3.5“</a:t>
            </a:r>
            <a:r>
              <a:rPr lang="zh-CN" altLang="en-US" dirty="0"/>
              <a:t>自主跟随老人”的用例描述</a:t>
            </a:r>
          </a:p>
        </p:txBody>
      </p:sp>
      <p:sp>
        <p:nvSpPr>
          <p:cNvPr id="3" name="内容占位符 2"/>
          <p:cNvSpPr>
            <a:spLocks noGrp="1"/>
          </p:cNvSpPr>
          <p:nvPr>
            <p:ph idx="1"/>
          </p:nvPr>
        </p:nvSpPr>
        <p:spPr>
          <a:xfrm>
            <a:off x="504825" y="1133475"/>
            <a:ext cx="8215844" cy="567334"/>
          </a:xfrm>
        </p:spPr>
        <p:txBody>
          <a:bodyPr/>
          <a:lstStyle/>
          <a:p>
            <a:r>
              <a:rPr lang="zh-CN" altLang="en-US" dirty="0"/>
              <a:t>使用</a:t>
            </a:r>
            <a:r>
              <a:rPr lang="en-US" altLang="zh-CN" dirty="0"/>
              <a:t>Visio</a:t>
            </a:r>
            <a:r>
              <a:rPr lang="zh-CN" altLang="en-US" dirty="0"/>
              <a:t>绘制下图，并复制到文档中</a:t>
            </a:r>
            <a:r>
              <a:rPr lang="zh-CN" altLang="en-US" dirty="0" smtClean="0"/>
              <a:t>图</a:t>
            </a:r>
            <a:r>
              <a:rPr lang="en-US" altLang="zh-CN" dirty="0" smtClean="0"/>
              <a:t>6</a:t>
            </a:r>
            <a:r>
              <a:rPr lang="zh-CN" altLang="en-US" dirty="0" smtClean="0"/>
              <a:t>的</a:t>
            </a:r>
            <a:r>
              <a:rPr lang="zh-CN" altLang="en-US" dirty="0"/>
              <a:t>位置。</a:t>
            </a:r>
          </a:p>
          <a:p>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p:cNvGraphicFramePr>
          <p:nvPr>
            <p:extLst>
              <p:ext uri="{D42A27DB-BD31-4B8C-83A1-F6EECF244321}">
                <p14:modId xmlns:p14="http://schemas.microsoft.com/office/powerpoint/2010/main" val="190465797"/>
              </p:ext>
            </p:extLst>
          </p:nvPr>
        </p:nvGraphicFramePr>
        <p:xfrm>
          <a:off x="395536" y="1700808"/>
          <a:ext cx="8352928" cy="4824536"/>
        </p:xfrm>
        <a:graphic>
          <a:graphicData uri="http://schemas.openxmlformats.org/presentationml/2006/ole">
            <mc:AlternateContent xmlns:mc="http://schemas.openxmlformats.org/markup-compatibility/2006">
              <mc:Choice xmlns:v="urn:schemas-microsoft-com:vml" Requires="v">
                <p:oleObj spid="_x0000_s4110" name="Visio" r:id="rId3" imgW="6819776" imgH="3743280" progId="Visio.Drawing.15">
                  <p:embed/>
                </p:oleObj>
              </mc:Choice>
              <mc:Fallback>
                <p:oleObj name="Visio" r:id="rId3" imgW="6819776" imgH="3743280" progId="Visio.Drawing.15">
                  <p:embed/>
                  <p:pic>
                    <p:nvPicPr>
                      <p:cNvPr id="0" name="Object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1700808"/>
                        <a:ext cx="8352928" cy="4824536"/>
                      </a:xfrm>
                      <a:prstGeom prst="rect">
                        <a:avLst/>
                      </a:prstGeom>
                      <a:noFill/>
                    </p:spPr>
                  </p:pic>
                </p:oleObj>
              </mc:Fallback>
            </mc:AlternateContent>
          </a:graphicData>
        </a:graphic>
      </p:graphicFrame>
    </p:spTree>
    <p:extLst>
      <p:ext uri="{BB962C8B-B14F-4D97-AF65-F5344CB8AC3E}">
        <p14:creationId xmlns:p14="http://schemas.microsoft.com/office/powerpoint/2010/main" val="2634584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3.3.7“</a:t>
            </a:r>
            <a:r>
              <a:rPr lang="zh-CN" altLang="en-US" dirty="0"/>
              <a:t>获取老人信息”的用例描述</a:t>
            </a:r>
          </a:p>
        </p:txBody>
      </p:sp>
      <p:sp>
        <p:nvSpPr>
          <p:cNvPr id="3" name="内容占位符 2"/>
          <p:cNvSpPr>
            <a:spLocks noGrp="1"/>
          </p:cNvSpPr>
          <p:nvPr>
            <p:ph idx="1"/>
          </p:nvPr>
        </p:nvSpPr>
        <p:spPr/>
        <p:txBody>
          <a:bodyPr/>
          <a:lstStyle/>
          <a:p>
            <a:r>
              <a:rPr lang="zh-CN" altLang="en-US" dirty="0"/>
              <a:t>使用</a:t>
            </a:r>
            <a:r>
              <a:rPr lang="zh-CN" altLang="en-US" dirty="0" smtClean="0"/>
              <a:t>以下</a:t>
            </a:r>
            <a:r>
              <a:rPr lang="en-US" altLang="zh-CN" dirty="0" smtClean="0"/>
              <a:t>3</a:t>
            </a:r>
            <a:r>
              <a:rPr lang="zh-CN" altLang="en-US" dirty="0" smtClean="0"/>
              <a:t>个</a:t>
            </a:r>
            <a:r>
              <a:rPr lang="zh-CN" altLang="en-US" dirty="0"/>
              <a:t>词条填入</a:t>
            </a:r>
            <a:r>
              <a:rPr lang="zh-CN" altLang="en-US" dirty="0" smtClean="0"/>
              <a:t>图</a:t>
            </a:r>
            <a:r>
              <a:rPr lang="en-US" altLang="zh-CN" dirty="0" smtClean="0"/>
              <a:t>8</a:t>
            </a:r>
            <a:r>
              <a:rPr lang="zh-CN" altLang="en-US" dirty="0" smtClean="0"/>
              <a:t>：</a:t>
            </a:r>
            <a:endParaRPr lang="en-US" altLang="zh-CN" dirty="0" smtClean="0"/>
          </a:p>
          <a:p>
            <a:r>
              <a:rPr lang="en-US" altLang="zh-CN" u="sng" dirty="0" smtClean="0">
                <a:latin typeface="+mn-lt"/>
              </a:rPr>
              <a:t>《</a:t>
            </a:r>
            <a:r>
              <a:rPr lang="en-US" altLang="zh-CN" u="sng" dirty="0" err="1" smtClean="0">
                <a:latin typeface="+mn-lt"/>
              </a:rPr>
              <a:t>entity》ElderMonitor</a:t>
            </a:r>
            <a:endParaRPr lang="en-US" altLang="zh-CN" u="sng" dirty="0" smtClean="0">
              <a:latin typeface="+mn-lt"/>
            </a:endParaRPr>
          </a:p>
          <a:p>
            <a:r>
              <a:rPr lang="en-US" altLang="zh-CN" dirty="0" smtClean="0">
                <a:latin typeface="+mn-lt"/>
              </a:rPr>
              <a:t>    </a:t>
            </a:r>
            <a:r>
              <a:rPr lang="en-US" altLang="zh-CN" u="sng" dirty="0" smtClean="0">
                <a:latin typeface="+mn-lt"/>
              </a:rPr>
              <a:t>Robot</a:t>
            </a:r>
            <a:endParaRPr lang="zh-CN" altLang="en-US" u="sng" dirty="0">
              <a:latin typeface="+mn-lt"/>
            </a:endParaRPr>
          </a:p>
          <a:p>
            <a:r>
              <a:rPr lang="en-US" altLang="zh-CN" u="sng" dirty="0">
                <a:latin typeface="+mn-lt"/>
              </a:rPr>
              <a:t>《</a:t>
            </a:r>
            <a:r>
              <a:rPr lang="en-US" altLang="zh-CN" u="sng" dirty="0" err="1" smtClean="0">
                <a:latin typeface="+mn-lt"/>
              </a:rPr>
              <a:t>entity》RobotAgency</a:t>
            </a:r>
            <a:endParaRPr lang="en-US" altLang="zh-CN" u="sng" dirty="0">
              <a:latin typeface="+mn-lt"/>
            </a:endParaRPr>
          </a:p>
          <a:p>
            <a:endParaRPr lang="zh-CN" altLang="en-US" dirty="0"/>
          </a:p>
        </p:txBody>
      </p:sp>
    </p:spTree>
    <p:extLst>
      <p:ext uri="{BB962C8B-B14F-4D97-AF65-F5344CB8AC3E}">
        <p14:creationId xmlns:p14="http://schemas.microsoft.com/office/powerpoint/2010/main" val="1030247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4825" y="2348880"/>
            <a:ext cx="8215844" cy="3884737"/>
          </a:xfrm>
        </p:spPr>
        <p:txBody>
          <a:bodyPr/>
          <a:lstStyle/>
          <a:p>
            <a:r>
              <a:rPr lang="zh-CN" altLang="en-US" b="0" dirty="0" smtClean="0">
                <a:latin typeface="+mj-ea"/>
                <a:ea typeface="+mj-ea"/>
              </a:rPr>
              <a:t>选择以下页面中的段落，将其填充到文档“</a:t>
            </a:r>
            <a:r>
              <a:rPr lang="en-US" altLang="zh-CN" b="0" dirty="0">
                <a:latin typeface="+mj-ea"/>
                <a:ea typeface="+mj-ea"/>
              </a:rPr>
              <a:t>4. </a:t>
            </a:r>
            <a:r>
              <a:rPr lang="zh-CN" altLang="en-US" b="0" dirty="0">
                <a:latin typeface="+mj-ea"/>
                <a:ea typeface="+mj-ea"/>
              </a:rPr>
              <a:t>其它软件需求描述</a:t>
            </a:r>
            <a:r>
              <a:rPr lang="zh-CN" altLang="en-US" b="0" dirty="0" smtClean="0">
                <a:latin typeface="+mj-ea"/>
                <a:ea typeface="+mj-ea"/>
              </a:rPr>
              <a:t>”合适的位置。</a:t>
            </a:r>
            <a:endParaRPr lang="zh-CN" altLang="en-US" b="0" dirty="0">
              <a:latin typeface="+mj-ea"/>
              <a:ea typeface="+mj-ea"/>
            </a:endParaRPr>
          </a:p>
        </p:txBody>
      </p:sp>
    </p:spTree>
    <p:extLst>
      <p:ext uri="{BB962C8B-B14F-4D97-AF65-F5344CB8AC3E}">
        <p14:creationId xmlns:p14="http://schemas.microsoft.com/office/powerpoint/2010/main" val="514410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1).</a:t>
            </a:r>
            <a:r>
              <a:rPr lang="zh-CN" altLang="zh-CN" dirty="0"/>
              <a:t>硬件约束</a:t>
            </a:r>
            <a:r>
              <a:rPr lang="en-US" altLang="zh-CN" dirty="0"/>
              <a:t>:</a:t>
            </a:r>
            <a:r>
              <a:rPr lang="zh-CN" altLang="zh-CN" dirty="0"/>
              <a:t>对</a:t>
            </a:r>
            <a:r>
              <a:rPr lang="en-US" altLang="zh-CN" dirty="0"/>
              <a:t>TurtleBot2</a:t>
            </a:r>
            <a:r>
              <a:rPr lang="zh-CN" altLang="zh-CN" dirty="0"/>
              <a:t>机器人进行应用设计时需要考虑很多复杂和困难的问题</a:t>
            </a:r>
            <a:r>
              <a:rPr lang="en-US" altLang="zh-CN" dirty="0"/>
              <a:t>,</a:t>
            </a:r>
            <a:r>
              <a:rPr lang="zh-CN" altLang="zh-CN" dirty="0"/>
              <a:t>如机器人动作控制</a:t>
            </a:r>
            <a:r>
              <a:rPr lang="en-US" altLang="zh-CN" dirty="0"/>
              <a:t>,</a:t>
            </a:r>
            <a:r>
              <a:rPr lang="zh-CN" altLang="zh-CN" dirty="0"/>
              <a:t>各种场景</a:t>
            </a:r>
            <a:r>
              <a:rPr lang="zh-CN" altLang="zh-CN" dirty="0" smtClean="0"/>
              <a:t>处置</a:t>
            </a:r>
            <a:r>
              <a:rPr lang="zh-CN" altLang="en-US" dirty="0" smtClean="0"/>
              <a:t>。</a:t>
            </a:r>
            <a:endParaRPr lang="zh-CN" altLang="zh-CN" dirty="0"/>
          </a:p>
          <a:p>
            <a:r>
              <a:rPr lang="en-US" altLang="zh-CN" dirty="0"/>
              <a:t>2).</a:t>
            </a:r>
            <a:r>
              <a:rPr lang="zh-CN" altLang="zh-CN" dirty="0"/>
              <a:t>时间约束</a:t>
            </a:r>
            <a:r>
              <a:rPr lang="en-US" altLang="zh-CN" dirty="0"/>
              <a:t>:</a:t>
            </a:r>
            <a:r>
              <a:rPr lang="zh-CN" altLang="zh-CN" dirty="0"/>
              <a:t>必须要在</a:t>
            </a:r>
            <a:r>
              <a:rPr lang="en-US" altLang="zh-CN" dirty="0"/>
              <a:t>2018</a:t>
            </a:r>
            <a:r>
              <a:rPr lang="zh-CN" altLang="zh-CN" dirty="0"/>
              <a:t>年</a:t>
            </a:r>
            <a:r>
              <a:rPr lang="en-US" altLang="zh-CN" dirty="0"/>
              <a:t>6</a:t>
            </a:r>
            <a:r>
              <a:rPr lang="zh-CN" altLang="zh-CN" dirty="0"/>
              <a:t>月初完成这项开发工作的主要</a:t>
            </a:r>
            <a:r>
              <a:rPr lang="zh-CN" altLang="zh-CN" dirty="0" smtClean="0"/>
              <a:t>任务</a:t>
            </a:r>
            <a:r>
              <a:rPr lang="zh-CN" altLang="en-US" dirty="0" smtClean="0"/>
              <a:t>。</a:t>
            </a:r>
            <a:endParaRPr lang="zh-CN" altLang="zh-CN" dirty="0"/>
          </a:p>
          <a:p>
            <a:r>
              <a:rPr lang="en-US" altLang="zh-CN" dirty="0"/>
              <a:t>3).</a:t>
            </a:r>
            <a:r>
              <a:rPr lang="zh-CN" altLang="zh-CN" dirty="0"/>
              <a:t>技术约束</a:t>
            </a:r>
            <a:r>
              <a:rPr lang="en-US" altLang="zh-CN" dirty="0"/>
              <a:t>:</a:t>
            </a:r>
            <a:r>
              <a:rPr lang="zh-CN" altLang="zh-CN" dirty="0"/>
              <a:t>精细地控制机器人的运动是一项复杂的工作</a:t>
            </a:r>
            <a:r>
              <a:rPr lang="en-US" altLang="zh-CN" dirty="0"/>
              <a:t>,</a:t>
            </a:r>
            <a:r>
              <a:rPr lang="zh-CN" altLang="zh-CN" dirty="0"/>
              <a:t>现在我们必须高效利用现有的高质量开源代码去合理重组改造</a:t>
            </a:r>
            <a:r>
              <a:rPr lang="en-US" altLang="zh-CN" dirty="0"/>
              <a:t>,</a:t>
            </a:r>
            <a:r>
              <a:rPr lang="zh-CN" altLang="zh-CN" dirty="0"/>
              <a:t>圆满完成我们的</a:t>
            </a:r>
            <a:r>
              <a:rPr lang="zh-CN" altLang="zh-CN" dirty="0" smtClean="0"/>
              <a:t>工作</a:t>
            </a:r>
            <a:r>
              <a:rPr lang="zh-CN" altLang="en-US" dirty="0" smtClean="0"/>
              <a:t>。</a:t>
            </a:r>
            <a:endParaRPr lang="zh-CN" altLang="zh-CN" dirty="0"/>
          </a:p>
        </p:txBody>
      </p:sp>
    </p:spTree>
    <p:extLst>
      <p:ext uri="{BB962C8B-B14F-4D97-AF65-F5344CB8AC3E}">
        <p14:creationId xmlns:p14="http://schemas.microsoft.com/office/powerpoint/2010/main" val="1872056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需要开发者在</a:t>
            </a:r>
            <a:r>
              <a:rPr lang="en-US" altLang="zh-CN" dirty="0"/>
              <a:t>2018</a:t>
            </a:r>
            <a:r>
              <a:rPr lang="zh-CN" altLang="zh-CN" dirty="0"/>
              <a:t>年</a:t>
            </a:r>
            <a:r>
              <a:rPr lang="en-US" altLang="zh-CN" dirty="0"/>
              <a:t>1</a:t>
            </a:r>
            <a:r>
              <a:rPr lang="zh-CN" altLang="zh-CN" dirty="0"/>
              <a:t>月中旬给出软件原型</a:t>
            </a:r>
            <a:r>
              <a:rPr lang="en-US" altLang="zh-CN" dirty="0"/>
              <a:t>,</a:t>
            </a:r>
            <a:r>
              <a:rPr lang="zh-CN" altLang="zh-CN" dirty="0"/>
              <a:t>并在同年</a:t>
            </a:r>
            <a:r>
              <a:rPr lang="en-US" altLang="zh-CN" dirty="0"/>
              <a:t>5</a:t>
            </a:r>
            <a:r>
              <a:rPr lang="zh-CN" altLang="zh-CN" dirty="0"/>
              <a:t>月中旬完成全部软件开发工作</a:t>
            </a:r>
            <a:r>
              <a:rPr lang="en-US" altLang="zh-CN" dirty="0"/>
              <a:t>,</a:t>
            </a:r>
            <a:r>
              <a:rPr lang="zh-CN" altLang="zh-CN" dirty="0"/>
              <a:t>完成验收与</a:t>
            </a:r>
            <a:r>
              <a:rPr lang="zh-CN" altLang="zh-CN" dirty="0" smtClean="0"/>
              <a:t>交付</a:t>
            </a:r>
            <a:r>
              <a:rPr lang="zh-CN" altLang="en-US" dirty="0" smtClean="0"/>
              <a:t>。</a:t>
            </a:r>
            <a:endParaRPr lang="zh-CN" altLang="zh-CN" dirty="0"/>
          </a:p>
          <a:p>
            <a:endParaRPr lang="zh-CN" altLang="en-US" dirty="0"/>
          </a:p>
        </p:txBody>
      </p:sp>
    </p:spTree>
    <p:extLst>
      <p:ext uri="{BB962C8B-B14F-4D97-AF65-F5344CB8AC3E}">
        <p14:creationId xmlns:p14="http://schemas.microsoft.com/office/powerpoint/2010/main" val="1485596757"/>
      </p:ext>
    </p:extLst>
  </p:cSld>
  <p:clrMapOvr>
    <a:masterClrMapping/>
  </p:clrMapOvr>
</p:sld>
</file>

<file path=ppt/theme/theme1.xml><?xml version="1.0" encoding="utf-8"?>
<a:theme xmlns:a="http://schemas.openxmlformats.org/drawingml/2006/main" name="A000120140530A99PPBG">
  <a:themeElements>
    <a:clrScheme name="KSO_BLUE5">
      <a:dk1>
        <a:srgbClr val="3D3F41"/>
      </a:dk1>
      <a:lt1>
        <a:srgbClr val="FFFFFF"/>
      </a:lt1>
      <a:dk2>
        <a:srgbClr val="454749"/>
      </a:dk2>
      <a:lt2>
        <a:srgbClr val="EAF5FC"/>
      </a:lt2>
      <a:accent1>
        <a:srgbClr val="507AAE"/>
      </a:accent1>
      <a:accent2>
        <a:srgbClr val="9172A6"/>
      </a:accent2>
      <a:accent3>
        <a:srgbClr val="CDCBD1"/>
      </a:accent3>
      <a:accent4>
        <a:srgbClr val="C5D8F2"/>
      </a:accent4>
      <a:accent5>
        <a:srgbClr val="AACC03"/>
      </a:accent5>
      <a:accent6>
        <a:srgbClr val="FFC000"/>
      </a:accent6>
      <a:hlink>
        <a:srgbClr val="00B0F0"/>
      </a:hlink>
      <a:folHlink>
        <a:srgbClr val="AFB2B4"/>
      </a:folHlink>
    </a:clrScheme>
    <a:fontScheme name="KSO主题5">
      <a:majorFont>
        <a:latin typeface="Broadway"/>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A000120150716A17PPBG</Template>
  <TotalTime>62</TotalTime>
  <Words>614</Words>
  <Application>Microsoft Office PowerPoint</Application>
  <PresentationFormat>全屏显示(4:3)</PresentationFormat>
  <Paragraphs>40</Paragraphs>
  <Slides>13</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13</vt:i4>
      </vt:variant>
    </vt:vector>
  </HeadingPairs>
  <TitlesOfParts>
    <vt:vector size="16" baseType="lpstr">
      <vt:lpstr>A000120140530A99PPBG</vt:lpstr>
      <vt:lpstr>演示文稿</vt:lpstr>
      <vt:lpstr>Visio</vt:lpstr>
      <vt:lpstr>实验3</vt:lpstr>
      <vt:lpstr>3.3.2“远程控制机器人”的用例描述</vt:lpstr>
      <vt:lpstr>3.3.3“语音/视频双向交互”的用例描述</vt:lpstr>
      <vt:lpstr>3.3.4“检测和通知异常情况”的用例描述</vt:lpstr>
      <vt:lpstr>3.3.5“自主跟随老人”的用例描述</vt:lpstr>
      <vt:lpstr>3.3.7“获取老人信息”的用例描述</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Sky</cp:lastModifiedBy>
  <cp:revision>14</cp:revision>
  <dcterms:created xsi:type="dcterms:W3CDTF">2019-10-08T12:32:48Z</dcterms:created>
  <dcterms:modified xsi:type="dcterms:W3CDTF">2020-10-12T15:12:36Z</dcterms:modified>
</cp:coreProperties>
</file>