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0e832df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0e832df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0e832df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f0e832df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picture you can see the </a:t>
            </a:r>
            <a:r>
              <a:rPr lang="en"/>
              <a:t>attacker</a:t>
            </a:r>
            <a:r>
              <a:rPr lang="en"/>
              <a:t> trying to gain access into the server by guessing login </a:t>
            </a:r>
            <a:r>
              <a:rPr lang="en"/>
              <a:t>credentials</a:t>
            </a:r>
            <a:r>
              <a:rPr lang="en"/>
              <a:t> they have obtained until they successfully login with the correct </a:t>
            </a:r>
            <a:r>
              <a:rPr lang="en"/>
              <a:t>credentials.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0e832df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f0e832df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Hydra -L: Load several logins from file</a:t>
            </a:r>
            <a:endParaRPr/>
          </a:p>
          <a:p>
            <a:pPr indent="0" lvl="0" marL="0" rtl="0" algn="l">
              <a:spcBef>
                <a:spcPts val="0"/>
              </a:spcBef>
              <a:spcAft>
                <a:spcPts val="0"/>
              </a:spcAft>
              <a:buNone/>
            </a:pPr>
            <a:r>
              <a:rPr lang="en"/>
              <a:t>-P load several passwords from file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f0e832df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f0e832df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f0e832df3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f0e832df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0e832df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0e832df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drive.google.com/file/d/1y9eMkb3NSZHb2ermRj8wwQD5VBVmTr5F/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100"/>
              <a:t>Brute Force Attack Using Hydra</a:t>
            </a:r>
            <a:endParaRPr sz="41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By: Mohammed Odeh</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0" y="-5564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hydra</a:t>
            </a:r>
            <a:endParaRPr/>
          </a:p>
        </p:txBody>
      </p:sp>
      <p:sp>
        <p:nvSpPr>
          <p:cNvPr id="284" name="Google Shape;284;p14"/>
          <p:cNvSpPr txBox="1"/>
          <p:nvPr>
            <p:ph idx="1" type="subTitle"/>
          </p:nvPr>
        </p:nvSpPr>
        <p:spPr>
          <a:xfrm>
            <a:off x="0" y="621050"/>
            <a:ext cx="90588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2000"/>
              <a:t>The open-source  login cracker Hydra allows us to use wordlists for many kinds of brute force and dictionary attacks. Hydra is commonly compatible with SSH (Secure Shell), FTP (File Transfer Protocol), and HTTP (Hypertext Transfer Protocol).</a:t>
            </a:r>
            <a:endParaRPr sz="2000"/>
          </a:p>
        </p:txBody>
      </p:sp>
      <p:sp>
        <p:nvSpPr>
          <p:cNvPr id="285" name="Google Shape;285;p14"/>
          <p:cNvSpPr txBox="1"/>
          <p:nvPr/>
        </p:nvSpPr>
        <p:spPr>
          <a:xfrm>
            <a:off x="4135825" y="2060275"/>
            <a:ext cx="85575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dk2"/>
              </a:solidFill>
              <a:latin typeface="Nunito"/>
              <a:ea typeface="Nunito"/>
              <a:cs typeface="Nunito"/>
              <a:sym typeface="Nunito"/>
            </a:endParaRPr>
          </a:p>
        </p:txBody>
      </p:sp>
      <p:sp>
        <p:nvSpPr>
          <p:cNvPr id="286" name="Google Shape;286;p14"/>
          <p:cNvSpPr txBox="1"/>
          <p:nvPr/>
        </p:nvSpPr>
        <p:spPr>
          <a:xfrm>
            <a:off x="0" y="1951775"/>
            <a:ext cx="9144000" cy="24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b="1" sz="1000">
              <a:solidFill>
                <a:srgbClr val="FF0000"/>
              </a:solidFill>
              <a:latin typeface="Maven Pro"/>
              <a:ea typeface="Maven Pro"/>
              <a:cs typeface="Maven Pro"/>
              <a:sym typeface="Maven Pro"/>
            </a:endParaRPr>
          </a:p>
          <a:p>
            <a:pPr indent="0" lvl="0" marL="0" rtl="0" algn="l">
              <a:spcBef>
                <a:spcPts val="0"/>
              </a:spcBef>
              <a:spcAft>
                <a:spcPts val="0"/>
              </a:spcAft>
              <a:buNone/>
            </a:pPr>
            <a:r>
              <a:rPr b="1" lang="en" sz="3000">
                <a:solidFill>
                  <a:schemeClr val="lt1"/>
                </a:solidFill>
                <a:latin typeface="Maven Pro"/>
                <a:ea typeface="Maven Pro"/>
                <a:cs typeface="Maven Pro"/>
                <a:sym typeface="Maven Pro"/>
              </a:rPr>
              <a:t>Attack</a:t>
            </a:r>
            <a:endParaRPr b="1" sz="3000">
              <a:solidFill>
                <a:schemeClr val="lt1"/>
              </a:solidFill>
              <a:latin typeface="Maven Pro"/>
              <a:ea typeface="Maven Pro"/>
              <a:cs typeface="Maven Pro"/>
              <a:sym typeface="Maven Pro"/>
            </a:endParaRPr>
          </a:p>
          <a:p>
            <a:pPr indent="0" lvl="0" marL="0" rtl="0" algn="l">
              <a:spcBef>
                <a:spcPts val="0"/>
              </a:spcBef>
              <a:spcAft>
                <a:spcPts val="0"/>
              </a:spcAft>
              <a:buNone/>
            </a:pPr>
            <a:r>
              <a:rPr b="1" lang="en" sz="1700">
                <a:solidFill>
                  <a:schemeClr val="lt1"/>
                </a:solidFill>
                <a:latin typeface="Maven Pro"/>
                <a:ea typeface="Maven Pro"/>
                <a:cs typeface="Maven Pro"/>
                <a:sym typeface="Maven Pro"/>
              </a:rPr>
              <a:t>If you want specifics this can also be known as a dictionary attack, which is when we provide Hydra a list of passwords along with one or more u</a:t>
            </a:r>
            <a:r>
              <a:rPr b="1" lang="en" sz="1700">
                <a:solidFill>
                  <a:schemeClr val="lt1"/>
                </a:solidFill>
                <a:latin typeface="Maven Pro"/>
                <a:ea typeface="Maven Pro"/>
                <a:cs typeface="Maven Pro"/>
                <a:sym typeface="Maven Pro"/>
              </a:rPr>
              <a:t>sernames. Hydra then compares each of these passwords to each user on the list.</a:t>
            </a:r>
            <a:endParaRPr b="1" sz="1700">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0" y="-5564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a:t>
            </a:r>
            <a:endParaRPr/>
          </a:p>
        </p:txBody>
      </p:sp>
      <p:pic>
        <p:nvPicPr>
          <p:cNvPr id="292" name="Google Shape;292;p15"/>
          <p:cNvPicPr preferRelativeResize="0"/>
          <p:nvPr/>
        </p:nvPicPr>
        <p:blipFill>
          <a:blip r:embed="rId3">
            <a:alphaModFix/>
          </a:blip>
          <a:stretch>
            <a:fillRect/>
          </a:stretch>
        </p:blipFill>
        <p:spPr>
          <a:xfrm>
            <a:off x="845450" y="884225"/>
            <a:ext cx="7014775" cy="337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0" y="-406087"/>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Research and Demo steps</a:t>
            </a:r>
            <a:endParaRPr/>
          </a:p>
        </p:txBody>
      </p:sp>
      <p:sp>
        <p:nvSpPr>
          <p:cNvPr id="298" name="Google Shape;298;p16"/>
          <p:cNvSpPr txBox="1"/>
          <p:nvPr/>
        </p:nvSpPr>
        <p:spPr>
          <a:xfrm>
            <a:off x="82250" y="1132825"/>
            <a:ext cx="9144000" cy="3809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Run the docker container by running the following </a:t>
            </a:r>
            <a:r>
              <a:rPr lang="en" sz="1300">
                <a:solidFill>
                  <a:schemeClr val="lt1"/>
                </a:solidFill>
                <a:latin typeface="Nunito"/>
                <a:ea typeface="Nunito"/>
                <a:cs typeface="Nunito"/>
                <a:sym typeface="Nunito"/>
              </a:rPr>
              <a:t>command cd ./Documents/web-vulns &amp;&amp; docker-compose up</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Configured foxyproxy on burpsuite by confirming the interface is set to 127.0.0.1:8080 to listen for the web traffic</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Installed proxy on firefox to send the web traffic to burpsuite by configuring the proxy type: HTTP, IP address:127.0.0.1,port 8080</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Enabled the foxyproxy icon and typed in any login credentials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Viewed the captured traffic in burpsuite by clicking intercept on</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Created a users.txt file that contained a bunch of common users and created a passwords.txt file that contained passwords from rockyou.txt</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Ran the following command; hydra -L users.txt -P passwords.txt 192.168.13.25 http-post-form “/login.php:username=^USER^&amp;password=^PASS^&amp;Login=Login:Login failed”</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Gave the results of the correct login credentials and successfully logged into the web page</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0" y="-6316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Demonstration </a:t>
            </a:r>
            <a:endParaRPr/>
          </a:p>
        </p:txBody>
      </p:sp>
      <p:pic>
        <p:nvPicPr>
          <p:cNvPr id="304" name="Google Shape;304;p17" title="bootcon hack.mp4">
            <a:hlinkClick r:id="rId3"/>
          </p:cNvPr>
          <p:cNvPicPr preferRelativeResize="0"/>
          <p:nvPr/>
        </p:nvPicPr>
        <p:blipFill>
          <a:blip r:embed="rId4">
            <a:alphaModFix/>
          </a:blip>
          <a:stretch>
            <a:fillRect/>
          </a:stretch>
        </p:blipFill>
        <p:spPr>
          <a:xfrm>
            <a:off x="0" y="641675"/>
            <a:ext cx="9144000" cy="450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255675" y="-3714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Impact</a:t>
            </a:r>
            <a:endParaRPr/>
          </a:p>
        </p:txBody>
      </p:sp>
      <p:sp>
        <p:nvSpPr>
          <p:cNvPr id="310" name="Google Shape;310;p18"/>
          <p:cNvSpPr txBox="1"/>
          <p:nvPr/>
        </p:nvSpPr>
        <p:spPr>
          <a:xfrm>
            <a:off x="1196800" y="1420650"/>
            <a:ext cx="6175800" cy="2302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It could lead to data breaches which can lead to exposure of sensitive information, </a:t>
            </a:r>
            <a:r>
              <a:rPr lang="en" sz="1300">
                <a:solidFill>
                  <a:schemeClr val="lt1"/>
                </a:solidFill>
                <a:latin typeface="Nunito"/>
                <a:ea typeface="Nunito"/>
                <a:cs typeface="Nunito"/>
                <a:sym typeface="Nunito"/>
              </a:rPr>
              <a:t>financial</a:t>
            </a:r>
            <a:r>
              <a:rPr lang="en" sz="1300">
                <a:solidFill>
                  <a:schemeClr val="lt1"/>
                </a:solidFill>
                <a:latin typeface="Nunito"/>
                <a:ea typeface="Nunito"/>
                <a:cs typeface="Nunito"/>
                <a:sym typeface="Nunito"/>
              </a:rPr>
              <a:t> loss, and identity theft</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Compromised accounts which the attacker has </a:t>
            </a:r>
            <a:r>
              <a:rPr lang="en" sz="1300">
                <a:solidFill>
                  <a:schemeClr val="lt1"/>
                </a:solidFill>
                <a:latin typeface="Nunito"/>
                <a:ea typeface="Nunito"/>
                <a:cs typeface="Nunito"/>
                <a:sym typeface="Nunito"/>
              </a:rPr>
              <a:t>unauthorized</a:t>
            </a:r>
            <a:r>
              <a:rPr lang="en" sz="1300">
                <a:solidFill>
                  <a:schemeClr val="lt1"/>
                </a:solidFill>
                <a:latin typeface="Nunito"/>
                <a:ea typeface="Nunito"/>
                <a:cs typeface="Nunito"/>
                <a:sym typeface="Nunito"/>
              </a:rPr>
              <a:t> access and can </a:t>
            </a:r>
            <a:r>
              <a:rPr lang="en" sz="1300">
                <a:solidFill>
                  <a:schemeClr val="lt1"/>
                </a:solidFill>
                <a:latin typeface="Nunito"/>
                <a:ea typeface="Nunito"/>
                <a:cs typeface="Nunito"/>
                <a:sym typeface="Nunito"/>
              </a:rPr>
              <a:t>perform</a:t>
            </a:r>
            <a:r>
              <a:rPr lang="en" sz="1300">
                <a:solidFill>
                  <a:schemeClr val="lt1"/>
                </a:solidFill>
                <a:latin typeface="Nunito"/>
                <a:ea typeface="Nunito"/>
                <a:cs typeface="Nunito"/>
                <a:sym typeface="Nunito"/>
              </a:rPr>
              <a:t> malicious activities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The attacker can cause service disruption by locking out authenticated users which results in a delay of the systems resources or unresponsive</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It can impact the reputation of an organization which clients and customers lose trust in the </a:t>
            </a:r>
            <a:r>
              <a:rPr lang="en" sz="1300">
                <a:solidFill>
                  <a:schemeClr val="lt1"/>
                </a:solidFill>
                <a:latin typeface="Nunito"/>
                <a:ea typeface="Nunito"/>
                <a:cs typeface="Nunito"/>
                <a:sym typeface="Nunito"/>
              </a:rPr>
              <a:t>organization</a:t>
            </a:r>
            <a:r>
              <a:rPr lang="en" sz="1300">
                <a:solidFill>
                  <a:schemeClr val="lt1"/>
                </a:solidFill>
                <a:latin typeface="Nunito"/>
                <a:ea typeface="Nunito"/>
                <a:cs typeface="Nunito"/>
                <a:sym typeface="Nunito"/>
              </a:rPr>
              <a:t> by failing to protect the </a:t>
            </a:r>
            <a:r>
              <a:rPr lang="en" sz="1300">
                <a:solidFill>
                  <a:schemeClr val="lt1"/>
                </a:solidFill>
                <a:latin typeface="Nunito"/>
                <a:ea typeface="Nunito"/>
                <a:cs typeface="Nunito"/>
                <a:sym typeface="Nunito"/>
              </a:rPr>
              <a:t>confidentiality of its customers</a:t>
            </a:r>
            <a:endParaRPr sz="13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102125" y="-36096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Mitigations</a:t>
            </a:r>
            <a:endParaRPr/>
          </a:p>
        </p:txBody>
      </p:sp>
      <p:sp>
        <p:nvSpPr>
          <p:cNvPr id="316" name="Google Shape;316;p19"/>
          <p:cNvSpPr txBox="1"/>
          <p:nvPr>
            <p:ph idx="1" type="subTitle"/>
          </p:nvPr>
        </p:nvSpPr>
        <p:spPr>
          <a:xfrm>
            <a:off x="0" y="1325375"/>
            <a:ext cx="8827500" cy="695400"/>
          </a:xfrm>
          <a:prstGeom prst="rect">
            <a:avLst/>
          </a:prstGeom>
        </p:spPr>
        <p:txBody>
          <a:bodyPr anchorCtr="0" anchor="t" bIns="91425" lIns="91425" spcFirstLastPara="1" rIns="91425" wrap="square" tIns="91425">
            <a:noAutofit/>
          </a:bodyPr>
          <a:lstStyle/>
          <a:p>
            <a:pPr indent="-336550" lvl="0" marL="457200" rtl="0" algn="l">
              <a:lnSpc>
                <a:spcPct val="80000"/>
              </a:lnSpc>
              <a:spcBef>
                <a:spcPts val="0"/>
              </a:spcBef>
              <a:spcAft>
                <a:spcPts val="0"/>
              </a:spcAft>
              <a:buSzPts val="1700"/>
              <a:buChar char="●"/>
            </a:pPr>
            <a:r>
              <a:rPr lang="en" sz="1700"/>
              <a:t>Strong Passwords: Encourage or require the use of complicated, strong passwords that are difficult to figure out</a:t>
            </a:r>
            <a:endParaRPr sz="1700"/>
          </a:p>
          <a:p>
            <a:pPr indent="0" lvl="0" marL="457200" rtl="0" algn="l">
              <a:lnSpc>
                <a:spcPct val="80000"/>
              </a:lnSpc>
              <a:spcBef>
                <a:spcPts val="0"/>
              </a:spcBef>
              <a:spcAft>
                <a:spcPts val="0"/>
              </a:spcAft>
              <a:buNone/>
            </a:pPr>
            <a:r>
              <a:t/>
            </a:r>
            <a:endParaRPr sz="1700"/>
          </a:p>
          <a:p>
            <a:pPr indent="-336550" lvl="0" marL="457200" rtl="0" algn="l">
              <a:lnSpc>
                <a:spcPct val="80000"/>
              </a:lnSpc>
              <a:spcBef>
                <a:spcPts val="0"/>
              </a:spcBef>
              <a:spcAft>
                <a:spcPts val="0"/>
              </a:spcAft>
              <a:buSzPts val="1700"/>
              <a:buChar char="●"/>
            </a:pPr>
            <a:r>
              <a:rPr lang="en" sz="1700"/>
              <a:t>Account Lockout Policies: Put in place policies that, after a set amount of unsuccessful login attempts it temporarily locks out user accounts.</a:t>
            </a:r>
            <a:endParaRPr sz="1700"/>
          </a:p>
          <a:p>
            <a:pPr indent="0" lvl="0" marL="457200" rtl="0" algn="l">
              <a:lnSpc>
                <a:spcPct val="80000"/>
              </a:lnSpc>
              <a:spcBef>
                <a:spcPts val="0"/>
              </a:spcBef>
              <a:spcAft>
                <a:spcPts val="0"/>
              </a:spcAft>
              <a:buNone/>
            </a:pPr>
            <a:r>
              <a:t/>
            </a:r>
            <a:endParaRPr sz="1700"/>
          </a:p>
          <a:p>
            <a:pPr indent="-336550" lvl="0" marL="457200" rtl="0" algn="l">
              <a:lnSpc>
                <a:spcPct val="80000"/>
              </a:lnSpc>
              <a:spcBef>
                <a:spcPts val="0"/>
              </a:spcBef>
              <a:spcAft>
                <a:spcPts val="0"/>
              </a:spcAft>
              <a:buSzPts val="1700"/>
              <a:buChar char="●"/>
            </a:pPr>
            <a:r>
              <a:rPr lang="en" sz="1700"/>
              <a:t>Monitoring: Keep an eye on any unusual login behavior and take appropriate action.</a:t>
            </a:r>
            <a:endParaRPr sz="1700"/>
          </a:p>
          <a:p>
            <a:pPr indent="0" lvl="0" marL="457200" rtl="0" algn="l">
              <a:lnSpc>
                <a:spcPct val="80000"/>
              </a:lnSpc>
              <a:spcBef>
                <a:spcPts val="0"/>
              </a:spcBef>
              <a:spcAft>
                <a:spcPts val="0"/>
              </a:spcAft>
              <a:buNone/>
            </a:pPr>
            <a:r>
              <a:t/>
            </a:r>
            <a:endParaRPr sz="1700"/>
          </a:p>
          <a:p>
            <a:pPr indent="-336550" lvl="0" marL="457200" rtl="0" algn="l">
              <a:lnSpc>
                <a:spcPct val="80000"/>
              </a:lnSpc>
              <a:spcBef>
                <a:spcPts val="0"/>
              </a:spcBef>
              <a:spcAft>
                <a:spcPts val="0"/>
              </a:spcAft>
              <a:buSzPts val="1700"/>
              <a:buChar char="●"/>
            </a:pPr>
            <a:r>
              <a:rPr lang="en" sz="1700"/>
              <a:t>Salting and Hashing: Use unique salts and strong hashing to safeguard your passwords.</a:t>
            </a:r>
            <a:endParaRPr sz="1700"/>
          </a:p>
          <a:p>
            <a:pPr indent="0" lvl="0" marL="457200" rtl="0" algn="l">
              <a:lnSpc>
                <a:spcPct val="80000"/>
              </a:lnSpc>
              <a:spcBef>
                <a:spcPts val="0"/>
              </a:spcBef>
              <a:spcAft>
                <a:spcPts val="0"/>
              </a:spcAft>
              <a:buNone/>
            </a:pPr>
            <a:r>
              <a:t/>
            </a:r>
            <a:endParaRPr sz="1700"/>
          </a:p>
          <a:p>
            <a:pPr indent="-336550" lvl="0" marL="457200" rtl="0" algn="l">
              <a:lnSpc>
                <a:spcPct val="80000"/>
              </a:lnSpc>
              <a:spcBef>
                <a:spcPts val="0"/>
              </a:spcBef>
              <a:spcAft>
                <a:spcPts val="0"/>
              </a:spcAft>
              <a:buSzPts val="1700"/>
              <a:buChar char="●"/>
            </a:pPr>
            <a:r>
              <a:rPr lang="en" sz="1700"/>
              <a:t>Awareness Training: Educate users about the best practices for password security.</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