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4" r:id="rId6"/>
    <p:sldId id="265" r:id="rId7"/>
    <p:sldId id="266" r:id="rId8"/>
    <p:sldId id="260" r:id="rId9"/>
    <p:sldId id="261" r:id="rId10"/>
    <p:sldId id="262" r:id="rId11"/>
    <p:sldId id="263" r:id="rId1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6" d="100"/>
          <a:sy n="96" d="100"/>
        </p:scale>
        <p:origin x="90" y="14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Leer">
    <p:spTree>
      <p:nvGrpSpPr>
        <p:cNvPr id="1" name=""/>
        <p:cNvGrpSpPr/>
        <p:nvPr/>
      </p:nvGrpSpPr>
      <p:grpSpPr>
        <a:xfrm>
          <a:off x="0" y="0"/>
          <a:ext cx="0" cy="0"/>
          <a:chOff x="0" y="0"/>
          <a:chExt cx="0" cy="0"/>
        </a:xfrm>
      </p:grpSpPr>
      <p:sp>
        <p:nvSpPr>
          <p:cNvPr id="5" name="Titel 1"/>
          <p:cNvSpPr>
            <a:spLocks noGrp="1"/>
          </p:cNvSpPr>
          <p:nvPr>
            <p:ph type="ctrTitle"/>
          </p:nvPr>
        </p:nvSpPr>
        <p:spPr>
          <a:xfrm>
            <a:off x="492390" y="682032"/>
            <a:ext cx="11556271" cy="370705"/>
          </a:xfrm>
          <a:prstGeom prst="rect">
            <a:avLst/>
          </a:prstGeom>
        </p:spPr>
        <p:txBody>
          <a:bodyPr/>
          <a:lstStyle>
            <a:lvl1pPr algn="l">
              <a:defRPr sz="2000" b="1">
                <a:latin typeface="Arial" pitchFamily="34" charset="0"/>
                <a:cs typeface="Arial" pitchFamily="34" charset="0"/>
              </a:defRPr>
            </a:lvl1pPr>
          </a:lstStyle>
          <a:p>
            <a:r>
              <a:rPr lang="de-DE" smtClean="0"/>
              <a:t>Titelmasterformat durch Klicken bearbeiten</a:t>
            </a:r>
            <a:endParaRPr lang="de-DE" dirty="0"/>
          </a:p>
        </p:txBody>
      </p:sp>
      <p:sp>
        <p:nvSpPr>
          <p:cNvPr id="6" name="Untertitel 2"/>
          <p:cNvSpPr>
            <a:spLocks noGrp="1"/>
          </p:cNvSpPr>
          <p:nvPr>
            <p:ph type="subTitle" idx="1"/>
          </p:nvPr>
        </p:nvSpPr>
        <p:spPr>
          <a:xfrm>
            <a:off x="497416" y="1268760"/>
            <a:ext cx="11071192" cy="1752600"/>
          </a:xfrm>
          <a:prstGeom prst="rect">
            <a:avLst/>
          </a:prstGeom>
        </p:spPr>
        <p:txBody>
          <a:bodyPr/>
          <a:lstStyle>
            <a:lvl1pPr marL="0" indent="0" algn="l">
              <a:buNone/>
              <a:defRPr sz="1600">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7" name="Datumsplatzhalter 3"/>
          <p:cNvSpPr>
            <a:spLocks noGrp="1"/>
          </p:cNvSpPr>
          <p:nvPr>
            <p:ph type="dt" sz="half" idx="2"/>
          </p:nvPr>
        </p:nvSpPr>
        <p:spPr>
          <a:xfrm>
            <a:off x="7536160" y="6520260"/>
            <a:ext cx="1056117" cy="365125"/>
          </a:xfrm>
          <a:prstGeom prst="rect">
            <a:avLst/>
          </a:prstGeom>
        </p:spPr>
        <p:txBody>
          <a:bodyPr vert="horz" lIns="91440" tIns="45720" rIns="91440" bIns="45720" rtlCol="0" anchor="ctr"/>
          <a:lstStyle>
            <a:lvl1pPr algn="r">
              <a:defRPr sz="800">
                <a:solidFill>
                  <a:schemeClr val="bg1"/>
                </a:solidFill>
                <a:latin typeface="Arial" pitchFamily="34" charset="0"/>
                <a:cs typeface="Arial" pitchFamily="34" charset="0"/>
              </a:defRPr>
            </a:lvl1pPr>
          </a:lstStyle>
          <a:p>
            <a:fld id="{FD7EBE44-2F5F-488B-947B-740670EC27AA}" type="datetimeFigureOut">
              <a:rPr lang="de-DE" smtClean="0"/>
              <a:t>16.06.2021</a:t>
            </a:fld>
            <a:endParaRPr lang="de-DE"/>
          </a:p>
        </p:txBody>
      </p:sp>
      <p:sp>
        <p:nvSpPr>
          <p:cNvPr id="8" name="Fußzeilenplatzhalter 4"/>
          <p:cNvSpPr>
            <a:spLocks noGrp="1"/>
          </p:cNvSpPr>
          <p:nvPr>
            <p:ph type="ftr" sz="quarter" idx="3"/>
          </p:nvPr>
        </p:nvSpPr>
        <p:spPr>
          <a:xfrm>
            <a:off x="8688288" y="6520260"/>
            <a:ext cx="2482485" cy="365125"/>
          </a:xfrm>
          <a:prstGeom prst="rect">
            <a:avLst/>
          </a:prstGeom>
        </p:spPr>
        <p:txBody>
          <a:bodyPr vert="horz" lIns="91440" tIns="45720" rIns="91440" bIns="45720" rtlCol="0" anchor="ctr"/>
          <a:lstStyle>
            <a:lvl1pPr algn="r">
              <a:defRPr sz="800">
                <a:solidFill>
                  <a:schemeClr val="bg1"/>
                </a:solidFill>
                <a:latin typeface="Arial" pitchFamily="34" charset="0"/>
                <a:cs typeface="Arial" pitchFamily="34" charset="0"/>
              </a:defRPr>
            </a:lvl1pPr>
          </a:lstStyle>
          <a:p>
            <a:endParaRPr lang="de-DE"/>
          </a:p>
        </p:txBody>
      </p:sp>
    </p:spTree>
    <p:extLst>
      <p:ext uri="{BB962C8B-B14F-4D97-AF65-F5344CB8AC3E}">
        <p14:creationId xmlns:p14="http://schemas.microsoft.com/office/powerpoint/2010/main" val="142764561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elfolie">
    <p:spTree>
      <p:nvGrpSpPr>
        <p:cNvPr id="1" name=""/>
        <p:cNvGrpSpPr/>
        <p:nvPr/>
      </p:nvGrpSpPr>
      <p:grpSpPr>
        <a:xfrm>
          <a:off x="0" y="0"/>
          <a:ext cx="0" cy="0"/>
          <a:chOff x="0" y="0"/>
          <a:chExt cx="0" cy="0"/>
        </a:xfrm>
      </p:grpSpPr>
      <p:sp>
        <p:nvSpPr>
          <p:cNvPr id="8" name="Untertitel 2"/>
          <p:cNvSpPr>
            <a:spLocks noGrp="1"/>
          </p:cNvSpPr>
          <p:nvPr>
            <p:ph type="subTitle" idx="1"/>
          </p:nvPr>
        </p:nvSpPr>
        <p:spPr>
          <a:xfrm>
            <a:off x="499005" y="4930776"/>
            <a:ext cx="10973592" cy="370433"/>
          </a:xfrm>
          <a:prstGeom prst="rect">
            <a:avLst/>
          </a:prstGeom>
        </p:spPr>
        <p:txBody>
          <a:bodyPr/>
          <a:lstStyle>
            <a:lvl1pPr marL="0" indent="0" algn="l">
              <a:buNone/>
              <a:defRPr sz="2000" b="1">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7" name="Datumsplatzhalter 3"/>
          <p:cNvSpPr>
            <a:spLocks noGrp="1"/>
          </p:cNvSpPr>
          <p:nvPr>
            <p:ph type="dt" sz="half" idx="2"/>
          </p:nvPr>
        </p:nvSpPr>
        <p:spPr>
          <a:xfrm>
            <a:off x="7536160" y="6520260"/>
            <a:ext cx="1056117" cy="365125"/>
          </a:xfrm>
          <a:prstGeom prst="rect">
            <a:avLst/>
          </a:prstGeom>
        </p:spPr>
        <p:txBody>
          <a:bodyPr vert="horz" lIns="91440" tIns="45720" rIns="91440" bIns="45720" rtlCol="0" anchor="ctr"/>
          <a:lstStyle>
            <a:lvl1pPr algn="r">
              <a:defRPr sz="800">
                <a:solidFill>
                  <a:schemeClr val="bg1"/>
                </a:solidFill>
                <a:latin typeface="Arial" pitchFamily="34" charset="0"/>
                <a:cs typeface="Arial" pitchFamily="34" charset="0"/>
              </a:defRPr>
            </a:lvl1pPr>
          </a:lstStyle>
          <a:p>
            <a:fld id="{FD7EBE44-2F5F-488B-947B-740670EC27AA}" type="datetimeFigureOut">
              <a:rPr lang="de-DE" smtClean="0"/>
              <a:t>16.06.2021</a:t>
            </a:fld>
            <a:endParaRPr lang="de-DE"/>
          </a:p>
        </p:txBody>
      </p:sp>
      <p:sp>
        <p:nvSpPr>
          <p:cNvPr id="9" name="Fußzeilenplatzhalter 4"/>
          <p:cNvSpPr>
            <a:spLocks noGrp="1"/>
          </p:cNvSpPr>
          <p:nvPr>
            <p:ph type="ftr" sz="quarter" idx="3"/>
          </p:nvPr>
        </p:nvSpPr>
        <p:spPr>
          <a:xfrm>
            <a:off x="8688288" y="6520260"/>
            <a:ext cx="2482485" cy="365125"/>
          </a:xfrm>
          <a:prstGeom prst="rect">
            <a:avLst/>
          </a:prstGeom>
        </p:spPr>
        <p:txBody>
          <a:bodyPr vert="horz" lIns="91440" tIns="45720" rIns="91440" bIns="45720" rtlCol="0" anchor="ctr"/>
          <a:lstStyle>
            <a:lvl1pPr algn="r">
              <a:defRPr sz="800">
                <a:solidFill>
                  <a:schemeClr val="bg1"/>
                </a:solidFill>
                <a:latin typeface="Arial" pitchFamily="34" charset="0"/>
                <a:cs typeface="Arial" pitchFamily="34" charset="0"/>
              </a:defRPr>
            </a:lvl1pPr>
          </a:lstStyle>
          <a:p>
            <a:endParaRPr lang="de-DE"/>
          </a:p>
        </p:txBody>
      </p:sp>
    </p:spTree>
    <p:extLst>
      <p:ext uri="{BB962C8B-B14F-4D97-AF65-F5344CB8AC3E}">
        <p14:creationId xmlns:p14="http://schemas.microsoft.com/office/powerpoint/2010/main" val="367574174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499797" y="678632"/>
            <a:ext cx="10972800" cy="504056"/>
          </a:xfrm>
          <a:prstGeom prst="rect">
            <a:avLst/>
          </a:prstGeom>
        </p:spPr>
        <p:txBody>
          <a:bodyPr/>
          <a:lstStyle>
            <a:lvl1pPr algn="l">
              <a:defRPr sz="2000" b="1">
                <a:latin typeface="Arial" pitchFamily="34" charset="0"/>
                <a:cs typeface="Arial" pitchFamily="34" charset="0"/>
              </a:defRPr>
            </a:lvl1pPr>
          </a:lstStyle>
          <a:p>
            <a:r>
              <a:rPr lang="de-DE" smtClean="0"/>
              <a:t>Titelmasterformat durch Klicken bearbeiten</a:t>
            </a:r>
            <a:endParaRPr lang="de-DE" dirty="0"/>
          </a:p>
        </p:txBody>
      </p:sp>
      <p:sp>
        <p:nvSpPr>
          <p:cNvPr id="3" name="Inhaltsplatzhalter 2"/>
          <p:cNvSpPr>
            <a:spLocks noGrp="1"/>
          </p:cNvSpPr>
          <p:nvPr>
            <p:ph idx="1"/>
          </p:nvPr>
        </p:nvSpPr>
        <p:spPr>
          <a:xfrm>
            <a:off x="497417" y="1380009"/>
            <a:ext cx="10972800" cy="4525963"/>
          </a:xfrm>
          <a:prstGeom prst="rect">
            <a:avLst/>
          </a:prstGeom>
        </p:spPr>
        <p:txBody>
          <a:bodyPr/>
          <a:lstStyle>
            <a:lvl1pPr>
              <a:defRPr sz="1800">
                <a:latin typeface="Arial" pitchFamily="34" charset="0"/>
                <a:cs typeface="Arial" pitchFamily="34" charset="0"/>
              </a:defRPr>
            </a:lvl1pPr>
            <a:lvl2pPr>
              <a:defRPr sz="16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defRPr sz="1400">
                <a:latin typeface="Arial" pitchFamily="34" charset="0"/>
                <a:cs typeface="Arial" pitchFamily="34" charset="0"/>
              </a:defRPr>
            </a:lvl5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6" name="Datumsplatzhalter 3"/>
          <p:cNvSpPr>
            <a:spLocks noGrp="1"/>
          </p:cNvSpPr>
          <p:nvPr>
            <p:ph type="dt" sz="half" idx="2"/>
          </p:nvPr>
        </p:nvSpPr>
        <p:spPr>
          <a:xfrm>
            <a:off x="7536160" y="6520260"/>
            <a:ext cx="1056117" cy="365125"/>
          </a:xfrm>
          <a:prstGeom prst="rect">
            <a:avLst/>
          </a:prstGeom>
        </p:spPr>
        <p:txBody>
          <a:bodyPr vert="horz" lIns="91440" tIns="45720" rIns="91440" bIns="45720" rtlCol="0" anchor="ctr"/>
          <a:lstStyle>
            <a:lvl1pPr algn="r">
              <a:defRPr sz="800">
                <a:solidFill>
                  <a:schemeClr val="bg1"/>
                </a:solidFill>
                <a:latin typeface="Arial" pitchFamily="34" charset="0"/>
                <a:cs typeface="Arial" pitchFamily="34" charset="0"/>
              </a:defRPr>
            </a:lvl1pPr>
          </a:lstStyle>
          <a:p>
            <a:fld id="{FD7EBE44-2F5F-488B-947B-740670EC27AA}" type="datetimeFigureOut">
              <a:rPr lang="de-DE" smtClean="0"/>
              <a:t>16.06.2021</a:t>
            </a:fld>
            <a:endParaRPr lang="de-DE"/>
          </a:p>
        </p:txBody>
      </p:sp>
      <p:sp>
        <p:nvSpPr>
          <p:cNvPr id="7" name="Fußzeilenplatzhalter 4"/>
          <p:cNvSpPr>
            <a:spLocks noGrp="1"/>
          </p:cNvSpPr>
          <p:nvPr>
            <p:ph type="ftr" sz="quarter" idx="3"/>
          </p:nvPr>
        </p:nvSpPr>
        <p:spPr>
          <a:xfrm>
            <a:off x="8688288" y="6520260"/>
            <a:ext cx="2482485" cy="365125"/>
          </a:xfrm>
          <a:prstGeom prst="rect">
            <a:avLst/>
          </a:prstGeom>
        </p:spPr>
        <p:txBody>
          <a:bodyPr vert="horz" lIns="91440" tIns="45720" rIns="91440" bIns="45720" rtlCol="0" anchor="ctr"/>
          <a:lstStyle>
            <a:lvl1pPr algn="r">
              <a:defRPr sz="800">
                <a:solidFill>
                  <a:schemeClr val="bg1"/>
                </a:solidFill>
                <a:latin typeface="Arial" pitchFamily="34" charset="0"/>
                <a:cs typeface="Arial" pitchFamily="34" charset="0"/>
              </a:defRPr>
            </a:lvl1pPr>
          </a:lstStyle>
          <a:p>
            <a:endParaRPr lang="de-DE"/>
          </a:p>
        </p:txBody>
      </p:sp>
    </p:spTree>
    <p:extLst>
      <p:ext uri="{BB962C8B-B14F-4D97-AF65-F5344CB8AC3E}">
        <p14:creationId xmlns:p14="http://schemas.microsoft.com/office/powerpoint/2010/main" val="187470224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FD7EBE44-2F5F-488B-947B-740670EC27AA}" type="datetimeFigureOut">
              <a:rPr lang="de-DE" smtClean="0"/>
              <a:t>16.06.2021</a:t>
            </a:fld>
            <a:endParaRPr lang="de-DE"/>
          </a:p>
        </p:txBody>
      </p:sp>
      <p:sp>
        <p:nvSpPr>
          <p:cNvPr id="4" name="Fußzeilenplatzhalter 3"/>
          <p:cNvSpPr>
            <a:spLocks noGrp="1"/>
          </p:cNvSpPr>
          <p:nvPr>
            <p:ph type="ftr" sz="quarter" idx="11"/>
          </p:nvPr>
        </p:nvSpPr>
        <p:spPr/>
        <p:txBody>
          <a:bodyPr/>
          <a:lstStyle/>
          <a:p>
            <a:endParaRPr lang="de-DE"/>
          </a:p>
        </p:txBody>
      </p:sp>
    </p:spTree>
    <p:extLst>
      <p:ext uri="{BB962C8B-B14F-4D97-AF65-F5344CB8AC3E}">
        <p14:creationId xmlns:p14="http://schemas.microsoft.com/office/powerpoint/2010/main" val="132123450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1_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6"/>
            <a:ext cx="10363200" cy="1470025"/>
          </a:xfrm>
          <a:prstGeom prst="rect">
            <a:avLst/>
          </a:prstGeo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FD7EBE44-2F5F-488B-947B-740670EC27AA}" type="datetimeFigureOut">
              <a:rPr lang="de-DE" smtClean="0"/>
              <a:t>16.06.2021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a:xfrm>
            <a:off x="8737600" y="6356351"/>
            <a:ext cx="2844800" cy="365125"/>
          </a:xfrm>
          <a:prstGeom prst="rect">
            <a:avLst/>
          </a:prstGeom>
        </p:spPr>
        <p:txBody>
          <a:bodyPr/>
          <a:lstStyle/>
          <a:p>
            <a:fld id="{6C0E42B4-525B-4D71-9226-B88EB35970EE}" type="slidenum">
              <a:rPr lang="de-DE" smtClean="0"/>
              <a:t>‹Nr.›</a:t>
            </a:fld>
            <a:endParaRPr lang="de-DE"/>
          </a:p>
        </p:txBody>
      </p:sp>
    </p:spTree>
    <p:extLst>
      <p:ext uri="{BB962C8B-B14F-4D97-AF65-F5344CB8AC3E}">
        <p14:creationId xmlns:p14="http://schemas.microsoft.com/office/powerpoint/2010/main" val="6297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609600" y="274638"/>
            <a:ext cx="10972800" cy="1143000"/>
          </a:xfrm>
          <a:prstGeom prst="rect">
            <a:avLst/>
          </a:prstGeom>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FD7EBE44-2F5F-488B-947B-740670EC27AA}" type="datetimeFigureOut">
              <a:rPr lang="de-DE" smtClean="0"/>
              <a:t>16.06.2021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a:xfrm>
            <a:off x="8737600" y="6356351"/>
            <a:ext cx="2844800" cy="365125"/>
          </a:xfrm>
          <a:prstGeom prst="rect">
            <a:avLst/>
          </a:prstGeom>
        </p:spPr>
        <p:txBody>
          <a:bodyPr/>
          <a:lstStyle/>
          <a:p>
            <a:fld id="{6C0E42B4-525B-4D71-9226-B88EB35970EE}" type="slidenum">
              <a:rPr lang="de-DE" smtClean="0"/>
              <a:t>‹Nr.›</a:t>
            </a:fld>
            <a:endParaRPr lang="de-DE"/>
          </a:p>
        </p:txBody>
      </p:sp>
    </p:spTree>
    <p:extLst>
      <p:ext uri="{BB962C8B-B14F-4D97-AF65-F5344CB8AC3E}">
        <p14:creationId xmlns:p14="http://schemas.microsoft.com/office/powerpoint/2010/main" val="2894078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609600" y="274638"/>
            <a:ext cx="10972800" cy="1143000"/>
          </a:xfrm>
          <a:prstGeom prst="rect">
            <a:avLst/>
          </a:prstGeom>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FD7EBE44-2F5F-488B-947B-740670EC27AA}" type="datetimeFigureOut">
              <a:rPr lang="de-DE" smtClean="0"/>
              <a:t>16.06.2021</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a:xfrm>
            <a:off x="8737600" y="6356351"/>
            <a:ext cx="2844800" cy="365125"/>
          </a:xfrm>
          <a:prstGeom prst="rect">
            <a:avLst/>
          </a:prstGeom>
        </p:spPr>
        <p:txBody>
          <a:bodyPr/>
          <a:lstStyle/>
          <a:p>
            <a:fld id="{6C0E42B4-525B-4D71-9226-B88EB35970EE}" type="slidenum">
              <a:rPr lang="de-DE" smtClean="0"/>
              <a:t>‹Nr.›</a:t>
            </a:fld>
            <a:endParaRPr lang="de-DE"/>
          </a:p>
        </p:txBody>
      </p:sp>
    </p:spTree>
    <p:extLst>
      <p:ext uri="{BB962C8B-B14F-4D97-AF65-F5344CB8AC3E}">
        <p14:creationId xmlns:p14="http://schemas.microsoft.com/office/powerpoint/2010/main" val="3106834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hteck 7"/>
          <p:cNvSpPr/>
          <p:nvPr/>
        </p:nvSpPr>
        <p:spPr bwMode="auto">
          <a:xfrm>
            <a:off x="-12701" y="6546526"/>
            <a:ext cx="12204700" cy="324000"/>
          </a:xfrm>
          <a:prstGeom prst="rect">
            <a:avLst/>
          </a:prstGeom>
          <a:solidFill>
            <a:srgbClr val="1F549E"/>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3600" b="0" i="0" u="none" strike="noStrike" cap="none" normalizeH="0" baseline="0" smtClean="0">
              <a:ln>
                <a:noFill/>
              </a:ln>
              <a:solidFill>
                <a:schemeClr val="tx1"/>
              </a:solidFill>
              <a:effectLst/>
              <a:latin typeface="Times New Roman" charset="0"/>
            </a:endParaRPr>
          </a:p>
        </p:txBody>
      </p:sp>
      <p:sp>
        <p:nvSpPr>
          <p:cNvPr id="9" name="Rechteck 8"/>
          <p:cNvSpPr/>
          <p:nvPr/>
        </p:nvSpPr>
        <p:spPr bwMode="auto">
          <a:xfrm>
            <a:off x="-529" y="0"/>
            <a:ext cx="12192000" cy="324000"/>
          </a:xfrm>
          <a:prstGeom prst="rect">
            <a:avLst/>
          </a:prstGeom>
          <a:solidFill>
            <a:srgbClr val="1F549E"/>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3600" b="0" i="0" u="none" strike="noStrike" cap="none" normalizeH="0" baseline="0" smtClean="0">
              <a:ln>
                <a:noFill/>
              </a:ln>
              <a:solidFill>
                <a:schemeClr val="tx1"/>
              </a:solidFill>
              <a:effectLst/>
              <a:latin typeface="Times New Roman" charset="0"/>
            </a:endParaRPr>
          </a:p>
        </p:txBody>
      </p:sp>
      <p:sp>
        <p:nvSpPr>
          <p:cNvPr id="10" name="Abgerundetes Rechteck 9"/>
          <p:cNvSpPr/>
          <p:nvPr/>
        </p:nvSpPr>
        <p:spPr bwMode="auto">
          <a:xfrm>
            <a:off x="503718" y="6237312"/>
            <a:ext cx="5112229" cy="461689"/>
          </a:xfrm>
          <a:prstGeom prst="roundRect">
            <a:avLst/>
          </a:prstGeom>
          <a:solidFill>
            <a:schemeClr val="bg1"/>
          </a:solidFill>
          <a:ln w="317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3600" b="0" i="0" u="none" strike="noStrike" cap="none" normalizeH="0" baseline="0" smtClean="0">
              <a:ln>
                <a:noFill/>
              </a:ln>
              <a:solidFill>
                <a:schemeClr val="tx1"/>
              </a:solidFill>
              <a:effectLst/>
              <a:latin typeface="Times New Roman" charset="0"/>
            </a:endParaRPr>
          </a:p>
        </p:txBody>
      </p:sp>
      <p:pic>
        <p:nvPicPr>
          <p:cNvPr id="11" name="Picture 23" descr="BFW_Schoember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3392" y="6337193"/>
            <a:ext cx="2496277" cy="308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Grafik 11" descr="ARGE_Logo_4c.jpg"/>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597235" y="6347420"/>
            <a:ext cx="1730680" cy="3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umsplatzhalter 3"/>
          <p:cNvSpPr>
            <a:spLocks noGrp="1"/>
          </p:cNvSpPr>
          <p:nvPr>
            <p:ph type="dt" sz="half" idx="2"/>
          </p:nvPr>
        </p:nvSpPr>
        <p:spPr>
          <a:xfrm>
            <a:off x="7536160" y="6520260"/>
            <a:ext cx="1056117" cy="365125"/>
          </a:xfrm>
          <a:prstGeom prst="rect">
            <a:avLst/>
          </a:prstGeom>
        </p:spPr>
        <p:txBody>
          <a:bodyPr vert="horz" lIns="91440" tIns="45720" rIns="91440" bIns="45720" rtlCol="0" anchor="ctr"/>
          <a:lstStyle>
            <a:lvl1pPr algn="r">
              <a:defRPr sz="800">
                <a:solidFill>
                  <a:schemeClr val="bg1"/>
                </a:solidFill>
                <a:latin typeface="Arial" pitchFamily="34" charset="0"/>
                <a:cs typeface="Arial" pitchFamily="34" charset="0"/>
              </a:defRPr>
            </a:lvl1pPr>
          </a:lstStyle>
          <a:p>
            <a:fld id="{FD7EBE44-2F5F-488B-947B-740670EC27AA}" type="datetimeFigureOut">
              <a:rPr lang="de-DE" smtClean="0"/>
              <a:t>16.06.2021</a:t>
            </a:fld>
            <a:endParaRPr lang="de-DE"/>
          </a:p>
        </p:txBody>
      </p:sp>
      <p:sp>
        <p:nvSpPr>
          <p:cNvPr id="5" name="Fußzeilenplatzhalter 4"/>
          <p:cNvSpPr>
            <a:spLocks noGrp="1"/>
          </p:cNvSpPr>
          <p:nvPr>
            <p:ph type="ftr" sz="quarter" idx="3"/>
          </p:nvPr>
        </p:nvSpPr>
        <p:spPr>
          <a:xfrm>
            <a:off x="8688288" y="6520260"/>
            <a:ext cx="2482485" cy="365125"/>
          </a:xfrm>
          <a:prstGeom prst="rect">
            <a:avLst/>
          </a:prstGeom>
        </p:spPr>
        <p:txBody>
          <a:bodyPr vert="horz" lIns="91440" tIns="45720" rIns="91440" bIns="45720" rtlCol="0" anchor="ctr"/>
          <a:lstStyle>
            <a:lvl1pPr algn="r">
              <a:defRPr sz="800">
                <a:solidFill>
                  <a:schemeClr val="bg1"/>
                </a:solidFill>
                <a:latin typeface="Arial" pitchFamily="34" charset="0"/>
                <a:cs typeface="Arial" pitchFamily="34" charset="0"/>
              </a:defRPr>
            </a:lvl1pPr>
          </a:lstStyle>
          <a:p>
            <a:endParaRPr lang="de-DE"/>
          </a:p>
        </p:txBody>
      </p:sp>
      <p:sp>
        <p:nvSpPr>
          <p:cNvPr id="13" name="Foliennummernplatzhalter 4"/>
          <p:cNvSpPr txBox="1">
            <a:spLocks/>
          </p:cNvSpPr>
          <p:nvPr/>
        </p:nvSpPr>
        <p:spPr>
          <a:xfrm>
            <a:off x="11376587" y="6520260"/>
            <a:ext cx="576064" cy="365125"/>
          </a:xfrm>
          <a:prstGeom prst="rect">
            <a:avLst/>
          </a:prstGeom>
        </p:spPr>
        <p:txBody>
          <a:bodyPr vert="horz" lIns="91440" tIns="45720" rIns="91440" bIns="45720" rtlCol="0" anchor="ctr"/>
          <a:lstStyle>
            <a:defPPr>
              <a:defRPr lang="en-US"/>
            </a:defPPr>
            <a:lvl1pPr algn="r" rtl="0" fontAlgn="base">
              <a:spcBef>
                <a:spcPct val="0"/>
              </a:spcBef>
              <a:spcAft>
                <a:spcPct val="0"/>
              </a:spcAft>
              <a:defRPr sz="1200" kern="1200">
                <a:solidFill>
                  <a:schemeClr val="tx1">
                    <a:tint val="75000"/>
                  </a:schemeClr>
                </a:solidFill>
                <a:latin typeface="Times New Roman" pitchFamily="18" charset="0"/>
                <a:ea typeface="+mn-ea"/>
                <a:cs typeface="+mn-cs"/>
              </a:defRPr>
            </a:lvl1pPr>
            <a:lvl2pPr marL="457200" algn="l" rtl="0" fontAlgn="base">
              <a:spcBef>
                <a:spcPct val="0"/>
              </a:spcBef>
              <a:spcAft>
                <a:spcPct val="0"/>
              </a:spcAft>
              <a:defRPr sz="3600" kern="1200">
                <a:solidFill>
                  <a:schemeClr val="tx1"/>
                </a:solidFill>
                <a:latin typeface="Times New Roman" pitchFamily="18" charset="0"/>
                <a:ea typeface="+mn-ea"/>
                <a:cs typeface="+mn-cs"/>
              </a:defRPr>
            </a:lvl2pPr>
            <a:lvl3pPr marL="914400" algn="l" rtl="0" fontAlgn="base">
              <a:spcBef>
                <a:spcPct val="0"/>
              </a:spcBef>
              <a:spcAft>
                <a:spcPct val="0"/>
              </a:spcAft>
              <a:defRPr sz="3600" kern="1200">
                <a:solidFill>
                  <a:schemeClr val="tx1"/>
                </a:solidFill>
                <a:latin typeface="Times New Roman" pitchFamily="18" charset="0"/>
                <a:ea typeface="+mn-ea"/>
                <a:cs typeface="+mn-cs"/>
              </a:defRPr>
            </a:lvl3pPr>
            <a:lvl4pPr marL="1371600" algn="l" rtl="0" fontAlgn="base">
              <a:spcBef>
                <a:spcPct val="0"/>
              </a:spcBef>
              <a:spcAft>
                <a:spcPct val="0"/>
              </a:spcAft>
              <a:defRPr sz="3600" kern="1200">
                <a:solidFill>
                  <a:schemeClr val="tx1"/>
                </a:solidFill>
                <a:latin typeface="Times New Roman" pitchFamily="18" charset="0"/>
                <a:ea typeface="+mn-ea"/>
                <a:cs typeface="+mn-cs"/>
              </a:defRPr>
            </a:lvl4pPr>
            <a:lvl5pPr marL="1828800" algn="l" rtl="0" fontAlgn="base">
              <a:spcBef>
                <a:spcPct val="0"/>
              </a:spcBef>
              <a:spcAft>
                <a:spcPct val="0"/>
              </a:spcAft>
              <a:defRPr sz="3600" kern="1200">
                <a:solidFill>
                  <a:schemeClr val="tx1"/>
                </a:solidFill>
                <a:latin typeface="Times New Roman" pitchFamily="18" charset="0"/>
                <a:ea typeface="+mn-ea"/>
                <a:cs typeface="+mn-cs"/>
              </a:defRPr>
            </a:lvl5pPr>
            <a:lvl6pPr marL="2286000" algn="l" defTabSz="914400" rtl="0" eaLnBrk="1" latinLnBrk="0" hangingPunct="1">
              <a:defRPr sz="3600" kern="1200">
                <a:solidFill>
                  <a:schemeClr val="tx1"/>
                </a:solidFill>
                <a:latin typeface="Times New Roman" pitchFamily="18" charset="0"/>
                <a:ea typeface="+mn-ea"/>
                <a:cs typeface="+mn-cs"/>
              </a:defRPr>
            </a:lvl6pPr>
            <a:lvl7pPr marL="2743200" algn="l" defTabSz="914400" rtl="0" eaLnBrk="1" latinLnBrk="0" hangingPunct="1">
              <a:defRPr sz="3600" kern="1200">
                <a:solidFill>
                  <a:schemeClr val="tx1"/>
                </a:solidFill>
                <a:latin typeface="Times New Roman" pitchFamily="18" charset="0"/>
                <a:ea typeface="+mn-ea"/>
                <a:cs typeface="+mn-cs"/>
              </a:defRPr>
            </a:lvl7pPr>
            <a:lvl8pPr marL="3200400" algn="l" defTabSz="914400" rtl="0" eaLnBrk="1" latinLnBrk="0" hangingPunct="1">
              <a:defRPr sz="3600" kern="1200">
                <a:solidFill>
                  <a:schemeClr val="tx1"/>
                </a:solidFill>
                <a:latin typeface="Times New Roman" pitchFamily="18" charset="0"/>
                <a:ea typeface="+mn-ea"/>
                <a:cs typeface="+mn-cs"/>
              </a:defRPr>
            </a:lvl8pPr>
            <a:lvl9pPr marL="3657600" algn="l" defTabSz="914400" rtl="0" eaLnBrk="1" latinLnBrk="0" hangingPunct="1">
              <a:defRPr sz="3600" kern="1200">
                <a:solidFill>
                  <a:schemeClr val="tx1"/>
                </a:solidFill>
                <a:latin typeface="Times New Roman" pitchFamily="18" charset="0"/>
                <a:ea typeface="+mn-ea"/>
                <a:cs typeface="+mn-cs"/>
              </a:defRPr>
            </a:lvl9pPr>
          </a:lstStyle>
          <a:p>
            <a:fld id="{EB7EEE15-E4F2-4CA8-90E3-928F949CDC68}" type="slidenum">
              <a:rPr lang="de-DE" sz="800" smtClean="0">
                <a:solidFill>
                  <a:schemeClr val="bg1"/>
                </a:solidFill>
                <a:latin typeface="Arial" pitchFamily="34" charset="0"/>
                <a:cs typeface="Arial" pitchFamily="34" charset="0"/>
              </a:rPr>
              <a:pPr/>
              <a:t>‹Nr.›</a:t>
            </a:fld>
            <a:endParaRPr lang="de-DE" sz="8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620917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3.xml"/><Relationship Id="rId5" Type="http://schemas.openxmlformats.org/officeDocument/2006/relationships/image" Target="../media/image7.gif"/><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gi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Elektrotechnik / Elektronik</a:t>
            </a:r>
            <a:br>
              <a:rPr lang="de-DE" dirty="0" smtClean="0"/>
            </a:br>
            <a:r>
              <a:rPr lang="de-DE" smtClean="0"/>
              <a:t>Teil III </a:t>
            </a:r>
            <a:r>
              <a:rPr lang="de-DE" dirty="0" smtClean="0"/>
              <a:t>– Ohm‘sches Gesetz</a:t>
            </a:r>
            <a:endParaRPr lang="de-DE" dirty="0"/>
          </a:p>
        </p:txBody>
      </p:sp>
      <p:sp>
        <p:nvSpPr>
          <p:cNvPr id="3" name="Untertitel 2"/>
          <p:cNvSpPr>
            <a:spLocks noGrp="1"/>
          </p:cNvSpPr>
          <p:nvPr>
            <p:ph type="subTitle" idx="1"/>
          </p:nvPr>
        </p:nvSpPr>
        <p:spPr/>
        <p:txBody>
          <a:bodyPr/>
          <a:lstStyle/>
          <a:p>
            <a:r>
              <a:rPr lang="de-DE" smtClean="0"/>
              <a:t>Ingo Mörl</a:t>
            </a:r>
            <a:endParaRPr lang="de-DE" dirty="0"/>
          </a:p>
        </p:txBody>
      </p:sp>
    </p:spTree>
    <p:extLst>
      <p:ext uri="{BB962C8B-B14F-4D97-AF65-F5344CB8AC3E}">
        <p14:creationId xmlns:p14="http://schemas.microsoft.com/office/powerpoint/2010/main" val="35010551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Elektrische Arbeit</a:t>
            </a:r>
            <a:endParaRPr lang="de-DE" dirty="0"/>
          </a:p>
        </p:txBody>
      </p:sp>
      <p:sp>
        <p:nvSpPr>
          <p:cNvPr id="3" name="Inhaltsplatzhalter 2"/>
          <p:cNvSpPr>
            <a:spLocks noGrp="1"/>
          </p:cNvSpPr>
          <p:nvPr>
            <p:ph idx="1"/>
          </p:nvPr>
        </p:nvSpPr>
        <p:spPr/>
        <p:txBody>
          <a:bodyPr/>
          <a:lstStyle/>
          <a:p>
            <a:pPr marL="0" indent="0">
              <a:buNone/>
            </a:pPr>
            <a:r>
              <a:rPr lang="de-DE" dirty="0"/>
              <a:t>Die elektrische Arbeit gibt an, wie viel elektrische Energie in andere Energieformen umgewandelt wird. Berechnet wird die elektrische Arbeit dadurch, dass ermittelt wird, wie lange eine bestimmte Menge Energie umgewandelt wird.</a:t>
            </a:r>
          </a:p>
          <a:p>
            <a:endParaRPr lang="de-DE" dirty="0"/>
          </a:p>
        </p:txBody>
      </p:sp>
      <p:pic>
        <p:nvPicPr>
          <p:cNvPr id="4" name="Grafik 3"/>
          <p:cNvPicPr/>
          <p:nvPr/>
        </p:nvPicPr>
        <p:blipFill>
          <a:blip r:embed="rId2" cstate="print">
            <a:extLst>
              <a:ext uri="{28A0092B-C50C-407E-A947-70E740481C1C}">
                <a14:useLocalDpi xmlns:a14="http://schemas.microsoft.com/office/drawing/2010/main" val="0"/>
              </a:ext>
            </a:extLst>
          </a:blip>
          <a:stretch>
            <a:fillRect/>
          </a:stretch>
        </p:blipFill>
        <p:spPr>
          <a:xfrm>
            <a:off x="1342015" y="2401050"/>
            <a:ext cx="3928254" cy="2719590"/>
          </a:xfrm>
          <a:prstGeom prst="rect">
            <a:avLst/>
          </a:prstGeom>
          <a:effectLst>
            <a:outerShdw blurRad="50800" dist="38100" dir="2700000" algn="tl" rotWithShape="0">
              <a:prstClr val="black">
                <a:alpha val="40000"/>
              </a:prstClr>
            </a:outerShdw>
          </a:effectLst>
        </p:spPr>
      </p:pic>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5128" y="2401050"/>
            <a:ext cx="2234632" cy="3850121"/>
          </a:xfrm>
          <a:prstGeom prst="rect">
            <a:avLst/>
          </a:prstGeom>
          <a:effectLst>
            <a:outerShdw blurRad="50800" dist="38100" dir="2700000" algn="tl" rotWithShape="0">
              <a:prstClr val="black">
                <a:alpha val="40000"/>
              </a:prstClr>
            </a:outerShdw>
          </a:effectLst>
        </p:spPr>
      </p:pic>
      <p:sp>
        <p:nvSpPr>
          <p:cNvPr id="7" name="Textfeld 6"/>
          <p:cNvSpPr txBox="1"/>
          <p:nvPr/>
        </p:nvSpPr>
        <p:spPr>
          <a:xfrm>
            <a:off x="497417" y="5305808"/>
            <a:ext cx="6643216" cy="830997"/>
          </a:xfrm>
          <a:prstGeom prst="rect">
            <a:avLst/>
          </a:prstGeom>
          <a:noFill/>
        </p:spPr>
        <p:txBody>
          <a:bodyPr wrap="square" rtlCol="0">
            <a:spAutoFit/>
          </a:bodyPr>
          <a:lstStyle/>
          <a:p>
            <a:r>
              <a:rPr lang="de-DE" sz="1600" dirty="0" smtClean="0">
                <a:effectLst>
                  <a:outerShdw blurRad="38100" dist="38100" dir="2700000" algn="tl">
                    <a:srgbClr val="000000">
                      <a:alpha val="43137"/>
                    </a:srgbClr>
                  </a:outerShdw>
                </a:effectLst>
              </a:rPr>
              <a:t>Formelzeichen	:  W</a:t>
            </a:r>
            <a:endParaRPr lang="de-DE" sz="1600" dirty="0">
              <a:effectLst>
                <a:outerShdw blurRad="38100" dist="38100" dir="2700000" algn="tl">
                  <a:srgbClr val="000000">
                    <a:alpha val="43137"/>
                  </a:srgbClr>
                </a:outerShdw>
              </a:effectLst>
            </a:endParaRPr>
          </a:p>
          <a:p>
            <a:r>
              <a:rPr lang="de-DE" sz="1600" dirty="0" smtClean="0">
                <a:effectLst>
                  <a:outerShdw blurRad="38100" dist="38100" dir="2700000" algn="tl">
                    <a:srgbClr val="000000">
                      <a:alpha val="43137"/>
                    </a:srgbClr>
                  </a:outerShdw>
                </a:effectLst>
              </a:rPr>
              <a:t>Einheit		:  </a:t>
            </a:r>
            <a:r>
              <a:rPr lang="de-DE" sz="1600" dirty="0" err="1" smtClean="0">
                <a:effectLst>
                  <a:outerShdw blurRad="38100" dist="38100" dir="2700000" algn="tl">
                    <a:srgbClr val="000000">
                      <a:alpha val="43137"/>
                    </a:srgbClr>
                  </a:outerShdw>
                </a:effectLst>
              </a:rPr>
              <a:t>Ws</a:t>
            </a:r>
            <a:r>
              <a:rPr lang="de-DE" sz="1600" dirty="0" smtClean="0">
                <a:effectLst>
                  <a:outerShdw blurRad="38100" dist="38100" dir="2700000" algn="tl">
                    <a:srgbClr val="000000">
                      <a:alpha val="43137"/>
                    </a:srgbClr>
                  </a:outerShdw>
                </a:effectLst>
              </a:rPr>
              <a:t> </a:t>
            </a:r>
            <a:r>
              <a:rPr lang="de-DE" sz="1600" dirty="0">
                <a:effectLst>
                  <a:outerShdw blurRad="38100" dist="38100" dir="2700000" algn="tl">
                    <a:srgbClr val="000000">
                      <a:alpha val="43137"/>
                    </a:srgbClr>
                  </a:outerShdw>
                </a:effectLst>
              </a:rPr>
              <a:t>(Watt </a:t>
            </a:r>
            <a:r>
              <a:rPr lang="de-DE" sz="1600" dirty="0" smtClean="0">
                <a:effectLst>
                  <a:outerShdw blurRad="38100" dist="38100" dir="2700000" algn="tl">
                    <a:srgbClr val="000000">
                      <a:alpha val="43137"/>
                    </a:srgbClr>
                  </a:outerShdw>
                </a:effectLst>
              </a:rPr>
              <a:t>Sekunde - J Joule) / kWh </a:t>
            </a:r>
            <a:r>
              <a:rPr lang="de-DE" sz="1600" dirty="0">
                <a:effectLst>
                  <a:outerShdw blurRad="38100" dist="38100" dir="2700000" algn="tl">
                    <a:srgbClr val="000000">
                      <a:alpha val="43137"/>
                    </a:srgbClr>
                  </a:outerShdw>
                </a:effectLst>
              </a:rPr>
              <a:t>(Kilowattstunde)</a:t>
            </a:r>
          </a:p>
          <a:p>
            <a:r>
              <a:rPr lang="de-DE" sz="1600" dirty="0" smtClean="0">
                <a:effectLst>
                  <a:outerShdw blurRad="38100" dist="38100" dir="2700000" algn="tl">
                    <a:srgbClr val="000000">
                      <a:alpha val="43137"/>
                    </a:srgbClr>
                  </a:outerShdw>
                </a:effectLst>
              </a:rPr>
              <a:t>Formel		</a:t>
            </a:r>
            <a:r>
              <a:rPr lang="de-DE" sz="1600" smtClean="0">
                <a:effectLst>
                  <a:outerShdw blurRad="38100" dist="38100" dir="2700000" algn="tl">
                    <a:srgbClr val="000000">
                      <a:alpha val="43137"/>
                    </a:srgbClr>
                  </a:outerShdw>
                </a:effectLst>
              </a:rPr>
              <a:t>:  </a:t>
            </a:r>
            <a:r>
              <a:rPr lang="de-DE" sz="1600">
                <a:effectLst>
                  <a:outerShdw blurRad="38100" dist="38100" dir="2700000" algn="tl">
                    <a:srgbClr val="000000">
                      <a:alpha val="43137"/>
                    </a:srgbClr>
                  </a:outerShdw>
                </a:effectLst>
              </a:rPr>
              <a:t>W</a:t>
            </a:r>
            <a:r>
              <a:rPr lang="de-DE" sz="1600" smtClean="0">
                <a:effectLst>
                  <a:outerShdw blurRad="38100" dist="38100" dir="2700000" algn="tl">
                    <a:srgbClr val="000000">
                      <a:alpha val="43137"/>
                    </a:srgbClr>
                  </a:outerShdw>
                </a:effectLst>
              </a:rPr>
              <a:t> </a:t>
            </a:r>
            <a:r>
              <a:rPr lang="de-DE" sz="1600" dirty="0">
                <a:effectLst>
                  <a:outerShdw blurRad="38100" dist="38100" dir="2700000" algn="tl">
                    <a:srgbClr val="000000">
                      <a:alpha val="43137"/>
                    </a:srgbClr>
                  </a:outerShdw>
                </a:effectLst>
              </a:rPr>
              <a:t>= U * </a:t>
            </a:r>
            <a:r>
              <a:rPr lang="de-DE" sz="1600" dirty="0" smtClean="0">
                <a:effectLst>
                  <a:outerShdw blurRad="38100" dist="38100" dir="2700000" algn="tl">
                    <a:srgbClr val="000000">
                      <a:alpha val="43137"/>
                    </a:srgbClr>
                  </a:outerShdw>
                </a:effectLst>
              </a:rPr>
              <a:t>I * t</a:t>
            </a:r>
            <a:endParaRPr lang="de-DE" sz="16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58819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Aufgaben elektrische Arbeit</a:t>
            </a:r>
            <a:endParaRPr lang="de-DE" dirty="0"/>
          </a:p>
        </p:txBody>
      </p:sp>
      <p:sp>
        <p:nvSpPr>
          <p:cNvPr id="3" name="Inhaltsplatzhalter 2"/>
          <p:cNvSpPr>
            <a:spLocks noGrp="1"/>
          </p:cNvSpPr>
          <p:nvPr>
            <p:ph idx="1"/>
          </p:nvPr>
        </p:nvSpPr>
        <p:spPr/>
        <p:txBody>
          <a:bodyPr/>
          <a:lstStyle/>
          <a:p>
            <a:pPr lvl="0"/>
            <a:r>
              <a:rPr lang="de-DE" sz="2800" i="1" dirty="0">
                <a:effectLst>
                  <a:outerShdw blurRad="38100" dist="38100" dir="2700000" algn="tl">
                    <a:srgbClr val="000000">
                      <a:alpha val="43137"/>
                    </a:srgbClr>
                  </a:outerShdw>
                </a:effectLst>
              </a:rPr>
              <a:t>Ein Server hat eine Leistungsaufnahme von 280 W. Wie groß sind die jährlichen Stromkosten, wenn eine kWh mit 0,25 € verrechnet wird</a:t>
            </a:r>
            <a:r>
              <a:rPr lang="de-DE" sz="2800" i="1" dirty="0" smtClean="0">
                <a:effectLst>
                  <a:outerShdw blurRad="38100" dist="38100" dir="2700000" algn="tl">
                    <a:srgbClr val="000000">
                      <a:alpha val="43137"/>
                    </a:srgbClr>
                  </a:outerShdw>
                </a:effectLst>
              </a:rPr>
              <a:t>?</a:t>
            </a:r>
            <a:endParaRPr lang="de-DE" sz="2800" i="1" dirty="0">
              <a:effectLst>
                <a:outerShdw blurRad="38100" dist="38100" dir="2700000" algn="tl">
                  <a:srgbClr val="000000">
                    <a:alpha val="43137"/>
                  </a:srgbClr>
                </a:outerShdw>
              </a:effectLst>
            </a:endParaRPr>
          </a:p>
          <a:p>
            <a:pPr lvl="0"/>
            <a:r>
              <a:rPr lang="de-DE" sz="2800" i="1" dirty="0">
                <a:effectLst>
                  <a:outerShdw blurRad="38100" dist="38100" dir="2700000" algn="tl">
                    <a:srgbClr val="000000">
                      <a:alpha val="43137"/>
                    </a:srgbClr>
                  </a:outerShdw>
                </a:effectLst>
              </a:rPr>
              <a:t>Ein PC-Raum hat 25 PCs mit einer gemessenen Stromaufnahme von 1,2 A pro Rechner. Ein Bildschirm hat 120 W. Wie hoch sind die stündlichen Stromkosten? (1 kWh = 0,25 €</a:t>
            </a:r>
            <a:r>
              <a:rPr lang="de-DE" sz="2800" i="1" dirty="0" smtClean="0">
                <a:effectLst>
                  <a:outerShdw blurRad="38100" dist="38100" dir="2700000" algn="tl">
                    <a:srgbClr val="000000">
                      <a:alpha val="43137"/>
                    </a:srgbClr>
                  </a:outerShdw>
                </a:effectLst>
              </a:rPr>
              <a:t>)</a:t>
            </a:r>
            <a:endParaRPr lang="de-DE" sz="2800" i="1" dirty="0">
              <a:effectLst>
                <a:outerShdw blurRad="38100" dist="38100" dir="2700000" algn="tl">
                  <a:srgbClr val="000000">
                    <a:alpha val="43137"/>
                  </a:srgbClr>
                </a:outerShdw>
              </a:effectLst>
            </a:endParaRPr>
          </a:p>
          <a:p>
            <a:pPr lvl="0"/>
            <a:r>
              <a:rPr lang="de-DE" sz="2800" i="1" dirty="0">
                <a:effectLst>
                  <a:outerShdw blurRad="38100" dist="38100" dir="2700000" algn="tl">
                    <a:srgbClr val="000000">
                      <a:alpha val="43137"/>
                    </a:srgbClr>
                  </a:outerShdw>
                </a:effectLst>
              </a:rPr>
              <a:t>Wie lange kann eine 60 W Glühbirne für 1 € betrieben werden? (1kWh = 0,25 €)</a:t>
            </a:r>
          </a:p>
          <a:p>
            <a:endParaRPr lang="de-DE" sz="28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403019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Georg </a:t>
            </a:r>
            <a:r>
              <a:rPr lang="de-DE" dirty="0"/>
              <a:t>Simon </a:t>
            </a:r>
            <a:r>
              <a:rPr lang="de-DE" dirty="0" smtClean="0"/>
              <a:t>Ohm 1789 - 1854</a:t>
            </a:r>
            <a:endParaRPr lang="de-DE" dirty="0"/>
          </a:p>
        </p:txBody>
      </p:sp>
      <p:pic>
        <p:nvPicPr>
          <p:cNvPr id="6" name="Ohm"/>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699089" y="1182688"/>
            <a:ext cx="3882118" cy="4930405"/>
          </a:xfrm>
          <a:effectLst>
            <a:outerShdw blurRad="50800" dist="368300" dir="2700000" algn="tl" rotWithShape="0">
              <a:prstClr val="black">
                <a:alpha val="40000"/>
              </a:prstClr>
            </a:outerShdw>
          </a:effectLst>
        </p:spPr>
      </p:pic>
      <p:sp>
        <p:nvSpPr>
          <p:cNvPr id="7" name="Textfeld 6"/>
          <p:cNvSpPr txBox="1"/>
          <p:nvPr/>
        </p:nvSpPr>
        <p:spPr>
          <a:xfrm>
            <a:off x="2926080" y="1441525"/>
            <a:ext cx="8546517" cy="4247317"/>
          </a:xfrm>
          <a:prstGeom prst="rect">
            <a:avLst/>
          </a:prstGeom>
          <a:noFill/>
        </p:spPr>
        <p:txBody>
          <a:bodyPr wrap="square" rtlCol="0">
            <a:spAutoFit/>
          </a:bodyPr>
          <a:lstStyle/>
          <a:p>
            <a:pPr marL="285750" indent="-285750">
              <a:buFont typeface="Arial" panose="020B0604020202020204" pitchFamily="34" charset="0"/>
              <a:buChar char="•"/>
            </a:pPr>
            <a:r>
              <a:rPr lang="de-DE" dirty="0" smtClean="0"/>
              <a:t>deutscher Physiker (Erlangen, München)</a:t>
            </a:r>
          </a:p>
          <a:p>
            <a:pPr marL="285750" indent="-285750">
              <a:buFont typeface="Arial" panose="020B0604020202020204" pitchFamily="34" charset="0"/>
              <a:buChar char="•"/>
            </a:pPr>
            <a:r>
              <a:rPr lang="de-DE" dirty="0" smtClean="0"/>
              <a:t>alte Schlosserfamilie</a:t>
            </a:r>
          </a:p>
          <a:p>
            <a:pPr marL="285750" indent="-285750">
              <a:buFont typeface="Arial" panose="020B0604020202020204" pitchFamily="34" charset="0"/>
              <a:buChar char="•"/>
            </a:pPr>
            <a:r>
              <a:rPr lang="de-DE" dirty="0" smtClean="0"/>
              <a:t>mit fünfzehn Jahren „</a:t>
            </a:r>
            <a:r>
              <a:rPr lang="de-DE" dirty="0"/>
              <a:t>außerordentliche </a:t>
            </a:r>
            <a:r>
              <a:rPr lang="de-DE" dirty="0" smtClean="0"/>
              <a:t>Begabung“ im Bereich der Mathematik</a:t>
            </a:r>
          </a:p>
          <a:p>
            <a:pPr marL="285750" indent="-285750">
              <a:buFont typeface="Arial" panose="020B0604020202020204" pitchFamily="34" charset="0"/>
              <a:buChar char="•"/>
            </a:pPr>
            <a:r>
              <a:rPr lang="de-DE" dirty="0" smtClean="0"/>
              <a:t>Doktorarbeit mit 22 „Licht und Farben“</a:t>
            </a:r>
          </a:p>
          <a:p>
            <a:pPr marL="285750" indent="-285750">
              <a:buFont typeface="Arial" panose="020B0604020202020204" pitchFamily="34" charset="0"/>
              <a:buChar char="•"/>
            </a:pPr>
            <a:r>
              <a:rPr lang="de-DE" dirty="0" smtClean="0"/>
              <a:t>Arbeit als Mathelehrer und Physikprofessor</a:t>
            </a:r>
          </a:p>
          <a:p>
            <a:pPr marL="285750" indent="-285750">
              <a:buFont typeface="Arial" panose="020B0604020202020204" pitchFamily="34" charset="0"/>
              <a:buChar char="•"/>
            </a:pPr>
            <a:r>
              <a:rPr lang="de-DE" dirty="0" smtClean="0"/>
              <a:t>Hauptinteresse: Die </a:t>
            </a:r>
            <a:r>
              <a:rPr lang="de-DE" smtClean="0"/>
              <a:t>damals weitgehend </a:t>
            </a:r>
            <a:r>
              <a:rPr lang="de-DE" dirty="0" smtClean="0"/>
              <a:t>unerforschte Elektrizität</a:t>
            </a:r>
          </a:p>
          <a:p>
            <a:pPr marL="285750" indent="-285750">
              <a:buFont typeface="Arial" panose="020B0604020202020204" pitchFamily="34" charset="0"/>
              <a:buChar char="•"/>
            </a:pPr>
            <a:r>
              <a:rPr lang="de-DE" dirty="0" smtClean="0"/>
              <a:t>Wissenschaftliche Arbeiten</a:t>
            </a:r>
          </a:p>
          <a:p>
            <a:pPr marL="742950" lvl="1" indent="-285750">
              <a:buFont typeface="Arial" panose="020B0604020202020204" pitchFamily="34" charset="0"/>
              <a:buChar char="•"/>
            </a:pPr>
            <a:r>
              <a:rPr lang="de-DE" dirty="0" smtClean="0"/>
              <a:t>Licht und Farben</a:t>
            </a:r>
          </a:p>
          <a:p>
            <a:pPr marL="742950" lvl="1" indent="-285750">
              <a:buFont typeface="Arial" panose="020B0604020202020204" pitchFamily="34" charset="0"/>
              <a:buChar char="•"/>
            </a:pPr>
            <a:r>
              <a:rPr lang="de-DE" dirty="0" smtClean="0"/>
              <a:t>Galvanische Kette</a:t>
            </a:r>
          </a:p>
          <a:p>
            <a:pPr marL="742950" lvl="1" indent="-285750">
              <a:buFont typeface="Arial" panose="020B0604020202020204" pitchFamily="34" charset="0"/>
              <a:buChar char="•"/>
            </a:pPr>
            <a:r>
              <a:rPr lang="de-DE" dirty="0" smtClean="0"/>
              <a:t>Über die </a:t>
            </a:r>
            <a:r>
              <a:rPr lang="de-DE" dirty="0"/>
              <a:t>D</a:t>
            </a:r>
            <a:r>
              <a:rPr lang="de-DE" dirty="0" smtClean="0"/>
              <a:t>efinition des Tones</a:t>
            </a:r>
          </a:p>
          <a:p>
            <a:pPr marL="742950" lvl="1" indent="-285750">
              <a:buFont typeface="Arial" panose="020B0604020202020204" pitchFamily="34" charset="0"/>
              <a:buChar char="•"/>
            </a:pPr>
            <a:r>
              <a:rPr lang="de-DE" dirty="0"/>
              <a:t>Elemente der analytischen Geometrie im Raume am schiefwinkligen </a:t>
            </a:r>
            <a:r>
              <a:rPr lang="de-DE" dirty="0" err="1" smtClean="0"/>
              <a:t>Coordinatensysteme</a:t>
            </a:r>
            <a:endParaRPr lang="de-DE" dirty="0" smtClean="0"/>
          </a:p>
          <a:p>
            <a:pPr marL="742950" lvl="1" indent="-285750">
              <a:buFont typeface="Arial" panose="020B0604020202020204" pitchFamily="34" charset="0"/>
              <a:buChar char="•"/>
            </a:pPr>
            <a:r>
              <a:rPr lang="de-DE" i="1" dirty="0" smtClean="0"/>
              <a:t>Erklärung </a:t>
            </a:r>
            <a:r>
              <a:rPr lang="de-DE" i="1" dirty="0"/>
              <a:t>aller in einachsigen Kristallplatten zwischen geradlinig polarisiertem Licht wahrnehmbaren </a:t>
            </a:r>
            <a:r>
              <a:rPr lang="de-DE" i="1" dirty="0" smtClean="0"/>
              <a:t>Interferenzerscheinungen</a:t>
            </a:r>
          </a:p>
          <a:p>
            <a:pPr marL="742950" lvl="1" indent="-285750">
              <a:buFont typeface="Arial" panose="020B0604020202020204" pitchFamily="34" charset="0"/>
              <a:buChar char="•"/>
            </a:pPr>
            <a:r>
              <a:rPr lang="de-DE" i="1" dirty="0"/>
              <a:t>Grundzüge der Physik als </a:t>
            </a:r>
            <a:r>
              <a:rPr lang="de-DE" i="1" dirty="0" err="1"/>
              <a:t>Compendium</a:t>
            </a:r>
            <a:r>
              <a:rPr lang="de-DE" i="1" dirty="0"/>
              <a:t> zu seinen Vorlesungen</a:t>
            </a:r>
            <a:endParaRPr lang="de-DE" dirty="0"/>
          </a:p>
        </p:txBody>
      </p:sp>
    </p:spTree>
    <p:extLst>
      <p:ext uri="{BB962C8B-B14F-4D97-AF65-F5344CB8AC3E}">
        <p14:creationId xmlns:p14="http://schemas.microsoft.com/office/powerpoint/2010/main" val="2785348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path" presetSubtype="0" fill="hold" nodeType="clickEffect">
                                  <p:stCondLst>
                                    <p:cond delay="0"/>
                                  </p:stCondLst>
                                  <p:childTnLst>
                                    <p:animMotion origin="layout" path="M -2.08333E-7 -4.44444E-6 L -0.33893 -0.17731 " pathEditMode="relative" rAng="0" ptsTypes="AA">
                                      <p:cBhvr>
                                        <p:cTn id="13" dur="2000" fill="hold"/>
                                        <p:tgtEl>
                                          <p:spTgt spid="6"/>
                                        </p:tgtEl>
                                        <p:attrNameLst>
                                          <p:attrName>ppt_x</p:attrName>
                                          <p:attrName>ppt_y</p:attrName>
                                        </p:attrNameLst>
                                      </p:cBhvr>
                                      <p:rCtr x="-16953" y="-8866"/>
                                    </p:animMotion>
                                  </p:childTnLst>
                                </p:cTn>
                              </p:par>
                              <p:par>
                                <p:cTn id="14" presetID="6" presetClass="emph" presetSubtype="0" fill="hold" nodeType="withEffect">
                                  <p:stCondLst>
                                    <p:cond delay="0"/>
                                  </p:stCondLst>
                                  <p:childTnLst>
                                    <p:animScale>
                                      <p:cBhvr>
                                        <p:cTn id="15" dur="2000" fill="hold"/>
                                        <p:tgtEl>
                                          <p:spTgt spid="6"/>
                                        </p:tgtEl>
                                      </p:cBhvr>
                                      <p:by x="50000" y="50000"/>
                                    </p:animScale>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000"/>
                                        <p:tgtEl>
                                          <p:spTgt spid="7">
                                            <p:txEl>
                                              <p:pRg st="0" end="0"/>
                                            </p:txEl>
                                          </p:spTgt>
                                        </p:tgtEl>
                                      </p:cBhvr>
                                    </p:animEffect>
                                    <p:anim calcmode="lin" valueType="num">
                                      <p:cBhvr>
                                        <p:cTn id="20"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7">
                                            <p:txEl>
                                              <p:pRg st="1" end="1"/>
                                            </p:txEl>
                                          </p:spTgt>
                                        </p:tgtEl>
                                        <p:attrNameLst>
                                          <p:attrName>style.visibility</p:attrName>
                                        </p:attrNameLst>
                                      </p:cBhvr>
                                      <p:to>
                                        <p:strVal val="visible"/>
                                      </p:to>
                                    </p:set>
                                    <p:animEffect transition="in" filter="fade">
                                      <p:cBhvr>
                                        <p:cTn id="26" dur="1000"/>
                                        <p:tgtEl>
                                          <p:spTgt spid="7">
                                            <p:txEl>
                                              <p:pRg st="1" end="1"/>
                                            </p:txEl>
                                          </p:spTgt>
                                        </p:tgtEl>
                                      </p:cBhvr>
                                    </p:animEffect>
                                    <p:anim calcmode="lin" valueType="num">
                                      <p:cBhvr>
                                        <p:cTn id="27"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7">
                                            <p:txEl>
                                              <p:pRg st="2" end="2"/>
                                            </p:txEl>
                                          </p:spTgt>
                                        </p:tgtEl>
                                        <p:attrNameLst>
                                          <p:attrName>style.visibility</p:attrName>
                                        </p:attrNameLst>
                                      </p:cBhvr>
                                      <p:to>
                                        <p:strVal val="visible"/>
                                      </p:to>
                                    </p:set>
                                    <p:animEffect transition="in" filter="fade">
                                      <p:cBhvr>
                                        <p:cTn id="33" dur="1000"/>
                                        <p:tgtEl>
                                          <p:spTgt spid="7">
                                            <p:txEl>
                                              <p:pRg st="2" end="2"/>
                                            </p:txEl>
                                          </p:spTgt>
                                        </p:tgtEl>
                                      </p:cBhvr>
                                    </p:animEffect>
                                    <p:anim calcmode="lin" valueType="num">
                                      <p:cBhvr>
                                        <p:cTn id="34"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7">
                                            <p:txEl>
                                              <p:pRg st="3" end="3"/>
                                            </p:txEl>
                                          </p:spTgt>
                                        </p:tgtEl>
                                        <p:attrNameLst>
                                          <p:attrName>style.visibility</p:attrName>
                                        </p:attrNameLst>
                                      </p:cBhvr>
                                      <p:to>
                                        <p:strVal val="visible"/>
                                      </p:to>
                                    </p:set>
                                    <p:animEffect transition="in" filter="fade">
                                      <p:cBhvr>
                                        <p:cTn id="40" dur="1000"/>
                                        <p:tgtEl>
                                          <p:spTgt spid="7">
                                            <p:txEl>
                                              <p:pRg st="3" end="3"/>
                                            </p:txEl>
                                          </p:spTgt>
                                        </p:tgtEl>
                                      </p:cBhvr>
                                    </p:animEffect>
                                    <p:anim calcmode="lin" valueType="num">
                                      <p:cBhvr>
                                        <p:cTn id="41"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7">
                                            <p:txEl>
                                              <p:pRg st="4" end="4"/>
                                            </p:txEl>
                                          </p:spTgt>
                                        </p:tgtEl>
                                        <p:attrNameLst>
                                          <p:attrName>style.visibility</p:attrName>
                                        </p:attrNameLst>
                                      </p:cBhvr>
                                      <p:to>
                                        <p:strVal val="visible"/>
                                      </p:to>
                                    </p:set>
                                    <p:animEffect transition="in" filter="fade">
                                      <p:cBhvr>
                                        <p:cTn id="47" dur="1000"/>
                                        <p:tgtEl>
                                          <p:spTgt spid="7">
                                            <p:txEl>
                                              <p:pRg st="4" end="4"/>
                                            </p:txEl>
                                          </p:spTgt>
                                        </p:tgtEl>
                                      </p:cBhvr>
                                    </p:animEffect>
                                    <p:anim calcmode="lin" valueType="num">
                                      <p:cBhvr>
                                        <p:cTn id="48"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9"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7">
                                            <p:txEl>
                                              <p:pRg st="5" end="5"/>
                                            </p:txEl>
                                          </p:spTgt>
                                        </p:tgtEl>
                                        <p:attrNameLst>
                                          <p:attrName>style.visibility</p:attrName>
                                        </p:attrNameLst>
                                      </p:cBhvr>
                                      <p:to>
                                        <p:strVal val="visible"/>
                                      </p:to>
                                    </p:set>
                                    <p:animEffect transition="in" filter="fade">
                                      <p:cBhvr>
                                        <p:cTn id="54" dur="1000"/>
                                        <p:tgtEl>
                                          <p:spTgt spid="7">
                                            <p:txEl>
                                              <p:pRg st="5" end="5"/>
                                            </p:txEl>
                                          </p:spTgt>
                                        </p:tgtEl>
                                      </p:cBhvr>
                                    </p:animEffect>
                                    <p:anim calcmode="lin" valueType="num">
                                      <p:cBhvr>
                                        <p:cTn id="55"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56"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7">
                                            <p:txEl>
                                              <p:pRg st="6" end="6"/>
                                            </p:txEl>
                                          </p:spTgt>
                                        </p:tgtEl>
                                        <p:attrNameLst>
                                          <p:attrName>style.visibility</p:attrName>
                                        </p:attrNameLst>
                                      </p:cBhvr>
                                      <p:to>
                                        <p:strVal val="visible"/>
                                      </p:to>
                                    </p:set>
                                    <p:animEffect transition="in" filter="fade">
                                      <p:cBhvr>
                                        <p:cTn id="61" dur="1000"/>
                                        <p:tgtEl>
                                          <p:spTgt spid="7">
                                            <p:txEl>
                                              <p:pRg st="6" end="6"/>
                                            </p:txEl>
                                          </p:spTgt>
                                        </p:tgtEl>
                                      </p:cBhvr>
                                    </p:animEffect>
                                    <p:anim calcmode="lin" valueType="num">
                                      <p:cBhvr>
                                        <p:cTn id="62"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63" dur="1000" fill="hold"/>
                                        <p:tgtEl>
                                          <p:spTgt spid="7">
                                            <p:txEl>
                                              <p:pRg st="6" end="6"/>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7">
                                            <p:txEl>
                                              <p:pRg st="7" end="7"/>
                                            </p:txEl>
                                          </p:spTgt>
                                        </p:tgtEl>
                                        <p:attrNameLst>
                                          <p:attrName>style.visibility</p:attrName>
                                        </p:attrNameLst>
                                      </p:cBhvr>
                                      <p:to>
                                        <p:strVal val="visible"/>
                                      </p:to>
                                    </p:set>
                                    <p:animEffect transition="in" filter="fade">
                                      <p:cBhvr>
                                        <p:cTn id="66" dur="1000"/>
                                        <p:tgtEl>
                                          <p:spTgt spid="7">
                                            <p:txEl>
                                              <p:pRg st="7" end="7"/>
                                            </p:txEl>
                                          </p:spTgt>
                                        </p:tgtEl>
                                      </p:cBhvr>
                                    </p:animEffect>
                                    <p:anim calcmode="lin" valueType="num">
                                      <p:cBhvr>
                                        <p:cTn id="67"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68" dur="1000" fill="hold"/>
                                        <p:tgtEl>
                                          <p:spTgt spid="7">
                                            <p:txEl>
                                              <p:pRg st="7" end="7"/>
                                            </p:txEl>
                                          </p:spTgt>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7">
                                            <p:txEl>
                                              <p:pRg st="8" end="8"/>
                                            </p:txEl>
                                          </p:spTgt>
                                        </p:tgtEl>
                                        <p:attrNameLst>
                                          <p:attrName>style.visibility</p:attrName>
                                        </p:attrNameLst>
                                      </p:cBhvr>
                                      <p:to>
                                        <p:strVal val="visible"/>
                                      </p:to>
                                    </p:set>
                                    <p:animEffect transition="in" filter="fade">
                                      <p:cBhvr>
                                        <p:cTn id="71" dur="1000"/>
                                        <p:tgtEl>
                                          <p:spTgt spid="7">
                                            <p:txEl>
                                              <p:pRg st="8" end="8"/>
                                            </p:txEl>
                                          </p:spTgt>
                                        </p:tgtEl>
                                      </p:cBhvr>
                                    </p:animEffect>
                                    <p:anim calcmode="lin" valueType="num">
                                      <p:cBhvr>
                                        <p:cTn id="72"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73" dur="1000" fill="hold"/>
                                        <p:tgtEl>
                                          <p:spTgt spid="7">
                                            <p:txEl>
                                              <p:pRg st="8" end="8"/>
                                            </p:txEl>
                                          </p:spTgt>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7">
                                            <p:txEl>
                                              <p:pRg st="9" end="9"/>
                                            </p:txEl>
                                          </p:spTgt>
                                        </p:tgtEl>
                                        <p:attrNameLst>
                                          <p:attrName>style.visibility</p:attrName>
                                        </p:attrNameLst>
                                      </p:cBhvr>
                                      <p:to>
                                        <p:strVal val="visible"/>
                                      </p:to>
                                    </p:set>
                                    <p:animEffect transition="in" filter="fade">
                                      <p:cBhvr>
                                        <p:cTn id="76" dur="1000"/>
                                        <p:tgtEl>
                                          <p:spTgt spid="7">
                                            <p:txEl>
                                              <p:pRg st="9" end="9"/>
                                            </p:txEl>
                                          </p:spTgt>
                                        </p:tgtEl>
                                      </p:cBhvr>
                                    </p:animEffect>
                                    <p:anim calcmode="lin" valueType="num">
                                      <p:cBhvr>
                                        <p:cTn id="77"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78" dur="1000" fill="hold"/>
                                        <p:tgtEl>
                                          <p:spTgt spid="7">
                                            <p:txEl>
                                              <p:pRg st="9" end="9"/>
                                            </p:txEl>
                                          </p:spTgt>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7">
                                            <p:txEl>
                                              <p:pRg st="10" end="10"/>
                                            </p:txEl>
                                          </p:spTgt>
                                        </p:tgtEl>
                                        <p:attrNameLst>
                                          <p:attrName>style.visibility</p:attrName>
                                        </p:attrNameLst>
                                      </p:cBhvr>
                                      <p:to>
                                        <p:strVal val="visible"/>
                                      </p:to>
                                    </p:set>
                                    <p:animEffect transition="in" filter="fade">
                                      <p:cBhvr>
                                        <p:cTn id="81" dur="1000"/>
                                        <p:tgtEl>
                                          <p:spTgt spid="7">
                                            <p:txEl>
                                              <p:pRg st="10" end="10"/>
                                            </p:txEl>
                                          </p:spTgt>
                                        </p:tgtEl>
                                      </p:cBhvr>
                                    </p:animEffect>
                                    <p:anim calcmode="lin" valueType="num">
                                      <p:cBhvr>
                                        <p:cTn id="82"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83" dur="1000" fill="hold"/>
                                        <p:tgtEl>
                                          <p:spTgt spid="7">
                                            <p:txEl>
                                              <p:pRg st="10" end="10"/>
                                            </p:txEl>
                                          </p:spTgt>
                                        </p:tgtEl>
                                        <p:attrNameLst>
                                          <p:attrName>ppt_y</p:attrName>
                                        </p:attrNameLst>
                                      </p:cBhvr>
                                      <p:tavLst>
                                        <p:tav tm="0">
                                          <p:val>
                                            <p:strVal val="#ppt_y+.1"/>
                                          </p:val>
                                        </p:tav>
                                        <p:tav tm="100000">
                                          <p:val>
                                            <p:strVal val="#ppt_y"/>
                                          </p:val>
                                        </p:tav>
                                      </p:tavLst>
                                    </p:anim>
                                  </p:childTnLst>
                                </p:cTn>
                              </p:par>
                              <p:par>
                                <p:cTn id="84" presetID="42" presetClass="entr" presetSubtype="0" fill="hold" nodeType="withEffect">
                                  <p:stCondLst>
                                    <p:cond delay="0"/>
                                  </p:stCondLst>
                                  <p:childTnLst>
                                    <p:set>
                                      <p:cBhvr>
                                        <p:cTn id="85" dur="1" fill="hold">
                                          <p:stCondLst>
                                            <p:cond delay="0"/>
                                          </p:stCondLst>
                                        </p:cTn>
                                        <p:tgtEl>
                                          <p:spTgt spid="7">
                                            <p:txEl>
                                              <p:pRg st="11" end="11"/>
                                            </p:txEl>
                                          </p:spTgt>
                                        </p:tgtEl>
                                        <p:attrNameLst>
                                          <p:attrName>style.visibility</p:attrName>
                                        </p:attrNameLst>
                                      </p:cBhvr>
                                      <p:to>
                                        <p:strVal val="visible"/>
                                      </p:to>
                                    </p:set>
                                    <p:animEffect transition="in" filter="fade">
                                      <p:cBhvr>
                                        <p:cTn id="86" dur="1000"/>
                                        <p:tgtEl>
                                          <p:spTgt spid="7">
                                            <p:txEl>
                                              <p:pRg st="11" end="11"/>
                                            </p:txEl>
                                          </p:spTgt>
                                        </p:tgtEl>
                                      </p:cBhvr>
                                    </p:animEffect>
                                    <p:anim calcmode="lin" valueType="num">
                                      <p:cBhvr>
                                        <p:cTn id="87" dur="1000" fill="hold"/>
                                        <p:tgtEl>
                                          <p:spTgt spid="7">
                                            <p:txEl>
                                              <p:pRg st="11" end="11"/>
                                            </p:txEl>
                                          </p:spTgt>
                                        </p:tgtEl>
                                        <p:attrNameLst>
                                          <p:attrName>ppt_x</p:attrName>
                                        </p:attrNameLst>
                                      </p:cBhvr>
                                      <p:tavLst>
                                        <p:tav tm="0">
                                          <p:val>
                                            <p:strVal val="#ppt_x"/>
                                          </p:val>
                                        </p:tav>
                                        <p:tav tm="100000">
                                          <p:val>
                                            <p:strVal val="#ppt_x"/>
                                          </p:val>
                                        </p:tav>
                                      </p:tavLst>
                                    </p:anim>
                                    <p:anim calcmode="lin" valueType="num">
                                      <p:cBhvr>
                                        <p:cTn id="88" dur="1000" fill="hold"/>
                                        <p:tgtEl>
                                          <p:spTgt spid="7">
                                            <p:txEl>
                                              <p:pRg st="11" end="11"/>
                                            </p:txEl>
                                          </p:spTgt>
                                        </p:tgtEl>
                                        <p:attrNameLst>
                                          <p:attrName>ppt_y</p:attrName>
                                        </p:attrNameLst>
                                      </p:cBhvr>
                                      <p:tavLst>
                                        <p:tav tm="0">
                                          <p:val>
                                            <p:strVal val="#ppt_y+.1"/>
                                          </p:val>
                                        </p:tav>
                                        <p:tav tm="100000">
                                          <p:val>
                                            <p:strVal val="#ppt_y"/>
                                          </p:val>
                                        </p:tav>
                                      </p:tavLst>
                                    </p:anim>
                                  </p:childTnLst>
                                </p:cTn>
                              </p:par>
                              <p:par>
                                <p:cTn id="89" presetID="42" presetClass="entr" presetSubtype="0" fill="hold" nodeType="withEffect">
                                  <p:stCondLst>
                                    <p:cond delay="0"/>
                                  </p:stCondLst>
                                  <p:childTnLst>
                                    <p:set>
                                      <p:cBhvr>
                                        <p:cTn id="90" dur="1" fill="hold">
                                          <p:stCondLst>
                                            <p:cond delay="0"/>
                                          </p:stCondLst>
                                        </p:cTn>
                                        <p:tgtEl>
                                          <p:spTgt spid="7">
                                            <p:txEl>
                                              <p:pRg st="12" end="12"/>
                                            </p:txEl>
                                          </p:spTgt>
                                        </p:tgtEl>
                                        <p:attrNameLst>
                                          <p:attrName>style.visibility</p:attrName>
                                        </p:attrNameLst>
                                      </p:cBhvr>
                                      <p:to>
                                        <p:strVal val="visible"/>
                                      </p:to>
                                    </p:set>
                                    <p:animEffect transition="in" filter="fade">
                                      <p:cBhvr>
                                        <p:cTn id="91" dur="1000"/>
                                        <p:tgtEl>
                                          <p:spTgt spid="7">
                                            <p:txEl>
                                              <p:pRg st="12" end="12"/>
                                            </p:txEl>
                                          </p:spTgt>
                                        </p:tgtEl>
                                      </p:cBhvr>
                                    </p:animEffect>
                                    <p:anim calcmode="lin" valueType="num">
                                      <p:cBhvr>
                                        <p:cTn id="92"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93" dur="1000" fill="hold"/>
                                        <p:tgtEl>
                                          <p:spTgt spid="7">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effectLst>
                  <a:outerShdw blurRad="38100" dist="38100" dir="2700000" algn="tl">
                    <a:srgbClr val="000000">
                      <a:alpha val="43137"/>
                    </a:srgbClr>
                  </a:outerShdw>
                </a:effectLst>
              </a:rPr>
              <a:t>Stromkreis</a:t>
            </a:r>
            <a:endParaRPr lang="de-DE" dirty="0">
              <a:effectLst>
                <a:outerShdw blurRad="38100" dist="38100" dir="2700000" algn="tl">
                  <a:srgbClr val="000000">
                    <a:alpha val="43137"/>
                  </a:srgbClr>
                </a:outerShdw>
              </a:effectLst>
            </a:endParaRPr>
          </a:p>
        </p:txBody>
      </p:sp>
      <p:pic>
        <p:nvPicPr>
          <p:cNvPr id="4" name="Galvanisches Element"/>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69055" y="2651456"/>
            <a:ext cx="4991797" cy="1810003"/>
          </a:xfrm>
          <a:effectLst>
            <a:outerShdw blurRad="50800" dist="38100" dir="2700000" algn="tl" rotWithShape="0">
              <a:prstClr val="black">
                <a:alpha val="40000"/>
              </a:prstClr>
            </a:outerShdw>
          </a:effectLst>
        </p:spPr>
      </p:pic>
      <p:pic>
        <p:nvPicPr>
          <p:cNvPr id="5" name="Zeige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75170" y="636968"/>
            <a:ext cx="3971364" cy="5838978"/>
          </a:xfrm>
          <a:prstGeom prst="rect">
            <a:avLst/>
          </a:prstGeom>
        </p:spPr>
      </p:pic>
      <p:pic>
        <p:nvPicPr>
          <p:cNvPr id="6" name="U-Quell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flipH="1">
            <a:off x="606604" y="2412309"/>
            <a:ext cx="2660551" cy="1903950"/>
          </a:xfrm>
          <a:prstGeom prst="rect">
            <a:avLst/>
          </a:prstGeom>
        </p:spPr>
      </p:pic>
      <p:sp>
        <p:nvSpPr>
          <p:cNvPr id="51" name="Stern mit 10 Zacken 50"/>
          <p:cNvSpPr/>
          <p:nvPr/>
        </p:nvSpPr>
        <p:spPr>
          <a:xfrm>
            <a:off x="7317274" y="2686050"/>
            <a:ext cx="1743075" cy="1752600"/>
          </a:xfrm>
          <a:prstGeom prst="star10">
            <a:avLst/>
          </a:prstGeom>
          <a:gradFill flip="none" rotWithShape="1">
            <a:gsLst>
              <a:gs pos="13000">
                <a:schemeClr val="accent6">
                  <a:lumMod val="0"/>
                  <a:lumOff val="100000"/>
                </a:schemeClr>
              </a:gs>
              <a:gs pos="100000">
                <a:schemeClr val="accent6">
                  <a:lumMod val="60000"/>
                  <a:lumOff val="40000"/>
                </a:schemeClr>
              </a:gs>
            </a:gsLst>
            <a:path path="circle">
              <a:fillToRect l="50000" t="50000" r="50000" b="50000"/>
            </a:path>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de-DE"/>
          </a:p>
        </p:txBody>
      </p:sp>
      <p:grpSp>
        <p:nvGrpSpPr>
          <p:cNvPr id="60" name="Lampe"/>
          <p:cNvGrpSpPr/>
          <p:nvPr/>
        </p:nvGrpSpPr>
        <p:grpSpPr>
          <a:xfrm>
            <a:off x="7479140" y="2423116"/>
            <a:ext cx="1444744" cy="2286683"/>
            <a:chOff x="7479140" y="2423116"/>
            <a:chExt cx="1444744" cy="2286683"/>
          </a:xfrm>
        </p:grpSpPr>
        <p:cxnSp>
          <p:nvCxnSpPr>
            <p:cNvPr id="59" name="Gerader Verbinder 58"/>
            <p:cNvCxnSpPr/>
            <p:nvPr/>
          </p:nvCxnSpPr>
          <p:spPr>
            <a:xfrm>
              <a:off x="8221049" y="4291700"/>
              <a:ext cx="0" cy="418099"/>
            </a:xfrm>
            <a:prstGeom prst="line">
              <a:avLst/>
            </a:prstGeom>
            <a:solidFill>
              <a:schemeClr val="bg1">
                <a:alpha val="10000"/>
              </a:schemeClr>
            </a:solidFill>
            <a:ln w="25400"/>
          </p:spPr>
          <p:style>
            <a:lnRef idx="1">
              <a:schemeClr val="dk1"/>
            </a:lnRef>
            <a:fillRef idx="0">
              <a:schemeClr val="dk1"/>
            </a:fillRef>
            <a:effectRef idx="0">
              <a:schemeClr val="dk1"/>
            </a:effectRef>
            <a:fontRef idx="minor">
              <a:schemeClr val="tx1"/>
            </a:fontRef>
          </p:style>
        </p:cxnSp>
        <p:grpSp>
          <p:nvGrpSpPr>
            <p:cNvPr id="15" name="Lampe"/>
            <p:cNvGrpSpPr/>
            <p:nvPr/>
          </p:nvGrpSpPr>
          <p:grpSpPr>
            <a:xfrm>
              <a:off x="7479140" y="2423116"/>
              <a:ext cx="1444744" cy="1873346"/>
              <a:chOff x="7638480" y="2472744"/>
              <a:chExt cx="1444744" cy="1873346"/>
            </a:xfrm>
            <a:solidFill>
              <a:schemeClr val="bg1">
                <a:alpha val="10000"/>
              </a:schemeClr>
            </a:solidFill>
          </p:grpSpPr>
          <p:cxnSp>
            <p:nvCxnSpPr>
              <p:cNvPr id="12" name="Gerader Verbinder 11"/>
              <p:cNvCxnSpPr>
                <a:endCxn id="7" idx="0"/>
              </p:cNvCxnSpPr>
              <p:nvPr/>
            </p:nvCxnSpPr>
            <p:spPr>
              <a:xfrm>
                <a:off x="8360852" y="2472744"/>
                <a:ext cx="0" cy="418099"/>
              </a:xfrm>
              <a:prstGeom prst="line">
                <a:avLst/>
              </a:prstGeom>
              <a:grpFill/>
              <a:ln w="25400"/>
            </p:spPr>
            <p:style>
              <a:lnRef idx="1">
                <a:schemeClr val="dk1"/>
              </a:lnRef>
              <a:fillRef idx="0">
                <a:schemeClr val="dk1"/>
              </a:fillRef>
              <a:effectRef idx="0">
                <a:schemeClr val="dk1"/>
              </a:effectRef>
              <a:fontRef idx="minor">
                <a:schemeClr val="tx1"/>
              </a:fontRef>
            </p:style>
          </p:cxnSp>
          <p:sp>
            <p:nvSpPr>
              <p:cNvPr id="7" name="Ellipse 6"/>
              <p:cNvSpPr/>
              <p:nvPr/>
            </p:nvSpPr>
            <p:spPr>
              <a:xfrm>
                <a:off x="7638480" y="2890843"/>
                <a:ext cx="1444744" cy="1455247"/>
              </a:xfrm>
              <a:prstGeom prst="ellipse">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cxnSp>
            <p:nvCxnSpPr>
              <p:cNvPr id="9" name="Gerader Verbinder 8"/>
              <p:cNvCxnSpPr>
                <a:stCxn id="7" idx="1"/>
                <a:endCxn id="7" idx="5"/>
              </p:cNvCxnSpPr>
              <p:nvPr/>
            </p:nvCxnSpPr>
            <p:spPr>
              <a:xfrm>
                <a:off x="7850058" y="3103959"/>
                <a:ext cx="1021588" cy="1029015"/>
              </a:xfrm>
              <a:prstGeom prst="line">
                <a:avLst/>
              </a:prstGeom>
              <a:grpFill/>
              <a:ln w="28575"/>
            </p:spPr>
            <p:style>
              <a:lnRef idx="1">
                <a:schemeClr val="dk1"/>
              </a:lnRef>
              <a:fillRef idx="0">
                <a:schemeClr val="dk1"/>
              </a:fillRef>
              <a:effectRef idx="0">
                <a:schemeClr val="dk1"/>
              </a:effectRef>
              <a:fontRef idx="minor">
                <a:schemeClr val="tx1"/>
              </a:fontRef>
            </p:style>
          </p:cxnSp>
          <p:cxnSp>
            <p:nvCxnSpPr>
              <p:cNvPr id="10" name="Gerader Verbinder 9"/>
              <p:cNvCxnSpPr/>
              <p:nvPr/>
            </p:nvCxnSpPr>
            <p:spPr>
              <a:xfrm rot="5400000">
                <a:off x="7866633" y="3100246"/>
                <a:ext cx="1021588" cy="1029015"/>
              </a:xfrm>
              <a:prstGeom prst="line">
                <a:avLst/>
              </a:prstGeom>
              <a:grpFill/>
              <a:ln w="28575"/>
            </p:spPr>
            <p:style>
              <a:lnRef idx="1">
                <a:schemeClr val="dk1"/>
              </a:lnRef>
              <a:fillRef idx="0">
                <a:schemeClr val="dk1"/>
              </a:fillRef>
              <a:effectRef idx="0">
                <a:schemeClr val="dk1"/>
              </a:effectRef>
              <a:fontRef idx="minor">
                <a:schemeClr val="tx1"/>
              </a:fontRef>
            </p:style>
          </p:cxnSp>
        </p:grpSp>
      </p:grpSp>
      <p:cxnSp>
        <p:nvCxnSpPr>
          <p:cNvPr id="17" name="Gerader Verbinder 16"/>
          <p:cNvCxnSpPr/>
          <p:nvPr/>
        </p:nvCxnSpPr>
        <p:spPr>
          <a:xfrm flipH="1" flipV="1">
            <a:off x="1911350" y="1746254"/>
            <a:ext cx="3175" cy="111124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Gerader Verbinder 29"/>
          <p:cNvCxnSpPr/>
          <p:nvPr/>
        </p:nvCxnSpPr>
        <p:spPr>
          <a:xfrm flipH="1">
            <a:off x="1911350" y="1746253"/>
            <a:ext cx="630673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Gerader Verbinder 34"/>
          <p:cNvCxnSpPr/>
          <p:nvPr/>
        </p:nvCxnSpPr>
        <p:spPr>
          <a:xfrm>
            <a:off x="8201512" y="1746253"/>
            <a:ext cx="0" cy="6768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Gerader Verbinder 37"/>
          <p:cNvCxnSpPr/>
          <p:nvPr/>
        </p:nvCxnSpPr>
        <p:spPr>
          <a:xfrm flipH="1" flipV="1">
            <a:off x="1930400" y="4146362"/>
            <a:ext cx="16004" cy="143638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Gerader Verbinder 38"/>
          <p:cNvCxnSpPr/>
          <p:nvPr/>
        </p:nvCxnSpPr>
        <p:spPr>
          <a:xfrm flipH="1">
            <a:off x="1946404" y="5582744"/>
            <a:ext cx="6271683" cy="106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Gerader Verbinder 43"/>
          <p:cNvCxnSpPr/>
          <p:nvPr/>
        </p:nvCxnSpPr>
        <p:spPr>
          <a:xfrm flipH="1">
            <a:off x="8218088" y="4695825"/>
            <a:ext cx="1987" cy="89753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feld 60"/>
          <p:cNvSpPr txBox="1"/>
          <p:nvPr/>
        </p:nvSpPr>
        <p:spPr>
          <a:xfrm>
            <a:off x="2481255" y="3272737"/>
            <a:ext cx="747998" cy="584775"/>
          </a:xfrm>
          <a:prstGeom prst="rect">
            <a:avLst/>
          </a:prstGeom>
          <a:noFill/>
        </p:spPr>
        <p:txBody>
          <a:bodyPr wrap="square" rtlCol="0">
            <a:spAutoFit/>
          </a:bodyPr>
          <a:lstStyle/>
          <a:p>
            <a:r>
              <a:rPr lang="de-DE" sz="3200" dirty="0" smtClean="0"/>
              <a:t>5 V</a:t>
            </a:r>
            <a:endParaRPr lang="de-DE" sz="3200" dirty="0"/>
          </a:p>
        </p:txBody>
      </p:sp>
      <p:sp>
        <p:nvSpPr>
          <p:cNvPr id="64" name="Ampermeter"/>
          <p:cNvSpPr/>
          <p:nvPr/>
        </p:nvSpPr>
        <p:spPr>
          <a:xfrm>
            <a:off x="4230149" y="1292624"/>
            <a:ext cx="962025" cy="952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DE" sz="5400" dirty="0" smtClean="0"/>
              <a:t>A</a:t>
            </a:r>
            <a:endParaRPr lang="de-DE" sz="5400" dirty="0"/>
          </a:p>
        </p:txBody>
      </p:sp>
      <p:grpSp>
        <p:nvGrpSpPr>
          <p:cNvPr id="83" name="Voltmeter"/>
          <p:cNvGrpSpPr/>
          <p:nvPr/>
        </p:nvGrpSpPr>
        <p:grpSpPr>
          <a:xfrm>
            <a:off x="1892300" y="2619199"/>
            <a:ext cx="1443630" cy="1907584"/>
            <a:chOff x="1892300" y="2619199"/>
            <a:chExt cx="1443630" cy="1907584"/>
          </a:xfrm>
        </p:grpSpPr>
        <p:sp>
          <p:nvSpPr>
            <p:cNvPr id="65" name="Ellipse 64"/>
            <p:cNvSpPr/>
            <p:nvPr/>
          </p:nvSpPr>
          <p:spPr>
            <a:xfrm>
              <a:off x="2369135" y="3083038"/>
              <a:ext cx="966795" cy="946838"/>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cxnSp>
          <p:nvCxnSpPr>
            <p:cNvPr id="68" name="Gerader Verbinder 67"/>
            <p:cNvCxnSpPr>
              <a:endCxn id="65" idx="0"/>
            </p:cNvCxnSpPr>
            <p:nvPr/>
          </p:nvCxnSpPr>
          <p:spPr>
            <a:xfrm>
              <a:off x="2852532" y="2619199"/>
              <a:ext cx="1" cy="46383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Gerader Verbinder 71"/>
            <p:cNvCxnSpPr/>
            <p:nvPr/>
          </p:nvCxnSpPr>
          <p:spPr>
            <a:xfrm flipH="1">
              <a:off x="1911350" y="2622550"/>
              <a:ext cx="952500" cy="192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Gerader Verbinder 77"/>
            <p:cNvCxnSpPr/>
            <p:nvPr/>
          </p:nvCxnSpPr>
          <p:spPr>
            <a:xfrm>
              <a:off x="2861292" y="4029876"/>
              <a:ext cx="1" cy="46383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Gerader Verbinder 78"/>
            <p:cNvCxnSpPr/>
            <p:nvPr/>
          </p:nvCxnSpPr>
          <p:spPr>
            <a:xfrm flipH="1">
              <a:off x="1930400" y="4484255"/>
              <a:ext cx="933450" cy="164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Ellipse 80"/>
            <p:cNvSpPr/>
            <p:nvPr/>
          </p:nvSpPr>
          <p:spPr>
            <a:xfrm>
              <a:off x="1892300" y="261945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2" name="Ellipse 81"/>
            <p:cNvSpPr/>
            <p:nvPr/>
          </p:nvSpPr>
          <p:spPr>
            <a:xfrm>
              <a:off x="1915612" y="448106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sp>
        <p:nvSpPr>
          <p:cNvPr id="84" name="Gebogener Pfeil 83"/>
          <p:cNvSpPr/>
          <p:nvPr/>
        </p:nvSpPr>
        <p:spPr>
          <a:xfrm rot="10800000">
            <a:off x="3023158" y="2055633"/>
            <a:ext cx="4316106" cy="3527110"/>
          </a:xfrm>
          <a:prstGeom prst="circularArrow">
            <a:avLst>
              <a:gd name="adj1" fmla="val 12500"/>
              <a:gd name="adj2" fmla="val 1142319"/>
              <a:gd name="adj3" fmla="val 20457681"/>
              <a:gd name="adj4" fmla="val 1193282"/>
              <a:gd name="adj5" fmla="val 12500"/>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de-DE">
              <a:solidFill>
                <a:schemeClr val="tx1"/>
              </a:solidFill>
            </a:endParaRPr>
          </a:p>
        </p:txBody>
      </p:sp>
      <p:sp>
        <p:nvSpPr>
          <p:cNvPr id="85" name="T_Strom"/>
          <p:cNvSpPr txBox="1"/>
          <p:nvPr/>
        </p:nvSpPr>
        <p:spPr>
          <a:xfrm>
            <a:off x="4474701" y="3286780"/>
            <a:ext cx="1670518" cy="769441"/>
          </a:xfrm>
          <a:prstGeom prst="rect">
            <a:avLst/>
          </a:prstGeom>
          <a:noFill/>
        </p:spPr>
        <p:txBody>
          <a:bodyPr wrap="square" rtlCol="0">
            <a:spAutoFit/>
          </a:bodyPr>
          <a:lstStyle/>
          <a:p>
            <a:r>
              <a:rPr lang="de-DE" sz="4400" dirty="0" smtClean="0">
                <a:effectLst>
                  <a:outerShdw blurRad="38100" dist="38100" dir="2700000" algn="tl">
                    <a:srgbClr val="000000">
                      <a:alpha val="43137"/>
                    </a:srgbClr>
                  </a:outerShdw>
                </a:effectLst>
              </a:rPr>
              <a:t>Strom</a:t>
            </a:r>
            <a:endParaRPr lang="de-DE" sz="4400" dirty="0">
              <a:effectLst>
                <a:outerShdw blurRad="38100" dist="38100" dir="2700000" algn="tl">
                  <a:srgbClr val="000000">
                    <a:alpha val="43137"/>
                  </a:srgbClr>
                </a:outerShdw>
              </a:effectLst>
            </a:endParaRPr>
          </a:p>
        </p:txBody>
      </p:sp>
      <p:sp>
        <p:nvSpPr>
          <p:cNvPr id="86" name="Gebogener Pfeil 85"/>
          <p:cNvSpPr/>
          <p:nvPr/>
        </p:nvSpPr>
        <p:spPr>
          <a:xfrm rot="10800000">
            <a:off x="3038084" y="2055633"/>
            <a:ext cx="4316106" cy="3527110"/>
          </a:xfrm>
          <a:prstGeom prst="circularArrow">
            <a:avLst>
              <a:gd name="adj1" fmla="val 12500"/>
              <a:gd name="adj2" fmla="val 1142319"/>
              <a:gd name="adj3" fmla="val 20457681"/>
              <a:gd name="adj4" fmla="val 1193282"/>
              <a:gd name="adj5" fmla="val 12500"/>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de-DE">
              <a:solidFill>
                <a:schemeClr val="tx1"/>
              </a:solidFill>
            </a:endParaRPr>
          </a:p>
        </p:txBody>
      </p:sp>
      <p:sp>
        <p:nvSpPr>
          <p:cNvPr id="87" name="T_Spannung"/>
          <p:cNvSpPr txBox="1"/>
          <p:nvPr/>
        </p:nvSpPr>
        <p:spPr>
          <a:xfrm>
            <a:off x="4008034" y="3063576"/>
            <a:ext cx="2452950" cy="769441"/>
          </a:xfrm>
          <a:prstGeom prst="rect">
            <a:avLst/>
          </a:prstGeom>
          <a:noFill/>
        </p:spPr>
        <p:txBody>
          <a:bodyPr wrap="square" rtlCol="0">
            <a:spAutoFit/>
          </a:bodyPr>
          <a:lstStyle/>
          <a:p>
            <a:r>
              <a:rPr lang="de-DE" sz="4400" dirty="0" smtClean="0">
                <a:effectLst>
                  <a:outerShdw blurRad="38100" dist="38100" dir="2700000" algn="tl">
                    <a:srgbClr val="000000">
                      <a:alpha val="43137"/>
                    </a:srgbClr>
                  </a:outerShdw>
                </a:effectLst>
              </a:rPr>
              <a:t>Spannung</a:t>
            </a:r>
            <a:endParaRPr lang="de-DE" sz="4400" dirty="0">
              <a:effectLst>
                <a:outerShdw blurRad="38100" dist="38100" dir="2700000" algn="tl">
                  <a:srgbClr val="000000">
                    <a:alpha val="43137"/>
                  </a:srgbClr>
                </a:outerShdw>
              </a:effectLst>
            </a:endParaRPr>
          </a:p>
        </p:txBody>
      </p:sp>
      <p:sp>
        <p:nvSpPr>
          <p:cNvPr id="88" name="Abd. U"/>
          <p:cNvSpPr/>
          <p:nvPr/>
        </p:nvSpPr>
        <p:spPr>
          <a:xfrm>
            <a:off x="2451793" y="3141693"/>
            <a:ext cx="792312" cy="814290"/>
          </a:xfrm>
          <a:prstGeom prst="ellipse">
            <a:avLst/>
          </a:prstGeom>
          <a:solidFill>
            <a:schemeClr val="lt1">
              <a:alpha val="99000"/>
            </a:schemeClr>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grpSp>
        <p:nvGrpSpPr>
          <p:cNvPr id="97" name="Gruppieren 96"/>
          <p:cNvGrpSpPr/>
          <p:nvPr/>
        </p:nvGrpSpPr>
        <p:grpSpPr>
          <a:xfrm>
            <a:off x="2369135" y="3545826"/>
            <a:ext cx="948696" cy="24794"/>
            <a:chOff x="2369135" y="3545826"/>
            <a:chExt cx="948696" cy="24794"/>
          </a:xfrm>
        </p:grpSpPr>
        <p:cxnSp>
          <p:nvCxnSpPr>
            <p:cNvPr id="90" name="Gerade Verbindung mit Pfeil 89"/>
            <p:cNvCxnSpPr/>
            <p:nvPr/>
          </p:nvCxnSpPr>
          <p:spPr>
            <a:xfrm flipH="1">
              <a:off x="2369135" y="3554912"/>
              <a:ext cx="474099" cy="1570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95" name="Gerade Verbindung mit Pfeil 94"/>
            <p:cNvCxnSpPr/>
            <p:nvPr/>
          </p:nvCxnSpPr>
          <p:spPr>
            <a:xfrm flipV="1">
              <a:off x="2843234" y="3545826"/>
              <a:ext cx="474597" cy="16524"/>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grpSp>
      <p:sp>
        <p:nvSpPr>
          <p:cNvPr id="98" name="Abd. U"/>
          <p:cNvSpPr/>
          <p:nvPr/>
        </p:nvSpPr>
        <p:spPr>
          <a:xfrm>
            <a:off x="4310356" y="1366349"/>
            <a:ext cx="792312" cy="814290"/>
          </a:xfrm>
          <a:prstGeom prst="ellipse">
            <a:avLst/>
          </a:prstGeom>
          <a:solidFill>
            <a:schemeClr val="lt1">
              <a:alpha val="99000"/>
            </a:schemeClr>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grpSp>
        <p:nvGrpSpPr>
          <p:cNvPr id="99" name="Gruppieren 98"/>
          <p:cNvGrpSpPr/>
          <p:nvPr/>
        </p:nvGrpSpPr>
        <p:grpSpPr>
          <a:xfrm>
            <a:off x="4227698" y="1770482"/>
            <a:ext cx="948696" cy="24794"/>
            <a:chOff x="2369135" y="3545826"/>
            <a:chExt cx="948696" cy="24794"/>
          </a:xfrm>
        </p:grpSpPr>
        <p:cxnSp>
          <p:nvCxnSpPr>
            <p:cNvPr id="100" name="Gerade Verbindung mit Pfeil 99"/>
            <p:cNvCxnSpPr/>
            <p:nvPr/>
          </p:nvCxnSpPr>
          <p:spPr>
            <a:xfrm flipH="1">
              <a:off x="2369135" y="3554912"/>
              <a:ext cx="474099" cy="1570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01" name="Gerade Verbindung mit Pfeil 100"/>
            <p:cNvCxnSpPr/>
            <p:nvPr/>
          </p:nvCxnSpPr>
          <p:spPr>
            <a:xfrm flipV="1">
              <a:off x="2843234" y="3545826"/>
              <a:ext cx="474597" cy="16524"/>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grpSp>
      <p:sp>
        <p:nvSpPr>
          <p:cNvPr id="102" name="Textfeld 101"/>
          <p:cNvSpPr txBox="1"/>
          <p:nvPr/>
        </p:nvSpPr>
        <p:spPr>
          <a:xfrm>
            <a:off x="9102760" y="768140"/>
            <a:ext cx="2731815" cy="4678204"/>
          </a:xfrm>
          <a:prstGeom prst="rect">
            <a:avLst/>
          </a:prstGeom>
          <a:noFill/>
        </p:spPr>
        <p:txBody>
          <a:bodyPr wrap="square" rtlCol="0">
            <a:spAutoFit/>
          </a:bodyPr>
          <a:lstStyle/>
          <a:p>
            <a:r>
              <a:rPr lang="de-DE" dirty="0">
                <a:effectLst>
                  <a:outerShdw blurRad="38100" dist="38100" dir="2700000" algn="tl">
                    <a:srgbClr val="000000">
                      <a:alpha val="43137"/>
                    </a:srgbClr>
                  </a:outerShdw>
                </a:effectLst>
              </a:rPr>
              <a:t>Wird an ein Objekt eine veränderliche elektrische </a:t>
            </a:r>
            <a:r>
              <a:rPr lang="de-DE" b="1" dirty="0">
                <a:effectLst>
                  <a:outerShdw blurRad="38100" dist="38100" dir="2700000" algn="tl">
                    <a:srgbClr val="000000">
                      <a:alpha val="43137"/>
                    </a:srgbClr>
                  </a:outerShdw>
                </a:effectLst>
              </a:rPr>
              <a:t>Spannung</a:t>
            </a:r>
            <a:r>
              <a:rPr lang="de-DE" dirty="0">
                <a:effectLst>
                  <a:outerShdw blurRad="38100" dist="38100" dir="2700000" algn="tl">
                    <a:srgbClr val="000000">
                      <a:alpha val="43137"/>
                    </a:srgbClr>
                  </a:outerShdw>
                </a:effectLst>
              </a:rPr>
              <a:t> angelegt, so verändert sich der hindurchfließende elektrische </a:t>
            </a:r>
            <a:r>
              <a:rPr lang="de-DE" b="1" dirty="0">
                <a:effectLst>
                  <a:outerShdw blurRad="38100" dist="38100" dir="2700000" algn="tl">
                    <a:srgbClr val="000000">
                      <a:alpha val="43137"/>
                    </a:srgbClr>
                  </a:outerShdw>
                </a:effectLst>
              </a:rPr>
              <a:t>Strom</a:t>
            </a:r>
            <a:r>
              <a:rPr lang="de-DE" dirty="0">
                <a:effectLst>
                  <a:outerShdw blurRad="38100" dist="38100" dir="2700000" algn="tl">
                    <a:srgbClr val="000000">
                      <a:alpha val="43137"/>
                    </a:srgbClr>
                  </a:outerShdw>
                </a:effectLst>
              </a:rPr>
              <a:t> in seiner Stärke </a:t>
            </a:r>
            <a:r>
              <a:rPr lang="de-DE" b="1" dirty="0">
                <a:effectLst>
                  <a:outerShdw blurRad="38100" dist="38100" dir="2700000" algn="tl">
                    <a:srgbClr val="000000">
                      <a:alpha val="43137"/>
                    </a:srgbClr>
                  </a:outerShdw>
                </a:effectLst>
              </a:rPr>
              <a:t>proportional</a:t>
            </a:r>
            <a:r>
              <a:rPr lang="de-DE" dirty="0">
                <a:effectLst>
                  <a:outerShdw blurRad="38100" dist="38100" dir="2700000" algn="tl">
                    <a:srgbClr val="000000">
                      <a:alpha val="43137"/>
                    </a:srgbClr>
                  </a:outerShdw>
                </a:effectLst>
              </a:rPr>
              <a:t> zur Spannung</a:t>
            </a:r>
            <a:r>
              <a:rPr lang="de-DE" dirty="0" smtClean="0">
                <a:effectLst>
                  <a:outerShdw blurRad="38100" dist="38100" dir="2700000" algn="tl">
                    <a:srgbClr val="000000">
                      <a:alpha val="43137"/>
                    </a:srgbClr>
                  </a:outerShdw>
                </a:effectLst>
              </a:rPr>
              <a:t>.</a:t>
            </a:r>
          </a:p>
          <a:p>
            <a:r>
              <a:rPr lang="de-DE" dirty="0" smtClean="0">
                <a:effectLst>
                  <a:outerShdw blurRad="38100" dist="38100" dir="2700000" algn="tl">
                    <a:srgbClr val="000000">
                      <a:alpha val="43137"/>
                    </a:srgbClr>
                  </a:outerShdw>
                </a:effectLst>
              </a:rPr>
              <a:t>Der als Quotient </a:t>
            </a:r>
            <a:r>
              <a:rPr lang="de-DE" dirty="0">
                <a:effectLst>
                  <a:outerShdw blurRad="38100" dist="38100" dir="2700000" algn="tl">
                    <a:srgbClr val="000000">
                      <a:alpha val="43137"/>
                    </a:srgbClr>
                  </a:outerShdw>
                </a:effectLst>
              </a:rPr>
              <a:t>aus Spannung und Stromstärke </a:t>
            </a:r>
            <a:r>
              <a:rPr lang="de-DE" dirty="0" smtClean="0">
                <a:effectLst>
                  <a:outerShdw blurRad="38100" dist="38100" dir="2700000" algn="tl">
                    <a:srgbClr val="000000">
                      <a:alpha val="43137"/>
                    </a:srgbClr>
                  </a:outerShdw>
                </a:effectLst>
              </a:rPr>
              <a:t>definierte </a:t>
            </a:r>
            <a:r>
              <a:rPr lang="de-DE" b="1" dirty="0">
                <a:effectLst>
                  <a:outerShdw blurRad="38100" dist="38100" dir="2700000" algn="tl">
                    <a:srgbClr val="000000">
                      <a:alpha val="43137"/>
                    </a:srgbClr>
                  </a:outerShdw>
                </a:effectLst>
              </a:rPr>
              <a:t>elektrische Widerstand</a:t>
            </a:r>
            <a:r>
              <a:rPr lang="de-DE" dirty="0" smtClean="0">
                <a:effectLst>
                  <a:outerShdw blurRad="38100" dist="38100" dir="2700000" algn="tl">
                    <a:srgbClr val="000000">
                      <a:alpha val="43137"/>
                    </a:srgbClr>
                  </a:outerShdw>
                </a:effectLst>
              </a:rPr>
              <a:t> R ist bei gleicher Temperatur stets konstant</a:t>
            </a:r>
            <a:r>
              <a:rPr lang="de-DE" b="1" dirty="0" smtClean="0">
                <a:effectLst>
                  <a:outerShdw blurRad="38100" dist="38100" dir="2700000" algn="tl">
                    <a:srgbClr val="000000">
                      <a:alpha val="43137"/>
                    </a:srgbClr>
                  </a:outerShdw>
                </a:effectLst>
              </a:rPr>
              <a:t>. </a:t>
            </a:r>
          </a:p>
          <a:p>
            <a:endParaRPr lang="de-DE" b="1" dirty="0" smtClean="0">
              <a:effectLst>
                <a:outerShdw blurRad="38100" dist="38100" dir="2700000" algn="tl">
                  <a:srgbClr val="000000">
                    <a:alpha val="43137"/>
                  </a:srgbClr>
                </a:outerShdw>
              </a:effectLst>
            </a:endParaRPr>
          </a:p>
          <a:p>
            <a:r>
              <a:rPr lang="de-DE" sz="2400" b="1" dirty="0" smtClean="0">
                <a:effectLst>
                  <a:outerShdw blurRad="38100" dist="38100" dir="2700000" algn="tl">
                    <a:srgbClr val="000000">
                      <a:alpha val="43137"/>
                    </a:srgbClr>
                  </a:outerShdw>
                </a:effectLst>
              </a:rPr>
              <a:t>R = U / I</a:t>
            </a:r>
            <a:endParaRPr lang="de-DE" sz="2400" dirty="0">
              <a:effectLst>
                <a:outerShdw blurRad="38100" dist="38100" dir="2700000" algn="tl">
                  <a:srgbClr val="000000">
                    <a:alpha val="43137"/>
                  </a:srgbClr>
                </a:outerShdw>
              </a:effectLst>
            </a:endParaRPr>
          </a:p>
        </p:txBody>
      </p:sp>
      <p:pic>
        <p:nvPicPr>
          <p:cNvPr id="103" name="URI"/>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50582" y="4682159"/>
            <a:ext cx="2198351" cy="1707386"/>
          </a:xfrm>
          <a:prstGeom prst="rect">
            <a:avLst/>
          </a:prstGeom>
        </p:spPr>
      </p:pic>
      <p:sp>
        <p:nvSpPr>
          <p:cNvPr id="104" name="Textfeld 103"/>
          <p:cNvSpPr txBox="1"/>
          <p:nvPr/>
        </p:nvSpPr>
        <p:spPr>
          <a:xfrm>
            <a:off x="5266244" y="1324174"/>
            <a:ext cx="1783141" cy="379904"/>
          </a:xfrm>
          <a:prstGeom prst="rect">
            <a:avLst/>
          </a:prstGeom>
          <a:noFill/>
        </p:spPr>
        <p:txBody>
          <a:bodyPr wrap="square" rtlCol="0">
            <a:spAutoFit/>
          </a:bodyPr>
          <a:lstStyle/>
          <a:p>
            <a:r>
              <a:rPr lang="de-DE" dirty="0" smtClean="0"/>
              <a:t>Stromstärke I</a:t>
            </a:r>
            <a:endParaRPr lang="de-DE" dirty="0"/>
          </a:p>
        </p:txBody>
      </p:sp>
      <p:sp>
        <p:nvSpPr>
          <p:cNvPr id="105" name="Textfeld 104"/>
          <p:cNvSpPr txBox="1"/>
          <p:nvPr/>
        </p:nvSpPr>
        <p:spPr>
          <a:xfrm>
            <a:off x="574318" y="3978278"/>
            <a:ext cx="1405264" cy="369332"/>
          </a:xfrm>
          <a:prstGeom prst="rect">
            <a:avLst/>
          </a:prstGeom>
          <a:noFill/>
        </p:spPr>
        <p:txBody>
          <a:bodyPr wrap="square" rtlCol="0">
            <a:spAutoFit/>
          </a:bodyPr>
          <a:lstStyle/>
          <a:p>
            <a:r>
              <a:rPr lang="de-DE" dirty="0" smtClean="0"/>
              <a:t>Spannung U</a:t>
            </a:r>
            <a:endParaRPr lang="de-DE" dirty="0"/>
          </a:p>
        </p:txBody>
      </p:sp>
      <p:sp>
        <p:nvSpPr>
          <p:cNvPr id="106" name="Pfeil nach unten 105"/>
          <p:cNvSpPr/>
          <p:nvPr/>
        </p:nvSpPr>
        <p:spPr>
          <a:xfrm>
            <a:off x="4909992" y="3797992"/>
            <a:ext cx="774975" cy="440263"/>
          </a:xfrm>
          <a:prstGeom prst="down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de-DE"/>
          </a:p>
        </p:txBody>
      </p:sp>
      <p:sp>
        <p:nvSpPr>
          <p:cNvPr id="107" name="Textfeld 106"/>
          <p:cNvSpPr txBox="1"/>
          <p:nvPr/>
        </p:nvSpPr>
        <p:spPr>
          <a:xfrm>
            <a:off x="2922642" y="383419"/>
            <a:ext cx="6127110" cy="769441"/>
          </a:xfrm>
          <a:prstGeom prst="rect">
            <a:avLst/>
          </a:prstGeom>
          <a:noFill/>
        </p:spPr>
        <p:txBody>
          <a:bodyPr wrap="square" rtlCol="0">
            <a:spAutoFit/>
          </a:bodyPr>
          <a:lstStyle/>
          <a:p>
            <a:pPr algn="ctr"/>
            <a:r>
              <a:rPr lang="de-DE" sz="4400" dirty="0" smtClean="0">
                <a:effectLst>
                  <a:outerShdw blurRad="38100" dist="38100" dir="2700000" algn="tl">
                    <a:srgbClr val="000000">
                      <a:alpha val="43137"/>
                    </a:srgbClr>
                  </a:outerShdw>
                </a:effectLst>
              </a:rPr>
              <a:t>Ohm‘sches Gesetz</a:t>
            </a:r>
            <a:endParaRPr lang="de-DE" sz="4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45665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ppt_x"/>
                                          </p:val>
                                        </p:tav>
                                        <p:tav tm="100000">
                                          <p:val>
                                            <p:strVal val="#ppt_x"/>
                                          </p:val>
                                        </p:tav>
                                      </p:tavLst>
                                    </p:anim>
                                    <p:anim calcmode="lin" valueType="num">
                                      <p:cBhvr additive="base">
                                        <p:cTn id="8" dur="20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path" presetSubtype="0" fill="hold" nodeType="clickEffect">
                                  <p:stCondLst>
                                    <p:cond delay="0"/>
                                  </p:stCondLst>
                                  <p:childTnLst>
                                    <p:animMotion origin="layout" path="M 4.16667E-7 1.48148E-6 L -0.22956 0.00393 " pathEditMode="relative" rAng="0" ptsTypes="AA">
                                      <p:cBhvr>
                                        <p:cTn id="12" dur="2000" fill="hold"/>
                                        <p:tgtEl>
                                          <p:spTgt spid="4"/>
                                        </p:tgtEl>
                                        <p:attrNameLst>
                                          <p:attrName>ppt_x</p:attrName>
                                          <p:attrName>ppt_y</p:attrName>
                                        </p:attrNameLst>
                                      </p:cBhvr>
                                      <p:rCtr x="-11484" y="185"/>
                                    </p:animMotion>
                                  </p:childTnLst>
                                </p:cTn>
                              </p:par>
                              <p:par>
                                <p:cTn id="13" presetID="42"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2000"/>
                                        <p:tgtEl>
                                          <p:spTgt spid="5"/>
                                        </p:tgtEl>
                                      </p:cBhvr>
                                    </p:animEffect>
                                    <p:anim calcmode="lin" valueType="num">
                                      <p:cBhvr>
                                        <p:cTn id="16" dur="2000" fill="hold"/>
                                        <p:tgtEl>
                                          <p:spTgt spid="5"/>
                                        </p:tgtEl>
                                        <p:attrNameLst>
                                          <p:attrName>ppt_x</p:attrName>
                                        </p:attrNameLst>
                                      </p:cBhvr>
                                      <p:tavLst>
                                        <p:tav tm="0">
                                          <p:val>
                                            <p:strVal val="#ppt_x"/>
                                          </p:val>
                                        </p:tav>
                                        <p:tav tm="100000">
                                          <p:val>
                                            <p:strVal val="#ppt_x"/>
                                          </p:val>
                                        </p:tav>
                                      </p:tavLst>
                                    </p:anim>
                                    <p:anim calcmode="lin" valueType="num">
                                      <p:cBhvr>
                                        <p:cTn id="17" dur="2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childTnLst>
                                </p:cTn>
                              </p:par>
                              <p:par>
                                <p:cTn id="23" presetID="10" presetClass="exit" presetSubtype="0" fill="hold" nodeType="withEffect">
                                  <p:stCondLst>
                                    <p:cond delay="0"/>
                                  </p:stCondLst>
                                  <p:childTnLst>
                                    <p:animEffect transition="out" filter="fade">
                                      <p:cBhvr>
                                        <p:cTn id="24" dur="1000"/>
                                        <p:tgtEl>
                                          <p:spTgt spid="4"/>
                                        </p:tgtEl>
                                      </p:cBhvr>
                                    </p:animEffect>
                                    <p:set>
                                      <p:cBhvr>
                                        <p:cTn id="25" dur="1" fill="hold">
                                          <p:stCondLst>
                                            <p:cond delay="999"/>
                                          </p:stCondLst>
                                        </p:cTn>
                                        <p:tgtEl>
                                          <p:spTgt spid="4"/>
                                        </p:tgtEl>
                                        <p:attrNameLst>
                                          <p:attrName>style.visibility</p:attrName>
                                        </p:attrNameLst>
                                      </p:cBhvr>
                                      <p:to>
                                        <p:strVal val="hidden"/>
                                      </p:to>
                                    </p:set>
                                  </p:childTnLst>
                                </p:cTn>
                              </p:par>
                            </p:childTnLst>
                          </p:cTn>
                        </p:par>
                        <p:par>
                          <p:cTn id="26" fill="hold">
                            <p:stCondLst>
                              <p:cond delay="1000"/>
                            </p:stCondLst>
                            <p:childTnLst>
                              <p:par>
                                <p:cTn id="27" presetID="42" presetClass="entr" presetSubtype="0" fill="hold" grpId="0"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transition="in" filter="fade">
                                      <p:cBhvr>
                                        <p:cTn id="29" dur="1000"/>
                                        <p:tgtEl>
                                          <p:spTgt spid="61"/>
                                        </p:tgtEl>
                                      </p:cBhvr>
                                    </p:animEffect>
                                    <p:anim calcmode="lin" valueType="num">
                                      <p:cBhvr>
                                        <p:cTn id="30" dur="1000" fill="hold"/>
                                        <p:tgtEl>
                                          <p:spTgt spid="61"/>
                                        </p:tgtEl>
                                        <p:attrNameLst>
                                          <p:attrName>ppt_x</p:attrName>
                                        </p:attrNameLst>
                                      </p:cBhvr>
                                      <p:tavLst>
                                        <p:tav tm="0">
                                          <p:val>
                                            <p:strVal val="#ppt_x"/>
                                          </p:val>
                                        </p:tav>
                                        <p:tav tm="100000">
                                          <p:val>
                                            <p:strVal val="#ppt_x"/>
                                          </p:val>
                                        </p:tav>
                                      </p:tavLst>
                                    </p:anim>
                                    <p:anim calcmode="lin" valueType="num">
                                      <p:cBhvr>
                                        <p:cTn id="31"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1000"/>
                                        <p:tgtEl>
                                          <p:spTgt spid="5"/>
                                        </p:tgtEl>
                                      </p:cBhvr>
                                    </p:animEffect>
                                    <p:set>
                                      <p:cBhvr>
                                        <p:cTn id="36" dur="1" fill="hold">
                                          <p:stCondLst>
                                            <p:cond delay="999"/>
                                          </p:stCondLst>
                                        </p:cTn>
                                        <p:tgtEl>
                                          <p:spTgt spid="5"/>
                                        </p:tgtEl>
                                        <p:attrNameLst>
                                          <p:attrName>style.visibility</p:attrName>
                                        </p:attrNameLst>
                                      </p:cBhvr>
                                      <p:to>
                                        <p:strVal val="hidden"/>
                                      </p:to>
                                    </p:set>
                                  </p:childTnLst>
                                </p:cTn>
                              </p:par>
                              <p:par>
                                <p:cTn id="37" presetID="10"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animEffect transition="in" filter="fade">
                                      <p:cBhvr>
                                        <p:cTn id="39" dur="900"/>
                                        <p:tgtEl>
                                          <p:spTgt spid="60"/>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wipe(down)">
                                      <p:cBhvr>
                                        <p:cTn id="44" dur="1000"/>
                                        <p:tgtEl>
                                          <p:spTgt spid="17"/>
                                        </p:tgtEl>
                                      </p:cBhvr>
                                    </p:animEffect>
                                  </p:childTnLst>
                                </p:cTn>
                              </p:par>
                              <p:par>
                                <p:cTn id="45" presetID="22" presetClass="entr" presetSubtype="1" fill="hold" nodeType="with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wipe(up)">
                                      <p:cBhvr>
                                        <p:cTn id="47" dur="1000"/>
                                        <p:tgtEl>
                                          <p:spTgt spid="38"/>
                                        </p:tgtEl>
                                      </p:cBhvr>
                                    </p:animEffect>
                                  </p:childTnLst>
                                </p:cTn>
                              </p:par>
                            </p:childTnLst>
                          </p:cTn>
                        </p:par>
                        <p:par>
                          <p:cTn id="48" fill="hold">
                            <p:stCondLst>
                              <p:cond delay="1000"/>
                            </p:stCondLst>
                            <p:childTnLst>
                              <p:par>
                                <p:cTn id="49" presetID="22" presetClass="entr" presetSubtype="8" fill="hold" nodeType="after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wipe(left)">
                                      <p:cBhvr>
                                        <p:cTn id="51" dur="2000"/>
                                        <p:tgtEl>
                                          <p:spTgt spid="30"/>
                                        </p:tgtEl>
                                      </p:cBhvr>
                                    </p:animEffect>
                                  </p:childTnLst>
                                </p:cTn>
                              </p:par>
                              <p:par>
                                <p:cTn id="52" presetID="22" presetClass="entr" presetSubtype="8" fill="hold" nodeType="with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wipe(left)">
                                      <p:cBhvr>
                                        <p:cTn id="54" dur="2000"/>
                                        <p:tgtEl>
                                          <p:spTgt spid="39"/>
                                        </p:tgtEl>
                                      </p:cBhvr>
                                    </p:animEffect>
                                  </p:childTnLst>
                                </p:cTn>
                              </p:par>
                            </p:childTnLst>
                          </p:cTn>
                        </p:par>
                        <p:par>
                          <p:cTn id="55" fill="hold">
                            <p:stCondLst>
                              <p:cond delay="3000"/>
                            </p:stCondLst>
                            <p:childTnLst>
                              <p:par>
                                <p:cTn id="56" presetID="22" presetClass="entr" presetSubtype="1" fill="hold" nodeType="after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wipe(up)">
                                      <p:cBhvr>
                                        <p:cTn id="58" dur="1000"/>
                                        <p:tgtEl>
                                          <p:spTgt spid="35"/>
                                        </p:tgtEl>
                                      </p:cBhvr>
                                    </p:animEffect>
                                  </p:childTnLst>
                                </p:cTn>
                              </p:par>
                              <p:par>
                                <p:cTn id="59" presetID="22" presetClass="entr" presetSubtype="4" fill="hold" nodeType="withEffect">
                                  <p:stCondLst>
                                    <p:cond delay="0"/>
                                  </p:stCondLst>
                                  <p:childTnLst>
                                    <p:set>
                                      <p:cBhvr>
                                        <p:cTn id="60" dur="1" fill="hold">
                                          <p:stCondLst>
                                            <p:cond delay="0"/>
                                          </p:stCondLst>
                                        </p:cTn>
                                        <p:tgtEl>
                                          <p:spTgt spid="44"/>
                                        </p:tgtEl>
                                        <p:attrNameLst>
                                          <p:attrName>style.visibility</p:attrName>
                                        </p:attrNameLst>
                                      </p:cBhvr>
                                      <p:to>
                                        <p:strVal val="visible"/>
                                      </p:to>
                                    </p:set>
                                    <p:animEffect transition="in" filter="wipe(down)">
                                      <p:cBhvr>
                                        <p:cTn id="61" dur="1000"/>
                                        <p:tgtEl>
                                          <p:spTgt spid="44"/>
                                        </p:tgtEl>
                                      </p:cBhvr>
                                    </p:animEffect>
                                  </p:childTnLst>
                                </p:cTn>
                              </p:par>
                            </p:childTnLst>
                          </p:cTn>
                        </p:par>
                        <p:par>
                          <p:cTn id="62" fill="hold">
                            <p:stCondLst>
                              <p:cond delay="4000"/>
                            </p:stCondLst>
                            <p:childTnLst>
                              <p:par>
                                <p:cTn id="63" presetID="10" presetClass="entr" presetSubtype="0" fill="hold" grpId="0" nodeType="afterEffect">
                                  <p:stCondLst>
                                    <p:cond delay="0"/>
                                  </p:stCondLst>
                                  <p:childTnLst>
                                    <p:set>
                                      <p:cBhvr>
                                        <p:cTn id="64" dur="1" fill="hold">
                                          <p:stCondLst>
                                            <p:cond delay="0"/>
                                          </p:stCondLst>
                                        </p:cTn>
                                        <p:tgtEl>
                                          <p:spTgt spid="51"/>
                                        </p:tgtEl>
                                        <p:attrNameLst>
                                          <p:attrName>style.visibility</p:attrName>
                                        </p:attrNameLst>
                                      </p:cBhvr>
                                      <p:to>
                                        <p:strVal val="visible"/>
                                      </p:to>
                                    </p:set>
                                    <p:animEffect transition="in" filter="fade">
                                      <p:cBhvr>
                                        <p:cTn id="65" dur="1000"/>
                                        <p:tgtEl>
                                          <p:spTgt spid="51"/>
                                        </p:tgtEl>
                                      </p:cBhvr>
                                    </p:animEffect>
                                  </p:childTnLst>
                                </p:cTn>
                              </p:par>
                            </p:childTnLst>
                          </p:cTn>
                        </p:par>
                        <p:par>
                          <p:cTn id="66" fill="hold">
                            <p:stCondLst>
                              <p:cond delay="5000"/>
                            </p:stCondLst>
                            <p:childTnLst>
                              <p:par>
                                <p:cTn id="67" presetID="21" presetClass="entr" presetSubtype="1" repeatCount="indefinite" fill="hold" grpId="0" nodeType="afterEffect">
                                  <p:stCondLst>
                                    <p:cond delay="0"/>
                                  </p:stCondLst>
                                  <p:endCondLst>
                                    <p:cond evt="onNext" delay="0">
                                      <p:tgtEl>
                                        <p:sldTgt/>
                                      </p:tgtEl>
                                    </p:cond>
                                  </p:endCondLst>
                                  <p:childTnLst>
                                    <p:set>
                                      <p:cBhvr>
                                        <p:cTn id="68" dur="1" fill="hold">
                                          <p:stCondLst>
                                            <p:cond delay="0"/>
                                          </p:stCondLst>
                                        </p:cTn>
                                        <p:tgtEl>
                                          <p:spTgt spid="84"/>
                                        </p:tgtEl>
                                        <p:attrNameLst>
                                          <p:attrName>style.visibility</p:attrName>
                                        </p:attrNameLst>
                                      </p:cBhvr>
                                      <p:to>
                                        <p:strVal val="visible"/>
                                      </p:to>
                                    </p:set>
                                    <p:animEffect transition="in" filter="wheel(1)">
                                      <p:cBhvr>
                                        <p:cTn id="69" dur="2000"/>
                                        <p:tgtEl>
                                          <p:spTgt spid="84"/>
                                        </p:tgtEl>
                                      </p:cBhvr>
                                    </p:animEffect>
                                  </p:childTnLst>
                                  <p:subTnLst>
                                    <p:set>
                                      <p:cBhvr override="childStyle">
                                        <p:cTn dur="1" fill="hold" display="0" masterRel="sameClick" afterEffect="1">
                                          <p:stCondLst>
                                            <p:cond evt="end" delay="0">
                                              <p:tn val="67"/>
                                            </p:cond>
                                          </p:stCondLst>
                                        </p:cTn>
                                        <p:tgtEl>
                                          <p:spTgt spid="84"/>
                                        </p:tgtEl>
                                        <p:attrNameLst>
                                          <p:attrName>style.visibility</p:attrName>
                                        </p:attrNameLst>
                                      </p:cBhvr>
                                      <p:to>
                                        <p:strVal val="hidden"/>
                                      </p:to>
                                    </p:set>
                                  </p:subTnLst>
                                </p:cTn>
                              </p:par>
                            </p:childTnLst>
                          </p:cTn>
                        </p:par>
                        <p:par>
                          <p:cTn id="70" fill="hold">
                            <p:stCondLst>
                              <p:cond delay="7000"/>
                            </p:stCondLst>
                            <p:childTnLst>
                              <p:par>
                                <p:cTn id="71" presetID="10" presetClass="entr" presetSubtype="0" fill="hold" grpId="0" nodeType="afterEffect">
                                  <p:stCondLst>
                                    <p:cond delay="0"/>
                                  </p:stCondLst>
                                  <p:childTnLst>
                                    <p:set>
                                      <p:cBhvr>
                                        <p:cTn id="72" dur="1" fill="hold">
                                          <p:stCondLst>
                                            <p:cond delay="0"/>
                                          </p:stCondLst>
                                        </p:cTn>
                                        <p:tgtEl>
                                          <p:spTgt spid="85"/>
                                        </p:tgtEl>
                                        <p:attrNameLst>
                                          <p:attrName>style.visibility</p:attrName>
                                        </p:attrNameLst>
                                      </p:cBhvr>
                                      <p:to>
                                        <p:strVal val="visible"/>
                                      </p:to>
                                    </p:set>
                                    <p:animEffect transition="in" filter="fade">
                                      <p:cBhvr>
                                        <p:cTn id="73" dur="500"/>
                                        <p:tgtEl>
                                          <p:spTgt spid="85"/>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64"/>
                                        </p:tgtEl>
                                        <p:attrNameLst>
                                          <p:attrName>style.visibility</p:attrName>
                                        </p:attrNameLst>
                                      </p:cBhvr>
                                      <p:to>
                                        <p:strVal val="visible"/>
                                      </p:to>
                                    </p:set>
                                    <p:animEffect transition="in" filter="fade">
                                      <p:cBhvr>
                                        <p:cTn id="78" dur="1000"/>
                                        <p:tgtEl>
                                          <p:spTgt spid="64"/>
                                        </p:tgtEl>
                                      </p:cBhvr>
                                    </p:animEffect>
                                  </p:childTnLst>
                                </p:cTn>
                              </p:par>
                              <p:par>
                                <p:cTn id="79" presetID="42" presetClass="entr" presetSubtype="0" fill="hold" grpId="0" nodeType="withEffect">
                                  <p:stCondLst>
                                    <p:cond delay="0"/>
                                  </p:stCondLst>
                                  <p:childTnLst>
                                    <p:set>
                                      <p:cBhvr>
                                        <p:cTn id="80" dur="1" fill="hold">
                                          <p:stCondLst>
                                            <p:cond delay="0"/>
                                          </p:stCondLst>
                                        </p:cTn>
                                        <p:tgtEl>
                                          <p:spTgt spid="104"/>
                                        </p:tgtEl>
                                        <p:attrNameLst>
                                          <p:attrName>style.visibility</p:attrName>
                                        </p:attrNameLst>
                                      </p:cBhvr>
                                      <p:to>
                                        <p:strVal val="visible"/>
                                      </p:to>
                                    </p:set>
                                    <p:animEffect transition="in" filter="fade">
                                      <p:cBhvr>
                                        <p:cTn id="81" dur="1000"/>
                                        <p:tgtEl>
                                          <p:spTgt spid="104"/>
                                        </p:tgtEl>
                                      </p:cBhvr>
                                    </p:animEffect>
                                    <p:anim calcmode="lin" valueType="num">
                                      <p:cBhvr>
                                        <p:cTn id="82" dur="1000" fill="hold"/>
                                        <p:tgtEl>
                                          <p:spTgt spid="104"/>
                                        </p:tgtEl>
                                        <p:attrNameLst>
                                          <p:attrName>ppt_x</p:attrName>
                                        </p:attrNameLst>
                                      </p:cBhvr>
                                      <p:tavLst>
                                        <p:tav tm="0">
                                          <p:val>
                                            <p:strVal val="#ppt_x"/>
                                          </p:val>
                                        </p:tav>
                                        <p:tav tm="100000">
                                          <p:val>
                                            <p:strVal val="#ppt_x"/>
                                          </p:val>
                                        </p:tav>
                                      </p:tavLst>
                                    </p:anim>
                                    <p:anim calcmode="lin" valueType="num">
                                      <p:cBhvr>
                                        <p:cTn id="83" dur="1000" fill="hold"/>
                                        <p:tgtEl>
                                          <p:spTgt spid="104"/>
                                        </p:tgtEl>
                                        <p:attrNameLst>
                                          <p:attrName>ppt_y</p:attrName>
                                        </p:attrNameLst>
                                      </p:cBhvr>
                                      <p:tavLst>
                                        <p:tav tm="0">
                                          <p:val>
                                            <p:strVal val="#ppt_y+.1"/>
                                          </p:val>
                                        </p:tav>
                                        <p:tav tm="100000">
                                          <p:val>
                                            <p:strVal val="#ppt_y"/>
                                          </p:val>
                                        </p:tav>
                                      </p:tavLst>
                                    </p:anim>
                                  </p:childTnLst>
                                </p:cTn>
                              </p:par>
                              <p:par>
                                <p:cTn id="84" presetID="10" presetClass="entr" presetSubtype="0" fill="hold" nodeType="withEffect">
                                  <p:stCondLst>
                                    <p:cond delay="0"/>
                                  </p:stCondLst>
                                  <p:childTnLst>
                                    <p:set>
                                      <p:cBhvr>
                                        <p:cTn id="85" dur="1" fill="hold">
                                          <p:stCondLst>
                                            <p:cond delay="0"/>
                                          </p:stCondLst>
                                        </p:cTn>
                                        <p:tgtEl>
                                          <p:spTgt spid="83"/>
                                        </p:tgtEl>
                                        <p:attrNameLst>
                                          <p:attrName>style.visibility</p:attrName>
                                        </p:attrNameLst>
                                      </p:cBhvr>
                                      <p:to>
                                        <p:strVal val="visible"/>
                                      </p:to>
                                    </p:set>
                                    <p:animEffect transition="in" filter="fade">
                                      <p:cBhvr>
                                        <p:cTn id="86" dur="1000"/>
                                        <p:tgtEl>
                                          <p:spTgt spid="83"/>
                                        </p:tgtEl>
                                      </p:cBhvr>
                                    </p:animEffect>
                                  </p:childTnLst>
                                </p:cTn>
                              </p:par>
                              <p:par>
                                <p:cTn id="87" presetID="42" presetClass="entr" presetSubtype="0" fill="hold" grpId="0" nodeType="withEffect">
                                  <p:stCondLst>
                                    <p:cond delay="0"/>
                                  </p:stCondLst>
                                  <p:childTnLst>
                                    <p:set>
                                      <p:cBhvr>
                                        <p:cTn id="88" dur="1" fill="hold">
                                          <p:stCondLst>
                                            <p:cond delay="0"/>
                                          </p:stCondLst>
                                        </p:cTn>
                                        <p:tgtEl>
                                          <p:spTgt spid="105"/>
                                        </p:tgtEl>
                                        <p:attrNameLst>
                                          <p:attrName>style.visibility</p:attrName>
                                        </p:attrNameLst>
                                      </p:cBhvr>
                                      <p:to>
                                        <p:strVal val="visible"/>
                                      </p:to>
                                    </p:set>
                                    <p:animEffect transition="in" filter="fade">
                                      <p:cBhvr>
                                        <p:cTn id="89" dur="1000"/>
                                        <p:tgtEl>
                                          <p:spTgt spid="105"/>
                                        </p:tgtEl>
                                      </p:cBhvr>
                                    </p:animEffect>
                                    <p:anim calcmode="lin" valueType="num">
                                      <p:cBhvr>
                                        <p:cTn id="90" dur="1000" fill="hold"/>
                                        <p:tgtEl>
                                          <p:spTgt spid="105"/>
                                        </p:tgtEl>
                                        <p:attrNameLst>
                                          <p:attrName>ppt_x</p:attrName>
                                        </p:attrNameLst>
                                      </p:cBhvr>
                                      <p:tavLst>
                                        <p:tav tm="0">
                                          <p:val>
                                            <p:strVal val="#ppt_x"/>
                                          </p:val>
                                        </p:tav>
                                        <p:tav tm="100000">
                                          <p:val>
                                            <p:strVal val="#ppt_x"/>
                                          </p:val>
                                        </p:tav>
                                      </p:tavLst>
                                    </p:anim>
                                    <p:anim calcmode="lin" valueType="num">
                                      <p:cBhvr>
                                        <p:cTn id="91" dur="1000" fill="hold"/>
                                        <p:tgtEl>
                                          <p:spTgt spid="105"/>
                                        </p:tgtEl>
                                        <p:attrNameLst>
                                          <p:attrName>ppt_y</p:attrName>
                                        </p:attrNameLst>
                                      </p:cBhvr>
                                      <p:tavLst>
                                        <p:tav tm="0">
                                          <p:val>
                                            <p:strVal val="#ppt_y+.1"/>
                                          </p:val>
                                        </p:tav>
                                        <p:tav tm="100000">
                                          <p:val>
                                            <p:strVal val="#ppt_y"/>
                                          </p:val>
                                        </p:tav>
                                      </p:tavLst>
                                    </p:anim>
                                  </p:childTnLst>
                                </p:cTn>
                              </p:par>
                              <p:par>
                                <p:cTn id="92" presetID="1" presetClass="exit" presetSubtype="0" fill="hold" grpId="3" nodeType="withEffect">
                                  <p:stCondLst>
                                    <p:cond delay="0"/>
                                  </p:stCondLst>
                                  <p:childTnLst>
                                    <p:set>
                                      <p:cBhvr>
                                        <p:cTn id="93" dur="1" fill="hold">
                                          <p:stCondLst>
                                            <p:cond delay="0"/>
                                          </p:stCondLst>
                                        </p:cTn>
                                        <p:tgtEl>
                                          <p:spTgt spid="84"/>
                                        </p:tgtEl>
                                        <p:attrNameLst>
                                          <p:attrName>style.visibility</p:attrName>
                                        </p:attrNameLst>
                                      </p:cBhvr>
                                      <p:to>
                                        <p:strVal val="hidden"/>
                                      </p:to>
                                    </p:set>
                                  </p:childTnLst>
                                </p:cTn>
                              </p:par>
                            </p:childTnLst>
                          </p:cTn>
                        </p:par>
                        <p:par>
                          <p:cTn id="94" fill="hold">
                            <p:stCondLst>
                              <p:cond delay="1000"/>
                            </p:stCondLst>
                            <p:childTnLst>
                              <p:par>
                                <p:cTn id="95" presetID="10" presetClass="entr" presetSubtype="0" fill="hold" grpId="0" nodeType="afterEffect">
                                  <p:stCondLst>
                                    <p:cond delay="0"/>
                                  </p:stCondLst>
                                  <p:childTnLst>
                                    <p:set>
                                      <p:cBhvr>
                                        <p:cTn id="96" dur="1" fill="hold">
                                          <p:stCondLst>
                                            <p:cond delay="0"/>
                                          </p:stCondLst>
                                        </p:cTn>
                                        <p:tgtEl>
                                          <p:spTgt spid="86"/>
                                        </p:tgtEl>
                                        <p:attrNameLst>
                                          <p:attrName>style.visibility</p:attrName>
                                        </p:attrNameLst>
                                      </p:cBhvr>
                                      <p:to>
                                        <p:strVal val="visible"/>
                                      </p:to>
                                    </p:set>
                                    <p:animEffect transition="in" filter="fade">
                                      <p:cBhvr>
                                        <p:cTn id="97" dur="500"/>
                                        <p:tgtEl>
                                          <p:spTgt spid="86"/>
                                        </p:tgtEl>
                                      </p:cBhvr>
                                    </p:animEffect>
                                  </p:childTnLst>
                                </p:cTn>
                              </p:par>
                            </p:childTnLst>
                          </p:cTn>
                        </p:par>
                        <p:par>
                          <p:cTn id="98" fill="hold">
                            <p:stCondLst>
                              <p:cond delay="1500"/>
                            </p:stCondLst>
                            <p:childTnLst>
                              <p:par>
                                <p:cTn id="99" presetID="10" presetClass="entr" presetSubtype="0" fill="hold" grpId="0" nodeType="afterEffect">
                                  <p:stCondLst>
                                    <p:cond delay="0"/>
                                  </p:stCondLst>
                                  <p:childTnLst>
                                    <p:set>
                                      <p:cBhvr>
                                        <p:cTn id="100" dur="1" fill="hold">
                                          <p:stCondLst>
                                            <p:cond delay="0"/>
                                          </p:stCondLst>
                                        </p:cTn>
                                        <p:tgtEl>
                                          <p:spTgt spid="87"/>
                                        </p:tgtEl>
                                        <p:attrNameLst>
                                          <p:attrName>style.visibility</p:attrName>
                                        </p:attrNameLst>
                                      </p:cBhvr>
                                      <p:to>
                                        <p:strVal val="visible"/>
                                      </p:to>
                                    </p:set>
                                    <p:animEffect transition="in" filter="fade">
                                      <p:cBhvr>
                                        <p:cTn id="101" dur="1000"/>
                                        <p:tgtEl>
                                          <p:spTgt spid="87"/>
                                        </p:tgtEl>
                                      </p:cBhvr>
                                    </p:animEffect>
                                  </p:childTnLst>
                                </p:cTn>
                              </p:par>
                              <p:par>
                                <p:cTn id="102" presetID="22" presetClass="entr" presetSubtype="1" fill="hold" grpId="0" nodeType="withEffect">
                                  <p:stCondLst>
                                    <p:cond delay="0"/>
                                  </p:stCondLst>
                                  <p:childTnLst>
                                    <p:set>
                                      <p:cBhvr>
                                        <p:cTn id="103" dur="1" fill="hold">
                                          <p:stCondLst>
                                            <p:cond delay="0"/>
                                          </p:stCondLst>
                                        </p:cTn>
                                        <p:tgtEl>
                                          <p:spTgt spid="106"/>
                                        </p:tgtEl>
                                        <p:attrNameLst>
                                          <p:attrName>style.visibility</p:attrName>
                                        </p:attrNameLst>
                                      </p:cBhvr>
                                      <p:to>
                                        <p:strVal val="visible"/>
                                      </p:to>
                                    </p:set>
                                    <p:animEffect transition="in" filter="wipe(up)">
                                      <p:cBhvr>
                                        <p:cTn id="104" dur="1000"/>
                                        <p:tgtEl>
                                          <p:spTgt spid="106"/>
                                        </p:tgtEl>
                                      </p:cBhvr>
                                    </p:animEffect>
                                  </p:childTnLst>
                                </p:cTn>
                              </p:par>
                              <p:par>
                                <p:cTn id="105" presetID="42" presetClass="path" presetSubtype="0" accel="50000" decel="50000" fill="hold" grpId="1" nodeType="withEffect">
                                  <p:stCondLst>
                                    <p:cond delay="0"/>
                                  </p:stCondLst>
                                  <p:childTnLst>
                                    <p:animMotion origin="layout" path="M 3.125E-6 4.81481E-6 L -0.00104 0.11828 " pathEditMode="relative" rAng="0" ptsTypes="AA">
                                      <p:cBhvr>
                                        <p:cTn id="106" dur="1000" fill="hold"/>
                                        <p:tgtEl>
                                          <p:spTgt spid="85"/>
                                        </p:tgtEl>
                                        <p:attrNameLst>
                                          <p:attrName>ppt_x</p:attrName>
                                          <p:attrName>ppt_y</p:attrName>
                                        </p:attrNameLst>
                                      </p:cBhvr>
                                      <p:rCtr x="-52" y="5903"/>
                                    </p:animMotion>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100"/>
                                  </p:stCondLst>
                                  <p:childTnLst>
                                    <p:set>
                                      <p:cBhvr>
                                        <p:cTn id="110" dur="1" fill="hold">
                                          <p:stCondLst>
                                            <p:cond delay="0"/>
                                          </p:stCondLst>
                                        </p:cTn>
                                        <p:tgtEl>
                                          <p:spTgt spid="97"/>
                                        </p:tgtEl>
                                        <p:attrNameLst>
                                          <p:attrName>style.visibility</p:attrName>
                                        </p:attrNameLst>
                                      </p:cBhvr>
                                      <p:to>
                                        <p:strVal val="visible"/>
                                      </p:to>
                                    </p:set>
                                    <p:animEffect transition="in" filter="fade">
                                      <p:cBhvr>
                                        <p:cTn id="111" dur="500"/>
                                        <p:tgtEl>
                                          <p:spTgt spid="97"/>
                                        </p:tgtEl>
                                      </p:cBhvr>
                                    </p:animEffect>
                                  </p:childTnLst>
                                </p:cTn>
                              </p:par>
                              <p:par>
                                <p:cTn id="112" presetID="10" presetClass="entr" presetSubtype="0" fill="hold" grpId="0" nodeType="withEffect">
                                  <p:stCondLst>
                                    <p:cond delay="100"/>
                                  </p:stCondLst>
                                  <p:childTnLst>
                                    <p:set>
                                      <p:cBhvr>
                                        <p:cTn id="113" dur="1" fill="hold">
                                          <p:stCondLst>
                                            <p:cond delay="0"/>
                                          </p:stCondLst>
                                        </p:cTn>
                                        <p:tgtEl>
                                          <p:spTgt spid="88"/>
                                        </p:tgtEl>
                                        <p:attrNameLst>
                                          <p:attrName>style.visibility</p:attrName>
                                        </p:attrNameLst>
                                      </p:cBhvr>
                                      <p:to>
                                        <p:strVal val="visible"/>
                                      </p:to>
                                    </p:set>
                                    <p:animEffect transition="in" filter="fade">
                                      <p:cBhvr>
                                        <p:cTn id="114" dur="500"/>
                                        <p:tgtEl>
                                          <p:spTgt spid="88"/>
                                        </p:tgtEl>
                                      </p:cBhvr>
                                    </p:animEffect>
                                  </p:childTnLst>
                                </p:cTn>
                              </p:par>
                              <p:par>
                                <p:cTn id="115" presetID="10" presetClass="entr" presetSubtype="0" fill="hold" nodeType="withEffect">
                                  <p:stCondLst>
                                    <p:cond delay="100"/>
                                  </p:stCondLst>
                                  <p:childTnLst>
                                    <p:set>
                                      <p:cBhvr>
                                        <p:cTn id="116" dur="1" fill="hold">
                                          <p:stCondLst>
                                            <p:cond delay="0"/>
                                          </p:stCondLst>
                                        </p:cTn>
                                        <p:tgtEl>
                                          <p:spTgt spid="99"/>
                                        </p:tgtEl>
                                        <p:attrNameLst>
                                          <p:attrName>style.visibility</p:attrName>
                                        </p:attrNameLst>
                                      </p:cBhvr>
                                      <p:to>
                                        <p:strVal val="visible"/>
                                      </p:to>
                                    </p:set>
                                    <p:animEffect transition="in" filter="fade">
                                      <p:cBhvr>
                                        <p:cTn id="117" dur="500"/>
                                        <p:tgtEl>
                                          <p:spTgt spid="99"/>
                                        </p:tgtEl>
                                      </p:cBhvr>
                                    </p:animEffect>
                                  </p:childTnLst>
                                </p:cTn>
                              </p:par>
                              <p:par>
                                <p:cTn id="118" presetID="10" presetClass="entr" presetSubtype="0" fill="hold" grpId="0" nodeType="withEffect">
                                  <p:stCondLst>
                                    <p:cond delay="100"/>
                                  </p:stCondLst>
                                  <p:childTnLst>
                                    <p:set>
                                      <p:cBhvr>
                                        <p:cTn id="119" dur="1" fill="hold">
                                          <p:stCondLst>
                                            <p:cond delay="0"/>
                                          </p:stCondLst>
                                        </p:cTn>
                                        <p:tgtEl>
                                          <p:spTgt spid="98"/>
                                        </p:tgtEl>
                                        <p:attrNameLst>
                                          <p:attrName>style.visibility</p:attrName>
                                        </p:attrNameLst>
                                      </p:cBhvr>
                                      <p:to>
                                        <p:strVal val="visible"/>
                                      </p:to>
                                    </p:set>
                                    <p:animEffect transition="in" filter="fade">
                                      <p:cBhvr>
                                        <p:cTn id="120" dur="500"/>
                                        <p:tgtEl>
                                          <p:spTgt spid="98"/>
                                        </p:tgtEl>
                                      </p:cBhvr>
                                    </p:animEffect>
                                  </p:childTnLst>
                                </p:cTn>
                              </p:par>
                            </p:childTnLst>
                          </p:cTn>
                        </p:par>
                      </p:childTnLst>
                    </p:cTn>
                  </p:par>
                  <p:par>
                    <p:cTn id="121" fill="hold">
                      <p:stCondLst>
                        <p:cond delay="indefinite"/>
                      </p:stCondLst>
                      <p:childTnLst>
                        <p:par>
                          <p:cTn id="122" fill="hold">
                            <p:stCondLst>
                              <p:cond delay="0"/>
                            </p:stCondLst>
                            <p:childTnLst>
                              <p:par>
                                <p:cTn id="123" presetID="8" presetClass="emph" presetSubtype="0" autoRev="1" fill="hold" nodeType="clickEffect">
                                  <p:stCondLst>
                                    <p:cond delay="0"/>
                                  </p:stCondLst>
                                  <p:childTnLst>
                                    <p:animRot by="10800000">
                                      <p:cBhvr>
                                        <p:cTn id="124" dur="3000" fill="hold"/>
                                        <p:tgtEl>
                                          <p:spTgt spid="97"/>
                                        </p:tgtEl>
                                        <p:attrNameLst>
                                          <p:attrName>r</p:attrName>
                                        </p:attrNameLst>
                                      </p:cBhvr>
                                    </p:animRot>
                                  </p:childTnLst>
                                </p:cTn>
                              </p:par>
                              <p:par>
                                <p:cTn id="125" presetID="8" presetClass="emph" presetSubtype="0" autoRev="1" fill="hold" nodeType="withEffect">
                                  <p:stCondLst>
                                    <p:cond delay="300"/>
                                  </p:stCondLst>
                                  <p:childTnLst>
                                    <p:animRot by="10800000">
                                      <p:cBhvr>
                                        <p:cTn id="126" dur="3000" fill="hold"/>
                                        <p:tgtEl>
                                          <p:spTgt spid="99"/>
                                        </p:tgtEl>
                                        <p:attrNameLst>
                                          <p:attrName>r</p:attrName>
                                        </p:attrNameLst>
                                      </p:cBhvr>
                                    </p:animRot>
                                  </p:childTnLst>
                                </p:cTn>
                              </p:par>
                            </p:childTnLst>
                          </p:cTn>
                        </p:par>
                      </p:childTnLst>
                    </p:cTn>
                  </p:par>
                  <p:par>
                    <p:cTn id="127" fill="hold">
                      <p:stCondLst>
                        <p:cond delay="indefinite"/>
                      </p:stCondLst>
                      <p:childTnLst>
                        <p:par>
                          <p:cTn id="128" fill="hold">
                            <p:stCondLst>
                              <p:cond delay="0"/>
                            </p:stCondLst>
                            <p:childTnLst>
                              <p:par>
                                <p:cTn id="129" presetID="42" presetClass="entr" presetSubtype="0" fill="hold" nodeType="clickEffect">
                                  <p:stCondLst>
                                    <p:cond delay="0"/>
                                  </p:stCondLst>
                                  <p:childTnLst>
                                    <p:set>
                                      <p:cBhvr>
                                        <p:cTn id="130" dur="1" fill="hold">
                                          <p:stCondLst>
                                            <p:cond delay="0"/>
                                          </p:stCondLst>
                                        </p:cTn>
                                        <p:tgtEl>
                                          <p:spTgt spid="102">
                                            <p:txEl>
                                              <p:pRg st="0" end="0"/>
                                            </p:txEl>
                                          </p:spTgt>
                                        </p:tgtEl>
                                        <p:attrNameLst>
                                          <p:attrName>style.visibility</p:attrName>
                                        </p:attrNameLst>
                                      </p:cBhvr>
                                      <p:to>
                                        <p:strVal val="visible"/>
                                      </p:to>
                                    </p:set>
                                    <p:animEffect transition="in" filter="fade">
                                      <p:cBhvr>
                                        <p:cTn id="131" dur="1000"/>
                                        <p:tgtEl>
                                          <p:spTgt spid="102">
                                            <p:txEl>
                                              <p:pRg st="0" end="0"/>
                                            </p:txEl>
                                          </p:spTgt>
                                        </p:tgtEl>
                                      </p:cBhvr>
                                    </p:animEffect>
                                    <p:anim calcmode="lin" valueType="num">
                                      <p:cBhvr>
                                        <p:cTn id="132" dur="1000" fill="hold"/>
                                        <p:tgtEl>
                                          <p:spTgt spid="102">
                                            <p:txEl>
                                              <p:pRg st="0" end="0"/>
                                            </p:txEl>
                                          </p:spTgt>
                                        </p:tgtEl>
                                        <p:attrNameLst>
                                          <p:attrName>ppt_x</p:attrName>
                                        </p:attrNameLst>
                                      </p:cBhvr>
                                      <p:tavLst>
                                        <p:tav tm="0">
                                          <p:val>
                                            <p:strVal val="#ppt_x"/>
                                          </p:val>
                                        </p:tav>
                                        <p:tav tm="100000">
                                          <p:val>
                                            <p:strVal val="#ppt_x"/>
                                          </p:val>
                                        </p:tav>
                                      </p:tavLst>
                                    </p:anim>
                                    <p:anim calcmode="lin" valueType="num">
                                      <p:cBhvr>
                                        <p:cTn id="133" dur="1000" fill="hold"/>
                                        <p:tgtEl>
                                          <p:spTgt spid="102">
                                            <p:txEl>
                                              <p:pRg st="0" end="0"/>
                                            </p:txEl>
                                          </p:spTgt>
                                        </p:tgtEl>
                                        <p:attrNameLst>
                                          <p:attrName>ppt_y</p:attrName>
                                        </p:attrNameLst>
                                      </p:cBhvr>
                                      <p:tavLst>
                                        <p:tav tm="0">
                                          <p:val>
                                            <p:strVal val="#ppt_y+.1"/>
                                          </p:val>
                                        </p:tav>
                                        <p:tav tm="100000">
                                          <p:val>
                                            <p:strVal val="#ppt_y"/>
                                          </p:val>
                                        </p:tav>
                                      </p:tavLst>
                                    </p:anim>
                                  </p:childTnLst>
                                </p:cTn>
                              </p:par>
                              <p:par>
                                <p:cTn id="134" presetID="42" presetClass="entr" presetSubtype="0" fill="hold" grpId="0" nodeType="withEffect">
                                  <p:stCondLst>
                                    <p:cond delay="0"/>
                                  </p:stCondLst>
                                  <p:childTnLst>
                                    <p:set>
                                      <p:cBhvr>
                                        <p:cTn id="135" dur="1" fill="hold">
                                          <p:stCondLst>
                                            <p:cond delay="0"/>
                                          </p:stCondLst>
                                        </p:cTn>
                                        <p:tgtEl>
                                          <p:spTgt spid="107"/>
                                        </p:tgtEl>
                                        <p:attrNameLst>
                                          <p:attrName>style.visibility</p:attrName>
                                        </p:attrNameLst>
                                      </p:cBhvr>
                                      <p:to>
                                        <p:strVal val="visible"/>
                                      </p:to>
                                    </p:set>
                                    <p:animEffect transition="in" filter="fade">
                                      <p:cBhvr>
                                        <p:cTn id="136" dur="1000"/>
                                        <p:tgtEl>
                                          <p:spTgt spid="107"/>
                                        </p:tgtEl>
                                      </p:cBhvr>
                                    </p:animEffect>
                                    <p:anim calcmode="lin" valueType="num">
                                      <p:cBhvr>
                                        <p:cTn id="137" dur="1000" fill="hold"/>
                                        <p:tgtEl>
                                          <p:spTgt spid="107"/>
                                        </p:tgtEl>
                                        <p:attrNameLst>
                                          <p:attrName>ppt_x</p:attrName>
                                        </p:attrNameLst>
                                      </p:cBhvr>
                                      <p:tavLst>
                                        <p:tav tm="0">
                                          <p:val>
                                            <p:strVal val="#ppt_x"/>
                                          </p:val>
                                        </p:tav>
                                        <p:tav tm="100000">
                                          <p:val>
                                            <p:strVal val="#ppt_x"/>
                                          </p:val>
                                        </p:tav>
                                      </p:tavLst>
                                    </p:anim>
                                    <p:anim calcmode="lin" valueType="num">
                                      <p:cBhvr>
                                        <p:cTn id="138" dur="1000" fill="hold"/>
                                        <p:tgtEl>
                                          <p:spTgt spid="107"/>
                                        </p:tgtEl>
                                        <p:attrNameLst>
                                          <p:attrName>ppt_y</p:attrName>
                                        </p:attrNameLst>
                                      </p:cBhvr>
                                      <p:tavLst>
                                        <p:tav tm="0">
                                          <p:val>
                                            <p:strVal val="#ppt_y+.1"/>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42" presetClass="entr" presetSubtype="0" fill="hold" nodeType="clickEffect">
                                  <p:stCondLst>
                                    <p:cond delay="0"/>
                                  </p:stCondLst>
                                  <p:childTnLst>
                                    <p:set>
                                      <p:cBhvr>
                                        <p:cTn id="142" dur="1" fill="hold">
                                          <p:stCondLst>
                                            <p:cond delay="0"/>
                                          </p:stCondLst>
                                        </p:cTn>
                                        <p:tgtEl>
                                          <p:spTgt spid="102">
                                            <p:txEl>
                                              <p:pRg st="1" end="1"/>
                                            </p:txEl>
                                          </p:spTgt>
                                        </p:tgtEl>
                                        <p:attrNameLst>
                                          <p:attrName>style.visibility</p:attrName>
                                        </p:attrNameLst>
                                      </p:cBhvr>
                                      <p:to>
                                        <p:strVal val="visible"/>
                                      </p:to>
                                    </p:set>
                                    <p:animEffect transition="in" filter="fade">
                                      <p:cBhvr>
                                        <p:cTn id="143" dur="1000"/>
                                        <p:tgtEl>
                                          <p:spTgt spid="102">
                                            <p:txEl>
                                              <p:pRg st="1" end="1"/>
                                            </p:txEl>
                                          </p:spTgt>
                                        </p:tgtEl>
                                      </p:cBhvr>
                                    </p:animEffect>
                                    <p:anim calcmode="lin" valueType="num">
                                      <p:cBhvr>
                                        <p:cTn id="144" dur="1000" fill="hold"/>
                                        <p:tgtEl>
                                          <p:spTgt spid="102">
                                            <p:txEl>
                                              <p:pRg st="1" end="1"/>
                                            </p:txEl>
                                          </p:spTgt>
                                        </p:tgtEl>
                                        <p:attrNameLst>
                                          <p:attrName>ppt_x</p:attrName>
                                        </p:attrNameLst>
                                      </p:cBhvr>
                                      <p:tavLst>
                                        <p:tav tm="0">
                                          <p:val>
                                            <p:strVal val="#ppt_x"/>
                                          </p:val>
                                        </p:tav>
                                        <p:tav tm="100000">
                                          <p:val>
                                            <p:strVal val="#ppt_x"/>
                                          </p:val>
                                        </p:tav>
                                      </p:tavLst>
                                    </p:anim>
                                    <p:anim calcmode="lin" valueType="num">
                                      <p:cBhvr>
                                        <p:cTn id="145" dur="1000" fill="hold"/>
                                        <p:tgtEl>
                                          <p:spTgt spid="10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46" fill="hold">
                      <p:stCondLst>
                        <p:cond delay="indefinite"/>
                      </p:stCondLst>
                      <p:childTnLst>
                        <p:par>
                          <p:cTn id="147" fill="hold">
                            <p:stCondLst>
                              <p:cond delay="0"/>
                            </p:stCondLst>
                            <p:childTnLst>
                              <p:par>
                                <p:cTn id="148" presetID="42" presetClass="entr" presetSubtype="0" fill="hold" nodeType="clickEffect">
                                  <p:stCondLst>
                                    <p:cond delay="0"/>
                                  </p:stCondLst>
                                  <p:childTnLst>
                                    <p:set>
                                      <p:cBhvr>
                                        <p:cTn id="149" dur="1" fill="hold">
                                          <p:stCondLst>
                                            <p:cond delay="0"/>
                                          </p:stCondLst>
                                        </p:cTn>
                                        <p:tgtEl>
                                          <p:spTgt spid="102">
                                            <p:txEl>
                                              <p:pRg st="3" end="3"/>
                                            </p:txEl>
                                          </p:spTgt>
                                        </p:tgtEl>
                                        <p:attrNameLst>
                                          <p:attrName>style.visibility</p:attrName>
                                        </p:attrNameLst>
                                      </p:cBhvr>
                                      <p:to>
                                        <p:strVal val="visible"/>
                                      </p:to>
                                    </p:set>
                                    <p:animEffect transition="in" filter="fade">
                                      <p:cBhvr>
                                        <p:cTn id="150" dur="1000"/>
                                        <p:tgtEl>
                                          <p:spTgt spid="102">
                                            <p:txEl>
                                              <p:pRg st="3" end="3"/>
                                            </p:txEl>
                                          </p:spTgt>
                                        </p:tgtEl>
                                      </p:cBhvr>
                                    </p:animEffect>
                                    <p:anim calcmode="lin" valueType="num">
                                      <p:cBhvr>
                                        <p:cTn id="151" dur="1000" fill="hold"/>
                                        <p:tgtEl>
                                          <p:spTgt spid="102">
                                            <p:txEl>
                                              <p:pRg st="3" end="3"/>
                                            </p:txEl>
                                          </p:spTgt>
                                        </p:tgtEl>
                                        <p:attrNameLst>
                                          <p:attrName>ppt_x</p:attrName>
                                        </p:attrNameLst>
                                      </p:cBhvr>
                                      <p:tavLst>
                                        <p:tav tm="0">
                                          <p:val>
                                            <p:strVal val="#ppt_x"/>
                                          </p:val>
                                        </p:tav>
                                        <p:tav tm="100000">
                                          <p:val>
                                            <p:strVal val="#ppt_x"/>
                                          </p:val>
                                        </p:tav>
                                      </p:tavLst>
                                    </p:anim>
                                    <p:anim calcmode="lin" valueType="num">
                                      <p:cBhvr>
                                        <p:cTn id="152" dur="1000" fill="hold"/>
                                        <p:tgtEl>
                                          <p:spTgt spid="102">
                                            <p:txEl>
                                              <p:pRg st="3" end="3"/>
                                            </p:txEl>
                                          </p:spTgt>
                                        </p:tgtEl>
                                        <p:attrNameLst>
                                          <p:attrName>ppt_y</p:attrName>
                                        </p:attrNameLst>
                                      </p:cBhvr>
                                      <p:tavLst>
                                        <p:tav tm="0">
                                          <p:val>
                                            <p:strVal val="#ppt_y+.1"/>
                                          </p:val>
                                        </p:tav>
                                        <p:tav tm="100000">
                                          <p:val>
                                            <p:strVal val="#ppt_y"/>
                                          </p:val>
                                        </p:tav>
                                      </p:tavLst>
                                    </p:anim>
                                  </p:childTnLst>
                                </p:cTn>
                              </p:par>
                              <p:par>
                                <p:cTn id="153" presetID="42" presetClass="entr" presetSubtype="0" fill="hold" nodeType="withEffect">
                                  <p:stCondLst>
                                    <p:cond delay="0"/>
                                  </p:stCondLst>
                                  <p:childTnLst>
                                    <p:set>
                                      <p:cBhvr>
                                        <p:cTn id="154" dur="1" fill="hold">
                                          <p:stCondLst>
                                            <p:cond delay="0"/>
                                          </p:stCondLst>
                                        </p:cTn>
                                        <p:tgtEl>
                                          <p:spTgt spid="103"/>
                                        </p:tgtEl>
                                        <p:attrNameLst>
                                          <p:attrName>style.visibility</p:attrName>
                                        </p:attrNameLst>
                                      </p:cBhvr>
                                      <p:to>
                                        <p:strVal val="visible"/>
                                      </p:to>
                                    </p:set>
                                    <p:animEffect transition="in" filter="fade">
                                      <p:cBhvr>
                                        <p:cTn id="155" dur="1000"/>
                                        <p:tgtEl>
                                          <p:spTgt spid="103"/>
                                        </p:tgtEl>
                                      </p:cBhvr>
                                    </p:animEffect>
                                    <p:anim calcmode="lin" valueType="num">
                                      <p:cBhvr>
                                        <p:cTn id="156" dur="1000" fill="hold"/>
                                        <p:tgtEl>
                                          <p:spTgt spid="103"/>
                                        </p:tgtEl>
                                        <p:attrNameLst>
                                          <p:attrName>ppt_x</p:attrName>
                                        </p:attrNameLst>
                                      </p:cBhvr>
                                      <p:tavLst>
                                        <p:tav tm="0">
                                          <p:val>
                                            <p:strVal val="#ppt_x"/>
                                          </p:val>
                                        </p:tav>
                                        <p:tav tm="100000">
                                          <p:val>
                                            <p:strVal val="#ppt_x"/>
                                          </p:val>
                                        </p:tav>
                                      </p:tavLst>
                                    </p:anim>
                                    <p:anim calcmode="lin" valueType="num">
                                      <p:cBhvr>
                                        <p:cTn id="157" dur="1000" fill="hold"/>
                                        <p:tgtEl>
                                          <p:spTgt spid="10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61" grpId="0"/>
      <p:bldP spid="64" grpId="0" animBg="1"/>
      <p:bldP spid="84" grpId="0" animBg="1"/>
      <p:bldP spid="84" grpId="3" animBg="1"/>
      <p:bldP spid="85" grpId="0"/>
      <p:bldP spid="85" grpId="1"/>
      <p:bldP spid="86" grpId="0" animBg="1"/>
      <p:bldP spid="87" grpId="0"/>
      <p:bldP spid="88" grpId="0" animBg="1"/>
      <p:bldP spid="98" grpId="0" animBg="1"/>
      <p:bldP spid="104" grpId="0"/>
      <p:bldP spid="105" grpId="0"/>
      <p:bldP spid="106" grpId="0" animBg="1"/>
      <p:bldP spid="10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Kreisläufe</a:t>
            </a:r>
            <a:endParaRPr lang="de-DE" dirty="0"/>
          </a:p>
        </p:txBody>
      </p:sp>
      <p:sp>
        <p:nvSpPr>
          <p:cNvPr id="3" name="Inhaltsplatzhalter 2"/>
          <p:cNvSpPr>
            <a:spLocks noGrp="1"/>
          </p:cNvSpPr>
          <p:nvPr>
            <p:ph sz="half" idx="1"/>
          </p:nvPr>
        </p:nvSpPr>
        <p:spPr/>
        <p:txBody>
          <a:bodyPr/>
          <a:lstStyle/>
          <a:p>
            <a:r>
              <a:rPr lang="de-DE" dirty="0" smtClean="0"/>
              <a:t>Wasserkreislauf</a:t>
            </a:r>
            <a:endParaRPr lang="de-DE" dirty="0"/>
          </a:p>
        </p:txBody>
      </p:sp>
      <p:sp>
        <p:nvSpPr>
          <p:cNvPr id="4" name="Inhaltsplatzhalter 3"/>
          <p:cNvSpPr>
            <a:spLocks noGrp="1"/>
          </p:cNvSpPr>
          <p:nvPr>
            <p:ph sz="half" idx="2"/>
          </p:nvPr>
        </p:nvSpPr>
        <p:spPr/>
        <p:txBody>
          <a:bodyPr/>
          <a:lstStyle/>
          <a:p>
            <a:r>
              <a:rPr lang="de-DE" dirty="0" smtClean="0"/>
              <a:t>Stromkreis</a:t>
            </a:r>
            <a:endParaRPr lang="de-DE" dirty="0"/>
          </a:p>
        </p:txBody>
      </p:sp>
      <p:pic>
        <p:nvPicPr>
          <p:cNvPr id="5" name="Bild 2" descr="http://www.didactronic.de/El-Grundlagen/stromkreis1.gif"/>
          <p:cNvPicPr/>
          <p:nvPr/>
        </p:nvPicPr>
        <p:blipFill>
          <a:blip r:embed="rId2">
            <a:extLst>
              <a:ext uri="{28A0092B-C50C-407E-A947-70E740481C1C}">
                <a14:useLocalDpi xmlns:a14="http://schemas.microsoft.com/office/drawing/2010/main" val="0"/>
              </a:ext>
            </a:extLst>
          </a:blip>
          <a:srcRect/>
          <a:stretch>
            <a:fillRect/>
          </a:stretch>
        </p:blipFill>
        <p:spPr bwMode="auto">
          <a:xfrm>
            <a:off x="617870" y="2188727"/>
            <a:ext cx="4922520" cy="2246630"/>
          </a:xfrm>
          <a:prstGeom prst="rect">
            <a:avLst/>
          </a:prstGeom>
          <a:noFill/>
          <a:ln>
            <a:noFill/>
          </a:ln>
        </p:spPr>
      </p:pic>
      <p:pic>
        <p:nvPicPr>
          <p:cNvPr id="6" name="Grafik 5"/>
          <p:cNvPicPr/>
          <p:nvPr/>
        </p:nvPicPr>
        <p:blipFill>
          <a:blip r:embed="rId3">
            <a:extLst>
              <a:ext uri="{28A0092B-C50C-407E-A947-70E740481C1C}">
                <a14:useLocalDpi xmlns:a14="http://schemas.microsoft.com/office/drawing/2010/main" val="0"/>
              </a:ext>
            </a:extLst>
          </a:blip>
          <a:stretch>
            <a:fillRect/>
          </a:stretch>
        </p:blipFill>
        <p:spPr>
          <a:xfrm>
            <a:off x="6115980" y="2112309"/>
            <a:ext cx="5548039" cy="2399465"/>
          </a:xfrm>
          <a:prstGeom prst="rect">
            <a:avLst/>
          </a:prstGeom>
        </p:spPr>
      </p:pic>
      <p:sp>
        <p:nvSpPr>
          <p:cNvPr id="7" name="Textfeld 6"/>
          <p:cNvSpPr txBox="1"/>
          <p:nvPr/>
        </p:nvSpPr>
        <p:spPr>
          <a:xfrm>
            <a:off x="2130646" y="4674935"/>
            <a:ext cx="8395587" cy="1754326"/>
          </a:xfrm>
          <a:prstGeom prst="rect">
            <a:avLst/>
          </a:prstGeom>
          <a:noFill/>
        </p:spPr>
        <p:txBody>
          <a:bodyPr wrap="square" rtlCol="0">
            <a:spAutoFit/>
          </a:bodyPr>
          <a:lstStyle/>
          <a:p>
            <a:r>
              <a:rPr lang="de-DE" u="sng" dirty="0" smtClean="0"/>
              <a:t>Pumpe						Spannungsquelle</a:t>
            </a:r>
          </a:p>
          <a:p>
            <a:r>
              <a:rPr lang="de-DE" u="sng" dirty="0" smtClean="0"/>
              <a:t>Turbine						Verbraucher / Widerstand</a:t>
            </a:r>
          </a:p>
          <a:p>
            <a:r>
              <a:rPr lang="de-DE" u="sng" dirty="0" smtClean="0"/>
              <a:t>Wasserrohr					Leitungen</a:t>
            </a:r>
          </a:p>
          <a:p>
            <a:r>
              <a:rPr lang="de-DE" u="sng" dirty="0" smtClean="0"/>
              <a:t>Ventil						Schalter</a:t>
            </a:r>
          </a:p>
          <a:p>
            <a:r>
              <a:rPr lang="de-DE" u="sng" dirty="0" smtClean="0"/>
              <a:t>Druckunterschied					Spannung U</a:t>
            </a:r>
          </a:p>
          <a:p>
            <a:r>
              <a:rPr lang="de-DE" u="sng" dirty="0" smtClean="0"/>
              <a:t>fließende Wasser					Strom I</a:t>
            </a:r>
            <a:endParaRPr lang="de-DE" u="sng" dirty="0"/>
          </a:p>
        </p:txBody>
      </p:sp>
    </p:spTree>
    <p:extLst>
      <p:ext uri="{BB962C8B-B14F-4D97-AF65-F5344CB8AC3E}">
        <p14:creationId xmlns:p14="http://schemas.microsoft.com/office/powerpoint/2010/main" val="2893871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animEffect transition="in" filter="fade">
                                      <p:cBhvr>
                                        <p:cTn id="21" dur="1000"/>
                                        <p:tgtEl>
                                          <p:spTgt spid="7">
                                            <p:txEl>
                                              <p:pRg st="0" end="0"/>
                                            </p:txEl>
                                          </p:spTgt>
                                        </p:tgtEl>
                                      </p:cBhvr>
                                    </p:animEffect>
                                    <p:anim calcmode="lin" valueType="num">
                                      <p:cBhvr>
                                        <p:cTn id="22"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1" end="1"/>
                                            </p:txEl>
                                          </p:spTgt>
                                        </p:tgtEl>
                                        <p:attrNameLst>
                                          <p:attrName>style.visibility</p:attrName>
                                        </p:attrNameLst>
                                      </p:cBhvr>
                                      <p:to>
                                        <p:strVal val="visible"/>
                                      </p:to>
                                    </p:set>
                                    <p:animEffect transition="in" filter="fade">
                                      <p:cBhvr>
                                        <p:cTn id="28" dur="1000"/>
                                        <p:tgtEl>
                                          <p:spTgt spid="7">
                                            <p:txEl>
                                              <p:pRg st="1" end="1"/>
                                            </p:txEl>
                                          </p:spTgt>
                                        </p:tgtEl>
                                      </p:cBhvr>
                                    </p:animEffect>
                                    <p:anim calcmode="lin" valueType="num">
                                      <p:cBhvr>
                                        <p:cTn id="29"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2" end="2"/>
                                            </p:txEl>
                                          </p:spTgt>
                                        </p:tgtEl>
                                        <p:attrNameLst>
                                          <p:attrName>style.visibility</p:attrName>
                                        </p:attrNameLst>
                                      </p:cBhvr>
                                      <p:to>
                                        <p:strVal val="visible"/>
                                      </p:to>
                                    </p:set>
                                    <p:animEffect transition="in" filter="fade">
                                      <p:cBhvr>
                                        <p:cTn id="35" dur="1000"/>
                                        <p:tgtEl>
                                          <p:spTgt spid="7">
                                            <p:txEl>
                                              <p:pRg st="2" end="2"/>
                                            </p:txEl>
                                          </p:spTgt>
                                        </p:tgtEl>
                                      </p:cBhvr>
                                    </p:animEffect>
                                    <p:anim calcmode="lin" valueType="num">
                                      <p:cBhvr>
                                        <p:cTn id="36"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xEl>
                                              <p:pRg st="3" end="3"/>
                                            </p:txEl>
                                          </p:spTgt>
                                        </p:tgtEl>
                                        <p:attrNameLst>
                                          <p:attrName>style.visibility</p:attrName>
                                        </p:attrNameLst>
                                      </p:cBhvr>
                                      <p:to>
                                        <p:strVal val="visible"/>
                                      </p:to>
                                    </p:set>
                                    <p:animEffect transition="in" filter="fade">
                                      <p:cBhvr>
                                        <p:cTn id="42" dur="1000"/>
                                        <p:tgtEl>
                                          <p:spTgt spid="7">
                                            <p:txEl>
                                              <p:pRg st="3" end="3"/>
                                            </p:txEl>
                                          </p:spTgt>
                                        </p:tgtEl>
                                      </p:cBhvr>
                                    </p:animEffect>
                                    <p:anim calcmode="lin" valueType="num">
                                      <p:cBhvr>
                                        <p:cTn id="43"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7">
                                            <p:txEl>
                                              <p:pRg st="4" end="4"/>
                                            </p:txEl>
                                          </p:spTgt>
                                        </p:tgtEl>
                                        <p:attrNameLst>
                                          <p:attrName>style.visibility</p:attrName>
                                        </p:attrNameLst>
                                      </p:cBhvr>
                                      <p:to>
                                        <p:strVal val="visible"/>
                                      </p:to>
                                    </p:set>
                                    <p:animEffect transition="in" filter="fade">
                                      <p:cBhvr>
                                        <p:cTn id="49" dur="1000"/>
                                        <p:tgtEl>
                                          <p:spTgt spid="7">
                                            <p:txEl>
                                              <p:pRg st="4" end="4"/>
                                            </p:txEl>
                                          </p:spTgt>
                                        </p:tgtEl>
                                      </p:cBhvr>
                                    </p:animEffect>
                                    <p:anim calcmode="lin" valueType="num">
                                      <p:cBhvr>
                                        <p:cTn id="50"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7">
                                            <p:txEl>
                                              <p:pRg st="5" end="5"/>
                                            </p:txEl>
                                          </p:spTgt>
                                        </p:tgtEl>
                                        <p:attrNameLst>
                                          <p:attrName>style.visibility</p:attrName>
                                        </p:attrNameLst>
                                      </p:cBhvr>
                                      <p:to>
                                        <p:strVal val="visible"/>
                                      </p:to>
                                    </p:set>
                                    <p:animEffect transition="in" filter="fade">
                                      <p:cBhvr>
                                        <p:cTn id="56" dur="1000"/>
                                        <p:tgtEl>
                                          <p:spTgt spid="7">
                                            <p:txEl>
                                              <p:pRg st="5" end="5"/>
                                            </p:txEl>
                                          </p:spTgt>
                                        </p:tgtEl>
                                      </p:cBhvr>
                                    </p:animEffect>
                                    <p:anim calcmode="lin" valueType="num">
                                      <p:cBhvr>
                                        <p:cTn id="57"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58"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Einfacher Stromkreis</a:t>
            </a:r>
            <a:endParaRPr lang="de-DE" dirty="0"/>
          </a:p>
        </p:txBody>
      </p:sp>
      <p:cxnSp>
        <p:nvCxnSpPr>
          <p:cNvPr id="5" name="BatOben"/>
          <p:cNvCxnSpPr/>
          <p:nvPr/>
        </p:nvCxnSpPr>
        <p:spPr>
          <a:xfrm>
            <a:off x="747713" y="3163615"/>
            <a:ext cx="627697" cy="474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BatUnten"/>
          <p:cNvCxnSpPr/>
          <p:nvPr/>
        </p:nvCxnSpPr>
        <p:spPr>
          <a:xfrm>
            <a:off x="928688" y="3267075"/>
            <a:ext cx="280987"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Gerader Verbinder 10"/>
          <p:cNvCxnSpPr/>
          <p:nvPr/>
        </p:nvCxnSpPr>
        <p:spPr>
          <a:xfrm flipV="1">
            <a:off x="1073381" y="1714500"/>
            <a:ext cx="0" cy="14538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Gerader Verbinder 13"/>
          <p:cNvCxnSpPr/>
          <p:nvPr/>
        </p:nvCxnSpPr>
        <p:spPr>
          <a:xfrm flipH="1">
            <a:off x="1067053" y="1723993"/>
            <a:ext cx="171268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Gerader Verbinder 17"/>
          <p:cNvCxnSpPr/>
          <p:nvPr/>
        </p:nvCxnSpPr>
        <p:spPr>
          <a:xfrm flipH="1">
            <a:off x="3457993" y="1714500"/>
            <a:ext cx="2122536"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Gerader Verbinder 19"/>
          <p:cNvCxnSpPr/>
          <p:nvPr/>
        </p:nvCxnSpPr>
        <p:spPr>
          <a:xfrm flipH="1">
            <a:off x="2779736" y="1714500"/>
            <a:ext cx="754574" cy="94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Gerader Verbinder 22"/>
          <p:cNvCxnSpPr/>
          <p:nvPr/>
        </p:nvCxnSpPr>
        <p:spPr>
          <a:xfrm flipV="1">
            <a:off x="5580529" y="1714500"/>
            <a:ext cx="0" cy="1019175"/>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Rechteck 28"/>
          <p:cNvSpPr/>
          <p:nvPr/>
        </p:nvSpPr>
        <p:spPr>
          <a:xfrm>
            <a:off x="5416223" y="2733675"/>
            <a:ext cx="328612" cy="10763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cxnSp>
        <p:nvCxnSpPr>
          <p:cNvPr id="30" name="Gerader Verbinder 29"/>
          <p:cNvCxnSpPr/>
          <p:nvPr/>
        </p:nvCxnSpPr>
        <p:spPr>
          <a:xfrm flipV="1">
            <a:off x="5580529" y="3814762"/>
            <a:ext cx="0" cy="1019175"/>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Gerader Verbinder 30"/>
          <p:cNvCxnSpPr/>
          <p:nvPr/>
        </p:nvCxnSpPr>
        <p:spPr>
          <a:xfrm flipH="1">
            <a:off x="1067053" y="4833938"/>
            <a:ext cx="4513477" cy="4761"/>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Gerader Verbinder 33"/>
          <p:cNvCxnSpPr/>
          <p:nvPr/>
        </p:nvCxnSpPr>
        <p:spPr>
          <a:xfrm flipV="1">
            <a:off x="1067053" y="3267076"/>
            <a:ext cx="3641" cy="1566861"/>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Pfeil nach rechts 40" hidden="1"/>
          <p:cNvSpPr/>
          <p:nvPr/>
        </p:nvSpPr>
        <p:spPr>
          <a:xfrm>
            <a:off x="1790700" y="1852613"/>
            <a:ext cx="3276992" cy="209550"/>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42" name="Pfeil nach rechts 41" hidden="1"/>
          <p:cNvSpPr/>
          <p:nvPr/>
        </p:nvSpPr>
        <p:spPr>
          <a:xfrm rot="16200000">
            <a:off x="1130173" y="2550687"/>
            <a:ext cx="1030543" cy="209550"/>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43" name="Pfeil nach rechts 42" hidden="1"/>
          <p:cNvSpPr/>
          <p:nvPr/>
        </p:nvSpPr>
        <p:spPr>
          <a:xfrm rot="5400000">
            <a:off x="3962408" y="3167447"/>
            <a:ext cx="2420118" cy="209550"/>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44" name="Pfeil nach rechts 43" hidden="1"/>
          <p:cNvSpPr/>
          <p:nvPr/>
        </p:nvSpPr>
        <p:spPr>
          <a:xfrm rot="10800000">
            <a:off x="1750218" y="4482281"/>
            <a:ext cx="3240882" cy="209550"/>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45" name="Pfeil nach rechts 44" hidden="1"/>
          <p:cNvSpPr/>
          <p:nvPr/>
        </p:nvSpPr>
        <p:spPr>
          <a:xfrm rot="16200000">
            <a:off x="1071909" y="3803974"/>
            <a:ext cx="1147063" cy="209550"/>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3" name="Ellipse 2"/>
          <p:cNvSpPr/>
          <p:nvPr/>
        </p:nvSpPr>
        <p:spPr>
          <a:xfrm>
            <a:off x="842841" y="2272902"/>
            <a:ext cx="452063" cy="4346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Ellipse 20"/>
          <p:cNvSpPr/>
          <p:nvPr/>
        </p:nvSpPr>
        <p:spPr>
          <a:xfrm>
            <a:off x="843201" y="3670828"/>
            <a:ext cx="452063" cy="4346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Gebogener Pfeil 5"/>
          <p:cNvSpPr/>
          <p:nvPr/>
        </p:nvSpPr>
        <p:spPr>
          <a:xfrm rot="16200000">
            <a:off x="1633980" y="1149351"/>
            <a:ext cx="3357944" cy="4206548"/>
          </a:xfrm>
          <a:prstGeom prst="circularArrow">
            <a:avLst>
              <a:gd name="adj1" fmla="val 8418"/>
              <a:gd name="adj2" fmla="val 756325"/>
              <a:gd name="adj3" fmla="val 14275452"/>
              <a:gd name="adj4" fmla="val 17586666"/>
              <a:gd name="adj5" fmla="val 12471"/>
            </a:avLst>
          </a:prstGeom>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endParaRPr lang="de-DE">
              <a:solidFill>
                <a:schemeClr val="tx1"/>
              </a:solidFill>
            </a:endParaRPr>
          </a:p>
        </p:txBody>
      </p:sp>
      <p:cxnSp>
        <p:nvCxnSpPr>
          <p:cNvPr id="13" name="Gerader Verbinder 12"/>
          <p:cNvCxnSpPr/>
          <p:nvPr/>
        </p:nvCxnSpPr>
        <p:spPr>
          <a:xfrm>
            <a:off x="348028" y="3210055"/>
            <a:ext cx="1441687" cy="4241"/>
          </a:xfrm>
          <a:prstGeom prst="line">
            <a:avLst/>
          </a:prstGeom>
          <a:ln w="57150">
            <a:solidFill>
              <a:srgbClr val="FF0000"/>
            </a:solidFill>
          </a:ln>
          <a:effectLst>
            <a:outerShdw blurRad="50800" dist="38100" dir="2700000" algn="tl" rotWithShape="0">
              <a:prstClr val="black">
                <a:alpha val="40000"/>
              </a:prstClr>
            </a:outerShdw>
          </a:effectLst>
        </p:spPr>
        <p:style>
          <a:lnRef idx="3">
            <a:schemeClr val="accent2"/>
          </a:lnRef>
          <a:fillRef idx="0">
            <a:schemeClr val="accent2"/>
          </a:fillRef>
          <a:effectRef idx="2">
            <a:schemeClr val="accent2"/>
          </a:effectRef>
          <a:fontRef idx="minor">
            <a:schemeClr val="tx1"/>
          </a:fontRef>
        </p:style>
      </p:cxnSp>
      <p:sp>
        <p:nvSpPr>
          <p:cNvPr id="10" name="Pfeil nach unten 9"/>
          <p:cNvSpPr/>
          <p:nvPr/>
        </p:nvSpPr>
        <p:spPr>
          <a:xfrm>
            <a:off x="1440215" y="2836104"/>
            <a:ext cx="437322" cy="821611"/>
          </a:xfrm>
          <a:prstGeom prst="down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de-DE"/>
          </a:p>
        </p:txBody>
      </p:sp>
      <mc:AlternateContent xmlns:mc="http://schemas.openxmlformats.org/markup-compatibility/2006" xmlns:a14="http://schemas.microsoft.com/office/drawing/2010/main">
        <mc:Choice Requires="a14">
          <p:sp>
            <p:nvSpPr>
              <p:cNvPr id="4" name="Textfeld 3"/>
              <p:cNvSpPr txBox="1"/>
              <p:nvPr/>
            </p:nvSpPr>
            <p:spPr>
              <a:xfrm>
                <a:off x="6318421" y="1648414"/>
                <a:ext cx="5329492" cy="4323171"/>
              </a:xfrm>
              <a:prstGeom prst="rect">
                <a:avLst/>
              </a:prstGeom>
              <a:noFill/>
            </p:spPr>
            <p:txBody>
              <a:bodyPr wrap="square" rtlCol="0">
                <a:spAutoFit/>
              </a:bodyPr>
              <a:lstStyle/>
              <a:p>
                <a:r>
                  <a:rPr lang="de-DE" sz="1600" b="1" dirty="0" smtClean="0">
                    <a:effectLst>
                      <a:outerShdw blurRad="38100" dist="38100" dir="2700000" algn="tl">
                        <a:srgbClr val="000000">
                          <a:alpha val="43137"/>
                        </a:srgbClr>
                      </a:outerShdw>
                    </a:effectLst>
                  </a:rPr>
                  <a:t>Unterschiedlichen</a:t>
                </a:r>
                <a:r>
                  <a:rPr lang="de-DE" sz="1600" dirty="0" smtClean="0"/>
                  <a:t> Potentiale sind stets um Ausgleich bemüht.</a:t>
                </a:r>
              </a:p>
              <a:p>
                <a:r>
                  <a:rPr lang="de-DE" sz="1600" dirty="0" smtClean="0"/>
                  <a:t>Dafür werden auch längere Umwegen (</a:t>
                </a:r>
                <a:r>
                  <a:rPr lang="de-DE" sz="1600" dirty="0" err="1" smtClean="0"/>
                  <a:t>z.B</a:t>
                </a:r>
                <a:r>
                  <a:rPr lang="de-DE" sz="1600" dirty="0" smtClean="0"/>
                  <a:t> durch einen Verbraucher) in Kauf genommen.</a:t>
                </a:r>
              </a:p>
              <a:p>
                <a:r>
                  <a:rPr lang="de-DE" sz="1600" dirty="0" smtClean="0"/>
                  <a:t>Dabei ist der Potentialunterschied die Ursache und wird </a:t>
                </a:r>
                <a:r>
                  <a:rPr lang="de-DE" sz="1600" b="1" dirty="0" smtClean="0">
                    <a:effectLst>
                      <a:outerShdw blurRad="38100" dist="38100" dir="2700000" algn="tl">
                        <a:srgbClr val="000000">
                          <a:alpha val="43137"/>
                        </a:srgbClr>
                      </a:outerShdw>
                    </a:effectLst>
                  </a:rPr>
                  <a:t>Spannung (U)</a:t>
                </a:r>
                <a:r>
                  <a:rPr lang="de-DE" sz="1600" dirty="0" smtClean="0"/>
                  <a:t> genannt. Gemessen wird die Spannung in </a:t>
                </a:r>
                <a:r>
                  <a:rPr lang="de-DE" sz="1600" b="1" dirty="0" smtClean="0">
                    <a:effectLst>
                      <a:outerShdw blurRad="38100" dist="38100" dir="2700000" algn="tl">
                        <a:srgbClr val="000000">
                          <a:alpha val="43137"/>
                        </a:srgbClr>
                      </a:outerShdw>
                    </a:effectLst>
                  </a:rPr>
                  <a:t>Volt (V)</a:t>
                </a:r>
                <a:r>
                  <a:rPr lang="de-DE" sz="1600" dirty="0" smtClean="0"/>
                  <a:t>.</a:t>
                </a:r>
              </a:p>
              <a:p>
                <a:r>
                  <a:rPr lang="de-DE" sz="1600" dirty="0" smtClean="0"/>
                  <a:t>Der resultierende </a:t>
                </a:r>
                <a:r>
                  <a:rPr lang="de-DE" sz="1600" b="1" dirty="0" smtClean="0">
                    <a:effectLst>
                      <a:outerShdw blurRad="38100" dist="38100" dir="2700000" algn="tl">
                        <a:srgbClr val="000000">
                          <a:alpha val="43137"/>
                        </a:srgbClr>
                      </a:outerShdw>
                    </a:effectLst>
                  </a:rPr>
                  <a:t>Strom (I)</a:t>
                </a:r>
                <a:r>
                  <a:rPr lang="de-DE" sz="1600" dirty="0" smtClean="0"/>
                  <a:t> wird in </a:t>
                </a:r>
                <a:r>
                  <a:rPr lang="de-DE" sz="1600" b="1" dirty="0" smtClean="0">
                    <a:effectLst>
                      <a:outerShdw blurRad="38100" dist="38100" dir="2700000" algn="tl">
                        <a:srgbClr val="000000">
                          <a:alpha val="43137"/>
                        </a:srgbClr>
                      </a:outerShdw>
                    </a:effectLst>
                  </a:rPr>
                  <a:t>Ampere (A) </a:t>
                </a:r>
                <a:r>
                  <a:rPr lang="de-DE" sz="1600" dirty="0" smtClean="0"/>
                  <a:t>gemessen. Gemessen wird hier die Anzahl der Ladungsträger, die in einer bestimmten Zeiteinheit einen Punkt im Leiter passieren.</a:t>
                </a:r>
              </a:p>
              <a:p>
                <a:r>
                  <a:rPr lang="de-DE" sz="1600" dirty="0" smtClean="0"/>
                  <a:t>Da die resultierende Stromstärke sich proportional zu verursachenden Spannung ändert ist das Verhältnis beider Werte bei einem elektrischen Verbraucher konstant und wird als Widerstand ® bezeichnet. </a:t>
                </a:r>
              </a:p>
              <a:p>
                <a:r>
                  <a:rPr lang="de-DE" sz="1600" dirty="0" smtClean="0"/>
                  <a:t>Es gilt R = </a:t>
                </a:r>
                <a14:m>
                  <m:oMath xmlns:m="http://schemas.openxmlformats.org/officeDocument/2006/math">
                    <m:f>
                      <m:fPr>
                        <m:ctrlPr>
                          <a:rPr lang="de-DE" sz="1600" i="1" smtClean="0">
                            <a:latin typeface="Cambria Math" panose="02040503050406030204" pitchFamily="18" charset="0"/>
                          </a:rPr>
                        </m:ctrlPr>
                      </m:fPr>
                      <m:num>
                        <m:r>
                          <a:rPr lang="de-DE" sz="1600" b="0" i="1" smtClean="0">
                            <a:latin typeface="Cambria Math" panose="02040503050406030204" pitchFamily="18" charset="0"/>
                          </a:rPr>
                          <m:t>𝑈</m:t>
                        </m:r>
                      </m:num>
                      <m:den>
                        <m:r>
                          <a:rPr lang="de-DE" sz="1600" b="0" i="1" smtClean="0">
                            <a:latin typeface="Cambria Math" panose="02040503050406030204" pitchFamily="18" charset="0"/>
                          </a:rPr>
                          <m:t>𝐼</m:t>
                        </m:r>
                      </m:den>
                    </m:f>
                  </m:oMath>
                </a14:m>
                <a:r>
                  <a:rPr lang="de-DE" sz="1600" dirty="0" smtClean="0"/>
                  <a:t>. Die Maßeinheit für den Widerstand ist Ohm (</a:t>
                </a:r>
                <a:r>
                  <a:rPr lang="el-GR" sz="1600" dirty="0" smtClean="0"/>
                  <a:t>Ω</a:t>
                </a:r>
                <a:r>
                  <a:rPr lang="de-DE" sz="1600" dirty="0" smtClean="0"/>
                  <a:t>).</a:t>
                </a:r>
              </a:p>
              <a:p>
                <a:endParaRPr lang="de-DE" sz="1600" dirty="0"/>
              </a:p>
              <a:p>
                <a:r>
                  <a:rPr lang="de-DE" dirty="0" smtClean="0"/>
                  <a:t>1 </a:t>
                </a:r>
                <a:r>
                  <a:rPr lang="el-GR" dirty="0" smtClean="0"/>
                  <a:t>Ω</a:t>
                </a:r>
                <a:r>
                  <a:rPr lang="de-DE" dirty="0" smtClean="0"/>
                  <a:t> </a:t>
                </a:r>
                <a:r>
                  <a:rPr lang="de-DE" sz="1600" dirty="0" smtClean="0"/>
                  <a:t>= </a:t>
                </a:r>
                <a14:m>
                  <m:oMath xmlns:m="http://schemas.openxmlformats.org/officeDocument/2006/math">
                    <m:f>
                      <m:fPr>
                        <m:ctrlPr>
                          <a:rPr lang="de-DE" sz="2000" i="1">
                            <a:latin typeface="Cambria Math" panose="02040503050406030204" pitchFamily="18" charset="0"/>
                          </a:rPr>
                        </m:ctrlPr>
                      </m:fPr>
                      <m:num>
                        <m:r>
                          <a:rPr lang="de-DE" sz="2000" b="0" i="1" smtClean="0">
                            <a:latin typeface="Cambria Math" panose="02040503050406030204" pitchFamily="18" charset="0"/>
                          </a:rPr>
                          <m:t>1 </m:t>
                        </m:r>
                        <m:r>
                          <a:rPr lang="de-DE" sz="2000" b="0" i="1" smtClean="0">
                            <a:latin typeface="Cambria Math" panose="02040503050406030204" pitchFamily="18" charset="0"/>
                          </a:rPr>
                          <m:t>𝑉</m:t>
                        </m:r>
                      </m:num>
                      <m:den>
                        <m:r>
                          <a:rPr lang="de-DE" sz="2000" b="0" i="1" smtClean="0">
                            <a:latin typeface="Cambria Math" panose="02040503050406030204" pitchFamily="18" charset="0"/>
                          </a:rPr>
                          <m:t>1 </m:t>
                        </m:r>
                        <m:r>
                          <a:rPr lang="de-DE" sz="2000" b="0" i="1" smtClean="0">
                            <a:latin typeface="Cambria Math" panose="02040503050406030204" pitchFamily="18" charset="0"/>
                          </a:rPr>
                          <m:t>𝐴</m:t>
                        </m:r>
                      </m:den>
                    </m:f>
                  </m:oMath>
                </a14:m>
                <a:endParaRPr lang="de-DE" sz="1600" dirty="0" smtClean="0"/>
              </a:p>
            </p:txBody>
          </p:sp>
        </mc:Choice>
        <mc:Fallback xmlns="">
          <p:sp>
            <p:nvSpPr>
              <p:cNvPr id="4" name="Textfeld 3"/>
              <p:cNvSpPr txBox="1">
                <a:spLocks noRot="1" noChangeAspect="1" noMove="1" noResize="1" noEditPoints="1" noAdjustHandles="1" noChangeArrowheads="1" noChangeShapeType="1" noTextEdit="1"/>
              </p:cNvSpPr>
              <p:nvPr/>
            </p:nvSpPr>
            <p:spPr>
              <a:xfrm>
                <a:off x="6318421" y="1648414"/>
                <a:ext cx="5329492" cy="4323171"/>
              </a:xfrm>
              <a:prstGeom prst="rect">
                <a:avLst/>
              </a:prstGeom>
              <a:blipFill>
                <a:blip r:embed="rId2"/>
                <a:stretch>
                  <a:fillRect l="-914" t="-423" r="-457"/>
                </a:stretch>
              </a:blipFill>
            </p:spPr>
            <p:txBody>
              <a:bodyPr/>
              <a:lstStyle/>
              <a:p>
                <a:r>
                  <a:rPr lang="de-DE">
                    <a:noFill/>
                  </a:rPr>
                  <a:t> </a:t>
                </a:r>
              </a:p>
            </p:txBody>
          </p:sp>
        </mc:Fallback>
      </mc:AlternateContent>
    </p:spTree>
    <p:extLst>
      <p:ext uri="{BB962C8B-B14F-4D97-AF65-F5344CB8AC3E}">
        <p14:creationId xmlns:p14="http://schemas.microsoft.com/office/powerpoint/2010/main" val="3229107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down)">
                                      <p:cBhvr>
                                        <p:cTn id="7" dur="500"/>
                                        <p:tgtEl>
                                          <p:spTgt spid="4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left)">
                                      <p:cBhvr>
                                        <p:cTn id="11" dur="1100"/>
                                        <p:tgtEl>
                                          <p:spTgt spid="41"/>
                                        </p:tgtEl>
                                      </p:cBhvr>
                                    </p:animEffect>
                                  </p:childTnLst>
                                </p:cTn>
                              </p:par>
                            </p:childTnLst>
                          </p:cTn>
                        </p:par>
                        <p:par>
                          <p:cTn id="12" fill="hold">
                            <p:stCondLst>
                              <p:cond delay="1600"/>
                            </p:stCondLst>
                            <p:childTnLst>
                              <p:par>
                                <p:cTn id="13" presetID="22" presetClass="entr" presetSubtype="1" fill="hold" grpId="0" nodeType="after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wipe(up)">
                                      <p:cBhvr>
                                        <p:cTn id="15" dur="800"/>
                                        <p:tgtEl>
                                          <p:spTgt spid="43"/>
                                        </p:tgtEl>
                                      </p:cBhvr>
                                    </p:animEffect>
                                  </p:childTnLst>
                                </p:cTn>
                              </p:par>
                            </p:childTnLst>
                          </p:cTn>
                        </p:par>
                        <p:par>
                          <p:cTn id="16" fill="hold">
                            <p:stCondLst>
                              <p:cond delay="2400"/>
                            </p:stCondLst>
                            <p:childTnLst>
                              <p:par>
                                <p:cTn id="17" presetID="22" presetClass="entr" presetSubtype="2" fill="hold" grpId="0" nodeType="after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wipe(right)">
                                      <p:cBhvr>
                                        <p:cTn id="19" dur="1100"/>
                                        <p:tgtEl>
                                          <p:spTgt spid="44"/>
                                        </p:tgtEl>
                                      </p:cBhvr>
                                    </p:animEffect>
                                  </p:childTnLst>
                                </p:cTn>
                              </p:par>
                            </p:childTnLst>
                          </p:cTn>
                        </p:par>
                        <p:par>
                          <p:cTn id="20" fill="hold">
                            <p:stCondLst>
                              <p:cond delay="3500"/>
                            </p:stCondLst>
                            <p:childTnLst>
                              <p:par>
                                <p:cTn id="21" presetID="22" presetClass="entr" presetSubtype="4" fill="hold" grpId="0" nodeType="after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wipe(down)">
                                      <p:cBhvr>
                                        <p:cTn id="23" dur="500"/>
                                        <p:tgtEl>
                                          <p:spTgt spid="45"/>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6" presetClass="emph" presetSubtype="0" fill="hold" grpId="2" nodeType="clickEffect">
                                  <p:stCondLst>
                                    <p:cond delay="0"/>
                                  </p:stCondLst>
                                  <p:childTnLst>
                                    <p:animScale>
                                      <p:cBhvr>
                                        <p:cTn id="33" dur="2000" fill="hold"/>
                                        <p:tgtEl>
                                          <p:spTgt spid="3"/>
                                        </p:tgtEl>
                                      </p:cBhvr>
                                      <p:by x="150000" y="150000"/>
                                    </p:animScale>
                                  </p:childTnLst>
                                </p:cTn>
                              </p:par>
                              <p:par>
                                <p:cTn id="34" presetID="6" presetClass="emph" presetSubtype="0" fill="hold" grpId="1" nodeType="withEffect">
                                  <p:stCondLst>
                                    <p:cond delay="0"/>
                                  </p:stCondLst>
                                  <p:childTnLst>
                                    <p:animScale>
                                      <p:cBhvr>
                                        <p:cTn id="35" dur="2000" fill="hold"/>
                                        <p:tgtEl>
                                          <p:spTgt spid="21"/>
                                        </p:tgtEl>
                                      </p:cBhvr>
                                      <p:by x="50000" y="50000"/>
                                    </p:animScale>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up)">
                                      <p:cBhvr>
                                        <p:cTn id="40" dur="21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2000"/>
                                        <p:tgtEl>
                                          <p:spTgt spid="13"/>
                                        </p:tgtEl>
                                      </p:cBhvr>
                                    </p:animEffect>
                                  </p:childTnLst>
                                </p:cTn>
                              </p:par>
                            </p:childTnLst>
                          </p:cTn>
                        </p:par>
                        <p:par>
                          <p:cTn id="46" fill="hold">
                            <p:stCondLst>
                              <p:cond delay="2000"/>
                            </p:stCondLst>
                            <p:childTnLst>
                              <p:par>
                                <p:cTn id="47" presetID="53" presetClass="exit" presetSubtype="32" fill="hold" grpId="1" nodeType="afterEffect">
                                  <p:stCondLst>
                                    <p:cond delay="0"/>
                                  </p:stCondLst>
                                  <p:childTnLst>
                                    <p:anim calcmode="lin" valueType="num">
                                      <p:cBhvr>
                                        <p:cTn id="48" dur="2000"/>
                                        <p:tgtEl>
                                          <p:spTgt spid="10"/>
                                        </p:tgtEl>
                                        <p:attrNameLst>
                                          <p:attrName>ppt_w</p:attrName>
                                        </p:attrNameLst>
                                      </p:cBhvr>
                                      <p:tavLst>
                                        <p:tav tm="0">
                                          <p:val>
                                            <p:strVal val="ppt_w"/>
                                          </p:val>
                                        </p:tav>
                                        <p:tav tm="100000">
                                          <p:val>
                                            <p:fltVal val="0"/>
                                          </p:val>
                                        </p:tav>
                                      </p:tavLst>
                                    </p:anim>
                                    <p:anim calcmode="lin" valueType="num">
                                      <p:cBhvr>
                                        <p:cTn id="49" dur="2000"/>
                                        <p:tgtEl>
                                          <p:spTgt spid="10"/>
                                        </p:tgtEl>
                                        <p:attrNameLst>
                                          <p:attrName>ppt_h</p:attrName>
                                        </p:attrNameLst>
                                      </p:cBhvr>
                                      <p:tavLst>
                                        <p:tav tm="0">
                                          <p:val>
                                            <p:strVal val="ppt_h"/>
                                          </p:val>
                                        </p:tav>
                                        <p:tav tm="100000">
                                          <p:val>
                                            <p:fltVal val="0"/>
                                          </p:val>
                                        </p:tav>
                                      </p:tavLst>
                                    </p:anim>
                                    <p:animEffect transition="out" filter="fade">
                                      <p:cBhvr>
                                        <p:cTn id="50" dur="2000"/>
                                        <p:tgtEl>
                                          <p:spTgt spid="10"/>
                                        </p:tgtEl>
                                      </p:cBhvr>
                                    </p:animEffect>
                                    <p:set>
                                      <p:cBhvr>
                                        <p:cTn id="51" dur="1" fill="hold">
                                          <p:stCondLst>
                                            <p:cond delay="1999"/>
                                          </p:stCondLst>
                                        </p:cTn>
                                        <p:tgtEl>
                                          <p:spTgt spid="10"/>
                                        </p:tgtEl>
                                        <p:attrNameLst>
                                          <p:attrName>style.visibility</p:attrName>
                                        </p:attrNameLst>
                                      </p:cBhvr>
                                      <p:to>
                                        <p:strVal val="hidden"/>
                                      </p:to>
                                    </p:set>
                                  </p:childTnLst>
                                </p:cTn>
                              </p:par>
                            </p:childTnLst>
                          </p:cTn>
                        </p:par>
                        <p:par>
                          <p:cTn id="52" fill="hold">
                            <p:stCondLst>
                              <p:cond delay="4000"/>
                            </p:stCondLst>
                            <p:childTnLst>
                              <p:par>
                                <p:cTn id="53" presetID="21" presetClass="entr" presetSubtype="8" fill="hold" grpId="0" nodeType="after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wheel(8)">
                                      <p:cBhvr>
                                        <p:cTn id="55" dur="5000"/>
                                        <p:tgtEl>
                                          <p:spTgt spid="6"/>
                                        </p:tgtEl>
                                      </p:cBhvr>
                                    </p:animEffect>
                                  </p:childTnLst>
                                </p:cTn>
                              </p:par>
                              <p:par>
                                <p:cTn id="56" presetID="6" presetClass="emph" presetSubtype="0" fill="hold" grpId="3" nodeType="withEffect">
                                  <p:stCondLst>
                                    <p:cond delay="0"/>
                                  </p:stCondLst>
                                  <p:childTnLst>
                                    <p:animScale>
                                      <p:cBhvr>
                                        <p:cTn id="57" dur="5000" fill="hold"/>
                                        <p:tgtEl>
                                          <p:spTgt spid="3"/>
                                        </p:tgtEl>
                                      </p:cBhvr>
                                      <p:by x="50000" y="50000"/>
                                    </p:animScale>
                                  </p:childTnLst>
                                </p:cTn>
                              </p:par>
                              <p:par>
                                <p:cTn id="58" presetID="6" presetClass="emph" presetSubtype="0" fill="hold" grpId="2" nodeType="withEffect">
                                  <p:stCondLst>
                                    <p:cond delay="0"/>
                                  </p:stCondLst>
                                  <p:childTnLst>
                                    <p:animScale>
                                      <p:cBhvr>
                                        <p:cTn id="59" dur="5000" fill="hold"/>
                                        <p:tgtEl>
                                          <p:spTgt spid="21"/>
                                        </p:tgtEl>
                                      </p:cBhvr>
                                      <p:by x="150000" y="150000"/>
                                    </p:animScale>
                                  </p:childTnLst>
                                </p:cTn>
                              </p:par>
                            </p:childTnLst>
                          </p:cTn>
                        </p:par>
                        <p:par>
                          <p:cTn id="60" fill="hold">
                            <p:stCondLst>
                              <p:cond delay="9000"/>
                            </p:stCondLst>
                            <p:childTnLst>
                              <p:par>
                                <p:cTn id="61" presetID="10" presetClass="exit" presetSubtype="0" fill="hold" grpId="1" nodeType="afterEffect">
                                  <p:stCondLst>
                                    <p:cond delay="0"/>
                                  </p:stCondLst>
                                  <p:childTnLst>
                                    <p:animEffect transition="out" filter="fade">
                                      <p:cBhvr>
                                        <p:cTn id="62" dur="2000"/>
                                        <p:tgtEl>
                                          <p:spTgt spid="6"/>
                                        </p:tgtEl>
                                      </p:cBhvr>
                                    </p:animEffect>
                                    <p:set>
                                      <p:cBhvr>
                                        <p:cTn id="63" dur="1" fill="hold">
                                          <p:stCondLst>
                                            <p:cond delay="1999"/>
                                          </p:stCondLst>
                                        </p:cTn>
                                        <p:tgtEl>
                                          <p:spTgt spid="6"/>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2000"/>
                                        <p:tgtEl>
                                          <p:spTgt spid="13"/>
                                        </p:tgtEl>
                                      </p:cBhvr>
                                    </p:animEffect>
                                    <p:set>
                                      <p:cBhvr>
                                        <p:cTn id="66" dur="1" fill="hold">
                                          <p:stCondLst>
                                            <p:cond delay="1999"/>
                                          </p:stCondLst>
                                        </p:cTn>
                                        <p:tgtEl>
                                          <p:spTgt spid="13"/>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6" presetClass="emph" presetSubtype="0" fill="hold" grpId="4" nodeType="clickEffect">
                                  <p:stCondLst>
                                    <p:cond delay="0"/>
                                  </p:stCondLst>
                                  <p:childTnLst>
                                    <p:animScale>
                                      <p:cBhvr>
                                        <p:cTn id="70" dur="500" fill="hold"/>
                                        <p:tgtEl>
                                          <p:spTgt spid="3"/>
                                        </p:tgtEl>
                                      </p:cBhvr>
                                      <p:by x="150000" y="150000"/>
                                    </p:animScale>
                                  </p:childTnLst>
                                </p:cTn>
                              </p:par>
                              <p:par>
                                <p:cTn id="71" presetID="6" presetClass="emph" presetSubtype="0" fill="hold" grpId="3" nodeType="withEffect">
                                  <p:stCondLst>
                                    <p:cond delay="0"/>
                                  </p:stCondLst>
                                  <p:childTnLst>
                                    <p:animScale>
                                      <p:cBhvr>
                                        <p:cTn id="72" dur="500" fill="hold"/>
                                        <p:tgtEl>
                                          <p:spTgt spid="21"/>
                                        </p:tgtEl>
                                      </p:cBhvr>
                                      <p:by x="50000" y="50000"/>
                                    </p:animScale>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2" nodeType="clickEffect">
                                  <p:stCondLst>
                                    <p:cond delay="0"/>
                                  </p:stCondLst>
                                  <p:childTnLst>
                                    <p:set>
                                      <p:cBhvr>
                                        <p:cTn id="76" dur="1" fill="hold">
                                          <p:stCondLst>
                                            <p:cond delay="0"/>
                                          </p:stCondLst>
                                        </p:cTn>
                                        <p:tgtEl>
                                          <p:spTgt spid="6"/>
                                        </p:tgtEl>
                                        <p:attrNameLst>
                                          <p:attrName>style.visibility</p:attrName>
                                        </p:attrNameLst>
                                      </p:cBhvr>
                                      <p:to>
                                        <p:strVal val="visible"/>
                                      </p:to>
                                    </p:set>
                                    <p:animEffect transition="in" filter="fade">
                                      <p:cBhvr>
                                        <p:cTn id="77" dur="2000"/>
                                        <p:tgtEl>
                                          <p:spTgt spid="6"/>
                                        </p:tgtEl>
                                      </p:cBhvr>
                                    </p:animEffect>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4"/>
                                        </p:tgtEl>
                                        <p:attrNameLst>
                                          <p:attrName>style.visibility</p:attrName>
                                        </p:attrNameLst>
                                      </p:cBhvr>
                                      <p:to>
                                        <p:strVal val="visible"/>
                                      </p:to>
                                    </p:set>
                                    <p:animEffect transition="in" filter="fade">
                                      <p:cBhvr>
                                        <p:cTn id="82" dur="1000"/>
                                        <p:tgtEl>
                                          <p:spTgt spid="4"/>
                                        </p:tgtEl>
                                      </p:cBhvr>
                                    </p:animEffect>
                                    <p:anim calcmode="lin" valueType="num">
                                      <p:cBhvr>
                                        <p:cTn id="83" dur="1000" fill="hold"/>
                                        <p:tgtEl>
                                          <p:spTgt spid="4"/>
                                        </p:tgtEl>
                                        <p:attrNameLst>
                                          <p:attrName>ppt_x</p:attrName>
                                        </p:attrNameLst>
                                      </p:cBhvr>
                                      <p:tavLst>
                                        <p:tav tm="0">
                                          <p:val>
                                            <p:strVal val="#ppt_x"/>
                                          </p:val>
                                        </p:tav>
                                        <p:tav tm="100000">
                                          <p:val>
                                            <p:strVal val="#ppt_x"/>
                                          </p:val>
                                        </p:tav>
                                      </p:tavLst>
                                    </p:anim>
                                    <p:anim calcmode="lin" valueType="num">
                                      <p:cBhvr>
                                        <p:cTn id="8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44" grpId="0" animBg="1"/>
      <p:bldP spid="45" grpId="0" animBg="1"/>
      <p:bldP spid="3" grpId="0" animBg="1"/>
      <p:bldP spid="3" grpId="2" animBg="1"/>
      <p:bldP spid="3" grpId="3" animBg="1"/>
      <p:bldP spid="3" grpId="4" animBg="1"/>
      <p:bldP spid="21" grpId="0" animBg="1"/>
      <p:bldP spid="21" grpId="1" animBg="1"/>
      <p:bldP spid="21" grpId="2" animBg="1"/>
      <p:bldP spid="21" grpId="3" animBg="1"/>
      <p:bldP spid="6" grpId="0" animBg="1"/>
      <p:bldP spid="6" grpId="1" animBg="1"/>
      <p:bldP spid="6" grpId="2" animBg="1"/>
      <p:bldP spid="10" grpId="0" animBg="1"/>
      <p:bldP spid="10" grpId="1" animBg="1"/>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Reihenschaltung von Widerständen</a:t>
            </a:r>
            <a:endParaRPr lang="de-DE" dirty="0"/>
          </a:p>
        </p:txBody>
      </p:sp>
      <p:cxnSp>
        <p:nvCxnSpPr>
          <p:cNvPr id="3" name="BatOben"/>
          <p:cNvCxnSpPr/>
          <p:nvPr/>
        </p:nvCxnSpPr>
        <p:spPr>
          <a:xfrm>
            <a:off x="407486" y="3560734"/>
            <a:ext cx="627697" cy="474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BatUnten"/>
          <p:cNvCxnSpPr/>
          <p:nvPr/>
        </p:nvCxnSpPr>
        <p:spPr>
          <a:xfrm>
            <a:off x="588461" y="3664194"/>
            <a:ext cx="280987"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Gerader Verbinder 4"/>
          <p:cNvCxnSpPr/>
          <p:nvPr/>
        </p:nvCxnSpPr>
        <p:spPr>
          <a:xfrm flipV="1">
            <a:off x="733154" y="2111619"/>
            <a:ext cx="0" cy="14538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Gerader Verbinder 5"/>
          <p:cNvCxnSpPr/>
          <p:nvPr/>
        </p:nvCxnSpPr>
        <p:spPr>
          <a:xfrm flipH="1">
            <a:off x="726827" y="2111619"/>
            <a:ext cx="4521042" cy="94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Gerader Verbinder 8"/>
          <p:cNvCxnSpPr/>
          <p:nvPr/>
        </p:nvCxnSpPr>
        <p:spPr>
          <a:xfrm flipV="1">
            <a:off x="5247869" y="2113984"/>
            <a:ext cx="0" cy="295274"/>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hteck 9"/>
          <p:cNvSpPr/>
          <p:nvPr/>
        </p:nvSpPr>
        <p:spPr>
          <a:xfrm>
            <a:off x="5042175" y="2426983"/>
            <a:ext cx="455744" cy="10763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DE" dirty="0" smtClean="0"/>
              <a:t>R1</a:t>
            </a:r>
            <a:endParaRPr lang="de-DE" dirty="0"/>
          </a:p>
        </p:txBody>
      </p:sp>
      <p:cxnSp>
        <p:nvCxnSpPr>
          <p:cNvPr id="11" name="Gerader Verbinder 10"/>
          <p:cNvCxnSpPr/>
          <p:nvPr/>
        </p:nvCxnSpPr>
        <p:spPr>
          <a:xfrm flipH="1" flipV="1">
            <a:off x="5270045" y="4912091"/>
            <a:ext cx="1" cy="316156"/>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Gerader Verbinder 11"/>
          <p:cNvCxnSpPr/>
          <p:nvPr/>
        </p:nvCxnSpPr>
        <p:spPr>
          <a:xfrm flipH="1">
            <a:off x="726828" y="5227461"/>
            <a:ext cx="4543217" cy="8357"/>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Gerader Verbinder 12"/>
          <p:cNvCxnSpPr/>
          <p:nvPr/>
        </p:nvCxnSpPr>
        <p:spPr>
          <a:xfrm flipV="1">
            <a:off x="726826" y="3664195"/>
            <a:ext cx="3641" cy="1566861"/>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Pfeil nach rechts 22"/>
          <p:cNvSpPr/>
          <p:nvPr/>
        </p:nvSpPr>
        <p:spPr>
          <a:xfrm rot="5400000">
            <a:off x="973144" y="3502565"/>
            <a:ext cx="536801" cy="370819"/>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de-DE"/>
          </a:p>
        </p:txBody>
      </p:sp>
      <p:sp>
        <p:nvSpPr>
          <p:cNvPr id="24" name="Textfeld 23"/>
          <p:cNvSpPr txBox="1"/>
          <p:nvPr/>
        </p:nvSpPr>
        <p:spPr>
          <a:xfrm>
            <a:off x="1486441" y="3503308"/>
            <a:ext cx="943631" cy="369332"/>
          </a:xfrm>
          <a:prstGeom prst="rect">
            <a:avLst/>
          </a:prstGeom>
          <a:noFill/>
        </p:spPr>
        <p:txBody>
          <a:bodyPr wrap="square" rtlCol="0">
            <a:spAutoFit/>
          </a:bodyPr>
          <a:lstStyle/>
          <a:p>
            <a:r>
              <a:rPr lang="de-DE" dirty="0" smtClean="0"/>
              <a:t>Uges</a:t>
            </a:r>
            <a:endParaRPr lang="de-DE" dirty="0"/>
          </a:p>
        </p:txBody>
      </p:sp>
      <p:sp>
        <p:nvSpPr>
          <p:cNvPr id="25" name="Pfeil nach rechts 24"/>
          <p:cNvSpPr/>
          <p:nvPr/>
        </p:nvSpPr>
        <p:spPr>
          <a:xfrm>
            <a:off x="1630117" y="2337435"/>
            <a:ext cx="2752080" cy="288780"/>
          </a:xfrm>
          <a:prstGeom prst="rightArrow">
            <a:avLst/>
          </a:prstGeom>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effectLst>
                <a:outerShdw blurRad="50800" dist="38100" dir="2700000" algn="tl" rotWithShape="0">
                  <a:prstClr val="black">
                    <a:alpha val="40000"/>
                  </a:prstClr>
                </a:outerShdw>
              </a:effectLst>
            </a:endParaRPr>
          </a:p>
        </p:txBody>
      </p:sp>
      <p:sp>
        <p:nvSpPr>
          <p:cNvPr id="26" name="Textfeld 25"/>
          <p:cNvSpPr txBox="1"/>
          <p:nvPr/>
        </p:nvSpPr>
        <p:spPr>
          <a:xfrm>
            <a:off x="2779660" y="2602712"/>
            <a:ext cx="943631" cy="369332"/>
          </a:xfrm>
          <a:prstGeom prst="rect">
            <a:avLst/>
          </a:prstGeom>
          <a:noFill/>
        </p:spPr>
        <p:txBody>
          <a:bodyPr wrap="square" rtlCol="0">
            <a:spAutoFit/>
          </a:bodyPr>
          <a:lstStyle/>
          <a:p>
            <a:r>
              <a:rPr lang="de-DE" dirty="0"/>
              <a:t>I</a:t>
            </a:r>
            <a:r>
              <a:rPr lang="de-DE" dirty="0" smtClean="0"/>
              <a:t>ges</a:t>
            </a:r>
            <a:endParaRPr lang="de-DE" dirty="0"/>
          </a:p>
        </p:txBody>
      </p:sp>
      <p:sp>
        <p:nvSpPr>
          <p:cNvPr id="35" name="Pfeil nach rechts 34"/>
          <p:cNvSpPr/>
          <p:nvPr/>
        </p:nvSpPr>
        <p:spPr>
          <a:xfrm rot="16200000">
            <a:off x="5501395" y="2709206"/>
            <a:ext cx="536801" cy="370819"/>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de-DE"/>
          </a:p>
        </p:txBody>
      </p:sp>
      <p:sp>
        <p:nvSpPr>
          <p:cNvPr id="36" name="Textfeld 35"/>
          <p:cNvSpPr txBox="1"/>
          <p:nvPr/>
        </p:nvSpPr>
        <p:spPr>
          <a:xfrm>
            <a:off x="5955205" y="2709949"/>
            <a:ext cx="473497" cy="369332"/>
          </a:xfrm>
          <a:prstGeom prst="rect">
            <a:avLst/>
          </a:prstGeom>
          <a:noFill/>
        </p:spPr>
        <p:txBody>
          <a:bodyPr wrap="square" rtlCol="0">
            <a:spAutoFit/>
          </a:bodyPr>
          <a:lstStyle/>
          <a:p>
            <a:r>
              <a:rPr lang="de-DE" dirty="0" smtClean="0"/>
              <a:t>U1</a:t>
            </a:r>
            <a:endParaRPr lang="de-DE" dirty="0"/>
          </a:p>
        </p:txBody>
      </p:sp>
      <p:sp>
        <p:nvSpPr>
          <p:cNvPr id="37" name="Textfeld 36"/>
          <p:cNvSpPr txBox="1"/>
          <p:nvPr/>
        </p:nvSpPr>
        <p:spPr>
          <a:xfrm>
            <a:off x="6323297" y="1852574"/>
            <a:ext cx="5054600" cy="3416320"/>
          </a:xfrm>
          <a:prstGeom prst="rect">
            <a:avLst/>
          </a:prstGeom>
          <a:noFill/>
        </p:spPr>
        <p:txBody>
          <a:bodyPr wrap="square" rtlCol="0">
            <a:spAutoFit/>
          </a:bodyPr>
          <a:lstStyle/>
          <a:p>
            <a:r>
              <a:rPr lang="de-DE" dirty="0" smtClean="0"/>
              <a:t>Kirchhoff: Maschenregel</a:t>
            </a:r>
          </a:p>
          <a:p>
            <a:r>
              <a:rPr lang="de-DE" dirty="0" smtClean="0"/>
              <a:t>Alle Teilspannungen eines Umlaufs bzw. einer Masche in einem elektrischen Netzwerk addieren sich zu null.</a:t>
            </a:r>
          </a:p>
          <a:p>
            <a:endParaRPr lang="de-DE" dirty="0"/>
          </a:p>
          <a:p>
            <a:r>
              <a:rPr lang="de-DE" dirty="0" smtClean="0"/>
              <a:t>Uges = U1 + U2</a:t>
            </a:r>
          </a:p>
          <a:p>
            <a:r>
              <a:rPr lang="de-DE" dirty="0" smtClean="0"/>
              <a:t>Iges = I1 = I2 = …</a:t>
            </a:r>
          </a:p>
          <a:p>
            <a:endParaRPr lang="de-DE" dirty="0"/>
          </a:p>
          <a:p>
            <a:r>
              <a:rPr lang="de-DE" dirty="0" smtClean="0"/>
              <a:t>Rges = R1 + R2</a:t>
            </a:r>
          </a:p>
          <a:p>
            <a:endParaRPr lang="de-DE" dirty="0"/>
          </a:p>
          <a:p>
            <a:r>
              <a:rPr lang="de-DE" dirty="0" smtClean="0"/>
              <a:t>Bei einem zusätzlichen Widerstand </a:t>
            </a:r>
            <a:r>
              <a:rPr lang="de-DE" b="1" dirty="0" smtClean="0"/>
              <a:t>steigt</a:t>
            </a:r>
            <a:r>
              <a:rPr lang="de-DE" dirty="0" smtClean="0"/>
              <a:t> der Gesamtwiderstand Rges.</a:t>
            </a:r>
            <a:endParaRPr lang="de-DE" dirty="0"/>
          </a:p>
        </p:txBody>
      </p:sp>
      <p:sp>
        <p:nvSpPr>
          <p:cNvPr id="39" name="Rechteck 38"/>
          <p:cNvSpPr/>
          <p:nvPr/>
        </p:nvSpPr>
        <p:spPr>
          <a:xfrm>
            <a:off x="5042175" y="3823622"/>
            <a:ext cx="455744" cy="10763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DE" dirty="0" smtClean="0"/>
              <a:t>R2</a:t>
            </a:r>
            <a:endParaRPr lang="de-DE" dirty="0"/>
          </a:p>
        </p:txBody>
      </p:sp>
      <p:cxnSp>
        <p:nvCxnSpPr>
          <p:cNvPr id="40" name="Gerader Verbinder 39"/>
          <p:cNvCxnSpPr>
            <a:endCxn id="10" idx="2"/>
          </p:cNvCxnSpPr>
          <p:nvPr/>
        </p:nvCxnSpPr>
        <p:spPr>
          <a:xfrm flipH="1" flipV="1">
            <a:off x="5270047" y="3503308"/>
            <a:ext cx="2" cy="320314"/>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Pfeil nach rechts 43"/>
          <p:cNvSpPr/>
          <p:nvPr/>
        </p:nvSpPr>
        <p:spPr>
          <a:xfrm rot="16200000">
            <a:off x="5501395" y="4104862"/>
            <a:ext cx="536801" cy="370819"/>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de-DE"/>
          </a:p>
        </p:txBody>
      </p:sp>
      <p:sp>
        <p:nvSpPr>
          <p:cNvPr id="45" name="Textfeld 44"/>
          <p:cNvSpPr txBox="1"/>
          <p:nvPr/>
        </p:nvSpPr>
        <p:spPr>
          <a:xfrm>
            <a:off x="5952478" y="4189340"/>
            <a:ext cx="473497" cy="369332"/>
          </a:xfrm>
          <a:prstGeom prst="rect">
            <a:avLst/>
          </a:prstGeom>
          <a:noFill/>
        </p:spPr>
        <p:txBody>
          <a:bodyPr wrap="square" rtlCol="0">
            <a:spAutoFit/>
          </a:bodyPr>
          <a:lstStyle/>
          <a:p>
            <a:r>
              <a:rPr lang="de-DE" dirty="0" smtClean="0"/>
              <a:t>U2</a:t>
            </a:r>
            <a:endParaRPr lang="de-DE" dirty="0"/>
          </a:p>
        </p:txBody>
      </p:sp>
      <p:cxnSp>
        <p:nvCxnSpPr>
          <p:cNvPr id="46" name="Gerader Verbinder 45"/>
          <p:cNvCxnSpPr/>
          <p:nvPr/>
        </p:nvCxnSpPr>
        <p:spPr>
          <a:xfrm flipH="1" flipV="1">
            <a:off x="5270045" y="3818678"/>
            <a:ext cx="2" cy="1092065"/>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5172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animEffect transition="in" filter="fade">
                                      <p:cBhvr>
                                        <p:cTn id="7" dur="1000"/>
                                        <p:tgtEl>
                                          <p:spTgt spid="37">
                                            <p:txEl>
                                              <p:pRg st="0" end="0"/>
                                            </p:txEl>
                                          </p:spTgt>
                                        </p:tgtEl>
                                      </p:cBhvr>
                                    </p:animEffect>
                                    <p:anim calcmode="lin" valueType="num">
                                      <p:cBhvr>
                                        <p:cTn id="8" dur="1000" fill="hold"/>
                                        <p:tgtEl>
                                          <p:spTgt spid="3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7">
                                            <p:txEl>
                                              <p:pRg st="1" end="1"/>
                                            </p:txEl>
                                          </p:spTgt>
                                        </p:tgtEl>
                                        <p:attrNameLst>
                                          <p:attrName>style.visibility</p:attrName>
                                        </p:attrNameLst>
                                      </p:cBhvr>
                                      <p:to>
                                        <p:strVal val="visible"/>
                                      </p:to>
                                    </p:set>
                                    <p:animEffect transition="in" filter="fade">
                                      <p:cBhvr>
                                        <p:cTn id="12" dur="1000"/>
                                        <p:tgtEl>
                                          <p:spTgt spid="37">
                                            <p:txEl>
                                              <p:pRg st="1" end="1"/>
                                            </p:txEl>
                                          </p:spTgt>
                                        </p:tgtEl>
                                      </p:cBhvr>
                                    </p:animEffect>
                                    <p:anim calcmode="lin" valueType="num">
                                      <p:cBhvr>
                                        <p:cTn id="13" dur="1000" fill="hold"/>
                                        <p:tgtEl>
                                          <p:spTgt spid="3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xit" presetSubtype="4" fill="hold" nodeType="clickEffect">
                                  <p:stCondLst>
                                    <p:cond delay="0"/>
                                  </p:stCondLst>
                                  <p:childTnLst>
                                    <p:animEffect transition="out" filter="wipe(down)">
                                      <p:cBhvr>
                                        <p:cTn id="18" dur="1000"/>
                                        <p:tgtEl>
                                          <p:spTgt spid="46"/>
                                        </p:tgtEl>
                                      </p:cBhvr>
                                    </p:animEffect>
                                    <p:set>
                                      <p:cBhvr>
                                        <p:cTn id="19" dur="1" fill="hold">
                                          <p:stCondLst>
                                            <p:cond delay="999"/>
                                          </p:stCondLst>
                                        </p:cTn>
                                        <p:tgtEl>
                                          <p:spTgt spid="46"/>
                                        </p:tgtEl>
                                        <p:attrNameLst>
                                          <p:attrName>style.visibility</p:attrName>
                                        </p:attrNameLst>
                                      </p:cBhvr>
                                      <p:to>
                                        <p:strVal val="hidden"/>
                                      </p:to>
                                    </p:set>
                                  </p:childTnLst>
                                </p:cTn>
                              </p:par>
                              <p:par>
                                <p:cTn id="20" presetID="22" presetClass="entr" presetSubtype="4" fill="hold" grpId="0"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wipe(down)">
                                      <p:cBhvr>
                                        <p:cTn id="22" dur="1000"/>
                                        <p:tgtEl>
                                          <p:spTgt spid="39"/>
                                        </p:tgtEl>
                                      </p:cBhvr>
                                    </p:animEffect>
                                  </p:childTnLst>
                                </p:cTn>
                              </p:par>
                            </p:childTnLst>
                          </p:cTn>
                        </p:par>
                        <p:par>
                          <p:cTn id="23" fill="hold">
                            <p:stCondLst>
                              <p:cond delay="1000"/>
                            </p:stCondLst>
                            <p:childTnLst>
                              <p:par>
                                <p:cTn id="24" presetID="22" presetClass="entr" presetSubtype="4" fill="hold" grpId="0" nodeType="after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wipe(down)">
                                      <p:cBhvr>
                                        <p:cTn id="26" dur="500"/>
                                        <p:tgtEl>
                                          <p:spTgt spid="44"/>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animEffect transition="in" filter="wipe(down)">
                                      <p:cBhvr>
                                        <p:cTn id="29" dur="500"/>
                                        <p:tgtEl>
                                          <p:spTgt spid="45"/>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37">
                                            <p:txEl>
                                              <p:pRg st="3" end="3"/>
                                            </p:txEl>
                                          </p:spTgt>
                                        </p:tgtEl>
                                        <p:attrNameLst>
                                          <p:attrName>style.visibility</p:attrName>
                                        </p:attrNameLst>
                                      </p:cBhvr>
                                      <p:to>
                                        <p:strVal val="visible"/>
                                      </p:to>
                                    </p:set>
                                    <p:animEffect transition="in" filter="fade">
                                      <p:cBhvr>
                                        <p:cTn id="34" dur="1000"/>
                                        <p:tgtEl>
                                          <p:spTgt spid="37">
                                            <p:txEl>
                                              <p:pRg st="3" end="3"/>
                                            </p:txEl>
                                          </p:spTgt>
                                        </p:tgtEl>
                                      </p:cBhvr>
                                    </p:animEffect>
                                    <p:anim calcmode="lin" valueType="num">
                                      <p:cBhvr>
                                        <p:cTn id="35" dur="1000" fill="hold"/>
                                        <p:tgtEl>
                                          <p:spTgt spid="37">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3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7">
                                            <p:txEl>
                                              <p:pRg st="4" end="4"/>
                                            </p:txEl>
                                          </p:spTgt>
                                        </p:tgtEl>
                                        <p:attrNameLst>
                                          <p:attrName>style.visibility</p:attrName>
                                        </p:attrNameLst>
                                      </p:cBhvr>
                                      <p:to>
                                        <p:strVal val="visible"/>
                                      </p:to>
                                    </p:set>
                                    <p:animEffect transition="in" filter="fade">
                                      <p:cBhvr>
                                        <p:cTn id="41" dur="1000"/>
                                        <p:tgtEl>
                                          <p:spTgt spid="37">
                                            <p:txEl>
                                              <p:pRg st="4" end="4"/>
                                            </p:txEl>
                                          </p:spTgt>
                                        </p:tgtEl>
                                      </p:cBhvr>
                                    </p:animEffect>
                                    <p:anim calcmode="lin" valueType="num">
                                      <p:cBhvr>
                                        <p:cTn id="42" dur="1000" fill="hold"/>
                                        <p:tgtEl>
                                          <p:spTgt spid="37">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3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37">
                                            <p:txEl>
                                              <p:pRg st="6" end="6"/>
                                            </p:txEl>
                                          </p:spTgt>
                                        </p:tgtEl>
                                        <p:attrNameLst>
                                          <p:attrName>style.visibility</p:attrName>
                                        </p:attrNameLst>
                                      </p:cBhvr>
                                      <p:to>
                                        <p:strVal val="visible"/>
                                      </p:to>
                                    </p:set>
                                    <p:animEffect transition="in" filter="fade">
                                      <p:cBhvr>
                                        <p:cTn id="48" dur="1000"/>
                                        <p:tgtEl>
                                          <p:spTgt spid="37">
                                            <p:txEl>
                                              <p:pRg st="6" end="6"/>
                                            </p:txEl>
                                          </p:spTgt>
                                        </p:tgtEl>
                                      </p:cBhvr>
                                    </p:animEffect>
                                    <p:anim calcmode="lin" valueType="num">
                                      <p:cBhvr>
                                        <p:cTn id="49" dur="1000" fill="hold"/>
                                        <p:tgtEl>
                                          <p:spTgt spid="37">
                                            <p:txEl>
                                              <p:pRg st="6" end="6"/>
                                            </p:txEl>
                                          </p:spTgt>
                                        </p:tgtEl>
                                        <p:attrNameLst>
                                          <p:attrName>ppt_x</p:attrName>
                                        </p:attrNameLst>
                                      </p:cBhvr>
                                      <p:tavLst>
                                        <p:tav tm="0">
                                          <p:val>
                                            <p:strVal val="#ppt_x"/>
                                          </p:val>
                                        </p:tav>
                                        <p:tav tm="100000">
                                          <p:val>
                                            <p:strVal val="#ppt_x"/>
                                          </p:val>
                                        </p:tav>
                                      </p:tavLst>
                                    </p:anim>
                                    <p:anim calcmode="lin" valueType="num">
                                      <p:cBhvr>
                                        <p:cTn id="50" dur="1000" fill="hold"/>
                                        <p:tgtEl>
                                          <p:spTgt spid="37">
                                            <p:txEl>
                                              <p:pRg st="6" end="6"/>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37">
                                            <p:txEl>
                                              <p:pRg st="8" end="8"/>
                                            </p:txEl>
                                          </p:spTgt>
                                        </p:tgtEl>
                                        <p:attrNameLst>
                                          <p:attrName>style.visibility</p:attrName>
                                        </p:attrNameLst>
                                      </p:cBhvr>
                                      <p:to>
                                        <p:strVal val="visible"/>
                                      </p:to>
                                    </p:set>
                                    <p:animEffect transition="in" filter="fade">
                                      <p:cBhvr>
                                        <p:cTn id="53" dur="1000"/>
                                        <p:tgtEl>
                                          <p:spTgt spid="37">
                                            <p:txEl>
                                              <p:pRg st="8" end="8"/>
                                            </p:txEl>
                                          </p:spTgt>
                                        </p:tgtEl>
                                      </p:cBhvr>
                                    </p:animEffect>
                                    <p:anim calcmode="lin" valueType="num">
                                      <p:cBhvr>
                                        <p:cTn id="54" dur="1000" fill="hold"/>
                                        <p:tgtEl>
                                          <p:spTgt spid="37">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3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4" grpId="0" animBg="1"/>
      <p:bldP spid="4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Iges geteilt"/>
          <p:cNvGrpSpPr/>
          <p:nvPr/>
        </p:nvGrpSpPr>
        <p:grpSpPr>
          <a:xfrm>
            <a:off x="2685577" y="1920676"/>
            <a:ext cx="1423546" cy="624386"/>
            <a:chOff x="2685577" y="1920676"/>
            <a:chExt cx="1423546" cy="624386"/>
          </a:xfrm>
        </p:grpSpPr>
        <p:sp>
          <p:nvSpPr>
            <p:cNvPr id="53" name="Pfeil nach rechts 52"/>
            <p:cNvSpPr/>
            <p:nvPr/>
          </p:nvSpPr>
          <p:spPr>
            <a:xfrm>
              <a:off x="2685577" y="1920676"/>
              <a:ext cx="1423546" cy="337217"/>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de-DE"/>
            </a:p>
          </p:txBody>
        </p:sp>
        <p:sp>
          <p:nvSpPr>
            <p:cNvPr id="54" name="Nach oben gebogener Pfeil 53"/>
            <p:cNvSpPr/>
            <p:nvPr/>
          </p:nvSpPr>
          <p:spPr>
            <a:xfrm flipV="1">
              <a:off x="2685577" y="2173524"/>
              <a:ext cx="914870" cy="371538"/>
            </a:xfrm>
            <a:prstGeom prst="bentUpArrow">
              <a:avLst>
                <a:gd name="adj1" fmla="val 27140"/>
                <a:gd name="adj2" fmla="val 25000"/>
                <a:gd name="adj3" fmla="val 25000"/>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de-DE"/>
            </a:p>
          </p:txBody>
        </p:sp>
      </p:grpSp>
      <p:sp>
        <p:nvSpPr>
          <p:cNvPr id="2" name="Titel 1"/>
          <p:cNvSpPr>
            <a:spLocks noGrp="1"/>
          </p:cNvSpPr>
          <p:nvPr>
            <p:ph type="title"/>
          </p:nvPr>
        </p:nvSpPr>
        <p:spPr/>
        <p:txBody>
          <a:bodyPr/>
          <a:lstStyle/>
          <a:p>
            <a:r>
              <a:rPr lang="de-DE" dirty="0"/>
              <a:t>Parallelschaltung von Widerständen</a:t>
            </a:r>
          </a:p>
        </p:txBody>
      </p:sp>
      <p:cxnSp>
        <p:nvCxnSpPr>
          <p:cNvPr id="3" name="BatOben"/>
          <p:cNvCxnSpPr/>
          <p:nvPr/>
        </p:nvCxnSpPr>
        <p:spPr>
          <a:xfrm>
            <a:off x="407486" y="3560734"/>
            <a:ext cx="627697" cy="474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BatUnten"/>
          <p:cNvCxnSpPr/>
          <p:nvPr/>
        </p:nvCxnSpPr>
        <p:spPr>
          <a:xfrm>
            <a:off x="588461" y="3664194"/>
            <a:ext cx="280987"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Gerader Verbinder 4"/>
          <p:cNvCxnSpPr/>
          <p:nvPr/>
        </p:nvCxnSpPr>
        <p:spPr>
          <a:xfrm flipV="1">
            <a:off x="733154" y="2111619"/>
            <a:ext cx="0" cy="14538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Gerader Verbinder 5"/>
          <p:cNvCxnSpPr/>
          <p:nvPr/>
        </p:nvCxnSpPr>
        <p:spPr>
          <a:xfrm flipH="1">
            <a:off x="726827" y="2111619"/>
            <a:ext cx="2780048" cy="94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Gerader Verbinder 8"/>
          <p:cNvCxnSpPr/>
          <p:nvPr/>
        </p:nvCxnSpPr>
        <p:spPr>
          <a:xfrm flipH="1" flipV="1">
            <a:off x="3510189" y="2113265"/>
            <a:ext cx="3013" cy="966016"/>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hteck 9"/>
          <p:cNvSpPr/>
          <p:nvPr/>
        </p:nvSpPr>
        <p:spPr>
          <a:xfrm>
            <a:off x="3284718" y="3079281"/>
            <a:ext cx="455744" cy="10763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DE" dirty="0" smtClean="0"/>
              <a:t>R1</a:t>
            </a:r>
            <a:endParaRPr lang="de-DE" dirty="0"/>
          </a:p>
        </p:txBody>
      </p:sp>
      <p:cxnSp>
        <p:nvCxnSpPr>
          <p:cNvPr id="12" name="Gerader Verbinder 11"/>
          <p:cNvCxnSpPr/>
          <p:nvPr/>
        </p:nvCxnSpPr>
        <p:spPr>
          <a:xfrm flipH="1">
            <a:off x="726830" y="5228247"/>
            <a:ext cx="2770145" cy="7571"/>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Gerader Verbinder 12"/>
          <p:cNvCxnSpPr/>
          <p:nvPr/>
        </p:nvCxnSpPr>
        <p:spPr>
          <a:xfrm flipV="1">
            <a:off x="726826" y="3664195"/>
            <a:ext cx="3641" cy="1566861"/>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Pfeil nach rechts 22"/>
          <p:cNvSpPr/>
          <p:nvPr/>
        </p:nvSpPr>
        <p:spPr>
          <a:xfrm rot="5400000">
            <a:off x="973144" y="3502565"/>
            <a:ext cx="536801" cy="370819"/>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de-DE"/>
          </a:p>
        </p:txBody>
      </p:sp>
      <p:sp>
        <p:nvSpPr>
          <p:cNvPr id="24" name="Textfeld 23"/>
          <p:cNvSpPr txBox="1"/>
          <p:nvPr/>
        </p:nvSpPr>
        <p:spPr>
          <a:xfrm>
            <a:off x="1486441" y="3503308"/>
            <a:ext cx="943631" cy="369332"/>
          </a:xfrm>
          <a:prstGeom prst="rect">
            <a:avLst/>
          </a:prstGeom>
          <a:noFill/>
        </p:spPr>
        <p:txBody>
          <a:bodyPr wrap="square" rtlCol="0">
            <a:spAutoFit/>
          </a:bodyPr>
          <a:lstStyle/>
          <a:p>
            <a:r>
              <a:rPr lang="de-DE" dirty="0" smtClean="0"/>
              <a:t>Uges</a:t>
            </a:r>
            <a:endParaRPr lang="de-DE" dirty="0"/>
          </a:p>
        </p:txBody>
      </p:sp>
      <p:sp>
        <p:nvSpPr>
          <p:cNvPr id="25" name="Pfeil nach rechts 24"/>
          <p:cNvSpPr/>
          <p:nvPr/>
        </p:nvSpPr>
        <p:spPr>
          <a:xfrm>
            <a:off x="974724" y="2392335"/>
            <a:ext cx="2113633" cy="288780"/>
          </a:xfrm>
          <a:prstGeom prst="rightArrow">
            <a:avLst/>
          </a:prstGeom>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effectLst>
                <a:outerShdw blurRad="50800" dist="38100" dir="2700000" algn="tl" rotWithShape="0">
                  <a:prstClr val="black">
                    <a:alpha val="40000"/>
                  </a:prstClr>
                </a:outerShdw>
              </a:effectLst>
            </a:endParaRPr>
          </a:p>
        </p:txBody>
      </p:sp>
      <p:sp>
        <p:nvSpPr>
          <p:cNvPr id="26" name="Textfeld 25"/>
          <p:cNvSpPr txBox="1"/>
          <p:nvPr/>
        </p:nvSpPr>
        <p:spPr>
          <a:xfrm>
            <a:off x="1708490" y="2595813"/>
            <a:ext cx="694350" cy="369332"/>
          </a:xfrm>
          <a:prstGeom prst="rect">
            <a:avLst/>
          </a:prstGeom>
          <a:noFill/>
        </p:spPr>
        <p:txBody>
          <a:bodyPr wrap="square" rtlCol="0">
            <a:spAutoFit/>
          </a:bodyPr>
          <a:lstStyle/>
          <a:p>
            <a:r>
              <a:rPr lang="de-DE" dirty="0"/>
              <a:t>I</a:t>
            </a:r>
            <a:r>
              <a:rPr lang="de-DE" dirty="0" smtClean="0"/>
              <a:t>ges</a:t>
            </a:r>
            <a:endParaRPr lang="de-DE" dirty="0"/>
          </a:p>
        </p:txBody>
      </p:sp>
      <p:sp>
        <p:nvSpPr>
          <p:cNvPr id="35" name="Pfeil nach rechts 34"/>
          <p:cNvSpPr/>
          <p:nvPr/>
        </p:nvSpPr>
        <p:spPr>
          <a:xfrm rot="16200000">
            <a:off x="3643634" y="3430128"/>
            <a:ext cx="536801" cy="261210"/>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de-DE"/>
          </a:p>
        </p:txBody>
      </p:sp>
      <p:sp>
        <p:nvSpPr>
          <p:cNvPr id="36" name="Textfeld 35"/>
          <p:cNvSpPr txBox="1"/>
          <p:nvPr/>
        </p:nvSpPr>
        <p:spPr>
          <a:xfrm>
            <a:off x="3708291" y="3898556"/>
            <a:ext cx="428477" cy="338554"/>
          </a:xfrm>
          <a:prstGeom prst="rect">
            <a:avLst/>
          </a:prstGeom>
          <a:noFill/>
        </p:spPr>
        <p:txBody>
          <a:bodyPr wrap="square" rtlCol="0">
            <a:spAutoFit/>
          </a:bodyPr>
          <a:lstStyle/>
          <a:p>
            <a:r>
              <a:rPr lang="de-DE" sz="1600" dirty="0" smtClean="0"/>
              <a:t>U1</a:t>
            </a:r>
            <a:endParaRPr lang="de-DE" sz="1600" dirty="0"/>
          </a:p>
        </p:txBody>
      </p:sp>
      <mc:AlternateContent xmlns:mc="http://schemas.openxmlformats.org/markup-compatibility/2006" xmlns:a14="http://schemas.microsoft.com/office/drawing/2010/main">
        <mc:Choice Requires="a14">
          <p:sp>
            <p:nvSpPr>
              <p:cNvPr id="37" name="Textfeld 36"/>
              <p:cNvSpPr txBox="1"/>
              <p:nvPr/>
            </p:nvSpPr>
            <p:spPr>
              <a:xfrm>
                <a:off x="5639920" y="1332052"/>
                <a:ext cx="5054600" cy="5471562"/>
              </a:xfrm>
              <a:prstGeom prst="rect">
                <a:avLst/>
              </a:prstGeom>
              <a:noFill/>
            </p:spPr>
            <p:txBody>
              <a:bodyPr wrap="square" rtlCol="0">
                <a:spAutoFit/>
              </a:bodyPr>
              <a:lstStyle/>
              <a:p>
                <a:r>
                  <a:rPr lang="de-DE" dirty="0" smtClean="0"/>
                  <a:t>Kirschhoff: Knotenregel</a:t>
                </a:r>
              </a:p>
              <a:p>
                <a:endParaRPr lang="de-DE" dirty="0" smtClean="0"/>
              </a:p>
              <a:p>
                <a:r>
                  <a:rPr lang="de-DE" dirty="0"/>
                  <a:t>In einem Knotenpunkt eines elektrischen Netzwerkes ist die Summe der zufließenden Ströme gleich der Summe der abfließenden Ströme</a:t>
                </a:r>
                <a:r>
                  <a:rPr lang="de-DE" dirty="0" smtClean="0"/>
                  <a:t>.</a:t>
                </a:r>
              </a:p>
              <a:p>
                <a:endParaRPr lang="de-DE" dirty="0" smtClean="0"/>
              </a:p>
              <a:p>
                <a:r>
                  <a:rPr lang="de-DE" dirty="0" smtClean="0"/>
                  <a:t>Uges = U1 = U2 = …</a:t>
                </a:r>
              </a:p>
              <a:p>
                <a:endParaRPr lang="de-DE" dirty="0"/>
              </a:p>
              <a:p>
                <a:r>
                  <a:rPr lang="de-DE" dirty="0" smtClean="0"/>
                  <a:t>Iges = I1 + I2 + …</a:t>
                </a:r>
              </a:p>
              <a:p>
                <a:endParaRPr lang="de-DE" dirty="0"/>
              </a:p>
              <a:p>
                <a:r>
                  <a:rPr lang="de-DE" dirty="0" smtClean="0"/>
                  <a:t>1/</a:t>
                </a:r>
                <a:r>
                  <a:rPr lang="de-DE" dirty="0" err="1" smtClean="0"/>
                  <a:t>Rges</a:t>
                </a:r>
                <a:r>
                  <a:rPr lang="de-DE" dirty="0" smtClean="0"/>
                  <a:t> = 1/R1 + 1/R2</a:t>
                </a:r>
              </a:p>
              <a:p>
                <a:endParaRPr lang="de-DE" i="1" dirty="0" smtClean="0">
                  <a:latin typeface="Cambria Math" panose="02040503050406030204" pitchFamily="18" charset="0"/>
                </a:endParaRPr>
              </a:p>
              <a:p>
                <a:r>
                  <a:rPr lang="de-DE" i="1" dirty="0" smtClean="0">
                    <a:latin typeface="Cambria Math" panose="02040503050406030204" pitchFamily="18" charset="0"/>
                  </a:rPr>
                  <a:t>Rges = </a:t>
                </a:r>
                <a14:m>
                  <m:oMath xmlns:m="http://schemas.openxmlformats.org/officeDocument/2006/math">
                    <m:f>
                      <m:fPr>
                        <m:ctrlPr>
                          <a:rPr lang="de-DE" i="1" smtClean="0">
                            <a:latin typeface="Cambria Math" panose="02040503050406030204" pitchFamily="18" charset="0"/>
                          </a:rPr>
                        </m:ctrlPr>
                      </m:fPr>
                      <m:num>
                        <m:r>
                          <a:rPr lang="de-DE" b="0" i="1" smtClean="0">
                            <a:latin typeface="Cambria Math" panose="02040503050406030204" pitchFamily="18" charset="0"/>
                          </a:rPr>
                          <m:t>𝑅</m:t>
                        </m:r>
                        <m:r>
                          <a:rPr lang="de-DE" b="0" i="1" smtClean="0">
                            <a:latin typeface="Cambria Math" panose="02040503050406030204" pitchFamily="18" charset="0"/>
                          </a:rPr>
                          <m:t>1 ∗ </m:t>
                        </m:r>
                        <m:r>
                          <a:rPr lang="de-DE" b="0" i="1" smtClean="0">
                            <a:latin typeface="Cambria Math" panose="02040503050406030204" pitchFamily="18" charset="0"/>
                          </a:rPr>
                          <m:t>𝑅</m:t>
                        </m:r>
                        <m:r>
                          <a:rPr lang="de-DE" b="0" i="1" smtClean="0">
                            <a:latin typeface="Cambria Math" panose="02040503050406030204" pitchFamily="18" charset="0"/>
                          </a:rPr>
                          <m:t>2</m:t>
                        </m:r>
                      </m:num>
                      <m:den>
                        <m:r>
                          <a:rPr lang="de-DE" b="0" i="1" smtClean="0">
                            <a:latin typeface="Cambria Math" panose="02040503050406030204" pitchFamily="18" charset="0"/>
                          </a:rPr>
                          <m:t>𝑅</m:t>
                        </m:r>
                        <m:r>
                          <a:rPr lang="de-DE" b="0" i="1" smtClean="0">
                            <a:latin typeface="Cambria Math" panose="02040503050406030204" pitchFamily="18" charset="0"/>
                          </a:rPr>
                          <m:t>1 + </m:t>
                        </m:r>
                        <m:r>
                          <a:rPr lang="de-DE" b="0" i="1" smtClean="0">
                            <a:latin typeface="Cambria Math" panose="02040503050406030204" pitchFamily="18" charset="0"/>
                          </a:rPr>
                          <m:t>𝑅</m:t>
                        </m:r>
                        <m:r>
                          <a:rPr lang="de-DE" b="0" i="1" smtClean="0">
                            <a:latin typeface="Cambria Math" panose="02040503050406030204" pitchFamily="18" charset="0"/>
                          </a:rPr>
                          <m:t>2</m:t>
                        </m:r>
                      </m:den>
                    </m:f>
                  </m:oMath>
                </a14:m>
                <a:r>
                  <a:rPr lang="de-DE" dirty="0" smtClean="0"/>
                  <a:t> (für genau 2 Widerstände)</a:t>
                </a:r>
              </a:p>
              <a:p>
                <a:endParaRPr lang="de-DE" dirty="0"/>
              </a:p>
              <a:p>
                <a:r>
                  <a:rPr lang="de-DE" dirty="0"/>
                  <a:t>Bei einem zusätzlichen Widerstand </a:t>
                </a:r>
                <a:r>
                  <a:rPr lang="de-DE" b="1" dirty="0" smtClean="0"/>
                  <a:t>sinkt</a:t>
                </a:r>
                <a:r>
                  <a:rPr lang="de-DE" dirty="0" smtClean="0"/>
                  <a:t> </a:t>
                </a:r>
                <a:r>
                  <a:rPr lang="de-DE" dirty="0"/>
                  <a:t>der Gesamtwiderstand </a:t>
                </a:r>
                <a:r>
                  <a:rPr lang="de-DE" dirty="0" smtClean="0"/>
                  <a:t>Rges.</a:t>
                </a:r>
              </a:p>
              <a:p>
                <a:endParaRPr lang="de-DE" dirty="0"/>
              </a:p>
              <a:p>
                <a:endParaRPr lang="de-DE" dirty="0"/>
              </a:p>
              <a:p>
                <a:endParaRPr lang="de-DE" dirty="0" smtClean="0"/>
              </a:p>
            </p:txBody>
          </p:sp>
        </mc:Choice>
        <mc:Fallback xmlns="">
          <p:sp>
            <p:nvSpPr>
              <p:cNvPr id="37" name="Textfeld 36"/>
              <p:cNvSpPr txBox="1">
                <a:spLocks noRot="1" noChangeAspect="1" noMove="1" noResize="1" noEditPoints="1" noAdjustHandles="1" noChangeArrowheads="1" noChangeShapeType="1" noTextEdit="1"/>
              </p:cNvSpPr>
              <p:nvPr/>
            </p:nvSpPr>
            <p:spPr>
              <a:xfrm>
                <a:off x="5639920" y="1332052"/>
                <a:ext cx="5054600" cy="5471562"/>
              </a:xfrm>
              <a:prstGeom prst="rect">
                <a:avLst/>
              </a:prstGeom>
              <a:blipFill>
                <a:blip r:embed="rId2"/>
                <a:stretch>
                  <a:fillRect l="-965" t="-669" r="-724"/>
                </a:stretch>
              </a:blipFill>
            </p:spPr>
            <p:txBody>
              <a:bodyPr/>
              <a:lstStyle/>
              <a:p>
                <a:r>
                  <a:rPr lang="de-DE">
                    <a:noFill/>
                  </a:rPr>
                  <a:t> </a:t>
                </a:r>
              </a:p>
            </p:txBody>
          </p:sp>
        </mc:Fallback>
      </mc:AlternateContent>
      <p:cxnSp>
        <p:nvCxnSpPr>
          <p:cNvPr id="46" name="Gerader Verbinder 45"/>
          <p:cNvCxnSpPr/>
          <p:nvPr/>
        </p:nvCxnSpPr>
        <p:spPr>
          <a:xfrm flipH="1" flipV="1">
            <a:off x="3496975" y="4167355"/>
            <a:ext cx="2" cy="1052906"/>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 name="U2"/>
          <p:cNvGrpSpPr/>
          <p:nvPr/>
        </p:nvGrpSpPr>
        <p:grpSpPr>
          <a:xfrm>
            <a:off x="4929327" y="3234906"/>
            <a:ext cx="473497" cy="976288"/>
            <a:chOff x="4929327" y="3234906"/>
            <a:chExt cx="473497" cy="976288"/>
          </a:xfrm>
        </p:grpSpPr>
        <p:sp>
          <p:nvSpPr>
            <p:cNvPr id="45" name="Textfeld 44"/>
            <p:cNvSpPr txBox="1"/>
            <p:nvPr/>
          </p:nvSpPr>
          <p:spPr>
            <a:xfrm>
              <a:off x="4929327" y="3872640"/>
              <a:ext cx="473497" cy="338554"/>
            </a:xfrm>
            <a:prstGeom prst="rect">
              <a:avLst/>
            </a:prstGeom>
            <a:noFill/>
          </p:spPr>
          <p:txBody>
            <a:bodyPr wrap="square" rtlCol="0">
              <a:spAutoFit/>
            </a:bodyPr>
            <a:lstStyle/>
            <a:p>
              <a:r>
                <a:rPr lang="de-DE" sz="1600" dirty="0" smtClean="0"/>
                <a:t>U2</a:t>
              </a:r>
              <a:endParaRPr lang="de-DE" sz="1600" dirty="0"/>
            </a:p>
          </p:txBody>
        </p:sp>
        <p:sp>
          <p:nvSpPr>
            <p:cNvPr id="48" name="Pfeil nach rechts 47"/>
            <p:cNvSpPr/>
            <p:nvPr/>
          </p:nvSpPr>
          <p:spPr>
            <a:xfrm rot="16200000">
              <a:off x="4817882" y="3372702"/>
              <a:ext cx="536801" cy="261210"/>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de-DE"/>
            </a:p>
          </p:txBody>
        </p:sp>
      </p:grpSp>
      <p:grpSp>
        <p:nvGrpSpPr>
          <p:cNvPr id="14" name="R2"/>
          <p:cNvGrpSpPr/>
          <p:nvPr/>
        </p:nvGrpSpPr>
        <p:grpSpPr>
          <a:xfrm>
            <a:off x="3441690" y="2059624"/>
            <a:ext cx="1413009" cy="3209270"/>
            <a:chOff x="3441690" y="2059624"/>
            <a:chExt cx="1413009" cy="3209270"/>
          </a:xfrm>
        </p:grpSpPr>
        <p:grpSp>
          <p:nvGrpSpPr>
            <p:cNvPr id="8" name="Gruppieren 7"/>
            <p:cNvGrpSpPr/>
            <p:nvPr/>
          </p:nvGrpSpPr>
          <p:grpSpPr>
            <a:xfrm>
              <a:off x="3496976" y="2111619"/>
              <a:ext cx="1357723" cy="3116629"/>
              <a:chOff x="3496976" y="2111619"/>
              <a:chExt cx="1357723" cy="3116629"/>
            </a:xfrm>
          </p:grpSpPr>
          <p:cxnSp>
            <p:nvCxnSpPr>
              <p:cNvPr id="11" name="Gerader Verbinder 10"/>
              <p:cNvCxnSpPr/>
              <p:nvPr/>
            </p:nvCxnSpPr>
            <p:spPr>
              <a:xfrm flipV="1">
                <a:off x="4620552" y="4167357"/>
                <a:ext cx="2" cy="1052904"/>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Rechteck 38"/>
              <p:cNvSpPr/>
              <p:nvPr/>
            </p:nvSpPr>
            <p:spPr>
              <a:xfrm>
                <a:off x="4398955" y="3097808"/>
                <a:ext cx="455744" cy="10763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DE" dirty="0" smtClean="0"/>
                  <a:t>R2</a:t>
                </a:r>
                <a:endParaRPr lang="de-DE" dirty="0"/>
              </a:p>
            </p:txBody>
          </p:sp>
          <p:cxnSp>
            <p:nvCxnSpPr>
              <p:cNvPr id="40" name="Gerader Verbinder 39"/>
              <p:cNvCxnSpPr/>
              <p:nvPr/>
            </p:nvCxnSpPr>
            <p:spPr>
              <a:xfrm flipH="1" flipV="1">
                <a:off x="4620552" y="2121112"/>
                <a:ext cx="2" cy="952681"/>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Gerader Verbinder 37"/>
              <p:cNvCxnSpPr/>
              <p:nvPr/>
            </p:nvCxnSpPr>
            <p:spPr>
              <a:xfrm flipH="1">
                <a:off x="3496976" y="5228246"/>
                <a:ext cx="1123576" cy="2"/>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Gerader Verbinder 46"/>
              <p:cNvCxnSpPr/>
              <p:nvPr/>
            </p:nvCxnSpPr>
            <p:spPr>
              <a:xfrm flipH="1" flipV="1">
                <a:off x="3526882" y="2111619"/>
                <a:ext cx="1093670" cy="4746"/>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9" name="Ellipse 48"/>
            <p:cNvSpPr/>
            <p:nvPr/>
          </p:nvSpPr>
          <p:spPr>
            <a:xfrm>
              <a:off x="3457439" y="2059624"/>
              <a:ext cx="98872" cy="9553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50" name="Ellipse 49"/>
            <p:cNvSpPr/>
            <p:nvPr/>
          </p:nvSpPr>
          <p:spPr>
            <a:xfrm>
              <a:off x="3441690" y="5173360"/>
              <a:ext cx="98872" cy="9553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sp>
        <p:nvSpPr>
          <p:cNvPr id="30" name="Pfeil nach rechts 29"/>
          <p:cNvSpPr/>
          <p:nvPr/>
        </p:nvSpPr>
        <p:spPr>
          <a:xfrm rot="5400000">
            <a:off x="2548424" y="3566533"/>
            <a:ext cx="1100001" cy="195322"/>
          </a:xfrm>
          <a:prstGeom prst="rightArrow">
            <a:avLst/>
          </a:prstGeom>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effectLst>
                <a:outerShdw blurRad="50800" dist="38100" dir="2700000" algn="tl" rotWithShape="0">
                  <a:prstClr val="black">
                    <a:alpha val="40000"/>
                  </a:prstClr>
                </a:outerShdw>
              </a:effectLst>
            </a:endParaRPr>
          </a:p>
        </p:txBody>
      </p:sp>
      <p:sp>
        <p:nvSpPr>
          <p:cNvPr id="31" name="Textfeld 30"/>
          <p:cNvSpPr txBox="1"/>
          <p:nvPr/>
        </p:nvSpPr>
        <p:spPr>
          <a:xfrm>
            <a:off x="2956622" y="4237110"/>
            <a:ext cx="361536" cy="369332"/>
          </a:xfrm>
          <a:prstGeom prst="rect">
            <a:avLst/>
          </a:prstGeom>
          <a:noFill/>
        </p:spPr>
        <p:txBody>
          <a:bodyPr wrap="square" rtlCol="0">
            <a:spAutoFit/>
          </a:bodyPr>
          <a:lstStyle/>
          <a:p>
            <a:r>
              <a:rPr lang="de-DE" dirty="0" smtClean="0"/>
              <a:t>I1</a:t>
            </a:r>
            <a:endParaRPr lang="de-DE" dirty="0"/>
          </a:p>
        </p:txBody>
      </p:sp>
      <p:grpSp>
        <p:nvGrpSpPr>
          <p:cNvPr id="16" name="I2"/>
          <p:cNvGrpSpPr/>
          <p:nvPr/>
        </p:nvGrpSpPr>
        <p:grpSpPr>
          <a:xfrm>
            <a:off x="4103446" y="3097808"/>
            <a:ext cx="383561" cy="1493316"/>
            <a:chOff x="4103446" y="3097808"/>
            <a:chExt cx="383561" cy="1493316"/>
          </a:xfrm>
        </p:grpSpPr>
        <p:sp>
          <p:nvSpPr>
            <p:cNvPr id="32" name="Pfeil nach rechts 31"/>
            <p:cNvSpPr/>
            <p:nvPr/>
          </p:nvSpPr>
          <p:spPr>
            <a:xfrm rot="5400000">
              <a:off x="3710326" y="3520538"/>
              <a:ext cx="1100001" cy="254542"/>
            </a:xfrm>
            <a:prstGeom prst="rightArrow">
              <a:avLst/>
            </a:prstGeom>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effectLst>
                  <a:outerShdw blurRad="50800" dist="38100" dir="2700000" algn="tl" rotWithShape="0">
                    <a:prstClr val="black">
                      <a:alpha val="40000"/>
                    </a:prstClr>
                  </a:outerShdw>
                </a:effectLst>
              </a:endParaRPr>
            </a:p>
          </p:txBody>
        </p:sp>
        <p:sp>
          <p:nvSpPr>
            <p:cNvPr id="33" name="Textfeld 32"/>
            <p:cNvSpPr txBox="1"/>
            <p:nvPr/>
          </p:nvSpPr>
          <p:spPr>
            <a:xfrm>
              <a:off x="4103446" y="4221792"/>
              <a:ext cx="383561" cy="369332"/>
            </a:xfrm>
            <a:prstGeom prst="rect">
              <a:avLst/>
            </a:prstGeom>
            <a:noFill/>
          </p:spPr>
          <p:txBody>
            <a:bodyPr wrap="square" rtlCol="0">
              <a:spAutoFit/>
            </a:bodyPr>
            <a:lstStyle/>
            <a:p>
              <a:r>
                <a:rPr lang="de-DE" dirty="0" smtClean="0"/>
                <a:t>I2</a:t>
              </a:r>
              <a:endParaRPr lang="de-DE" dirty="0"/>
            </a:p>
          </p:txBody>
        </p:sp>
      </p:grpSp>
    </p:spTree>
    <p:extLst>
      <p:ext uri="{BB962C8B-B14F-4D97-AF65-F5344CB8AC3E}">
        <p14:creationId xmlns:p14="http://schemas.microsoft.com/office/powerpoint/2010/main" val="3703824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1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1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up)">
                                      <p:cBhvr>
                                        <p:cTn id="17" dur="1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7">
                                            <p:txEl>
                                              <p:pRg st="0" end="0"/>
                                            </p:txEl>
                                          </p:spTgt>
                                        </p:tgtEl>
                                        <p:attrNameLst>
                                          <p:attrName>style.visibility</p:attrName>
                                        </p:attrNameLst>
                                      </p:cBhvr>
                                      <p:to>
                                        <p:strVal val="visible"/>
                                      </p:to>
                                    </p:set>
                                    <p:animEffect transition="in" filter="fade">
                                      <p:cBhvr>
                                        <p:cTn id="22" dur="1000"/>
                                        <p:tgtEl>
                                          <p:spTgt spid="37">
                                            <p:txEl>
                                              <p:pRg st="0" end="0"/>
                                            </p:txEl>
                                          </p:spTgt>
                                        </p:tgtEl>
                                      </p:cBhvr>
                                    </p:animEffect>
                                    <p:anim calcmode="lin" valueType="num">
                                      <p:cBhvr>
                                        <p:cTn id="23" dur="1000" fill="hold"/>
                                        <p:tgtEl>
                                          <p:spTgt spid="37">
                                            <p:txEl>
                                              <p:pRg st="0" end="0"/>
                                            </p:txEl>
                                          </p:spTgt>
                                        </p:tgtEl>
                                        <p:attrNameLst>
                                          <p:attrName>ppt_x</p:attrName>
                                        </p:attrNameLst>
                                      </p:cBhvr>
                                      <p:tavLst>
                                        <p:tav tm="0">
                                          <p:val>
                                            <p:strVal val="#ppt_x"/>
                                          </p:val>
                                        </p:tav>
                                        <p:tav tm="100000">
                                          <p:val>
                                            <p:strVal val="#ppt_x"/>
                                          </p:val>
                                        </p:tav>
                                      </p:tavLst>
                                    </p:anim>
                                    <p:anim calcmode="lin" valueType="num">
                                      <p:cBhvr>
                                        <p:cTn id="24" dur="1000" fill="hold"/>
                                        <p:tgtEl>
                                          <p:spTgt spid="3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7">
                                            <p:txEl>
                                              <p:pRg st="2" end="2"/>
                                            </p:txEl>
                                          </p:spTgt>
                                        </p:tgtEl>
                                        <p:attrNameLst>
                                          <p:attrName>style.visibility</p:attrName>
                                        </p:attrNameLst>
                                      </p:cBhvr>
                                      <p:to>
                                        <p:strVal val="visible"/>
                                      </p:to>
                                    </p:set>
                                    <p:animEffect transition="in" filter="fade">
                                      <p:cBhvr>
                                        <p:cTn id="29" dur="1000"/>
                                        <p:tgtEl>
                                          <p:spTgt spid="37">
                                            <p:txEl>
                                              <p:pRg st="2" end="2"/>
                                            </p:txEl>
                                          </p:spTgt>
                                        </p:tgtEl>
                                      </p:cBhvr>
                                    </p:animEffect>
                                    <p:anim calcmode="lin" valueType="num">
                                      <p:cBhvr>
                                        <p:cTn id="30" dur="1000" fill="hold"/>
                                        <p:tgtEl>
                                          <p:spTgt spid="37">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3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7">
                                            <p:txEl>
                                              <p:pRg st="4" end="4"/>
                                            </p:txEl>
                                          </p:spTgt>
                                        </p:tgtEl>
                                        <p:attrNameLst>
                                          <p:attrName>style.visibility</p:attrName>
                                        </p:attrNameLst>
                                      </p:cBhvr>
                                      <p:to>
                                        <p:strVal val="visible"/>
                                      </p:to>
                                    </p:set>
                                    <p:animEffect transition="in" filter="fade">
                                      <p:cBhvr>
                                        <p:cTn id="36" dur="1000"/>
                                        <p:tgtEl>
                                          <p:spTgt spid="37">
                                            <p:txEl>
                                              <p:pRg st="4" end="4"/>
                                            </p:txEl>
                                          </p:spTgt>
                                        </p:tgtEl>
                                      </p:cBhvr>
                                    </p:animEffect>
                                    <p:anim calcmode="lin" valueType="num">
                                      <p:cBhvr>
                                        <p:cTn id="37" dur="1000" fill="hold"/>
                                        <p:tgtEl>
                                          <p:spTgt spid="37">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3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7">
                                            <p:txEl>
                                              <p:pRg st="6" end="6"/>
                                            </p:txEl>
                                          </p:spTgt>
                                        </p:tgtEl>
                                        <p:attrNameLst>
                                          <p:attrName>style.visibility</p:attrName>
                                        </p:attrNameLst>
                                      </p:cBhvr>
                                      <p:to>
                                        <p:strVal val="visible"/>
                                      </p:to>
                                    </p:set>
                                    <p:animEffect transition="in" filter="fade">
                                      <p:cBhvr>
                                        <p:cTn id="43" dur="1000"/>
                                        <p:tgtEl>
                                          <p:spTgt spid="37">
                                            <p:txEl>
                                              <p:pRg st="6" end="6"/>
                                            </p:txEl>
                                          </p:spTgt>
                                        </p:tgtEl>
                                      </p:cBhvr>
                                    </p:animEffect>
                                    <p:anim calcmode="lin" valueType="num">
                                      <p:cBhvr>
                                        <p:cTn id="44" dur="1000" fill="hold"/>
                                        <p:tgtEl>
                                          <p:spTgt spid="37">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37">
                                            <p:txEl>
                                              <p:pRg st="8" end="8"/>
                                            </p:txEl>
                                          </p:spTgt>
                                        </p:tgtEl>
                                        <p:attrNameLst>
                                          <p:attrName>style.visibility</p:attrName>
                                        </p:attrNameLst>
                                      </p:cBhvr>
                                      <p:to>
                                        <p:strVal val="visible"/>
                                      </p:to>
                                    </p:set>
                                    <p:animEffect transition="in" filter="fade">
                                      <p:cBhvr>
                                        <p:cTn id="50" dur="1000"/>
                                        <p:tgtEl>
                                          <p:spTgt spid="37">
                                            <p:txEl>
                                              <p:pRg st="8" end="8"/>
                                            </p:txEl>
                                          </p:spTgt>
                                        </p:tgtEl>
                                      </p:cBhvr>
                                    </p:animEffect>
                                    <p:anim calcmode="lin" valueType="num">
                                      <p:cBhvr>
                                        <p:cTn id="51" dur="1000" fill="hold"/>
                                        <p:tgtEl>
                                          <p:spTgt spid="37">
                                            <p:txEl>
                                              <p:pRg st="8" end="8"/>
                                            </p:txEl>
                                          </p:spTgt>
                                        </p:tgtEl>
                                        <p:attrNameLst>
                                          <p:attrName>ppt_x</p:attrName>
                                        </p:attrNameLst>
                                      </p:cBhvr>
                                      <p:tavLst>
                                        <p:tav tm="0">
                                          <p:val>
                                            <p:strVal val="#ppt_x"/>
                                          </p:val>
                                        </p:tav>
                                        <p:tav tm="100000">
                                          <p:val>
                                            <p:strVal val="#ppt_x"/>
                                          </p:val>
                                        </p:tav>
                                      </p:tavLst>
                                    </p:anim>
                                    <p:anim calcmode="lin" valueType="num">
                                      <p:cBhvr>
                                        <p:cTn id="52" dur="1000" fill="hold"/>
                                        <p:tgtEl>
                                          <p:spTgt spid="3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37">
                                            <p:txEl>
                                              <p:pRg st="10" end="10"/>
                                            </p:txEl>
                                          </p:spTgt>
                                        </p:tgtEl>
                                        <p:attrNameLst>
                                          <p:attrName>style.visibility</p:attrName>
                                        </p:attrNameLst>
                                      </p:cBhvr>
                                      <p:to>
                                        <p:strVal val="visible"/>
                                      </p:to>
                                    </p:set>
                                    <p:animEffect transition="in" filter="fade">
                                      <p:cBhvr>
                                        <p:cTn id="57" dur="1000"/>
                                        <p:tgtEl>
                                          <p:spTgt spid="37">
                                            <p:txEl>
                                              <p:pRg st="10" end="10"/>
                                            </p:txEl>
                                          </p:spTgt>
                                        </p:tgtEl>
                                      </p:cBhvr>
                                    </p:animEffect>
                                    <p:anim calcmode="lin" valueType="num">
                                      <p:cBhvr>
                                        <p:cTn id="58" dur="1000" fill="hold"/>
                                        <p:tgtEl>
                                          <p:spTgt spid="37">
                                            <p:txEl>
                                              <p:pRg st="10" end="10"/>
                                            </p:txEl>
                                          </p:spTgt>
                                        </p:tgtEl>
                                        <p:attrNameLst>
                                          <p:attrName>ppt_x</p:attrName>
                                        </p:attrNameLst>
                                      </p:cBhvr>
                                      <p:tavLst>
                                        <p:tav tm="0">
                                          <p:val>
                                            <p:strVal val="#ppt_x"/>
                                          </p:val>
                                        </p:tav>
                                        <p:tav tm="100000">
                                          <p:val>
                                            <p:strVal val="#ppt_x"/>
                                          </p:val>
                                        </p:tav>
                                      </p:tavLst>
                                    </p:anim>
                                    <p:anim calcmode="lin" valueType="num">
                                      <p:cBhvr>
                                        <p:cTn id="59" dur="1000" fill="hold"/>
                                        <p:tgtEl>
                                          <p:spTgt spid="3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37">
                                            <p:txEl>
                                              <p:pRg st="12" end="12"/>
                                            </p:txEl>
                                          </p:spTgt>
                                        </p:tgtEl>
                                        <p:attrNameLst>
                                          <p:attrName>style.visibility</p:attrName>
                                        </p:attrNameLst>
                                      </p:cBhvr>
                                      <p:to>
                                        <p:strVal val="visible"/>
                                      </p:to>
                                    </p:set>
                                    <p:animEffect transition="in" filter="fade">
                                      <p:cBhvr>
                                        <p:cTn id="64" dur="1000"/>
                                        <p:tgtEl>
                                          <p:spTgt spid="37">
                                            <p:txEl>
                                              <p:pRg st="12" end="12"/>
                                            </p:txEl>
                                          </p:spTgt>
                                        </p:tgtEl>
                                      </p:cBhvr>
                                    </p:animEffect>
                                    <p:anim calcmode="lin" valueType="num">
                                      <p:cBhvr>
                                        <p:cTn id="65" dur="1000" fill="hold"/>
                                        <p:tgtEl>
                                          <p:spTgt spid="37">
                                            <p:txEl>
                                              <p:pRg st="12" end="12"/>
                                            </p:txEl>
                                          </p:spTgt>
                                        </p:tgtEl>
                                        <p:attrNameLst>
                                          <p:attrName>ppt_x</p:attrName>
                                        </p:attrNameLst>
                                      </p:cBhvr>
                                      <p:tavLst>
                                        <p:tav tm="0">
                                          <p:val>
                                            <p:strVal val="#ppt_x"/>
                                          </p:val>
                                        </p:tav>
                                        <p:tav tm="100000">
                                          <p:val>
                                            <p:strVal val="#ppt_x"/>
                                          </p:val>
                                        </p:tav>
                                      </p:tavLst>
                                    </p:anim>
                                    <p:anim calcmode="lin" valueType="num">
                                      <p:cBhvr>
                                        <p:cTn id="66" dur="1000" fill="hold"/>
                                        <p:tgtEl>
                                          <p:spTgt spid="37">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15"/>
                                        </p:tgtEl>
                                        <p:attrNameLst>
                                          <p:attrName>style.visibility</p:attrName>
                                        </p:attrNameLst>
                                      </p:cBhvr>
                                      <p:to>
                                        <p:strVal val="visible"/>
                                      </p:to>
                                    </p:set>
                                    <p:animEffect transition="in" filter="wipe(left)">
                                      <p:cBhvr>
                                        <p:cTn id="71" dur="11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Elektrische Leistung</a:t>
            </a:r>
            <a:endParaRPr lang="de-DE" dirty="0"/>
          </a:p>
        </p:txBody>
      </p:sp>
      <p:pic>
        <p:nvPicPr>
          <p:cNvPr id="4" name="Grafik 3"/>
          <p:cNvPicPr/>
          <p:nvPr/>
        </p:nvPicPr>
        <p:blipFill>
          <a:blip r:embed="rId2" cstate="print">
            <a:extLst>
              <a:ext uri="{28A0092B-C50C-407E-A947-70E740481C1C}">
                <a14:useLocalDpi xmlns:a14="http://schemas.microsoft.com/office/drawing/2010/main" val="0"/>
              </a:ext>
            </a:extLst>
          </a:blip>
          <a:stretch>
            <a:fillRect/>
          </a:stretch>
        </p:blipFill>
        <p:spPr>
          <a:xfrm>
            <a:off x="497417" y="1380008"/>
            <a:ext cx="2431134" cy="3414413"/>
          </a:xfrm>
          <a:prstGeom prst="rect">
            <a:avLst/>
          </a:prstGeom>
          <a:effectLst>
            <a:outerShdw blurRad="50800" dist="38100" dir="2700000" algn="tl" rotWithShape="0">
              <a:prstClr val="black">
                <a:alpha val="40000"/>
              </a:prstClr>
            </a:outerShdw>
          </a:effectLst>
        </p:spPr>
      </p:pic>
      <p:pic>
        <p:nvPicPr>
          <p:cNvPr id="6" name="Grafik 5"/>
          <p:cNvPicPr/>
          <p:nvPr/>
        </p:nvPicPr>
        <p:blipFill rotWithShape="1">
          <a:blip r:embed="rId3" cstate="print">
            <a:extLst>
              <a:ext uri="{28A0092B-C50C-407E-A947-70E740481C1C}">
                <a14:useLocalDpi xmlns:a14="http://schemas.microsoft.com/office/drawing/2010/main" val="0"/>
              </a:ext>
            </a:extLst>
          </a:blip>
          <a:srcRect l="30088" r="24767"/>
          <a:stretch/>
        </p:blipFill>
        <p:spPr bwMode="auto">
          <a:xfrm>
            <a:off x="9110209" y="1380007"/>
            <a:ext cx="2362388" cy="3414413"/>
          </a:xfrm>
          <a:prstGeom prst="rect">
            <a:avLst/>
          </a:prstGeom>
          <a:ln>
            <a:noFill/>
          </a:ln>
          <a:effectLst>
            <a:outerShdw blurRad="50800" dist="38100" dir="2700000" algn="tl" rotWithShape="0">
              <a:prstClr val="black">
                <a:alpha val="40000"/>
              </a:prstClr>
            </a:outerShdw>
          </a:effectLst>
          <a:extLst>
            <a:ext uri="{53640926-AAD7-44D8-BBD7-CCE9431645EC}">
              <a14:shadowObscured xmlns:a14="http://schemas.microsoft.com/office/drawing/2010/main"/>
            </a:ext>
          </a:extLst>
        </p:spPr>
      </p:pic>
      <p:pic>
        <p:nvPicPr>
          <p:cNvPr id="8" name="Inhaltsplatzhalter 7"/>
          <p:cNvPicPr>
            <a:picLocks noGrp="1" noChangeAspect="1"/>
          </p:cNvPicPr>
          <p:nvPr>
            <p:ph idx="1"/>
          </p:nvPr>
        </p:nvPicPr>
        <p:blipFill>
          <a:blip r:embed="rId4"/>
          <a:stretch>
            <a:fillRect/>
          </a:stretch>
        </p:blipFill>
        <p:spPr>
          <a:xfrm>
            <a:off x="4433619" y="1381257"/>
            <a:ext cx="3171522" cy="3413163"/>
          </a:xfrm>
          <a:prstGeom prst="rect">
            <a:avLst/>
          </a:prstGeom>
          <a:effectLst>
            <a:outerShdw blurRad="50800" dist="38100" dir="2700000" algn="tl" rotWithShape="0">
              <a:prstClr val="black">
                <a:alpha val="40000"/>
              </a:prstClr>
            </a:outerShdw>
          </a:effectLst>
        </p:spPr>
      </p:pic>
      <p:sp>
        <p:nvSpPr>
          <p:cNvPr id="9" name="Textfeld 8"/>
          <p:cNvSpPr txBox="1"/>
          <p:nvPr/>
        </p:nvSpPr>
        <p:spPr>
          <a:xfrm>
            <a:off x="497417" y="5412259"/>
            <a:ext cx="10975180" cy="923330"/>
          </a:xfrm>
          <a:prstGeom prst="rect">
            <a:avLst/>
          </a:prstGeom>
          <a:noFill/>
        </p:spPr>
        <p:txBody>
          <a:bodyPr wrap="square" rtlCol="0">
            <a:spAutoFit/>
          </a:bodyPr>
          <a:lstStyle/>
          <a:p>
            <a:r>
              <a:rPr lang="de-DE" dirty="0" smtClean="0">
                <a:effectLst>
                  <a:outerShdw blurRad="38100" dist="38100" dir="2700000" algn="tl">
                    <a:srgbClr val="000000">
                      <a:alpha val="43137"/>
                    </a:srgbClr>
                  </a:outerShdw>
                </a:effectLst>
              </a:rPr>
              <a:t>Elektrische Leistung : P</a:t>
            </a:r>
          </a:p>
          <a:p>
            <a:r>
              <a:rPr lang="de-DE" dirty="0" smtClean="0">
                <a:effectLst>
                  <a:outerShdw blurRad="38100" dist="38100" dir="2700000" algn="tl">
                    <a:srgbClr val="000000">
                      <a:alpha val="43137"/>
                    </a:srgbClr>
                  </a:outerShdw>
                </a:effectLst>
              </a:rPr>
              <a:t>Formel                        : P = U * I</a:t>
            </a:r>
          </a:p>
          <a:p>
            <a:r>
              <a:rPr lang="de-DE" dirty="0" smtClean="0">
                <a:effectLst>
                  <a:outerShdw blurRad="38100" dist="38100" dir="2700000" algn="tl">
                    <a:srgbClr val="000000">
                      <a:alpha val="43137"/>
                    </a:srgbClr>
                  </a:outerShdw>
                </a:effectLst>
              </a:rPr>
              <a:t>Einheit                        : W (</a:t>
            </a:r>
            <a:r>
              <a:rPr lang="de-DE" dirty="0">
                <a:effectLst>
                  <a:outerShdw blurRad="38100" dist="38100" dir="2700000" algn="tl">
                    <a:srgbClr val="000000">
                      <a:alpha val="43137"/>
                    </a:srgbClr>
                  </a:outerShdw>
                </a:effectLst>
              </a:rPr>
              <a:t>W</a:t>
            </a:r>
            <a:r>
              <a:rPr lang="de-DE" dirty="0" smtClean="0">
                <a:effectLst>
                  <a:outerShdw blurRad="38100" dist="38100" dir="2700000" algn="tl">
                    <a:srgbClr val="000000">
                      <a:alpha val="43137"/>
                    </a:srgbClr>
                  </a:outerShdw>
                </a:effectLst>
              </a:rPr>
              <a:t>att)</a:t>
            </a:r>
            <a:endParaRPr lang="de-DE" dirty="0">
              <a:effectLst>
                <a:outerShdw blurRad="38100" dist="38100" dir="2700000" algn="tl">
                  <a:srgbClr val="000000">
                    <a:alpha val="43137"/>
                  </a:srgbClr>
                </a:outerShdw>
              </a:effectLst>
            </a:endParaRPr>
          </a:p>
        </p:txBody>
      </p:sp>
      <p:pic>
        <p:nvPicPr>
          <p:cNvPr id="1026" name="Picture 2" descr="Bildergebnis fÃ¼r elektrische leistu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20662" y="1380007"/>
            <a:ext cx="4250944" cy="341441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6534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9">
                                            <p:txEl>
                                              <p:pRg st="0" end="0"/>
                                            </p:txEl>
                                          </p:spTgt>
                                        </p:tgtEl>
                                        <p:attrNameLst>
                                          <p:attrName>style.visibility</p:attrName>
                                        </p:attrNameLst>
                                      </p:cBhvr>
                                      <p:to>
                                        <p:strVal val="visible"/>
                                      </p:to>
                                    </p:set>
                                    <p:anim calcmode="lin" valueType="num">
                                      <p:cBhvr additive="base">
                                        <p:cTn id="28"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9">
                                            <p:txEl>
                                              <p:pRg st="1" end="1"/>
                                            </p:txEl>
                                          </p:spTgt>
                                        </p:tgtEl>
                                        <p:attrNameLst>
                                          <p:attrName>style.visibility</p:attrName>
                                        </p:attrNameLst>
                                      </p:cBhvr>
                                      <p:to>
                                        <p:strVal val="visible"/>
                                      </p:to>
                                    </p:set>
                                    <p:anim calcmode="lin" valueType="num">
                                      <p:cBhvr additive="base">
                                        <p:cTn id="34"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9">
                                            <p:txEl>
                                              <p:pRg st="2" end="2"/>
                                            </p:txEl>
                                          </p:spTgt>
                                        </p:tgtEl>
                                        <p:attrNameLst>
                                          <p:attrName>style.visibility</p:attrName>
                                        </p:attrNameLst>
                                      </p:cBhvr>
                                      <p:to>
                                        <p:strVal val="visible"/>
                                      </p:to>
                                    </p:set>
                                    <p:anim calcmode="lin" valueType="num">
                                      <p:cBhvr additive="base">
                                        <p:cTn id="40"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nodeType="clickEffect">
                                  <p:stCondLst>
                                    <p:cond delay="0"/>
                                  </p:stCondLst>
                                  <p:childTnLst>
                                    <p:animEffect transition="out" filter="fade">
                                      <p:cBhvr>
                                        <p:cTn id="45" dur="500"/>
                                        <p:tgtEl>
                                          <p:spTgt spid="8"/>
                                        </p:tgtEl>
                                      </p:cBhvr>
                                    </p:animEffect>
                                    <p:set>
                                      <p:cBhvr>
                                        <p:cTn id="46" dur="1" fill="hold">
                                          <p:stCondLst>
                                            <p:cond delay="499"/>
                                          </p:stCondLst>
                                        </p:cTn>
                                        <p:tgtEl>
                                          <p:spTgt spid="8"/>
                                        </p:tgtEl>
                                        <p:attrNameLst>
                                          <p:attrName>style.visibility</p:attrName>
                                        </p:attrNameLst>
                                      </p:cBhvr>
                                      <p:to>
                                        <p:strVal val="hidden"/>
                                      </p:to>
                                    </p:set>
                                  </p:childTnLst>
                                </p:cTn>
                              </p:par>
                              <p:par>
                                <p:cTn id="47" presetID="42" presetClass="entr" presetSubtype="0" fill="hold" nodeType="withEffect">
                                  <p:stCondLst>
                                    <p:cond delay="0"/>
                                  </p:stCondLst>
                                  <p:childTnLst>
                                    <p:set>
                                      <p:cBhvr>
                                        <p:cTn id="48" dur="1" fill="hold">
                                          <p:stCondLst>
                                            <p:cond delay="0"/>
                                          </p:stCondLst>
                                        </p:cTn>
                                        <p:tgtEl>
                                          <p:spTgt spid="1026"/>
                                        </p:tgtEl>
                                        <p:attrNameLst>
                                          <p:attrName>style.visibility</p:attrName>
                                        </p:attrNameLst>
                                      </p:cBhvr>
                                      <p:to>
                                        <p:strVal val="visible"/>
                                      </p:to>
                                    </p:set>
                                    <p:animEffect transition="in" filter="fade">
                                      <p:cBhvr>
                                        <p:cTn id="49" dur="1000"/>
                                        <p:tgtEl>
                                          <p:spTgt spid="1026"/>
                                        </p:tgtEl>
                                      </p:cBhvr>
                                    </p:animEffect>
                                    <p:anim calcmode="lin" valueType="num">
                                      <p:cBhvr>
                                        <p:cTn id="50" dur="1000" fill="hold"/>
                                        <p:tgtEl>
                                          <p:spTgt spid="1026"/>
                                        </p:tgtEl>
                                        <p:attrNameLst>
                                          <p:attrName>ppt_x</p:attrName>
                                        </p:attrNameLst>
                                      </p:cBhvr>
                                      <p:tavLst>
                                        <p:tav tm="0">
                                          <p:val>
                                            <p:strVal val="#ppt_x"/>
                                          </p:val>
                                        </p:tav>
                                        <p:tav tm="100000">
                                          <p:val>
                                            <p:strVal val="#ppt_x"/>
                                          </p:val>
                                        </p:tav>
                                      </p:tavLst>
                                    </p:anim>
                                    <p:anim calcmode="lin" valueType="num">
                                      <p:cBhvr>
                                        <p:cTn id="51"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Aufgaben</a:t>
            </a:r>
            <a:endParaRPr lang="de-DE" dirty="0"/>
          </a:p>
        </p:txBody>
      </p:sp>
      <p:sp>
        <p:nvSpPr>
          <p:cNvPr id="3" name="Inhaltsplatzhalter 2"/>
          <p:cNvSpPr>
            <a:spLocks noGrp="1"/>
          </p:cNvSpPr>
          <p:nvPr>
            <p:ph idx="1"/>
          </p:nvPr>
        </p:nvSpPr>
        <p:spPr/>
        <p:txBody>
          <a:bodyPr/>
          <a:lstStyle/>
          <a:p>
            <a:pPr marL="0" indent="0">
              <a:buNone/>
            </a:pPr>
            <a:endParaRPr lang="de-DE" sz="2800" dirty="0">
              <a:effectLst>
                <a:outerShdw blurRad="38100" dist="38100" dir="2700000" algn="tl">
                  <a:srgbClr val="000000">
                    <a:alpha val="43137"/>
                  </a:srgbClr>
                </a:outerShdw>
              </a:effectLst>
            </a:endParaRPr>
          </a:p>
          <a:p>
            <a:pPr lvl="0"/>
            <a:r>
              <a:rPr lang="de-DE" sz="2800" dirty="0">
                <a:effectLst>
                  <a:outerShdw blurRad="38100" dist="38100" dir="2700000" algn="tl">
                    <a:srgbClr val="000000">
                      <a:alpha val="43137"/>
                    </a:srgbClr>
                  </a:outerShdw>
                </a:effectLst>
              </a:rPr>
              <a:t>Auf der Halogenlampe steht 12 V / 20 W.</a:t>
            </a:r>
          </a:p>
          <a:p>
            <a:pPr lvl="1"/>
            <a:r>
              <a:rPr lang="de-DE" sz="2400" dirty="0">
                <a:effectLst>
                  <a:outerShdw blurRad="38100" dist="38100" dir="2700000" algn="tl">
                    <a:srgbClr val="000000">
                      <a:alpha val="43137"/>
                    </a:srgbClr>
                  </a:outerShdw>
                </a:effectLst>
              </a:rPr>
              <a:t>Welcher Strom </a:t>
            </a:r>
            <a:r>
              <a:rPr lang="de-DE" sz="2400" dirty="0" smtClean="0">
                <a:effectLst>
                  <a:outerShdw blurRad="38100" dist="38100" dir="2700000" algn="tl">
                    <a:srgbClr val="000000">
                      <a:alpha val="43137"/>
                    </a:srgbClr>
                  </a:outerShdw>
                </a:effectLst>
              </a:rPr>
              <a:t>fließt bei 12V?</a:t>
            </a:r>
          </a:p>
          <a:p>
            <a:pPr lvl="1"/>
            <a:r>
              <a:rPr lang="de-DE" sz="2400" dirty="0" smtClean="0">
                <a:effectLst>
                  <a:outerShdw blurRad="38100" dist="38100" dir="2700000" algn="tl">
                    <a:srgbClr val="000000">
                      <a:alpha val="43137"/>
                    </a:srgbClr>
                  </a:outerShdw>
                </a:effectLst>
              </a:rPr>
              <a:t>Welcher Strom fließt bei 6V?</a:t>
            </a:r>
            <a:endParaRPr lang="de-DE" sz="2400" dirty="0">
              <a:effectLst>
                <a:outerShdw blurRad="38100" dist="38100" dir="2700000" algn="tl">
                  <a:srgbClr val="000000">
                    <a:alpha val="43137"/>
                  </a:srgbClr>
                </a:outerShdw>
              </a:effectLst>
            </a:endParaRPr>
          </a:p>
          <a:p>
            <a:pPr lvl="0"/>
            <a:r>
              <a:rPr lang="de-DE" sz="2800" dirty="0">
                <a:effectLst>
                  <a:outerShdw blurRad="38100" dist="38100" dir="2700000" algn="tl">
                    <a:srgbClr val="000000">
                      <a:alpha val="43137"/>
                    </a:srgbClr>
                  </a:outerShdw>
                </a:effectLst>
              </a:rPr>
              <a:t>Ein Auto-Anlasser „zieht“ 150 A. Welche Leistung hat der Anlasser?</a:t>
            </a:r>
          </a:p>
          <a:p>
            <a:pPr lvl="0"/>
            <a:r>
              <a:rPr lang="de-DE" sz="2800" dirty="0">
                <a:effectLst>
                  <a:outerShdw blurRad="38100" dist="38100" dir="2700000" algn="tl">
                    <a:srgbClr val="000000">
                      <a:alpha val="43137"/>
                    </a:srgbClr>
                  </a:outerShdw>
                </a:effectLst>
              </a:rPr>
              <a:t>Durch eine 200 kV Hochspannungsleitung fließen 30 A. Welche Leistung wird übertragen?</a:t>
            </a:r>
          </a:p>
          <a:p>
            <a:endParaRPr lang="de-DE" sz="28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22199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anim calcmode="lin" valueType="num">
                                      <p:cBhvr>
                                        <p:cTn id="2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fw">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fw" id="{AFF82049-0D48-42A0-B6AC-7BB9FD06ABE1}" vid="{A2607698-2FF6-4098-BF67-DF890EB2D224}"/>
    </a:ext>
  </a:extLst>
</a:theme>
</file>

<file path=docProps/app.xml><?xml version="1.0" encoding="utf-8"?>
<Properties xmlns="http://schemas.openxmlformats.org/officeDocument/2006/extended-properties" xmlns:vt="http://schemas.openxmlformats.org/officeDocument/2006/docPropsVTypes">
  <Template>bfw</Template>
  <TotalTime>0</TotalTime>
  <Words>707</Words>
  <Application>Microsoft Office PowerPoint</Application>
  <PresentationFormat>Breitbild</PresentationFormat>
  <Paragraphs>105</Paragraphs>
  <Slides>11</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11</vt:i4>
      </vt:variant>
    </vt:vector>
  </HeadingPairs>
  <TitlesOfParts>
    <vt:vector size="16" baseType="lpstr">
      <vt:lpstr>Arial</vt:lpstr>
      <vt:lpstr>Calibri</vt:lpstr>
      <vt:lpstr>Cambria Math</vt:lpstr>
      <vt:lpstr>Times New Roman</vt:lpstr>
      <vt:lpstr>bfw</vt:lpstr>
      <vt:lpstr>Elektrotechnik / Elektronik Teil III – Ohm‘sches Gesetz</vt:lpstr>
      <vt:lpstr>Georg Simon Ohm 1789 - 1854</vt:lpstr>
      <vt:lpstr>Stromkreis</vt:lpstr>
      <vt:lpstr>Kreisläufe</vt:lpstr>
      <vt:lpstr>Einfacher Stromkreis</vt:lpstr>
      <vt:lpstr>Reihenschaltung von Widerständen</vt:lpstr>
      <vt:lpstr>Parallelschaltung von Widerständen</vt:lpstr>
      <vt:lpstr>Elektrische Leistung</vt:lpstr>
      <vt:lpstr>Aufgaben</vt:lpstr>
      <vt:lpstr>Elektrische Arbeit</vt:lpstr>
      <vt:lpstr>Aufgaben elektrische Arbeit</vt:lpstr>
    </vt:vector>
  </TitlesOfParts>
  <Company>BFW Schoemberg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Elektrotechnik / Elektronik Teil II – Ohm‘sches Gesetz</dc:title>
  <dc:creator>Mörl, Ingo</dc:creator>
  <cp:lastModifiedBy>Ingo Mörl</cp:lastModifiedBy>
  <cp:revision>67</cp:revision>
  <dcterms:created xsi:type="dcterms:W3CDTF">2018-05-23T05:24:50Z</dcterms:created>
  <dcterms:modified xsi:type="dcterms:W3CDTF">2021-06-16T08:50:12Z</dcterms:modified>
</cp:coreProperties>
</file>